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52"/>
  </p:notesMasterIdLst>
  <p:sldIdLst>
    <p:sldId id="256" r:id="rId2"/>
    <p:sldId id="263" r:id="rId3"/>
    <p:sldId id="337" r:id="rId4"/>
    <p:sldId id="338" r:id="rId5"/>
    <p:sldId id="339" r:id="rId6"/>
    <p:sldId id="340" r:id="rId7"/>
    <p:sldId id="341" r:id="rId8"/>
    <p:sldId id="343" r:id="rId9"/>
    <p:sldId id="344" r:id="rId10"/>
    <p:sldId id="345" r:id="rId11"/>
    <p:sldId id="346" r:id="rId12"/>
    <p:sldId id="347" r:id="rId13"/>
    <p:sldId id="348" r:id="rId14"/>
    <p:sldId id="349" r:id="rId15"/>
    <p:sldId id="350" r:id="rId16"/>
    <p:sldId id="351" r:id="rId17"/>
    <p:sldId id="352" r:id="rId18"/>
    <p:sldId id="353" r:id="rId19"/>
    <p:sldId id="354" r:id="rId20"/>
    <p:sldId id="355" r:id="rId21"/>
    <p:sldId id="356" r:id="rId22"/>
    <p:sldId id="333" r:id="rId23"/>
    <p:sldId id="307" r:id="rId24"/>
    <p:sldId id="265" r:id="rId25"/>
    <p:sldId id="266" r:id="rId26"/>
    <p:sldId id="268" r:id="rId27"/>
    <p:sldId id="269" r:id="rId28"/>
    <p:sldId id="270" r:id="rId29"/>
    <p:sldId id="271" r:id="rId30"/>
    <p:sldId id="309" r:id="rId31"/>
    <p:sldId id="300" r:id="rId32"/>
    <p:sldId id="334" r:id="rId33"/>
    <p:sldId id="301" r:id="rId34"/>
    <p:sldId id="306" r:id="rId35"/>
    <p:sldId id="335" r:id="rId36"/>
    <p:sldId id="336" r:id="rId37"/>
    <p:sldId id="318" r:id="rId38"/>
    <p:sldId id="291" r:id="rId39"/>
    <p:sldId id="293" r:id="rId40"/>
    <p:sldId id="272" r:id="rId41"/>
    <p:sldId id="284" r:id="rId42"/>
    <p:sldId id="319" r:id="rId43"/>
    <p:sldId id="322" r:id="rId44"/>
    <p:sldId id="320" r:id="rId45"/>
    <p:sldId id="329" r:id="rId46"/>
    <p:sldId id="327" r:id="rId47"/>
    <p:sldId id="328" r:id="rId48"/>
    <p:sldId id="324" r:id="rId49"/>
    <p:sldId id="276" r:id="rId50"/>
    <p:sldId id="314" r:id="rId51"/>
  </p:sldIdLst>
  <p:sldSz cx="9144000" cy="6858000" type="screen4x3"/>
  <p:notesSz cx="9998075" cy="68659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DCEA28"/>
    <a:srgbClr val="CC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36" autoAdjust="0"/>
    <p:restoredTop sz="94591" autoAdjust="0"/>
  </p:normalViewPr>
  <p:slideViewPr>
    <p:cSldViewPr>
      <p:cViewPr varScale="1">
        <p:scale>
          <a:sx n="109" d="100"/>
          <a:sy n="109" d="100"/>
        </p:scale>
        <p:origin x="-16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62DE93-C4B1-4ED8-9BFC-3BFE101936B3}" type="doc">
      <dgm:prSet loTypeId="urn:microsoft.com/office/officeart/2005/8/layout/hList1" loCatId="list" qsTypeId="urn:microsoft.com/office/officeart/2005/8/quickstyle/simple3" qsCatId="simple" csTypeId="urn:microsoft.com/office/officeart/2005/8/colors/colorful1#1" csCatId="colorful" phldr="1"/>
      <dgm:spPr/>
      <dgm:t>
        <a:bodyPr/>
        <a:lstStyle/>
        <a:p>
          <a:pPr latinLnBrk="1"/>
          <a:endParaRPr lang="ko-KR" altLang="en-US"/>
        </a:p>
      </dgm:t>
    </dgm:pt>
    <dgm:pt modelId="{04122705-65A8-4C6E-A87C-458534714105}">
      <dgm:prSet phldrT="[텍스트]"/>
      <dgm:spPr/>
      <dgm:t>
        <a:bodyPr/>
        <a:lstStyle/>
        <a:p>
          <a:pPr latinLnBrk="1"/>
          <a:r>
            <a:rPr lang="ko-KR" altLang="en-US" dirty="0"/>
            <a:t>지속성</a:t>
          </a:r>
        </a:p>
      </dgm:t>
    </dgm:pt>
    <dgm:pt modelId="{DDEC3A21-85ED-459C-9354-E5BE033CDA69}" type="parTrans" cxnId="{16778ACB-DB29-49E4-B1C6-3A6E7413EFAE}">
      <dgm:prSet/>
      <dgm:spPr/>
      <dgm:t>
        <a:bodyPr/>
        <a:lstStyle/>
        <a:p>
          <a:pPr latinLnBrk="1"/>
          <a:endParaRPr lang="ko-KR" altLang="en-US"/>
        </a:p>
      </dgm:t>
    </dgm:pt>
    <dgm:pt modelId="{34DEE77F-BA56-48D7-B585-775D461F5F60}" type="sibTrans" cxnId="{16778ACB-DB29-49E4-B1C6-3A6E7413EFAE}">
      <dgm:prSet/>
      <dgm:spPr/>
      <dgm:t>
        <a:bodyPr/>
        <a:lstStyle/>
        <a:p>
          <a:pPr latinLnBrk="1"/>
          <a:endParaRPr lang="ko-KR" altLang="en-US"/>
        </a:p>
      </dgm:t>
    </dgm:pt>
    <dgm:pt modelId="{FDF0FA5E-32FF-4B21-8C5A-DFD681374175}">
      <dgm:prSet phldrT="[텍스트]"/>
      <dgm:spPr/>
      <dgm:t>
        <a:bodyPr/>
        <a:lstStyle/>
        <a:p>
          <a:pPr latinLnBrk="1"/>
          <a:r>
            <a:rPr lang="ko-KR" altLang="en-US" dirty="0"/>
            <a:t>반복성</a:t>
          </a:r>
        </a:p>
      </dgm:t>
    </dgm:pt>
    <dgm:pt modelId="{380E65A2-D984-4643-B080-BBA1F50FF127}" type="parTrans" cxnId="{9511A3EE-F503-44B0-A27E-3DA9CDDC8C6C}">
      <dgm:prSet/>
      <dgm:spPr/>
      <dgm:t>
        <a:bodyPr/>
        <a:lstStyle/>
        <a:p>
          <a:pPr latinLnBrk="1"/>
          <a:endParaRPr lang="ko-KR" altLang="en-US"/>
        </a:p>
      </dgm:t>
    </dgm:pt>
    <dgm:pt modelId="{77B477AD-E8F8-44C8-92E5-2D77A14D8BAF}" type="sibTrans" cxnId="{9511A3EE-F503-44B0-A27E-3DA9CDDC8C6C}">
      <dgm:prSet/>
      <dgm:spPr/>
      <dgm:t>
        <a:bodyPr/>
        <a:lstStyle/>
        <a:p>
          <a:pPr latinLnBrk="1"/>
          <a:endParaRPr lang="ko-KR" altLang="en-US"/>
        </a:p>
      </dgm:t>
    </dgm:pt>
    <dgm:pt modelId="{65990D8B-7743-4F71-8D22-78D4213854E6}">
      <dgm:prSet phldrT="[텍스트]"/>
      <dgm:spPr/>
      <dgm:t>
        <a:bodyPr/>
        <a:lstStyle/>
        <a:p>
          <a:pPr latinLnBrk="1"/>
          <a:r>
            <a:rPr lang="ko-KR" altLang="en-US" dirty="0"/>
            <a:t>복합성</a:t>
          </a:r>
        </a:p>
      </dgm:t>
    </dgm:pt>
    <dgm:pt modelId="{46A3E7C0-500E-4188-8B02-8F285B75E48C}" type="parTrans" cxnId="{2BF130CB-13AB-4AF6-8EE2-EBB714F92B77}">
      <dgm:prSet/>
      <dgm:spPr/>
      <dgm:t>
        <a:bodyPr/>
        <a:lstStyle/>
        <a:p>
          <a:pPr latinLnBrk="1"/>
          <a:endParaRPr lang="ko-KR" altLang="en-US"/>
        </a:p>
      </dgm:t>
    </dgm:pt>
    <dgm:pt modelId="{A0D11AF8-FE52-4D03-968B-F3913201D913}" type="sibTrans" cxnId="{2BF130CB-13AB-4AF6-8EE2-EBB714F92B77}">
      <dgm:prSet/>
      <dgm:spPr/>
      <dgm:t>
        <a:bodyPr/>
        <a:lstStyle/>
        <a:p>
          <a:pPr latinLnBrk="1"/>
          <a:endParaRPr lang="ko-KR" altLang="en-US"/>
        </a:p>
      </dgm:t>
    </dgm:pt>
    <dgm:pt modelId="{F6353D69-F6A2-46CD-ADE3-73016539D207}">
      <dgm:prSet phldrT="[텍스트]"/>
      <dgm:spPr/>
      <dgm:t>
        <a:bodyPr/>
        <a:lstStyle/>
        <a:p>
          <a:pPr latinLnBrk="1"/>
          <a:r>
            <a:rPr lang="ko-KR" altLang="en-US" dirty="0" err="1"/>
            <a:t>은폐성</a:t>
          </a:r>
          <a:endParaRPr lang="ko-KR" altLang="en-US" dirty="0"/>
        </a:p>
      </dgm:t>
    </dgm:pt>
    <dgm:pt modelId="{B591BB20-0F08-44D0-9705-CB76D1ED9AA3}" type="parTrans" cxnId="{5FCA9E8A-9AB7-43C5-B0BD-DE29D7F2F49E}">
      <dgm:prSet/>
      <dgm:spPr/>
      <dgm:t>
        <a:bodyPr/>
        <a:lstStyle/>
        <a:p>
          <a:pPr latinLnBrk="1"/>
          <a:endParaRPr lang="ko-KR" altLang="en-US"/>
        </a:p>
      </dgm:t>
    </dgm:pt>
    <dgm:pt modelId="{73EBED52-94A0-4CDC-A67E-B31EA0EA825B}" type="sibTrans" cxnId="{5FCA9E8A-9AB7-43C5-B0BD-DE29D7F2F49E}">
      <dgm:prSet/>
      <dgm:spPr/>
      <dgm:t>
        <a:bodyPr/>
        <a:lstStyle/>
        <a:p>
          <a:pPr latinLnBrk="1"/>
          <a:endParaRPr lang="ko-KR" altLang="en-US"/>
        </a:p>
      </dgm:t>
    </dgm:pt>
    <dgm:pt modelId="{53686016-C237-409C-9C17-B88CC028C898}">
      <dgm:prSet phldrT="[텍스트]" custT="1"/>
      <dgm:spPr/>
      <dgm:t>
        <a:bodyPr/>
        <a:lstStyle/>
        <a:p>
          <a:pPr latinLnBrk="1"/>
          <a:r>
            <a:rPr lang="ko-KR" altLang="en-US" sz="2000" dirty="0" err="1"/>
            <a:t>오랜기간동안</a:t>
          </a:r>
          <a:r>
            <a:rPr lang="ko-KR" altLang="en-US" sz="2000" dirty="0"/>
            <a:t> 노인학대가 있어 왔음</a:t>
          </a:r>
        </a:p>
      </dgm:t>
    </dgm:pt>
    <dgm:pt modelId="{280B7C46-F9D6-4877-99CC-2DF8FA88C50D}" type="parTrans" cxnId="{C4B003A6-7948-480E-B61D-F9713FFE8ECF}">
      <dgm:prSet/>
      <dgm:spPr/>
      <dgm:t>
        <a:bodyPr/>
        <a:lstStyle/>
        <a:p>
          <a:pPr latinLnBrk="1"/>
          <a:endParaRPr lang="ko-KR" altLang="en-US"/>
        </a:p>
      </dgm:t>
    </dgm:pt>
    <dgm:pt modelId="{C36B2C5E-FAB0-4082-812A-2C743C18F531}" type="sibTrans" cxnId="{C4B003A6-7948-480E-B61D-F9713FFE8ECF}">
      <dgm:prSet/>
      <dgm:spPr/>
      <dgm:t>
        <a:bodyPr/>
        <a:lstStyle/>
        <a:p>
          <a:pPr latinLnBrk="1"/>
          <a:endParaRPr lang="ko-KR" altLang="en-US"/>
        </a:p>
      </dgm:t>
    </dgm:pt>
    <dgm:pt modelId="{31E1CAE8-EFBB-4341-9B48-523012B17117}">
      <dgm:prSet phldrT="[텍스트]" custT="1"/>
      <dgm:spPr/>
      <dgm:t>
        <a:bodyPr/>
        <a:lstStyle/>
        <a:p>
          <a:pPr latinLnBrk="1"/>
          <a:r>
            <a:rPr lang="ko-KR" altLang="en-US" sz="2000" dirty="0"/>
            <a:t>노인학대는 한번이 아닌 반복하여 발생</a:t>
          </a:r>
        </a:p>
      </dgm:t>
    </dgm:pt>
    <dgm:pt modelId="{5F471697-8BDE-4CEF-8172-FA338C4FC41B}" type="parTrans" cxnId="{4A9A62B9-CEFB-49B8-B668-DC6110A76E1E}">
      <dgm:prSet/>
      <dgm:spPr/>
      <dgm:t>
        <a:bodyPr/>
        <a:lstStyle/>
        <a:p>
          <a:pPr latinLnBrk="1"/>
          <a:endParaRPr lang="ko-KR" altLang="en-US"/>
        </a:p>
      </dgm:t>
    </dgm:pt>
    <dgm:pt modelId="{42996CBD-3637-4AB7-8C18-0B8965BA02F5}" type="sibTrans" cxnId="{4A9A62B9-CEFB-49B8-B668-DC6110A76E1E}">
      <dgm:prSet/>
      <dgm:spPr/>
      <dgm:t>
        <a:bodyPr/>
        <a:lstStyle/>
        <a:p>
          <a:pPr latinLnBrk="1"/>
          <a:endParaRPr lang="ko-KR" altLang="en-US"/>
        </a:p>
      </dgm:t>
    </dgm:pt>
    <dgm:pt modelId="{5F67886D-FFF7-43D3-8217-0BBC82D16353}">
      <dgm:prSet phldrT="[텍스트]" custT="1"/>
      <dgm:spPr/>
      <dgm:t>
        <a:bodyPr/>
        <a:lstStyle/>
        <a:p>
          <a:pPr latinLnBrk="1"/>
          <a:r>
            <a:rPr lang="ko-KR" altLang="en-US" sz="2000" dirty="0"/>
            <a:t>가족내에서 복합적이고 상호적인 원인이 존재함</a:t>
          </a:r>
        </a:p>
      </dgm:t>
    </dgm:pt>
    <dgm:pt modelId="{AAE41733-2118-4E29-9BA2-C6CCED37F1D4}" type="parTrans" cxnId="{B9EBB71D-6583-4461-A66D-2AF82FC626E8}">
      <dgm:prSet/>
      <dgm:spPr/>
      <dgm:t>
        <a:bodyPr/>
        <a:lstStyle/>
        <a:p>
          <a:pPr latinLnBrk="1"/>
          <a:endParaRPr lang="ko-KR" altLang="en-US"/>
        </a:p>
      </dgm:t>
    </dgm:pt>
    <dgm:pt modelId="{85508788-E1C9-42CE-992F-07BA20235D39}" type="sibTrans" cxnId="{B9EBB71D-6583-4461-A66D-2AF82FC626E8}">
      <dgm:prSet/>
      <dgm:spPr/>
      <dgm:t>
        <a:bodyPr/>
        <a:lstStyle/>
        <a:p>
          <a:pPr latinLnBrk="1"/>
          <a:endParaRPr lang="ko-KR" altLang="en-US"/>
        </a:p>
      </dgm:t>
    </dgm:pt>
    <dgm:pt modelId="{E90F7C27-E6E9-4D69-A65E-94375FF9F3D5}">
      <dgm:prSet phldrT="[텍스트]" custT="1"/>
      <dgm:spPr/>
      <dgm:t>
        <a:bodyPr/>
        <a:lstStyle/>
        <a:p>
          <a:pPr latinLnBrk="1"/>
          <a:r>
            <a:rPr lang="ko-KR" altLang="en-US" sz="2000" dirty="0"/>
            <a:t>남에게 알리고 싶어하지 않음</a:t>
          </a:r>
        </a:p>
      </dgm:t>
    </dgm:pt>
    <dgm:pt modelId="{D5376127-1779-4028-B006-AAC6DFDF5C6F}" type="parTrans" cxnId="{1F8CC72D-B3DE-4DC5-A5E9-415C3529A78B}">
      <dgm:prSet/>
      <dgm:spPr/>
      <dgm:t>
        <a:bodyPr/>
        <a:lstStyle/>
        <a:p>
          <a:pPr latinLnBrk="1"/>
          <a:endParaRPr lang="ko-KR" altLang="en-US"/>
        </a:p>
      </dgm:t>
    </dgm:pt>
    <dgm:pt modelId="{00FEF589-B110-47D5-B65B-73F3B5AFDF39}" type="sibTrans" cxnId="{1F8CC72D-B3DE-4DC5-A5E9-415C3529A78B}">
      <dgm:prSet/>
      <dgm:spPr/>
      <dgm:t>
        <a:bodyPr/>
        <a:lstStyle/>
        <a:p>
          <a:pPr latinLnBrk="1"/>
          <a:endParaRPr lang="ko-KR" altLang="en-US"/>
        </a:p>
      </dgm:t>
    </dgm:pt>
    <dgm:pt modelId="{1292A433-185F-477F-B6FA-F89F3D9A6638}" type="pres">
      <dgm:prSet presAssocID="{BA62DE93-C4B1-4ED8-9BFC-3BFE101936B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F010A8C-A181-4E61-BA48-81082AF5938A}" type="pres">
      <dgm:prSet presAssocID="{04122705-65A8-4C6E-A87C-458534714105}" presName="composite" presStyleCnt="0"/>
      <dgm:spPr/>
    </dgm:pt>
    <dgm:pt modelId="{0616FD88-A8B4-43DB-A750-E668535085AB}" type="pres">
      <dgm:prSet presAssocID="{04122705-65A8-4C6E-A87C-458534714105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F6F76C2-8080-4D0B-BF1B-3BCCA7B03395}" type="pres">
      <dgm:prSet presAssocID="{04122705-65A8-4C6E-A87C-458534714105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29AB6A0-3CF4-4446-BD95-126C3C85552E}" type="pres">
      <dgm:prSet presAssocID="{34DEE77F-BA56-48D7-B585-775D461F5F60}" presName="space" presStyleCnt="0"/>
      <dgm:spPr/>
    </dgm:pt>
    <dgm:pt modelId="{07063A76-3A7B-47EF-95E7-4A1E451F76BB}" type="pres">
      <dgm:prSet presAssocID="{FDF0FA5E-32FF-4B21-8C5A-DFD681374175}" presName="composite" presStyleCnt="0"/>
      <dgm:spPr/>
    </dgm:pt>
    <dgm:pt modelId="{AA6E3DC4-72E5-446D-9998-2FBD16AE83F9}" type="pres">
      <dgm:prSet presAssocID="{FDF0FA5E-32FF-4B21-8C5A-DFD681374175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B01491C-F83B-46D3-B431-B548B2D7A0C6}" type="pres">
      <dgm:prSet presAssocID="{FDF0FA5E-32FF-4B21-8C5A-DFD681374175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46EE9DF-C696-4D8C-B48F-0653FE4ABEC0}" type="pres">
      <dgm:prSet presAssocID="{77B477AD-E8F8-44C8-92E5-2D77A14D8BAF}" presName="space" presStyleCnt="0"/>
      <dgm:spPr/>
    </dgm:pt>
    <dgm:pt modelId="{A6CB067F-5BEC-4559-8CD4-85B05EDF58EC}" type="pres">
      <dgm:prSet presAssocID="{65990D8B-7743-4F71-8D22-78D4213854E6}" presName="composite" presStyleCnt="0"/>
      <dgm:spPr/>
    </dgm:pt>
    <dgm:pt modelId="{0D546021-169A-4231-8D3F-7E5079592825}" type="pres">
      <dgm:prSet presAssocID="{65990D8B-7743-4F71-8D22-78D4213854E6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F33EF43-EF45-41B8-9D54-C723BE1EDF1C}" type="pres">
      <dgm:prSet presAssocID="{65990D8B-7743-4F71-8D22-78D4213854E6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6B49B43-3C1E-410D-B253-A8209C8709DD}" type="pres">
      <dgm:prSet presAssocID="{A0D11AF8-FE52-4D03-968B-F3913201D913}" presName="space" presStyleCnt="0"/>
      <dgm:spPr/>
    </dgm:pt>
    <dgm:pt modelId="{B7A5AD5A-9E37-4153-88E9-99A35C74F975}" type="pres">
      <dgm:prSet presAssocID="{F6353D69-F6A2-46CD-ADE3-73016539D207}" presName="composite" presStyleCnt="0"/>
      <dgm:spPr/>
    </dgm:pt>
    <dgm:pt modelId="{4841C3F2-EFA0-4AAC-A30A-A9E7764AEA91}" type="pres">
      <dgm:prSet presAssocID="{F6353D69-F6A2-46CD-ADE3-73016539D207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E4C4486-B101-4CCD-8371-6F7DC6855110}" type="pres">
      <dgm:prSet presAssocID="{F6353D69-F6A2-46CD-ADE3-73016539D207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876812D8-8E43-417F-B9DA-5B844FF2D0F0}" type="presOf" srcId="{F6353D69-F6A2-46CD-ADE3-73016539D207}" destId="{4841C3F2-EFA0-4AAC-A30A-A9E7764AEA91}" srcOrd="0" destOrd="0" presId="urn:microsoft.com/office/officeart/2005/8/layout/hList1"/>
    <dgm:cxn modelId="{8E8F6815-079F-4834-96A6-9BBFE0A0A237}" type="presOf" srcId="{65990D8B-7743-4F71-8D22-78D4213854E6}" destId="{0D546021-169A-4231-8D3F-7E5079592825}" srcOrd="0" destOrd="0" presId="urn:microsoft.com/office/officeart/2005/8/layout/hList1"/>
    <dgm:cxn modelId="{9511A3EE-F503-44B0-A27E-3DA9CDDC8C6C}" srcId="{BA62DE93-C4B1-4ED8-9BFC-3BFE101936B3}" destId="{FDF0FA5E-32FF-4B21-8C5A-DFD681374175}" srcOrd="1" destOrd="0" parTransId="{380E65A2-D984-4643-B080-BBA1F50FF127}" sibTransId="{77B477AD-E8F8-44C8-92E5-2D77A14D8BAF}"/>
    <dgm:cxn modelId="{1F8CC72D-B3DE-4DC5-A5E9-415C3529A78B}" srcId="{F6353D69-F6A2-46CD-ADE3-73016539D207}" destId="{E90F7C27-E6E9-4D69-A65E-94375FF9F3D5}" srcOrd="0" destOrd="0" parTransId="{D5376127-1779-4028-B006-AAC6DFDF5C6F}" sibTransId="{00FEF589-B110-47D5-B65B-73F3B5AFDF39}"/>
    <dgm:cxn modelId="{2BF130CB-13AB-4AF6-8EE2-EBB714F92B77}" srcId="{BA62DE93-C4B1-4ED8-9BFC-3BFE101936B3}" destId="{65990D8B-7743-4F71-8D22-78D4213854E6}" srcOrd="2" destOrd="0" parTransId="{46A3E7C0-500E-4188-8B02-8F285B75E48C}" sibTransId="{A0D11AF8-FE52-4D03-968B-F3913201D913}"/>
    <dgm:cxn modelId="{91F63051-50B1-486E-BB58-22CAC231FD6A}" type="presOf" srcId="{FDF0FA5E-32FF-4B21-8C5A-DFD681374175}" destId="{AA6E3DC4-72E5-446D-9998-2FBD16AE83F9}" srcOrd="0" destOrd="0" presId="urn:microsoft.com/office/officeart/2005/8/layout/hList1"/>
    <dgm:cxn modelId="{CE7DEFC3-F980-40D2-9EB4-F278C77F725E}" type="presOf" srcId="{E90F7C27-E6E9-4D69-A65E-94375FF9F3D5}" destId="{2E4C4486-B101-4CCD-8371-6F7DC6855110}" srcOrd="0" destOrd="0" presId="urn:microsoft.com/office/officeart/2005/8/layout/hList1"/>
    <dgm:cxn modelId="{52F5354C-7FCD-4B73-8B9A-E6D171519070}" type="presOf" srcId="{31E1CAE8-EFBB-4341-9B48-523012B17117}" destId="{EB01491C-F83B-46D3-B431-B548B2D7A0C6}" srcOrd="0" destOrd="0" presId="urn:microsoft.com/office/officeart/2005/8/layout/hList1"/>
    <dgm:cxn modelId="{16778ACB-DB29-49E4-B1C6-3A6E7413EFAE}" srcId="{BA62DE93-C4B1-4ED8-9BFC-3BFE101936B3}" destId="{04122705-65A8-4C6E-A87C-458534714105}" srcOrd="0" destOrd="0" parTransId="{DDEC3A21-85ED-459C-9354-E5BE033CDA69}" sibTransId="{34DEE77F-BA56-48D7-B585-775D461F5F60}"/>
    <dgm:cxn modelId="{34B700C5-BD63-4FC9-B3AD-2CA51E75FD9E}" type="presOf" srcId="{04122705-65A8-4C6E-A87C-458534714105}" destId="{0616FD88-A8B4-43DB-A750-E668535085AB}" srcOrd="0" destOrd="0" presId="urn:microsoft.com/office/officeart/2005/8/layout/hList1"/>
    <dgm:cxn modelId="{C4B003A6-7948-480E-B61D-F9713FFE8ECF}" srcId="{04122705-65A8-4C6E-A87C-458534714105}" destId="{53686016-C237-409C-9C17-B88CC028C898}" srcOrd="0" destOrd="0" parTransId="{280B7C46-F9D6-4877-99CC-2DF8FA88C50D}" sibTransId="{C36B2C5E-FAB0-4082-812A-2C743C18F531}"/>
    <dgm:cxn modelId="{5FCA9E8A-9AB7-43C5-B0BD-DE29D7F2F49E}" srcId="{BA62DE93-C4B1-4ED8-9BFC-3BFE101936B3}" destId="{F6353D69-F6A2-46CD-ADE3-73016539D207}" srcOrd="3" destOrd="0" parTransId="{B591BB20-0F08-44D0-9705-CB76D1ED9AA3}" sibTransId="{73EBED52-94A0-4CDC-A67E-B31EA0EA825B}"/>
    <dgm:cxn modelId="{B9EBB71D-6583-4461-A66D-2AF82FC626E8}" srcId="{65990D8B-7743-4F71-8D22-78D4213854E6}" destId="{5F67886D-FFF7-43D3-8217-0BBC82D16353}" srcOrd="0" destOrd="0" parTransId="{AAE41733-2118-4E29-9BA2-C6CCED37F1D4}" sibTransId="{85508788-E1C9-42CE-992F-07BA20235D39}"/>
    <dgm:cxn modelId="{427F4378-AF3A-4A20-A838-10DD0141F141}" type="presOf" srcId="{5F67886D-FFF7-43D3-8217-0BBC82D16353}" destId="{3F33EF43-EF45-41B8-9D54-C723BE1EDF1C}" srcOrd="0" destOrd="0" presId="urn:microsoft.com/office/officeart/2005/8/layout/hList1"/>
    <dgm:cxn modelId="{D9D311B1-E0E3-4F15-9D9C-2835A0EDD5B7}" type="presOf" srcId="{53686016-C237-409C-9C17-B88CC028C898}" destId="{0F6F76C2-8080-4D0B-BF1B-3BCCA7B03395}" srcOrd="0" destOrd="0" presId="urn:microsoft.com/office/officeart/2005/8/layout/hList1"/>
    <dgm:cxn modelId="{4A9A62B9-CEFB-49B8-B668-DC6110A76E1E}" srcId="{FDF0FA5E-32FF-4B21-8C5A-DFD681374175}" destId="{31E1CAE8-EFBB-4341-9B48-523012B17117}" srcOrd="0" destOrd="0" parTransId="{5F471697-8BDE-4CEF-8172-FA338C4FC41B}" sibTransId="{42996CBD-3637-4AB7-8C18-0B8965BA02F5}"/>
    <dgm:cxn modelId="{0CBBB9F9-92B1-4AFC-A3D2-B5607CDD7A0E}" type="presOf" srcId="{BA62DE93-C4B1-4ED8-9BFC-3BFE101936B3}" destId="{1292A433-185F-477F-B6FA-F89F3D9A6638}" srcOrd="0" destOrd="0" presId="urn:microsoft.com/office/officeart/2005/8/layout/hList1"/>
    <dgm:cxn modelId="{C21AC957-92D1-47DC-A75B-1486D83C5C7F}" type="presParOf" srcId="{1292A433-185F-477F-B6FA-F89F3D9A6638}" destId="{DF010A8C-A181-4E61-BA48-81082AF5938A}" srcOrd="0" destOrd="0" presId="urn:microsoft.com/office/officeart/2005/8/layout/hList1"/>
    <dgm:cxn modelId="{C442ECDD-7BC8-4F98-B206-6148DE2A9C41}" type="presParOf" srcId="{DF010A8C-A181-4E61-BA48-81082AF5938A}" destId="{0616FD88-A8B4-43DB-A750-E668535085AB}" srcOrd="0" destOrd="0" presId="urn:microsoft.com/office/officeart/2005/8/layout/hList1"/>
    <dgm:cxn modelId="{305428FD-7770-4BEE-B5A7-EBD3DD8609A8}" type="presParOf" srcId="{DF010A8C-A181-4E61-BA48-81082AF5938A}" destId="{0F6F76C2-8080-4D0B-BF1B-3BCCA7B03395}" srcOrd="1" destOrd="0" presId="urn:microsoft.com/office/officeart/2005/8/layout/hList1"/>
    <dgm:cxn modelId="{C2C57FB6-204F-42CC-9EC3-AD6FE8C96B79}" type="presParOf" srcId="{1292A433-185F-477F-B6FA-F89F3D9A6638}" destId="{A29AB6A0-3CF4-4446-BD95-126C3C85552E}" srcOrd="1" destOrd="0" presId="urn:microsoft.com/office/officeart/2005/8/layout/hList1"/>
    <dgm:cxn modelId="{1616460E-61F5-40E3-8A7C-E4EAC6759197}" type="presParOf" srcId="{1292A433-185F-477F-B6FA-F89F3D9A6638}" destId="{07063A76-3A7B-47EF-95E7-4A1E451F76BB}" srcOrd="2" destOrd="0" presId="urn:microsoft.com/office/officeart/2005/8/layout/hList1"/>
    <dgm:cxn modelId="{14F9EE79-099F-4CC8-85FE-99DF15EC1B69}" type="presParOf" srcId="{07063A76-3A7B-47EF-95E7-4A1E451F76BB}" destId="{AA6E3DC4-72E5-446D-9998-2FBD16AE83F9}" srcOrd="0" destOrd="0" presId="urn:microsoft.com/office/officeart/2005/8/layout/hList1"/>
    <dgm:cxn modelId="{8176228E-9741-4755-95DE-F068302B8F43}" type="presParOf" srcId="{07063A76-3A7B-47EF-95E7-4A1E451F76BB}" destId="{EB01491C-F83B-46D3-B431-B548B2D7A0C6}" srcOrd="1" destOrd="0" presId="urn:microsoft.com/office/officeart/2005/8/layout/hList1"/>
    <dgm:cxn modelId="{D7D5A3EC-E7F7-464D-A967-6A26597E9719}" type="presParOf" srcId="{1292A433-185F-477F-B6FA-F89F3D9A6638}" destId="{446EE9DF-C696-4D8C-B48F-0653FE4ABEC0}" srcOrd="3" destOrd="0" presId="urn:microsoft.com/office/officeart/2005/8/layout/hList1"/>
    <dgm:cxn modelId="{F49705B0-69E5-4963-930F-662E42B88FED}" type="presParOf" srcId="{1292A433-185F-477F-B6FA-F89F3D9A6638}" destId="{A6CB067F-5BEC-4559-8CD4-85B05EDF58EC}" srcOrd="4" destOrd="0" presId="urn:microsoft.com/office/officeart/2005/8/layout/hList1"/>
    <dgm:cxn modelId="{9D46A5BD-725C-4099-8DF4-6396CD661C81}" type="presParOf" srcId="{A6CB067F-5BEC-4559-8CD4-85B05EDF58EC}" destId="{0D546021-169A-4231-8D3F-7E5079592825}" srcOrd="0" destOrd="0" presId="urn:microsoft.com/office/officeart/2005/8/layout/hList1"/>
    <dgm:cxn modelId="{B0B19938-7630-4C2D-8A37-23366A48D0FE}" type="presParOf" srcId="{A6CB067F-5BEC-4559-8CD4-85B05EDF58EC}" destId="{3F33EF43-EF45-41B8-9D54-C723BE1EDF1C}" srcOrd="1" destOrd="0" presId="urn:microsoft.com/office/officeart/2005/8/layout/hList1"/>
    <dgm:cxn modelId="{E84AFC72-5A3A-499F-9E74-D93561A86DE1}" type="presParOf" srcId="{1292A433-185F-477F-B6FA-F89F3D9A6638}" destId="{96B49B43-3C1E-410D-B253-A8209C8709DD}" srcOrd="5" destOrd="0" presId="urn:microsoft.com/office/officeart/2005/8/layout/hList1"/>
    <dgm:cxn modelId="{AA68A5BB-5F1A-4D6D-BB9C-FD1B9B9FE93A}" type="presParOf" srcId="{1292A433-185F-477F-B6FA-F89F3D9A6638}" destId="{B7A5AD5A-9E37-4153-88E9-99A35C74F975}" srcOrd="6" destOrd="0" presId="urn:microsoft.com/office/officeart/2005/8/layout/hList1"/>
    <dgm:cxn modelId="{E6CE64FC-7EDA-4D00-BA59-CB709DF3F733}" type="presParOf" srcId="{B7A5AD5A-9E37-4153-88E9-99A35C74F975}" destId="{4841C3F2-EFA0-4AAC-A30A-A9E7764AEA91}" srcOrd="0" destOrd="0" presId="urn:microsoft.com/office/officeart/2005/8/layout/hList1"/>
    <dgm:cxn modelId="{D47D672F-2E61-48B1-8601-E3D25454C573}" type="presParOf" srcId="{B7A5AD5A-9E37-4153-88E9-99A35C74F975}" destId="{2E4C4486-B101-4CCD-8371-6F7DC685511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616FD88-A8B4-43DB-A750-E668535085AB}">
      <dsp:nvSpPr>
        <dsp:cNvPr id="0" name=""/>
        <dsp:cNvSpPr/>
      </dsp:nvSpPr>
      <dsp:spPr>
        <a:xfrm>
          <a:off x="3027" y="542904"/>
          <a:ext cx="1820532" cy="72000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500" kern="1200" dirty="0"/>
            <a:t>지속성</a:t>
          </a:r>
        </a:p>
      </dsp:txBody>
      <dsp:txXfrm>
        <a:off x="3027" y="542904"/>
        <a:ext cx="1820532" cy="720000"/>
      </dsp:txXfrm>
    </dsp:sp>
    <dsp:sp modelId="{0F6F76C2-8080-4D0B-BF1B-3BCCA7B03395}">
      <dsp:nvSpPr>
        <dsp:cNvPr id="0" name=""/>
        <dsp:cNvSpPr/>
      </dsp:nvSpPr>
      <dsp:spPr>
        <a:xfrm>
          <a:off x="3027" y="1262904"/>
          <a:ext cx="1820532" cy="2258191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 err="1"/>
            <a:t>오랜기간동안</a:t>
          </a:r>
          <a:r>
            <a:rPr lang="ko-KR" altLang="en-US" sz="2000" kern="1200" dirty="0"/>
            <a:t> 노인학대가 있어 왔음</a:t>
          </a:r>
        </a:p>
      </dsp:txBody>
      <dsp:txXfrm>
        <a:off x="3027" y="1262904"/>
        <a:ext cx="1820532" cy="2258191"/>
      </dsp:txXfrm>
    </dsp:sp>
    <dsp:sp modelId="{AA6E3DC4-72E5-446D-9998-2FBD16AE83F9}">
      <dsp:nvSpPr>
        <dsp:cNvPr id="0" name=""/>
        <dsp:cNvSpPr/>
      </dsp:nvSpPr>
      <dsp:spPr>
        <a:xfrm>
          <a:off x="2078434" y="542904"/>
          <a:ext cx="1820532" cy="72000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500" kern="1200" dirty="0"/>
            <a:t>반복성</a:t>
          </a:r>
        </a:p>
      </dsp:txBody>
      <dsp:txXfrm>
        <a:off x="2078434" y="542904"/>
        <a:ext cx="1820532" cy="720000"/>
      </dsp:txXfrm>
    </dsp:sp>
    <dsp:sp modelId="{EB01491C-F83B-46D3-B431-B548B2D7A0C6}">
      <dsp:nvSpPr>
        <dsp:cNvPr id="0" name=""/>
        <dsp:cNvSpPr/>
      </dsp:nvSpPr>
      <dsp:spPr>
        <a:xfrm>
          <a:off x="2078434" y="1262904"/>
          <a:ext cx="1820532" cy="2258191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/>
            <a:t>노인학대는 한번이 아닌 반복하여 발생</a:t>
          </a:r>
        </a:p>
      </dsp:txBody>
      <dsp:txXfrm>
        <a:off x="2078434" y="1262904"/>
        <a:ext cx="1820532" cy="2258191"/>
      </dsp:txXfrm>
    </dsp:sp>
    <dsp:sp modelId="{0D546021-169A-4231-8D3F-7E5079592825}">
      <dsp:nvSpPr>
        <dsp:cNvPr id="0" name=""/>
        <dsp:cNvSpPr/>
      </dsp:nvSpPr>
      <dsp:spPr>
        <a:xfrm>
          <a:off x="4153842" y="542904"/>
          <a:ext cx="1820532" cy="72000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500" kern="1200" dirty="0"/>
            <a:t>복합성</a:t>
          </a:r>
        </a:p>
      </dsp:txBody>
      <dsp:txXfrm>
        <a:off x="4153842" y="542904"/>
        <a:ext cx="1820532" cy="720000"/>
      </dsp:txXfrm>
    </dsp:sp>
    <dsp:sp modelId="{3F33EF43-EF45-41B8-9D54-C723BE1EDF1C}">
      <dsp:nvSpPr>
        <dsp:cNvPr id="0" name=""/>
        <dsp:cNvSpPr/>
      </dsp:nvSpPr>
      <dsp:spPr>
        <a:xfrm>
          <a:off x="4153842" y="1262904"/>
          <a:ext cx="1820532" cy="2258191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/>
            <a:t>가족내에서 복합적이고 상호적인 원인이 존재함</a:t>
          </a:r>
        </a:p>
      </dsp:txBody>
      <dsp:txXfrm>
        <a:off x="4153842" y="1262904"/>
        <a:ext cx="1820532" cy="2258191"/>
      </dsp:txXfrm>
    </dsp:sp>
    <dsp:sp modelId="{4841C3F2-EFA0-4AAC-A30A-A9E7764AEA91}">
      <dsp:nvSpPr>
        <dsp:cNvPr id="0" name=""/>
        <dsp:cNvSpPr/>
      </dsp:nvSpPr>
      <dsp:spPr>
        <a:xfrm>
          <a:off x="6229249" y="542904"/>
          <a:ext cx="1820532" cy="72000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500" kern="1200" dirty="0" err="1"/>
            <a:t>은폐성</a:t>
          </a:r>
          <a:endParaRPr lang="ko-KR" altLang="en-US" sz="2500" kern="1200" dirty="0"/>
        </a:p>
      </dsp:txBody>
      <dsp:txXfrm>
        <a:off x="6229249" y="542904"/>
        <a:ext cx="1820532" cy="720000"/>
      </dsp:txXfrm>
    </dsp:sp>
    <dsp:sp modelId="{2E4C4486-B101-4CCD-8371-6F7DC6855110}">
      <dsp:nvSpPr>
        <dsp:cNvPr id="0" name=""/>
        <dsp:cNvSpPr/>
      </dsp:nvSpPr>
      <dsp:spPr>
        <a:xfrm>
          <a:off x="6229249" y="1262904"/>
          <a:ext cx="1820532" cy="2258191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dirty="0"/>
            <a:t>남에게 알리고 싶어하지 않음</a:t>
          </a:r>
        </a:p>
      </dsp:txBody>
      <dsp:txXfrm>
        <a:off x="6229249" y="1262904"/>
        <a:ext cx="1820532" cy="22581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32114" cy="3444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63650" y="0"/>
            <a:ext cx="4332114" cy="3444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50C815-0F3C-49CF-8E2D-92CB7BECFDB3}" type="datetimeFigureOut">
              <a:rPr lang="ko-KR" altLang="en-US" smtClean="0"/>
              <a:pPr/>
              <a:t>2020-06-03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454400" y="857250"/>
            <a:ext cx="3090863" cy="2317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00964" y="3304329"/>
            <a:ext cx="7998459" cy="27036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6521442"/>
            <a:ext cx="4332114" cy="3444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63650" y="6521442"/>
            <a:ext cx="4332114" cy="3444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74959-E9E0-4A4B-ACE1-EB8AE3BD55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65286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74959-E9E0-4A4B-ACE1-EB8AE3BD5587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0552072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74959-E9E0-4A4B-ACE1-EB8AE3BD5587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06040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74959-E9E0-4A4B-ACE1-EB8AE3BD5587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8535368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74959-E9E0-4A4B-ACE1-EB8AE3BD5587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065244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2020-06-03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16786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2020-06-03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185239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2020-06-03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31210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2020-06-03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49679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2020-06-03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57818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2020-06-03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96665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2020-06-03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90070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2020-06-03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23949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2020-06-03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13570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2020-06-03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00721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2020-06-03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51179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A273E-1E93-4953-98A7-C45A5229043A}" type="datetimeFigureOut">
              <a:rPr lang="ko-KR" altLang="en-US" smtClean="0"/>
              <a:pPr/>
              <a:t>2020-06-03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975719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9" y="1214423"/>
            <a:ext cx="7386044" cy="77441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ko-KR" altLang="en-US" sz="3600" dirty="0"/>
              <a:t>노인인권보호지침</a:t>
            </a: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5554425" y="5276672"/>
            <a:ext cx="3024336" cy="479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000" dirty="0" smtClean="0">
                <a:latin typeface="HY견명조" pitchFamily="18" charset="-127"/>
                <a:ea typeface="HY견명조" pitchFamily="18" charset="-127"/>
              </a:rPr>
              <a:t>하나노인복지센</a:t>
            </a:r>
            <a:r>
              <a:rPr lang="ko-KR" altLang="en-US" sz="2000" dirty="0" smtClean="0">
                <a:latin typeface="HY견명조" pitchFamily="18" charset="-127"/>
                <a:ea typeface="HY견명조" pitchFamily="18" charset="-127"/>
              </a:rPr>
              <a:t>터</a:t>
            </a:r>
            <a:endParaRPr lang="ko-KR" altLang="en-US" sz="2000" dirty="0">
              <a:latin typeface="HY견명조" pitchFamily="18" charset="-127"/>
              <a:ea typeface="HY견명조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56730" y="5349641"/>
            <a:ext cx="432048" cy="33319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2323749"/>
            <a:ext cx="3888432" cy="3391909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24128" y="2996952"/>
            <a:ext cx="2090976" cy="161253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2769196" y="-1104900"/>
            <a:ext cx="74612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>
            <a:off x="899592" y="476672"/>
            <a:ext cx="0" cy="5715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7" name="그룹 38"/>
          <p:cNvGrpSpPr>
            <a:grpSpLocks/>
          </p:cNvGrpSpPr>
          <p:nvPr/>
        </p:nvGrpSpPr>
        <p:grpSpPr bwMode="auto">
          <a:xfrm>
            <a:off x="1115616" y="1484784"/>
            <a:ext cx="6696744" cy="4752528"/>
            <a:chOff x="2357422" y="3071810"/>
            <a:chExt cx="6273837" cy="2357454"/>
          </a:xfrm>
          <a:effectLst/>
        </p:grpSpPr>
        <p:sp>
          <p:nvSpPr>
            <p:cNvPr id="8" name="자유형 7"/>
            <p:cNvSpPr/>
            <p:nvPr/>
          </p:nvSpPr>
          <p:spPr>
            <a:xfrm>
              <a:off x="2357422" y="3143248"/>
              <a:ext cx="655637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" name="자유형 8"/>
            <p:cNvSpPr/>
            <p:nvPr/>
          </p:nvSpPr>
          <p:spPr>
            <a:xfrm flipH="1">
              <a:off x="7929584" y="3071810"/>
              <a:ext cx="701675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0" name="Rectangle 4"/>
          <p:cNvSpPr>
            <a:spLocks noChangeArrowheads="1"/>
          </p:cNvSpPr>
          <p:nvPr/>
        </p:nvSpPr>
        <p:spPr bwMode="auto">
          <a:xfrm rot="-5400000">
            <a:off x="2439318" y="-847030"/>
            <a:ext cx="14288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Rectangle 32"/>
          <p:cNvSpPr txBox="1">
            <a:spLocks noChangeArrowheads="1"/>
          </p:cNvSpPr>
          <p:nvPr/>
        </p:nvSpPr>
        <p:spPr>
          <a:xfrm>
            <a:off x="1259632" y="404664"/>
            <a:ext cx="2376264" cy="648072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4000" b="1" dirty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목    차</a:t>
            </a:r>
            <a:r>
              <a:rPr kumimoji="0" lang="ko-KR" altLang="en-US" sz="3600" b="1" dirty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59632" y="2276872"/>
            <a:ext cx="4643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노인학대의 정의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59632" y="1772816"/>
            <a:ext cx="4643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노인과 인권</a:t>
            </a:r>
            <a:endParaRPr lang="en-US" altLang="ko-KR" sz="28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59632" y="2780928"/>
            <a:ext cx="6408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노인학대의 유형 및 발생요인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59632" y="3284984"/>
            <a:ext cx="6480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4. </a:t>
            </a:r>
            <a:r>
              <a:rPr lang="ko-KR" altLang="en-US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노인학대사례와 관리지침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259632" y="3789040"/>
            <a:ext cx="6480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5. </a:t>
            </a:r>
            <a:r>
              <a:rPr lang="ko-KR" altLang="en-US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노인학대 예방 및 유의사항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259632" y="4941168"/>
            <a:ext cx="5616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7. </a:t>
            </a:r>
            <a:r>
              <a:rPr lang="ko-KR" altLang="en-US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노인학대 처벌규정 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259632" y="4365104"/>
            <a:ext cx="5616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6. </a:t>
            </a:r>
            <a:r>
              <a:rPr lang="ko-KR" altLang="en-US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노인학대 신고방법 및 절차 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259632" y="5517232"/>
            <a:ext cx="5616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8. </a:t>
            </a:r>
            <a:r>
              <a:rPr lang="ko-KR" altLang="en-US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우리의 역할 및  행동지침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5275" y="857250"/>
            <a:ext cx="855345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00002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2075819" y="404664"/>
            <a:ext cx="4206601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ko-KR" altLang="en-US" sz="6000" b="1" dirty="0">
                <a:latin typeface="HY울릉도B" pitchFamily="18" charset="-127"/>
                <a:ea typeface="HY울릉도B" pitchFamily="18" charset="-127"/>
              </a:rPr>
              <a:t>  인권이란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endParaRPr lang="ko-KR" altLang="en-US" sz="6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06466" y="5439127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atin typeface="궁서" panose="02030600000101010101" pitchFamily="18" charset="-127"/>
                <a:ea typeface="궁서" panose="02030600000101010101" pitchFamily="18" charset="-127"/>
              </a:rPr>
              <a:t>“인간으로서 존엄성을 </a:t>
            </a:r>
            <a:r>
              <a:rPr lang="ko-KR" altLang="en-US" sz="2000" dirty="0" err="1">
                <a:latin typeface="궁서" panose="02030600000101010101" pitchFamily="18" charset="-127"/>
                <a:ea typeface="궁서" panose="02030600000101010101" pitchFamily="18" charset="-127"/>
              </a:rPr>
              <a:t>존중받고</a:t>
            </a:r>
            <a:r>
              <a:rPr lang="en-US" altLang="ko-KR" sz="2000" dirty="0">
                <a:latin typeface="궁서" panose="02030600000101010101" pitchFamily="18" charset="-127"/>
                <a:ea typeface="궁서" panose="02030600000101010101" pitchFamily="18" charset="-127"/>
              </a:rPr>
              <a:t>, </a:t>
            </a:r>
            <a:r>
              <a:rPr lang="ko-KR" altLang="en-US" sz="2000" dirty="0">
                <a:latin typeface="궁서" panose="02030600000101010101" pitchFamily="18" charset="-127"/>
                <a:ea typeface="궁서" panose="02030600000101010101" pitchFamily="18" charset="-127"/>
              </a:rPr>
              <a:t>행복하게 살아가는데 </a:t>
            </a:r>
            <a:endParaRPr lang="en-US" altLang="ko-KR" sz="2000" dirty="0">
              <a:latin typeface="궁서" panose="02030600000101010101" pitchFamily="18" charset="-127"/>
              <a:ea typeface="궁서" panose="02030600000101010101" pitchFamily="18" charset="-127"/>
            </a:endParaRPr>
          </a:p>
          <a:p>
            <a:r>
              <a:rPr lang="en-US" altLang="ko-KR" sz="2000" dirty="0">
                <a:latin typeface="궁서" panose="02030600000101010101" pitchFamily="18" charset="-127"/>
                <a:ea typeface="궁서" panose="02030600000101010101" pitchFamily="18" charset="-127"/>
              </a:rPr>
              <a:t>                                                             </a:t>
            </a:r>
            <a:r>
              <a:rPr lang="ko-KR" altLang="en-US" sz="2000" dirty="0">
                <a:latin typeface="궁서" panose="02030600000101010101" pitchFamily="18" charset="-127"/>
                <a:ea typeface="궁서" panose="02030600000101010101" pitchFamily="18" charset="-127"/>
              </a:rPr>
              <a:t>필요한 모든 권리”</a:t>
            </a:r>
          </a:p>
        </p:txBody>
      </p:sp>
      <p:sp>
        <p:nvSpPr>
          <p:cNvPr id="2" name="타원 1"/>
          <p:cNvSpPr/>
          <p:nvPr/>
        </p:nvSpPr>
        <p:spPr>
          <a:xfrm>
            <a:off x="1395117" y="1742024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 rot="16200000">
            <a:off x="1169622" y="2866568"/>
            <a:ext cx="1548172" cy="165618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15617" y="3474299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자기존중</a:t>
            </a:r>
          </a:p>
        </p:txBody>
      </p:sp>
      <p:sp>
        <p:nvSpPr>
          <p:cNvPr id="8" name="타원 7"/>
          <p:cNvSpPr/>
          <p:nvPr/>
        </p:nvSpPr>
        <p:spPr>
          <a:xfrm>
            <a:off x="4878974" y="1804450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4491461" y="2956578"/>
            <a:ext cx="1728192" cy="151216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518934" y="3388626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타인존중</a:t>
            </a:r>
          </a:p>
        </p:txBody>
      </p:sp>
      <p:sp>
        <p:nvSpPr>
          <p:cNvPr id="7" name="오른쪽 화살표 6"/>
          <p:cNvSpPr/>
          <p:nvPr/>
        </p:nvSpPr>
        <p:spPr>
          <a:xfrm flipH="1">
            <a:off x="3051301" y="3906420"/>
            <a:ext cx="1080120" cy="396044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>
            <a:off x="3051301" y="3357834"/>
            <a:ext cx="1080120" cy="396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등호 11"/>
          <p:cNvSpPr/>
          <p:nvPr/>
        </p:nvSpPr>
        <p:spPr>
          <a:xfrm>
            <a:off x="6538961" y="3526775"/>
            <a:ext cx="730449" cy="454206"/>
          </a:xfrm>
          <a:prstGeom prst="mathEqual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38134" y="3460634"/>
            <a:ext cx="1141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인권</a:t>
            </a:r>
          </a:p>
        </p:txBody>
      </p:sp>
    </p:spTree>
    <p:extLst>
      <p:ext uri="{BB962C8B-B14F-4D97-AF65-F5344CB8AC3E}">
        <p14:creationId xmlns:p14="http://schemas.microsoft.com/office/powerpoint/2010/main" xmlns="" val="1884069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11560" y="332656"/>
            <a:ext cx="76740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만족스러운 노후</a:t>
            </a:r>
            <a:r>
              <a:rPr lang="ko-KR" altLang="en-US" sz="2800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는 어떤 것일까요</a:t>
            </a:r>
            <a:r>
              <a:rPr lang="en-US" altLang="ko-KR" sz="2800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?</a:t>
            </a:r>
            <a:br>
              <a:rPr lang="en-US" altLang="ko-KR" sz="2800" dirty="0">
                <a:latin typeface="휴먼엑스포" panose="02030504000101010101" pitchFamily="18" charset="-127"/>
                <a:ea typeface="휴먼엑스포" panose="02030504000101010101" pitchFamily="18" charset="-127"/>
              </a:rPr>
            </a:br>
            <a:r>
              <a:rPr lang="en-US" altLang="ko-KR" sz="2800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/>
            </a:r>
            <a:br>
              <a:rPr lang="en-US" altLang="ko-KR" sz="2800" dirty="0">
                <a:latin typeface="휴먼엑스포" panose="02030504000101010101" pitchFamily="18" charset="-127"/>
                <a:ea typeface="휴먼엑스포" panose="02030504000101010101" pitchFamily="18" charset="-127"/>
              </a:rPr>
            </a:br>
            <a:r>
              <a:rPr lang="ko-KR" altLang="en-US" sz="2800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만족스러운 노후가 되기 위한 공통적 요소는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88840"/>
            <a:ext cx="7293594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926517" y="5445224"/>
            <a:ext cx="7534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“나와 다른 사람을 소중하게 여기는 상호 존중하는 모습 필요”</a:t>
            </a:r>
          </a:p>
        </p:txBody>
      </p:sp>
    </p:spTree>
    <p:extLst>
      <p:ext uri="{BB962C8B-B14F-4D97-AF65-F5344CB8AC3E}">
        <p14:creationId xmlns:p14="http://schemas.microsoft.com/office/powerpoint/2010/main" xmlns="" val="677884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3528" y="260648"/>
            <a:ext cx="8712968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6000" b="1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인권실천은</a:t>
            </a:r>
            <a:r>
              <a:rPr lang="en-US" altLang="ko-KR" sz="6000" b="1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?</a:t>
            </a:r>
            <a:r>
              <a:rPr lang="ko-KR" altLang="en-US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/>
            </a:r>
            <a:br>
              <a:rPr lang="ko-KR" altLang="en-US" dirty="0">
                <a:latin typeface="휴먼엑스포" panose="02030504000101010101" pitchFamily="18" charset="-127"/>
                <a:ea typeface="휴먼엑스포" panose="02030504000101010101" pitchFamily="18" charset="-127"/>
              </a:rPr>
            </a:br>
            <a:endParaRPr lang="en-US" altLang="ko-KR" dirty="0"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endParaRPr lang="en-US" altLang="ko-KR" dirty="0"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endParaRPr lang="en-US" altLang="ko-KR" dirty="0"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r>
              <a:rPr lang="ko-KR" altLang="en-US" sz="2400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연령</a:t>
            </a:r>
            <a:r>
              <a:rPr lang="en-US" altLang="ko-KR" sz="2400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, </a:t>
            </a:r>
            <a:r>
              <a:rPr lang="ko-KR" altLang="en-US" sz="2400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성별</a:t>
            </a:r>
            <a:r>
              <a:rPr lang="en-US" altLang="ko-KR" sz="2400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, </a:t>
            </a:r>
            <a:r>
              <a:rPr lang="ko-KR" altLang="en-US" sz="2400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인종에 상관없이 누구나 행복을 추구하며 사는 </a:t>
            </a:r>
            <a:endParaRPr lang="en-US" altLang="ko-KR" sz="2400" dirty="0"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r>
              <a:rPr lang="en-US" altLang="ko-KR" sz="2800" dirty="0">
                <a:solidFill>
                  <a:srgbClr val="0033CC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나</a:t>
            </a:r>
            <a:r>
              <a:rPr lang="en-US" altLang="ko-KR" sz="2800" dirty="0">
                <a:solidFill>
                  <a:srgbClr val="0033CC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자기</a:t>
            </a:r>
            <a:r>
              <a:rPr lang="en-US" altLang="ko-KR" sz="2800" dirty="0">
                <a:solidFill>
                  <a:srgbClr val="0033CC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)'</a:t>
            </a:r>
            <a:r>
              <a:rPr lang="ko-KR" altLang="en-US" sz="2800" dirty="0">
                <a:solidFill>
                  <a:srgbClr val="0033CC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와 </a:t>
            </a:r>
            <a:r>
              <a:rPr lang="en-US" altLang="ko-KR" sz="2800" dirty="0">
                <a:solidFill>
                  <a:srgbClr val="0033CC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남</a:t>
            </a:r>
            <a:r>
              <a:rPr lang="en-US" altLang="ko-KR" sz="2800" dirty="0">
                <a:solidFill>
                  <a:srgbClr val="0033CC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타인</a:t>
            </a:r>
            <a:r>
              <a:rPr lang="en-US" altLang="ko-KR" sz="2800" dirty="0">
                <a:solidFill>
                  <a:srgbClr val="0033CC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)'</a:t>
            </a:r>
            <a:r>
              <a:rPr lang="ko-KR" altLang="en-US" sz="2400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을 소중히 생각하는 태도와 행동 필요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56992"/>
            <a:ext cx="7560840" cy="2909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34558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7" y="28221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1043608" y="548680"/>
            <a:ext cx="7056784" cy="9361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>
                <a:solidFill>
                  <a:srgbClr val="0000FF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노인인권의 교육</a:t>
            </a:r>
          </a:p>
        </p:txBody>
      </p:sp>
      <p:sp>
        <p:nvSpPr>
          <p:cNvPr id="9" name="모서리가 둥근 직사각형 8"/>
          <p:cNvSpPr/>
          <p:nvPr/>
        </p:nvSpPr>
        <p:spPr>
          <a:xfrm>
            <a:off x="1063997" y="1628800"/>
            <a:ext cx="4320480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노인인권의 개념과 특징</a:t>
            </a:r>
          </a:p>
        </p:txBody>
      </p:sp>
      <p:sp>
        <p:nvSpPr>
          <p:cNvPr id="11" name="모서리가 둥근 직사각형 10"/>
          <p:cNvSpPr/>
          <p:nvPr/>
        </p:nvSpPr>
        <p:spPr>
          <a:xfrm>
            <a:off x="1037071" y="3405582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노인인권침해 사례와 해결방안</a:t>
            </a: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037070" y="2564904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노인인권 보호지침</a:t>
            </a: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063997" y="4365104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시설생활노인 권리선언</a:t>
            </a: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043608" y="5229200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노인학대 및 인권침해 신고방법</a:t>
            </a:r>
          </a:p>
        </p:txBody>
      </p:sp>
    </p:spTree>
    <p:extLst>
      <p:ext uri="{BB962C8B-B14F-4D97-AF65-F5344CB8AC3E}">
        <p14:creationId xmlns:p14="http://schemas.microsoft.com/office/powerpoint/2010/main" xmlns="" val="2019606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8812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474345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>
                <a:latin typeface="HY울릉도B" pitchFamily="18" charset="-127"/>
                <a:ea typeface="HY울릉도B" pitchFamily="18" charset="-127"/>
              </a:rPr>
              <a:t>            노인인권교육 의무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3888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노인의료복지시설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1388048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노인주거복지시설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1720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노인여가복지시설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7666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재가노인복지시설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4008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57101" y="3933056"/>
            <a:ext cx="828092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800" b="1" dirty="0">
                <a:latin typeface="HY울릉도B" pitchFamily="18" charset="-127"/>
                <a:ea typeface="HY울릉도B" pitchFamily="18" charset="-127"/>
              </a:rPr>
              <a:t>6</a:t>
            </a:r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조의</a:t>
            </a:r>
            <a:r>
              <a:rPr lang="en-US" altLang="ko-KR" sz="2800" b="1" dirty="0">
                <a:latin typeface="HY울릉도B" pitchFamily="18" charset="-127"/>
                <a:ea typeface="HY울릉도B" pitchFamily="18" charset="-127"/>
              </a:rPr>
              <a:t>3(</a:t>
            </a:r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sz="2800" b="1" dirty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① 제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31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조의 노인복지시설 중 대통령령으로 정하는 시설을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                                    </a:t>
            </a:r>
            <a:r>
              <a:rPr lang="ko-KR" altLang="en-US" sz="2000" dirty="0" err="1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설치ㆍ운영하는</a:t>
            </a:r>
            <a:r>
              <a:rPr lang="ko-KR" altLang="en-US" sz="20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자와 그 종사자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는 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2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         인권에 관한 교육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이하 이 조에서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을 받아야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en-US" altLang="ko-KR" dirty="0"/>
              <a:t/>
            </a:r>
            <a:br>
              <a:rPr lang="en-US" altLang="ko-KR" dirty="0"/>
            </a:b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815359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1105287"/>
            <a:ext cx="828092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400" b="1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4400" b="1" dirty="0">
                <a:latin typeface="HY울릉도B" pitchFamily="18" charset="-127"/>
                <a:ea typeface="HY울릉도B" pitchFamily="18" charset="-127"/>
              </a:rPr>
              <a:t>노인인권이란</a:t>
            </a:r>
            <a:r>
              <a:rPr lang="en-US" altLang="ko-KR" sz="44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노후에도 인간답게 생활할 수 있는 권리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‘</a:t>
            </a: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4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노인이라는 이유로 인간의 존엄성을 </a:t>
            </a:r>
            <a:r>
              <a:rPr lang="ko-KR" altLang="en-US" sz="2400" dirty="0" err="1">
                <a:latin typeface="HY울릉도B" pitchFamily="18" charset="-127"/>
                <a:ea typeface="HY울릉도B" pitchFamily="18" charset="-127"/>
              </a:rPr>
              <a:t>차별받지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 않을 권리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노인의 존엄성이 보호되고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 스스로 존엄성을 지킬 수 있고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안전하게 살 수 있으며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착취 외 학대의 대상이 되어서는 안 되는 것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                                      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                   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- 1991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년 노인을 위한 유엔원칙 내용 중</a:t>
            </a:r>
          </a:p>
        </p:txBody>
      </p:sp>
    </p:spTree>
    <p:extLst>
      <p:ext uri="{BB962C8B-B14F-4D97-AF65-F5344CB8AC3E}">
        <p14:creationId xmlns:p14="http://schemas.microsoft.com/office/powerpoint/2010/main" xmlns="" val="30435348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477928" y="476672"/>
            <a:ext cx="784887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>
                <a:latin typeface="HY울릉도B" pitchFamily="18" charset="-127"/>
                <a:ea typeface="HY울릉도B" pitchFamily="18" charset="-127"/>
              </a:rPr>
              <a:t>            노인인권보호지침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존엄한 존재로 대우 받을 권리 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질 높은 서비스를 받을 권리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가정과 같은 환경에서 생활할 권리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신체적 구속을 받지 않을 권리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사생활 및 비밀보장에 대한 권리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통신의 자유에 대한 권리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정치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종교적 신념의 자유에 대한 권리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소유재산의 자율적 관리에 대한 권리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불평의 표현과 해결을 요구할 권리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시설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내ㆍ외부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활동 참여의 자유에 대한 권리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정보접근과 자기결정권 행사의 권리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303146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997839"/>
            <a:ext cx="648072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dirty="0"/>
          </a:p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부족한 체위변경으로 인한 욕창 발병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움직일 수 없는 와상상태의 한 어르신은 누워있는 시간이 많아 밖을 구경하고 싶어도 할 수 없으며 하루 종일 천장만 바라보고 누워있으며 종사자들이 체위변경을 해주는 경우가 드물어 피부질환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욕창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피부염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을 앓게 되었다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</a:p>
        </p:txBody>
      </p:sp>
    </p:spTree>
    <p:extLst>
      <p:ext uri="{BB962C8B-B14F-4D97-AF65-F5344CB8AC3E}">
        <p14:creationId xmlns:p14="http://schemas.microsoft.com/office/powerpoint/2010/main" xmlns="" val="2142222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551969" y="1772816"/>
            <a:ext cx="604867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​</a:t>
            </a:r>
            <a:r>
              <a:rPr lang="ko-KR" altLang="en-US" sz="2800" b="1" dirty="0" err="1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언어및</a:t>
            </a:r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정서적 학대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할머니 또 그냥 오줌 쌌네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오늘 아침부터 일진이 더럽더라니까 할머니 한번만 더 그러면 내가 키 씌워가지고 내보낼 거야 다음부터 쉬 마렵다고 얘기할거야 안할거야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대답해봐 얼른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...</a:t>
            </a:r>
          </a:p>
          <a:p>
            <a:endParaRPr lang="en-US" altLang="ko-KR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~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구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!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이러니까 이런데 대려다 놨지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</a:t>
            </a:r>
            <a:endParaRPr lang="ko-KR" altLang="en-US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99869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583668" y="1628800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종사자 편의를 위한 기저귀 착용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어르신은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편마비임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에도 낯 시간 동안 스스로 대소변을 해결하고 애를 쓰지만 그게 마음처럼 되지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밤에 한 두 번 화장실 가는 것이 습관인데</a:t>
            </a: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저녁에 종사자가 기저귀를 채우고 거기에 볼일을 보라고 하고는 나타나지를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707994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95536" y="1028343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/>
              <a:t/>
            </a:r>
            <a:br>
              <a:rPr lang="en-US" altLang="ko-KR" dirty="0"/>
            </a:br>
            <a:endParaRPr lang="en-US" altLang="ko-KR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700808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벌로 독방에 가두다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우리 시설에 성격이 괴팍한 한 어르신이 있다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자기 성에 차지 않거나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조금만 마음에 안 들어도 종사자들한테 욕을 하고 때리기까지 한다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처음에는 그냥 내버려 두었는데 계속 반복되어서 지금은 그런 일이 벌어질 때 마다 한나절 동안 방에 가두고 나오지 못하게 한다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</a:p>
        </p:txBody>
      </p:sp>
    </p:spTree>
    <p:extLst>
      <p:ext uri="{BB962C8B-B14F-4D97-AF65-F5344CB8AC3E}">
        <p14:creationId xmlns:p14="http://schemas.microsoft.com/office/powerpoint/2010/main" xmlns="" val="3613474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656" y="87055"/>
            <a:ext cx="8784976" cy="648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547664" y="1340768"/>
            <a:ext cx="648072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b="1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노인인권침해 해결방안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1)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포괄적 해결방안</a:t>
            </a: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2) </a:t>
            </a:r>
            <a:r>
              <a:rPr lang="ko-KR" altLang="en-US" dirty="0" err="1">
                <a:latin typeface="HY울릉도B" pitchFamily="18" charset="-127"/>
                <a:ea typeface="HY울릉도B" pitchFamily="18" charset="-127"/>
              </a:rPr>
              <a:t>사회적차원의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 해결방안</a:t>
            </a: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홍보와 사회교육을 통한 노인 학대와 인권에 대한 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                                                 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인식을 제고한다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노인복지법의 노인 학대 금지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신고의무 및 보호조치</a:t>
            </a:r>
          </a:p>
          <a:p>
            <a:pPr marL="342900" indent="-342900">
              <a:buFontTx/>
              <a:buChar char="-"/>
            </a:pP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 학대 및 인권침해 피해자에 대한 보건의료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       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서비스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상담 및 치료강화를 위한 의료서비스 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          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제공</a:t>
            </a:r>
          </a:p>
        </p:txBody>
      </p:sp>
    </p:spTree>
    <p:extLst>
      <p:ext uri="{BB962C8B-B14F-4D97-AF65-F5344CB8AC3E}">
        <p14:creationId xmlns:p14="http://schemas.microsoft.com/office/powerpoint/2010/main" xmlns="" val="20163588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356" y="260646"/>
            <a:ext cx="7739296" cy="1906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979712" y="814009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</a:p>
        </p:txBody>
      </p:sp>
      <p:sp>
        <p:nvSpPr>
          <p:cNvPr id="6" name="모서리가 둥근 직사각형 5"/>
          <p:cNvSpPr/>
          <p:nvPr/>
        </p:nvSpPr>
        <p:spPr>
          <a:xfrm>
            <a:off x="379891" y="2176433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>
                <a:solidFill>
                  <a:srgbClr val="7030A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노인복지시설 생활노인은 대한민국 국민으로서 그리고 후</a:t>
            </a:r>
            <a:endParaRPr lang="en-US" altLang="ko-KR" sz="2400" dirty="0">
              <a:solidFill>
                <a:srgbClr val="7030A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r>
              <a:rPr lang="ko-KR" altLang="en-US" sz="2400" dirty="0">
                <a:solidFill>
                  <a:srgbClr val="7030A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손의 양육과 국가 및 사회의 발전에 기여하여 온 자로서 헌법과 법률에 정한 기본적 권리와 안정된 생활을 보장받을 권리를 지니고 있다</a:t>
            </a:r>
            <a:r>
              <a:rPr lang="en-US" altLang="ko-KR" sz="2400" dirty="0">
                <a:solidFill>
                  <a:srgbClr val="7030A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</a:p>
          <a:p>
            <a:r>
              <a:rPr lang="ko-KR" altLang="en-US" sz="2400" dirty="0">
                <a:solidFill>
                  <a:srgbClr val="7030A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노인복지시설 생활노인은 다음과 같은 기본적 권리를 가지며 어떠한 이유로도 권리의 침해를 받아서는 안 되며</a:t>
            </a:r>
            <a:r>
              <a:rPr lang="en-US" altLang="ko-KR" sz="2400" dirty="0">
                <a:solidFill>
                  <a:srgbClr val="7030A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국가와 시설은 생활노인이 인권을 보호하고 삶의 질을 향상시키기 위하여 최선의 노력을 기울여야 한다</a:t>
            </a:r>
            <a:r>
              <a:rPr lang="en-US" altLang="ko-KR" sz="2400" dirty="0">
                <a:solidFill>
                  <a:srgbClr val="7030A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3044" y="4869160"/>
            <a:ext cx="2559594" cy="1715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374541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1825044" y="-492189"/>
            <a:ext cx="5538119" cy="86409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ko-KR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* </a:t>
            </a:r>
            <a:r>
              <a:rPr lang="ko-KR" altLang="en-US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존경과 존엄한 존재로 대우받고</a:t>
            </a:r>
            <a:r>
              <a:rPr lang="en-US" altLang="ko-KR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, </a:t>
            </a:r>
            <a:r>
              <a:rPr lang="ko-KR" altLang="en-US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차별</a:t>
            </a:r>
            <a:r>
              <a:rPr lang="en-US" altLang="ko-KR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, </a:t>
            </a:r>
            <a:r>
              <a:rPr lang="ko-KR" altLang="en-US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착취</a:t>
            </a:r>
            <a:r>
              <a:rPr lang="en-US" altLang="ko-KR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,</a:t>
            </a:r>
            <a:r>
              <a:rPr lang="ko-KR" altLang="en-US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학대</a:t>
            </a:r>
            <a:r>
              <a:rPr lang="en-US" altLang="ko-KR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,</a:t>
            </a:r>
            <a:r>
              <a:rPr lang="ko-KR" altLang="en-US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방임을 받지 않고 생활할 수 </a:t>
            </a:r>
            <a:endParaRPr lang="en-US" altLang="ko-KR" dirty="0"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pPr>
              <a:lnSpc>
                <a:spcPts val="3000"/>
              </a:lnSpc>
            </a:pPr>
            <a:r>
              <a:rPr lang="en-US" altLang="ko-KR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  </a:t>
            </a:r>
            <a:r>
              <a:rPr lang="ko-KR" altLang="en-US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있는 권리</a:t>
            </a:r>
            <a:endParaRPr lang="en-US" altLang="ko-KR" dirty="0"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pPr>
              <a:lnSpc>
                <a:spcPts val="3000"/>
              </a:lnSpc>
            </a:pPr>
            <a:r>
              <a:rPr lang="en-US" altLang="ko-KR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* </a:t>
            </a:r>
            <a:r>
              <a:rPr lang="ko-KR" altLang="en-US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개인적 욕구 에 상응하는 질 높은 수발</a:t>
            </a:r>
            <a:r>
              <a:rPr lang="en-US" altLang="ko-KR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(</a:t>
            </a:r>
            <a:r>
              <a:rPr lang="ko-KR" altLang="en-US" dirty="0" err="1">
                <a:latin typeface="휴먼엑스포" panose="02030504000101010101" pitchFamily="18" charset="-127"/>
                <a:ea typeface="휴먼엑스포" panose="02030504000101010101" pitchFamily="18" charset="-127"/>
              </a:rPr>
              <a:t>케어</a:t>
            </a:r>
            <a:r>
              <a:rPr lang="en-US" altLang="ko-KR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)</a:t>
            </a:r>
            <a:r>
              <a:rPr lang="ko-KR" altLang="en-US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과 서비스를 요구하고 제공받을 권리</a:t>
            </a:r>
            <a:endParaRPr lang="en-US" altLang="ko-KR" dirty="0"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pPr>
              <a:lnSpc>
                <a:spcPts val="3000"/>
              </a:lnSpc>
            </a:pPr>
            <a:r>
              <a:rPr lang="en-US" altLang="ko-KR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* </a:t>
            </a:r>
            <a:r>
              <a:rPr lang="ko-KR" altLang="en-US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안전하고 가정과 같은 환경에서 생활할 권리</a:t>
            </a:r>
            <a:endParaRPr lang="en-US" altLang="ko-KR" dirty="0"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pPr>
              <a:lnSpc>
                <a:spcPts val="3000"/>
              </a:lnSpc>
            </a:pPr>
            <a:r>
              <a:rPr lang="en-US" altLang="ko-KR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* </a:t>
            </a:r>
            <a:r>
              <a:rPr lang="ko-KR" altLang="en-US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시설 내 외부 활동에 신체적 구속을 받지 않을 권리</a:t>
            </a:r>
            <a:endParaRPr lang="en-US" altLang="ko-KR" dirty="0"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pPr>
              <a:lnSpc>
                <a:spcPts val="3000"/>
              </a:lnSpc>
            </a:pPr>
            <a:r>
              <a:rPr lang="en-US" altLang="ko-KR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* </a:t>
            </a:r>
            <a:r>
              <a:rPr lang="ko-KR" altLang="en-US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개인적 사생활과 비밀 보장에 대한 권리</a:t>
            </a:r>
            <a:endParaRPr lang="en-US" altLang="ko-KR" dirty="0"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pPr>
              <a:lnSpc>
                <a:spcPts val="3000"/>
              </a:lnSpc>
            </a:pPr>
            <a:r>
              <a:rPr lang="en-US" altLang="ko-KR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* </a:t>
            </a:r>
            <a:r>
              <a:rPr lang="ko-KR" altLang="en-US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우편</a:t>
            </a:r>
            <a:r>
              <a:rPr lang="en-US" altLang="ko-KR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, </a:t>
            </a:r>
            <a:r>
              <a:rPr lang="ko-KR" altLang="en-US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전화 등 개인적 통신을 주고받을 권리</a:t>
            </a:r>
            <a:endParaRPr lang="en-US" altLang="ko-KR" dirty="0"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pPr>
              <a:lnSpc>
                <a:spcPts val="3000"/>
              </a:lnSpc>
            </a:pPr>
            <a:r>
              <a:rPr lang="en-US" altLang="ko-KR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* </a:t>
            </a:r>
            <a:r>
              <a:rPr lang="ko-KR" altLang="en-US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정치적</a:t>
            </a:r>
            <a:r>
              <a:rPr lang="en-US" altLang="ko-KR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,</a:t>
            </a:r>
            <a:r>
              <a:rPr lang="ko-KR" altLang="en-US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 문화적</a:t>
            </a:r>
            <a:r>
              <a:rPr lang="en-US" altLang="ko-KR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, </a:t>
            </a:r>
            <a:r>
              <a:rPr lang="ko-KR" altLang="en-US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종교적 활동에 제약을 받지 않고 자유롭게 참여</a:t>
            </a:r>
            <a:r>
              <a:rPr lang="en-US" altLang="ko-KR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 </a:t>
            </a:r>
            <a:r>
              <a:rPr lang="ko-KR" altLang="en-US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할 권리</a:t>
            </a:r>
            <a:endParaRPr lang="en-US" altLang="ko-KR" dirty="0"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pPr>
              <a:lnSpc>
                <a:spcPts val="3000"/>
              </a:lnSpc>
            </a:pPr>
            <a:r>
              <a:rPr lang="en-US" altLang="ko-KR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* </a:t>
            </a:r>
            <a:r>
              <a:rPr lang="ko-KR" altLang="en-US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개인소유 재산과 소유물을 스스로 관리할 권리</a:t>
            </a:r>
            <a:endParaRPr lang="en-US" altLang="ko-KR" dirty="0"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pPr>
              <a:lnSpc>
                <a:spcPts val="3000"/>
              </a:lnSpc>
            </a:pPr>
            <a:r>
              <a:rPr lang="en-US" altLang="ko-KR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*  </a:t>
            </a:r>
            <a:r>
              <a:rPr lang="ko-KR" altLang="en-US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비난이나 제약을 받지 않고 시설운영과 서비스에 대한 개인적 견해와 불평을 </a:t>
            </a:r>
            <a:endParaRPr lang="en-US" altLang="ko-KR" dirty="0"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pPr>
              <a:lnSpc>
                <a:spcPts val="3000"/>
              </a:lnSpc>
            </a:pPr>
            <a:r>
              <a:rPr lang="en-US" altLang="ko-KR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   </a:t>
            </a:r>
            <a:r>
              <a:rPr lang="ko-KR" altLang="en-US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표현하고 이의 해결을 요구할 권리</a:t>
            </a:r>
            <a:endParaRPr lang="en-US" altLang="ko-KR" dirty="0"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pPr>
              <a:lnSpc>
                <a:spcPts val="3000"/>
              </a:lnSpc>
            </a:pPr>
            <a:r>
              <a:rPr lang="en-US" altLang="ko-KR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* </a:t>
            </a:r>
            <a:r>
              <a:rPr lang="ko-KR" altLang="en-US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시설 내 외부에서 개인적 활동</a:t>
            </a:r>
            <a:r>
              <a:rPr lang="en-US" altLang="ko-KR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, </a:t>
            </a:r>
            <a:r>
              <a:rPr lang="ko-KR" altLang="en-US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단체 및 사회적 관계에 참여할 권리</a:t>
            </a:r>
            <a:endParaRPr lang="en-US" altLang="ko-KR" dirty="0"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pPr>
              <a:lnSpc>
                <a:spcPts val="3000"/>
              </a:lnSpc>
            </a:pPr>
            <a:r>
              <a:rPr lang="en-US" altLang="ko-KR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* </a:t>
            </a:r>
            <a:r>
              <a:rPr lang="ko-KR" altLang="en-US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시설 입</a:t>
            </a:r>
            <a:r>
              <a:rPr lang="en-US" altLang="ko-KR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. </a:t>
            </a:r>
            <a:r>
              <a:rPr lang="ko-KR" altLang="en-US" dirty="0" err="1">
                <a:latin typeface="휴먼엑스포" panose="02030504000101010101" pitchFamily="18" charset="-127"/>
                <a:ea typeface="휴먼엑스포" panose="02030504000101010101" pitchFamily="18" charset="-127"/>
              </a:rPr>
              <a:t>퇴소</a:t>
            </a:r>
            <a:r>
              <a:rPr lang="en-US" altLang="ko-KR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, </a:t>
            </a:r>
            <a:r>
              <a:rPr lang="ko-KR" altLang="en-US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일상생활</a:t>
            </a:r>
            <a:r>
              <a:rPr lang="en-US" altLang="ko-KR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, </a:t>
            </a:r>
            <a:r>
              <a:rPr lang="ko-KR" altLang="en-US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서비스 이용</a:t>
            </a:r>
            <a:r>
              <a:rPr lang="en-US" altLang="ko-KR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, </a:t>
            </a:r>
            <a:r>
              <a:rPr lang="ko-KR" altLang="en-US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제반 시설활동 참여 등 개인의 삶에 영향</a:t>
            </a:r>
            <a:endParaRPr lang="en-US" altLang="ko-KR" dirty="0"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pPr>
              <a:lnSpc>
                <a:spcPts val="3000"/>
              </a:lnSpc>
            </a:pPr>
            <a:r>
              <a:rPr lang="en-US" altLang="ko-KR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  </a:t>
            </a:r>
            <a:r>
              <a:rPr lang="ko-KR" altLang="en-US" dirty="0">
                <a:latin typeface="휴먼엑스포" panose="02030504000101010101" pitchFamily="18" charset="-127"/>
                <a:ea typeface="휴먼엑스포" panose="02030504000101010101" pitchFamily="18" charset="-127"/>
              </a:rPr>
              <a:t>을 미치는 모든 부분에서 정보에 접근하고 자기결정권을 행사할 권리</a:t>
            </a:r>
          </a:p>
        </p:txBody>
      </p:sp>
      <p:sp>
        <p:nvSpPr>
          <p:cNvPr id="34" name="모서리가 둥근 직사각형 33"/>
          <p:cNvSpPr/>
          <p:nvPr/>
        </p:nvSpPr>
        <p:spPr>
          <a:xfrm>
            <a:off x="1259632" y="240576"/>
            <a:ext cx="5544616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2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</a:p>
        </p:txBody>
      </p:sp>
    </p:spTree>
    <p:extLst>
      <p:ext uri="{BB962C8B-B14F-4D97-AF65-F5344CB8AC3E}">
        <p14:creationId xmlns:p14="http://schemas.microsoft.com/office/powerpoint/2010/main" xmlns="" val="22214612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6404"/>
            <a:ext cx="8064896" cy="191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757934" y="809043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권리보호</a:t>
            </a:r>
            <a:endParaRPr lang="en-US" altLang="ko-KR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 </a:t>
            </a:r>
            <a:r>
              <a:rPr lang="ko-KR" altLang="en-US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를 위한 윤리강령</a:t>
            </a:r>
          </a:p>
        </p:txBody>
      </p:sp>
      <p:sp>
        <p:nvSpPr>
          <p:cNvPr id="6" name="모서리가 둥근 직사각형 5"/>
          <p:cNvSpPr/>
          <p:nvPr/>
        </p:nvSpPr>
        <p:spPr>
          <a:xfrm>
            <a:off x="395536" y="2420888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운영자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종사자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동료 생활노인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가족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지역사회 등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노인복지시설에서의 보호서비스와 관련된 모든 자는 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‘</a:t>
            </a:r>
            <a:r>
              <a:rPr lang="ko-KR" altLang="en-US" sz="24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시설 생활노인이 권리 선언</a:t>
            </a:r>
            <a:r>
              <a:rPr lang="en-US" altLang="ko-KR" sz="24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’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에 포함된 기본적 권리를 보장하고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인간다운 생활을 보장하기 위하여 다음과 같이 행동해야 한다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647656"/>
            <a:ext cx="2066541" cy="1589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223319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179512" y="1232757"/>
            <a:ext cx="8424936" cy="38884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존엄한 존재로 대우 받을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질 높은 서비스를 받을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가정과 같은 환경에서 생활할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신체적 구속을 받지 않을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사생활 및 비밀 보장에 대한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정치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종교적 신념이 자유에 대한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소유재산의 자율적 관리에 대한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불평의 표현과 해결을 요구할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내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외부 활동 참여의 자유에 대한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4673" y="260649"/>
            <a:ext cx="3380997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242571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/>
              <a:t>  노인학대의 정의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214974"/>
          </a:xfrm>
        </p:spPr>
        <p:txBody>
          <a:bodyPr>
            <a:normAutofit/>
          </a:bodyPr>
          <a:lstStyle/>
          <a:p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노인학대란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? (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조의 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제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4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호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노인에 대하여 신체적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정서적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성적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폭력 및 경제적 착취 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또는 가혹 행위를 하거나 유기 또는 방임 하는 것을 말한다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2.PNG"/>
          <p:cNvPicPr>
            <a:picLocks noChangeAspect="1" noChangeArrowheads="1"/>
          </p:cNvPicPr>
          <p:nvPr/>
        </p:nvPicPr>
        <p:blipFill>
          <a:blip r:embed="rId2" cstate="print"/>
          <a:srcRect l="5443" t="13628" r="56086" b="32375"/>
          <a:stretch>
            <a:fillRect/>
          </a:stretch>
        </p:blipFill>
        <p:spPr bwMode="auto">
          <a:xfrm>
            <a:off x="1475656" y="2786059"/>
            <a:ext cx="5947024" cy="38576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6799738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0988" y="116632"/>
            <a:ext cx="4114800" cy="648072"/>
          </a:xfrm>
          <a:gradFill flip="none" rotWithShape="1">
            <a:gsLst>
              <a:gs pos="0">
                <a:schemeClr val="accent1">
                  <a:tint val="100000"/>
                  <a:shade val="100000"/>
                  <a:hueMod val="100000"/>
                  <a:satMod val="100000"/>
                  <a:shade val="30000"/>
                  <a:satMod val="115000"/>
                </a:schemeClr>
              </a:gs>
              <a:gs pos="50000">
                <a:schemeClr val="accent1">
                  <a:tint val="100000"/>
                  <a:shade val="100000"/>
                  <a:hueMod val="100000"/>
                  <a:satMod val="100000"/>
                  <a:shade val="67500"/>
                  <a:satMod val="115000"/>
                </a:schemeClr>
              </a:gs>
              <a:gs pos="100000">
                <a:schemeClr val="accent1">
                  <a:tint val="100000"/>
                  <a:shade val="100000"/>
                  <a:hueMod val="100000"/>
                  <a:satMod val="10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ko-KR" altLang="en-US" sz="2800" dirty="0"/>
              <a:t>알쏭달쏭 학대행위  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8376" y="980728"/>
            <a:ext cx="7786742" cy="2808312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o-KR" altLang="en-US" sz="1800" dirty="0"/>
              <a:t>친하다는 이유로 어르신에게 반말을 한다</a:t>
            </a:r>
            <a:r>
              <a:rPr lang="en-US" altLang="ko-KR" sz="1800" dirty="0"/>
              <a:t>.</a:t>
            </a:r>
          </a:p>
          <a:p>
            <a:r>
              <a:rPr lang="ko-KR" altLang="en-US" sz="1800" dirty="0"/>
              <a:t>어르신이 믿는 종교와 상관없이 시설 종교행사에 참석하도록 한다</a:t>
            </a:r>
            <a:r>
              <a:rPr lang="en-US" altLang="ko-KR" sz="1800" dirty="0"/>
              <a:t>.</a:t>
            </a:r>
          </a:p>
          <a:p>
            <a:r>
              <a:rPr lang="ko-KR" altLang="en-US" sz="1800" dirty="0"/>
              <a:t>업무편의를 위해 공개된 장소에서 어르신의 기저귀를 교체한다</a:t>
            </a:r>
            <a:r>
              <a:rPr lang="en-US" altLang="ko-KR" sz="1800" dirty="0"/>
              <a:t>.</a:t>
            </a:r>
          </a:p>
          <a:p>
            <a:r>
              <a:rPr lang="ko-KR" altLang="en-US" sz="1800" dirty="0"/>
              <a:t>급하게 시설비가 필요해서 어르신이 맡겨놓은 금품을 사용했다</a:t>
            </a:r>
            <a:r>
              <a:rPr lang="en-US" altLang="ko-KR" sz="1800" dirty="0"/>
              <a:t>.</a:t>
            </a:r>
          </a:p>
          <a:p>
            <a:pPr>
              <a:buNone/>
            </a:pPr>
            <a:r>
              <a:rPr lang="en-US" altLang="ko-KR" sz="1800" dirty="0"/>
              <a:t>     </a:t>
            </a:r>
            <a:r>
              <a:rPr lang="ko-KR" altLang="en-US" sz="1800" dirty="0"/>
              <a:t>나중에 돌려드리면 되니까 이야기하지 않고 기록도 하지 않았다</a:t>
            </a:r>
            <a:r>
              <a:rPr lang="en-US" altLang="ko-KR" sz="1800" dirty="0"/>
              <a:t>.</a:t>
            </a:r>
          </a:p>
          <a:p>
            <a:r>
              <a:rPr lang="ko-KR" altLang="en-US" sz="1800" dirty="0"/>
              <a:t>입소한 어르신은 누구나 예외 없이 시설청소를 해야 한다</a:t>
            </a:r>
            <a:r>
              <a:rPr lang="en-US" altLang="ko-KR" sz="1800" dirty="0"/>
              <a:t>.</a:t>
            </a:r>
          </a:p>
          <a:p>
            <a:r>
              <a:rPr lang="ko-KR" altLang="en-US" sz="1800" dirty="0"/>
              <a:t>거동이 어려운 어르신 방에 못 쓰는 물품</a:t>
            </a:r>
            <a:r>
              <a:rPr lang="en-US" altLang="ko-KR" sz="1800" dirty="0"/>
              <a:t>,  </a:t>
            </a:r>
            <a:r>
              <a:rPr lang="ko-KR" altLang="en-US" sz="1800" dirty="0"/>
              <a:t>취급주의 물품을 쌓아 놓았다</a:t>
            </a:r>
            <a:r>
              <a:rPr lang="en-US" altLang="ko-KR" sz="2000" dirty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581128"/>
            <a:ext cx="4512443" cy="2203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8376" y="3914513"/>
            <a:ext cx="6230496" cy="646331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o-KR" altLang="en-US" dirty="0"/>
              <a:t>위의 예시는 모두 노인학대에 해당하는 행위입니다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나도 모르는 사이 노인학대를 하고 있지는 않나요</a:t>
            </a:r>
            <a:r>
              <a:rPr lang="en-US" altLang="ko-KR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xmlns="" val="21303038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/>
              <a:t> </a:t>
            </a:r>
            <a:r>
              <a:rPr lang="en-US" altLang="ko-KR" dirty="0"/>
              <a:t>2. </a:t>
            </a:r>
            <a:r>
              <a:rPr lang="ko-KR" altLang="en-US" dirty="0"/>
              <a:t> 노인학대의 정의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sz="3600" dirty="0">
                <a:latin typeface="HY울릉도B" pitchFamily="18" charset="-127"/>
                <a:ea typeface="HY울릉도B" pitchFamily="18" charset="-127"/>
              </a:rPr>
              <a:t>노인학대란</a:t>
            </a:r>
            <a:r>
              <a:rPr lang="en-US" altLang="ko-KR" sz="3600" dirty="0">
                <a:latin typeface="HY울릉도B" pitchFamily="18" charset="-127"/>
                <a:ea typeface="HY울릉도B" pitchFamily="18" charset="-127"/>
              </a:rPr>
              <a:t>? </a:t>
            </a:r>
          </a:p>
          <a:p>
            <a:pPr>
              <a:buNone/>
            </a:pP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노인에 대하여 신체적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정서적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성적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폭력 및 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경제적 착취 또는 가혹 행위를 하거나 유기 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        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또는 방임 하는 것을 말한다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                                  (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조의 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제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4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호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)</a:t>
            </a:r>
            <a:endParaRPr lang="ko-KR" altLang="en-US" sz="24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/>
              <a:t> </a:t>
            </a:r>
            <a:r>
              <a:rPr lang="en-US" altLang="ko-KR" dirty="0"/>
              <a:t>3. </a:t>
            </a:r>
            <a:r>
              <a:rPr lang="ko-KR" altLang="en-US" dirty="0"/>
              <a:t> 노인학대의 유형 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28728" y="1857364"/>
            <a:ext cx="5900750" cy="3731876"/>
          </a:xfrm>
        </p:spPr>
        <p:txBody>
          <a:bodyPr>
            <a:normAutofit/>
          </a:bodyPr>
          <a:lstStyle/>
          <a:p>
            <a:r>
              <a:rPr lang="ko-KR" altLang="en-US" sz="4000" dirty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en-US" altLang="ko-KR" sz="40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4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4000" dirty="0">
                <a:latin typeface="HY울릉도B" pitchFamily="18" charset="-127"/>
                <a:ea typeface="HY울릉도B" pitchFamily="18" charset="-127"/>
              </a:rPr>
              <a:t>노인학대 발생요인</a:t>
            </a:r>
            <a:endParaRPr lang="en-US" altLang="ko-KR" sz="40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4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4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4000" dirty="0">
                <a:latin typeface="HY울릉도B" pitchFamily="18" charset="-127"/>
                <a:ea typeface="HY울릉도B" pitchFamily="18" charset="-127"/>
              </a:rPr>
              <a:t>노인학대의 특성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/>
              <a:t>   </a:t>
            </a:r>
            <a:r>
              <a:rPr lang="en-US" altLang="ko-KR" sz="4000" dirty="0"/>
              <a:t>3.</a:t>
            </a:r>
            <a:r>
              <a:rPr lang="ko-KR" altLang="en-US" sz="4000" dirty="0"/>
              <a:t>   노인학대의 유형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신체적 학대 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물리적 힘 또는 도구를 이용하여 노인에게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신체적 혹은 정신적 손상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고통 장애를  유발시키는 행위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주먹으로 때린다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밀어서 넘어뜨린다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침대 등에 묶어서 움직이지 못하게 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집 밖으로 나가지 못하게 하거나 집으로 들어오지 못하게 한다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칼 등의 흉기로 위협한다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꼭 드셔야 할 약물을 못 먹게 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불필요한 약물을 강제로 먹게 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강제로 일을 강요한다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" name="Rectangle 30"/>
          <p:cNvSpPr>
            <a:spLocks noChangeArrowheads="1"/>
          </p:cNvSpPr>
          <p:nvPr/>
        </p:nvSpPr>
        <p:spPr bwMode="auto">
          <a:xfrm>
            <a:off x="467544" y="404664"/>
            <a:ext cx="792088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n-US" altLang="ko-KR" sz="88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내용 개체 틀 3" descr="신체적학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15074" y="2428868"/>
            <a:ext cx="2043110" cy="1443149"/>
          </a:xfrm>
          <a:prstGeom prst="rect">
            <a:avLst/>
          </a:prstGeom>
        </p:spPr>
      </p:pic>
      <p:pic>
        <p:nvPicPr>
          <p:cNvPr id="8" name="그림 7" descr="신체적학대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2066" y="4286256"/>
            <a:ext cx="2400300" cy="16954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정서적 학대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비난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모욕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위협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등의 언어 및 비언어적 행위를 통하여 노인에게 정서적으로  고통을 주는 행위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고함을 지르거나 욕을 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말이나 행동을 통해 지속적으로 무시한다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이성교제나 사회활동을 방해 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자신에 대한 주요 결정에서 소외시킨다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노인과의 접촉을 기피한다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      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정서적학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43570" y="2786058"/>
            <a:ext cx="2400300" cy="1695450"/>
          </a:xfrm>
          <a:prstGeom prst="rect">
            <a:avLst/>
          </a:prstGeom>
        </p:spPr>
      </p:pic>
      <p:pic>
        <p:nvPicPr>
          <p:cNvPr id="8" name="그림 7" descr="정서적학대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14744" y="450057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457200" y="274638"/>
            <a:ext cx="8229600" cy="654032"/>
          </a:xfrm>
          <a:prstGeom prst="rect">
            <a:avLst/>
          </a:prstGeom>
        </p:spPr>
        <p:txBody>
          <a:bodyPr vert="horz" rtlCol="0" anchor="ctr">
            <a:normAutofit fontScale="975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</a:t>
            </a:r>
            <a:r>
              <a:rPr kumimoji="0" lang="en-US" altLang="ko-KR" sz="4000" b="1" i="0" u="none" strike="noStrike" kern="1200" cap="none" spc="0" normalizeH="0" baseline="0" noProof="0" dirty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3.</a:t>
            </a:r>
            <a:r>
              <a:rPr kumimoji="0" lang="ko-KR" altLang="en-US" sz="4000" b="1" i="0" u="none" strike="noStrike" kern="1200" cap="none" spc="0" normalizeH="0" baseline="0" noProof="0" dirty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노인학대의 유형</a:t>
            </a: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/>
              <a:t>   </a:t>
            </a:r>
            <a:r>
              <a:rPr lang="en-US" altLang="ko-KR" sz="4000" dirty="0"/>
              <a:t>3.</a:t>
            </a:r>
            <a:r>
              <a:rPr lang="ko-KR" altLang="en-US" sz="4000" dirty="0"/>
              <a:t>  노인학대의 유형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성적학대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성적수치심 유발행위나 성폭력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성희롱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성추행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강간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등 노인의 의사에 반하여 강제적으로 행하는 모든 성적 행위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원하 지 않는 데 강제로 성관계를 강요하거나 몸을 만진다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성적수치심을 주는 성적인 농담이나 희롱을 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사람들이 보고 있는데 성적부위를 드러내고 옷이나 기저귀를 교체한다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내용 개체 틀 3" descr="성적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538" y="4500570"/>
            <a:ext cx="2400300" cy="1695450"/>
          </a:xfrm>
          <a:prstGeom prst="rect">
            <a:avLst/>
          </a:prstGeom>
        </p:spPr>
      </p:pic>
      <p:pic>
        <p:nvPicPr>
          <p:cNvPr id="9" name="그림 8" descr="성적학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7686" y="4357694"/>
            <a:ext cx="2400300" cy="1695450"/>
          </a:xfrm>
          <a:prstGeom prst="rect">
            <a:avLst/>
          </a:prstGeom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/>
              <a:t>     </a:t>
            </a:r>
            <a:r>
              <a:rPr lang="en-US" altLang="ko-KR" sz="4000" dirty="0"/>
              <a:t>3.</a:t>
            </a:r>
            <a:r>
              <a:rPr lang="ko-KR" altLang="en-US" sz="4000" dirty="0"/>
              <a:t> 노인학대의 유형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경제적 학대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노인의 의사에 반하여 노인으로부터 재산 또는 권리를 빼앗아 가는 행위로서 경제적 착취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재산에 관한 법률 권리 위반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경제적 권리와 관련된 의사결정에서의 통제 등을 하는 행위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재산을 가로챈다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인감을 사용하여 피해를 준다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자신의 돈을 마음대로 사용하지 못하게 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경제적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8" y="2928934"/>
            <a:ext cx="2400300" cy="1695450"/>
          </a:xfrm>
          <a:prstGeom prst="rect">
            <a:avLst/>
          </a:prstGeom>
        </p:spPr>
      </p:pic>
      <p:pic>
        <p:nvPicPr>
          <p:cNvPr id="8" name="그림 7" descr="경제적학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57422" y="4429132"/>
            <a:ext cx="2400300" cy="1695450"/>
          </a:xfrm>
          <a:prstGeom prst="rect">
            <a:avLst/>
          </a:prstGeom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/>
              <a:t>     </a:t>
            </a:r>
            <a:r>
              <a:rPr lang="en-US" altLang="ko-KR" sz="4000" dirty="0"/>
              <a:t>3.</a:t>
            </a:r>
            <a:r>
              <a:rPr lang="ko-KR" altLang="en-US" sz="4000" dirty="0"/>
              <a:t> 노인학대의 유형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방임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부양의무자로서의 책임이나 의무를 거부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불이행 혹은 포기하여 노인의 의식주 및 의료를 적절하게 제공하지 않는 행위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노인 스스로가 최소한의 자기보호 관련 행위를 의도적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비의도적으로 포기하여 심신이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위험한 상황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사망에 이르게 하는 자기방임 포함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거동이 불편한 어르신에게 돌봄을 제공하지 않는다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생활비가 없는 어르신에게 경제적 도움을 주지 않는다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의료적 치료가 필요한 어르신을 방치한다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자신을 돌보지 않고 자해하거나 돌봄을 거부해서 생명이 위협받는다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그림 6" descr="방임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4929198"/>
            <a:ext cx="2400300" cy="1695450"/>
          </a:xfrm>
          <a:prstGeom prst="rect">
            <a:avLst/>
          </a:prstGeom>
        </p:spPr>
      </p:pic>
      <p:pic>
        <p:nvPicPr>
          <p:cNvPr id="8" name="내용 개체 틀 3" descr="방임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57884" y="4857760"/>
            <a:ext cx="2400300" cy="1695450"/>
          </a:xfrm>
          <a:prstGeom prst="rect">
            <a:avLst/>
          </a:prstGeom>
        </p:spPr>
      </p:pic>
      <p:pic>
        <p:nvPicPr>
          <p:cNvPr id="9" name="그림 8" descr="방임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50" y="3000372"/>
            <a:ext cx="2114548" cy="1493609"/>
          </a:xfrm>
          <a:prstGeom prst="rect">
            <a:avLst/>
          </a:prstGeom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/>
              <a:t>   </a:t>
            </a:r>
            <a:r>
              <a:rPr lang="en-US" altLang="ko-KR" sz="4000" dirty="0"/>
              <a:t>3.</a:t>
            </a:r>
            <a:r>
              <a:rPr lang="ko-KR" altLang="en-US" sz="4000" dirty="0"/>
              <a:t>  노인학대의 유형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유기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보호자 또는 부양의무자가 노인을 버리는 행위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연락을 두절하고 왕래하지 않는다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시설이나 병원에 입소시키고 연락을 두절한다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낯선 장소에 버린다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유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4357694"/>
            <a:ext cx="2400300" cy="1695450"/>
          </a:xfrm>
          <a:prstGeom prst="rect">
            <a:avLst/>
          </a:prstGeom>
        </p:spPr>
      </p:pic>
      <p:pic>
        <p:nvPicPr>
          <p:cNvPr id="8" name="그림 7" descr="유기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8" y="3429000"/>
            <a:ext cx="2400300" cy="1695450"/>
          </a:xfrm>
          <a:prstGeom prst="rect">
            <a:avLst/>
          </a:prstGeom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/>
              <a:t>     </a:t>
            </a:r>
            <a:r>
              <a:rPr lang="en-US" altLang="ko-KR" sz="4000" dirty="0"/>
              <a:t>3-1. </a:t>
            </a:r>
            <a:r>
              <a:rPr lang="ko-KR" altLang="en-US" sz="4000" dirty="0"/>
              <a:t>노인학대의 유형</a:t>
            </a:r>
          </a:p>
        </p:txBody>
      </p:sp>
      <p:pic>
        <p:nvPicPr>
          <p:cNvPr id="7" name="Picture 2" descr="C:\Users\장수원04\Desktop\새 폴더 (2)\5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4408" t="13100" r="3662" b="47125"/>
          <a:stretch>
            <a:fillRect/>
          </a:stretch>
        </p:blipFill>
        <p:spPr bwMode="auto">
          <a:xfrm>
            <a:off x="539552" y="1444496"/>
            <a:ext cx="7848872" cy="4905634"/>
          </a:xfrm>
          <a:prstGeom prst="rect">
            <a:avLst/>
          </a:prstGeom>
          <a:noFill/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  <a:effectLst/>
        </p:spPr>
        <p:txBody>
          <a:bodyPr>
            <a:normAutofit fontScale="90000"/>
          </a:bodyPr>
          <a:lstStyle/>
          <a:p>
            <a:pPr algn="l"/>
            <a:r>
              <a:rPr lang="ko-KR" altLang="en-US" dirty="0"/>
              <a:t> </a:t>
            </a:r>
            <a:r>
              <a:rPr lang="en-US" altLang="ko-KR" dirty="0"/>
              <a:t>3-2</a:t>
            </a:r>
            <a:r>
              <a:rPr lang="ko-KR" altLang="en-US" dirty="0"/>
              <a:t> </a:t>
            </a:r>
            <a:r>
              <a:rPr lang="ko-KR" altLang="en-US" sz="4000" dirty="0"/>
              <a:t>노인학대 발생요인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  <a:effectLst/>
        </p:spPr>
        <p:txBody>
          <a:bodyPr>
            <a:normAutofit/>
          </a:bodyPr>
          <a:lstStyle/>
          <a:p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노인과 관련된 요인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46583821"/>
              </p:ext>
            </p:extLst>
          </p:nvPr>
        </p:nvGraphicFramePr>
        <p:xfrm>
          <a:off x="251520" y="1628800"/>
          <a:ext cx="8572560" cy="4824535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132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856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요  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내                        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3852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성     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여성노인이 남성노인보다 평균수명이 긴 관계로 여성노인의수가 </a:t>
                      </a:r>
                      <a:endParaRPr lang="en-US" altLang="ko-KR" sz="1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latinLnBrk="1"/>
                      <a:r>
                        <a:rPr lang="ko-KR" altLang="en-US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남성노인의 수보다 많아서 여성이 학대를 더 받는 것으로 보인다</a:t>
                      </a:r>
                      <a:r>
                        <a:rPr lang="en-US" altLang="ko-KR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</a:t>
                      </a:r>
                      <a:endParaRPr lang="ko-KR" altLang="en-US" sz="1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195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연     </a:t>
                      </a:r>
                      <a:r>
                        <a:rPr lang="ko-KR" altLang="en-US" sz="1800" dirty="0" err="1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령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나이가 많을</a:t>
                      </a:r>
                      <a:r>
                        <a:rPr lang="ko-KR" altLang="en-US" sz="1800" baseline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수록 학대의 위험에 크게 영향을 미치는 원인으로 본다</a:t>
                      </a:r>
                      <a:r>
                        <a:rPr lang="en-US" altLang="ko-KR" sz="1800" baseline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264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성     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참을성이 많고</a:t>
                      </a:r>
                      <a:r>
                        <a:rPr lang="en-US" altLang="ko-KR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체념을 잘하는 성격을 지닌 노인일 경우 가정 내에서  학대를 받을 가능성이  크다</a:t>
                      </a:r>
                      <a:r>
                        <a:rPr lang="en-US" altLang="ko-KR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</a:t>
                      </a:r>
                      <a:endParaRPr lang="ko-KR" altLang="en-US" sz="1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264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신체적</a:t>
                      </a:r>
                      <a:r>
                        <a:rPr lang="en-US" altLang="ko-KR" sz="1800" dirty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800" dirty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정신적 건강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신체적</a:t>
                      </a:r>
                      <a:r>
                        <a:rPr lang="en-US" altLang="ko-KR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</a:t>
                      </a:r>
                      <a:r>
                        <a:rPr lang="ko-KR" altLang="en-US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정신적으로 건강하지</a:t>
                      </a:r>
                      <a:r>
                        <a:rPr lang="ko-KR" altLang="en-US" sz="1800" baseline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못한 노인은 많은 보호를 필요로 하기 때문에 더 많은 학대를 받는다</a:t>
                      </a:r>
                      <a:r>
                        <a:rPr lang="en-US" altLang="ko-KR" sz="1800" baseline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</a:t>
                      </a:r>
                      <a:endParaRPr lang="ko-KR" altLang="en-US" sz="1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02790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과거의 경험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과거에 가족들에게 학대를 당한 경험이 있는 노인은 학대의 경험이 없는 노인보다 자신이 더 약해지고 의존을 해야 할 때 비슷한 행동을 더 나타내는 경향이 있다</a:t>
                      </a:r>
                      <a:r>
                        <a:rPr lang="en-US" altLang="ko-KR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</a:t>
                      </a:r>
                      <a:endParaRPr lang="ko-KR" altLang="en-US" sz="1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/>
              <a:t> </a:t>
            </a:r>
            <a:r>
              <a:rPr lang="en-US" altLang="ko-KR" dirty="0"/>
              <a:t>3-2</a:t>
            </a:r>
            <a:r>
              <a:rPr lang="ko-KR" altLang="en-US" dirty="0"/>
              <a:t> </a:t>
            </a:r>
            <a:r>
              <a:rPr lang="ko-KR" altLang="en-US" sz="4000" dirty="0"/>
              <a:t>노인학대 발생요인</a:t>
            </a:r>
          </a:p>
        </p:txBody>
      </p:sp>
      <p:sp>
        <p:nvSpPr>
          <p:cNvPr id="7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/>
          </a:bodyPr>
          <a:lstStyle/>
          <a:p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노인과 관련된 요인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62166381"/>
              </p:ext>
            </p:extLst>
          </p:nvPr>
        </p:nvGraphicFramePr>
        <p:xfrm>
          <a:off x="285720" y="1700808"/>
          <a:ext cx="8572560" cy="443708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132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9432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요   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내                          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50230313"/>
                  </a:ext>
                </a:extLst>
              </a:tr>
              <a:tr h="7369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세대간 갈등</a:t>
                      </a:r>
                      <a:endParaRPr lang="ko-KR" altLang="en-US" sz="1800" b="0" dirty="0">
                        <a:solidFill>
                          <a:srgbClr val="FF000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과거의 가족관계가  좋지 않을 경우에  학대문제를 일으킬</a:t>
                      </a:r>
                      <a:r>
                        <a:rPr lang="ko-KR" altLang="en-US" sz="1800" baseline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가능성이 크다</a:t>
                      </a:r>
                      <a:r>
                        <a:rPr lang="en-US" altLang="ko-KR" sz="1800" baseline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69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의 존 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다른 사람에게 자신의 부양을 의존하고 있는 노인이 학대를 더 받기 쉽다</a:t>
                      </a:r>
                      <a:r>
                        <a:rPr lang="en-US" altLang="ko-KR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</a:t>
                      </a:r>
                      <a:endParaRPr lang="ko-KR" altLang="en-US" sz="1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0812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고    </a:t>
                      </a:r>
                      <a:r>
                        <a:rPr lang="ko-KR" altLang="en-US" sz="1800" dirty="0" err="1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립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다른 사람들로부터 고립된 노인은 도움이나 중재를 받기가 쉽지 않으므로 학대를 받을 확률이 높다</a:t>
                      </a:r>
                      <a:r>
                        <a:rPr lang="en-US" altLang="ko-KR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</a:t>
                      </a:r>
                      <a:r>
                        <a:rPr lang="ko-KR" altLang="en-US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0812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음    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술을 많이 마시거나 알코올 중독의 노인은 자발적 행동이 어려울 뿐 아니라  부양능력이 없을 수 있으므로 확대를 받을 확률이 크다</a:t>
                      </a:r>
                      <a:r>
                        <a:rPr lang="en-US" altLang="ko-KR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</a:t>
                      </a:r>
                      <a:endParaRPr lang="ko-KR" altLang="en-US" sz="1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1293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기    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건강이 나빠 의전적인 노인이 너무 과도한 요구를 한다거나 </a:t>
                      </a:r>
                      <a:r>
                        <a:rPr lang="en-US" altLang="ko-KR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고마움을 잘 모른다거나</a:t>
                      </a:r>
                      <a:r>
                        <a:rPr lang="en-US" altLang="ko-KR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자제력이 없거나 당황스런 행동을 하는 경우 부양자로 하여금 부담을 갖게</a:t>
                      </a:r>
                      <a:r>
                        <a:rPr lang="ko-KR" altLang="en-US" sz="1800" baseline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만들고 이러한 압박은  노인학대로 이어질 수 있다</a:t>
                      </a:r>
                      <a:r>
                        <a:rPr lang="en-US" altLang="ko-KR" sz="1800" baseline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</a:t>
                      </a:r>
                      <a:endParaRPr lang="ko-KR" altLang="en-US" sz="1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/>
              <a:t> </a:t>
            </a:r>
            <a:r>
              <a:rPr lang="en-US" altLang="ko-KR" dirty="0"/>
              <a:t>3-2</a:t>
            </a:r>
            <a:r>
              <a:rPr lang="ko-KR" altLang="en-US" dirty="0"/>
              <a:t> </a:t>
            </a:r>
            <a:r>
              <a:rPr lang="ko-KR" altLang="en-US" sz="4000" dirty="0"/>
              <a:t>노인학대 발생요인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4911741"/>
          </a:xfrm>
        </p:spPr>
        <p:txBody>
          <a:bodyPr>
            <a:normAutofit/>
          </a:bodyPr>
          <a:lstStyle/>
          <a:p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부양자와 관련된 요인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96451475"/>
              </p:ext>
            </p:extLst>
          </p:nvPr>
        </p:nvGraphicFramePr>
        <p:xfrm>
          <a:off x="251520" y="1628800"/>
          <a:ext cx="8572560" cy="462521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132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요    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내                       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신체적</a:t>
                      </a:r>
                      <a:r>
                        <a:rPr lang="en-US" altLang="ko-KR" sz="1600" dirty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 </a:t>
                      </a:r>
                    </a:p>
                    <a:p>
                      <a:pPr algn="ctr" latinLnBrk="1"/>
                      <a:r>
                        <a:rPr lang="ko-KR" altLang="en-US" sz="1600" dirty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정서적 장애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신체적</a:t>
                      </a:r>
                      <a:r>
                        <a:rPr lang="en-US" altLang="ko-KR" sz="16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6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정서적 문제를 가진 부양자는 건강이 좋지 못하거나 의존적인 노인을 부양하는데 위험률이 높다</a:t>
                      </a:r>
                      <a:r>
                        <a:rPr lang="en-US" altLang="ko-KR" sz="16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</a:t>
                      </a:r>
                      <a:endParaRPr lang="ko-KR" altLang="en-US" sz="16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32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성      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타인을 비난 </a:t>
                      </a:r>
                      <a:r>
                        <a:rPr lang="en-US" altLang="ko-KR" sz="16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</a:t>
                      </a:r>
                      <a:r>
                        <a:rPr lang="ko-KR" altLang="en-US" sz="16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비판하거나 냉담한 성격을 지닌 사람은 의존적인 노인을 돌보기가 어렵거나</a:t>
                      </a:r>
                      <a:r>
                        <a:rPr lang="en-US" altLang="ko-KR" sz="16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6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참을성이 많고 체념을 잘하는 성격을 지닌 노인일 경우 가정</a:t>
                      </a:r>
                      <a:r>
                        <a:rPr lang="ko-KR" altLang="en-US" sz="1600" baseline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내에서 학대를 받을 가능성이 크다</a:t>
                      </a:r>
                      <a:r>
                        <a:rPr lang="en-US" altLang="ko-KR" sz="1600" baseline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</a:t>
                      </a:r>
                      <a:endParaRPr lang="ko-KR" altLang="en-US" sz="16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과거의 경험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아동기 때 학대를 받은 경험이 있는 부양자가 노인학대자가 되기 쉽다</a:t>
                      </a:r>
                      <a:r>
                        <a:rPr lang="en-US" altLang="ko-KR" sz="16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</a:t>
                      </a:r>
                      <a:endParaRPr lang="ko-KR" altLang="en-US" sz="16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스트레스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다양한 스트레스를 받고 있는 사람은 다른 사람을 부양할 의욕을 상실하는 경우가 있다</a:t>
                      </a:r>
                      <a:r>
                        <a:rPr lang="en-US" altLang="ko-KR" sz="16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</a:t>
                      </a:r>
                      <a:endParaRPr lang="ko-KR" altLang="en-US" sz="16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부양경험의 부족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부양의 경험이 없는 사람이나 자기 중심적 사고를 가진 사람은 의존적인 노인을 잘 부양할 수 없다</a:t>
                      </a:r>
                      <a:r>
                        <a:rPr lang="en-US" altLang="ko-KR" sz="16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</a:t>
                      </a:r>
                      <a:endParaRPr lang="ko-KR" altLang="en-US" sz="16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음         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술을 많이</a:t>
                      </a:r>
                      <a:r>
                        <a:rPr lang="en-US" altLang="ko-KR" sz="1600" baseline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ko-KR" altLang="en-US" sz="1600" baseline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마셔 문제를 일으키는 사람은 부정적인 감정을 가지고 행동하는 경향이 많다</a:t>
                      </a:r>
                      <a:r>
                        <a:rPr lang="en-US" altLang="ko-KR" sz="1600" baseline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</a:t>
                      </a:r>
                      <a:endParaRPr lang="ko-KR" altLang="en-US" sz="16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약물남용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과다한 약물복용이나 남용으로 부양자가  자신이 제대로 부양을 하지 못한다는 것을 잘 알지 못하거나</a:t>
                      </a:r>
                      <a:r>
                        <a:rPr lang="en-US" altLang="ko-KR" sz="16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6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왜곡된 판단이나 인지로 인해 학대를</a:t>
                      </a:r>
                      <a:r>
                        <a:rPr lang="ko-KR" altLang="en-US" sz="1600" baseline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하게 된다</a:t>
                      </a:r>
                      <a:r>
                        <a:rPr lang="en-US" altLang="ko-KR" sz="1600" baseline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</a:t>
                      </a:r>
                      <a:endParaRPr lang="ko-KR" altLang="en-US" sz="16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/>
              <a:t> </a:t>
            </a:r>
            <a:r>
              <a:rPr lang="en-US" altLang="ko-KR" dirty="0"/>
              <a:t>3-2</a:t>
            </a:r>
            <a:r>
              <a:rPr lang="ko-KR" altLang="en-US" dirty="0"/>
              <a:t> </a:t>
            </a:r>
            <a:r>
              <a:rPr lang="ko-KR" altLang="en-US" sz="4000" dirty="0"/>
              <a:t>노인학대 발생요인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5286412"/>
          </a:xfrm>
        </p:spPr>
        <p:txBody>
          <a:bodyPr>
            <a:normAutofit/>
          </a:bodyPr>
          <a:lstStyle/>
          <a:p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가족상황적요인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10544144"/>
              </p:ext>
            </p:extLst>
          </p:nvPr>
        </p:nvGraphicFramePr>
        <p:xfrm>
          <a:off x="285720" y="1643050"/>
          <a:ext cx="8572560" cy="4533051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5716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00092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898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요     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내                  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710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어려운 </a:t>
                      </a:r>
                      <a:endParaRPr lang="en-US" altLang="ko-KR" sz="1800" dirty="0">
                        <a:solidFill>
                          <a:srgbClr val="FF000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생활주기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ko-KR" altLang="en-US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노인을 부양해야 하는 시기가 생활주기에 있어  어려운 단계일 경우에는  부양자의 스트레스가  더해져 노인학대로 나타나기</a:t>
                      </a:r>
                      <a:r>
                        <a:rPr lang="en-US" altLang="ko-KR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ko-KR" altLang="en-US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쉽다</a:t>
                      </a:r>
                      <a:r>
                        <a:rPr lang="en-US" altLang="ko-KR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</a:t>
                      </a:r>
                      <a:endParaRPr lang="ko-KR" altLang="en-US" sz="1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710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의료비용의 과중한 부담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ko-KR" altLang="en-US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가족들의 스트레스의 원인이 될 수 있어 노인학대의 원인이 될 수 있다</a:t>
                      </a:r>
                      <a:r>
                        <a:rPr lang="en-US" altLang="ko-KR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</a:t>
                      </a:r>
                      <a:endParaRPr lang="ko-KR" altLang="en-US" sz="1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670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내키지 않은 부  양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ko-KR" altLang="en-US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마지못해</a:t>
                      </a:r>
                      <a:r>
                        <a:rPr lang="ko-KR" altLang="en-US" sz="1800" baseline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노인을 부양한다면 좋지 못한 부양결과를 초래할 것이다</a:t>
                      </a:r>
                      <a:r>
                        <a:rPr lang="en-US" altLang="ko-KR" sz="1800" baseline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</a:t>
                      </a:r>
                      <a:endParaRPr lang="ko-KR" altLang="en-US" sz="1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670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부족한 가족지원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ko-KR" altLang="en-US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노부모를 부양하는 자가 일정기간도 쉴 수 없다면</a:t>
                      </a:r>
                      <a:r>
                        <a:rPr lang="en-US" altLang="ko-KR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</a:t>
                      </a:r>
                      <a:r>
                        <a:rPr lang="en-US" altLang="ko-KR" sz="1800" baseline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ko-KR" altLang="en-US" sz="1800" baseline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부양으로 인한 부담감은 매우 </a:t>
                      </a:r>
                      <a:r>
                        <a:rPr lang="ko-KR" altLang="en-US" sz="1800" baseline="0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클것이다</a:t>
                      </a:r>
                      <a:r>
                        <a:rPr lang="en-US" altLang="ko-KR" sz="1800" baseline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</a:t>
                      </a:r>
                      <a:endParaRPr lang="ko-KR" altLang="en-US" sz="1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670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부부간의 </a:t>
                      </a:r>
                      <a:endParaRPr lang="en-US" altLang="ko-KR" sz="1800" dirty="0">
                        <a:solidFill>
                          <a:srgbClr val="FF000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갈등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ko-KR" altLang="en-US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부부간의 문제로 인한 스트레스는 노인학대를 유발하는 원인이 될 수 있다</a:t>
                      </a:r>
                      <a:r>
                        <a:rPr lang="en-US" altLang="ko-KR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</a:t>
                      </a:r>
                      <a:endParaRPr lang="ko-KR" altLang="en-US" sz="1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/>
              <a:t> </a:t>
            </a:r>
            <a:r>
              <a:rPr lang="en-US" altLang="ko-KR" dirty="0"/>
              <a:t>3-2</a:t>
            </a:r>
            <a:r>
              <a:rPr lang="ko-KR" altLang="en-US" dirty="0"/>
              <a:t> </a:t>
            </a:r>
            <a:r>
              <a:rPr lang="ko-KR" altLang="en-US" sz="4000" dirty="0"/>
              <a:t>노인학대 발생요인</a:t>
            </a:r>
          </a:p>
        </p:txBody>
      </p:sp>
      <p:sp>
        <p:nvSpPr>
          <p:cNvPr id="5" name="내용 개체 틀 2"/>
          <p:cNvSpPr>
            <a:spLocks noGrp="1"/>
          </p:cNvSpPr>
          <p:nvPr>
            <p:ph idx="1"/>
          </p:nvPr>
        </p:nvSpPr>
        <p:spPr>
          <a:xfrm>
            <a:off x="323528" y="1340768"/>
            <a:ext cx="8643998" cy="5040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사회적 요인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54008310"/>
              </p:ext>
            </p:extLst>
          </p:nvPr>
        </p:nvGraphicFramePr>
        <p:xfrm>
          <a:off x="323528" y="1988840"/>
          <a:ext cx="8572560" cy="408640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6430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9294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745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요      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내                     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2158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노인차별주의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노인에 선입감 때문에 우리사회가 노인은 무능력하다는 이유로 사회의 많은 활동으로 </a:t>
                      </a:r>
                      <a:r>
                        <a:rPr lang="ko-KR" altLang="en-US" sz="1800" baseline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ko-KR" altLang="en-US" sz="1800" baseline="0" dirty="0" err="1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부터</a:t>
                      </a:r>
                      <a:r>
                        <a:rPr lang="ko-KR" altLang="en-US" sz="1800" baseline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ko-KR" altLang="en-US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노인을 이탈 시키는 것이다</a:t>
                      </a:r>
                      <a:r>
                        <a:rPr lang="en-US" altLang="ko-KR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</a:t>
                      </a:r>
                      <a:endParaRPr lang="ko-KR" altLang="en-US" sz="1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937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가족내의 </a:t>
                      </a:r>
                      <a:endParaRPr lang="en-US" altLang="ko-KR" sz="1800" dirty="0">
                        <a:solidFill>
                          <a:srgbClr val="FF000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latinLnBrk="1"/>
                      <a:r>
                        <a:rPr lang="ko-KR" altLang="en-US" sz="1800" dirty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구조 </a:t>
                      </a:r>
                      <a:r>
                        <a:rPr lang="ko-KR" altLang="en-US" sz="1800" dirty="0" err="1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적변화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핵가족화로  부양자의 역할을 수행할  자녀의 수가 적어지고  지리적으로 떨어져  생활함에 노인이 외부와 고립되어 생활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5123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가치관의 변화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부모에 대한 효의 의식에도 큰 변화가 초래되었다</a:t>
                      </a:r>
                      <a:r>
                        <a:rPr lang="en-US" altLang="ko-KR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</a:t>
                      </a:r>
                      <a:endParaRPr lang="ko-KR" altLang="en-US" sz="1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4529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노인복지시설의 부족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주간보호 및</a:t>
                      </a:r>
                      <a:r>
                        <a:rPr lang="ko-KR" altLang="en-US" sz="1800" baseline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노인을 위탁보호 하는 시설등과 같은 적극적인 개입이 필요하다</a:t>
                      </a:r>
                      <a:r>
                        <a:rPr lang="en-US" altLang="ko-KR" sz="1800" baseline="0" dirty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</a:t>
                      </a:r>
                      <a:endParaRPr lang="ko-KR" altLang="en-US" sz="18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571184" cy="562074"/>
          </a:xfrm>
          <a:gradFill flip="none" rotWithShape="1">
            <a:gsLst>
              <a:gs pos="0">
                <a:schemeClr val="accent1">
                  <a:tint val="100000"/>
                  <a:shade val="100000"/>
                  <a:hueMod val="100000"/>
                  <a:satMod val="100000"/>
                  <a:shade val="30000"/>
                  <a:satMod val="115000"/>
                </a:schemeClr>
              </a:gs>
              <a:gs pos="50000">
                <a:schemeClr val="accent1">
                  <a:tint val="100000"/>
                  <a:shade val="100000"/>
                  <a:hueMod val="100000"/>
                  <a:satMod val="100000"/>
                  <a:shade val="67500"/>
                  <a:satMod val="115000"/>
                </a:schemeClr>
              </a:gs>
              <a:gs pos="100000">
                <a:schemeClr val="accent1">
                  <a:tint val="100000"/>
                  <a:shade val="100000"/>
                  <a:hueMod val="100000"/>
                  <a:satMod val="10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ko-KR" altLang="en-US" sz="2800" dirty="0"/>
              <a:t>알쏭달쏭 학대행위  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196752"/>
            <a:ext cx="8496944" cy="3168352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ko-KR" altLang="en-US" sz="2000" dirty="0"/>
              <a:t>친하다는 이유로 어르신에게 반말을 한다</a:t>
            </a:r>
            <a:r>
              <a:rPr lang="en-US" altLang="ko-KR" sz="2000" dirty="0"/>
              <a:t>.</a:t>
            </a:r>
          </a:p>
          <a:p>
            <a:r>
              <a:rPr lang="ko-KR" altLang="en-US" sz="2000" dirty="0"/>
              <a:t>어르신이 믿는 종교와 상관없이 시설 종교행사에 참석하도록 한다</a:t>
            </a:r>
            <a:r>
              <a:rPr lang="en-US" altLang="ko-KR" sz="2000" dirty="0"/>
              <a:t>.</a:t>
            </a:r>
          </a:p>
          <a:p>
            <a:r>
              <a:rPr lang="ko-KR" altLang="en-US" sz="2000" dirty="0"/>
              <a:t>업무편의를 위해 공개된 장소에서 어르신의 기저귀를 교체한다</a:t>
            </a:r>
            <a:r>
              <a:rPr lang="en-US" altLang="ko-KR" sz="2000" dirty="0"/>
              <a:t>.</a:t>
            </a:r>
          </a:p>
          <a:p>
            <a:r>
              <a:rPr lang="ko-KR" altLang="en-US" sz="2000" dirty="0"/>
              <a:t>급하게 시설비가 필요해서 어르신이 맡겨놓은 금품을 사용했다</a:t>
            </a:r>
            <a:r>
              <a:rPr lang="en-US" altLang="ko-KR" sz="2000" dirty="0"/>
              <a:t>.</a:t>
            </a:r>
          </a:p>
          <a:p>
            <a:pPr>
              <a:buNone/>
            </a:pPr>
            <a:r>
              <a:rPr lang="en-US" altLang="ko-KR" sz="2000" dirty="0"/>
              <a:t>    </a:t>
            </a:r>
            <a:r>
              <a:rPr lang="ko-KR" altLang="en-US" sz="2000" dirty="0"/>
              <a:t>나중에 돌려드리면 되니까 이야기하지 않고 기록도 하지 않았다</a:t>
            </a:r>
            <a:r>
              <a:rPr lang="en-US" altLang="ko-KR" sz="2000" dirty="0"/>
              <a:t>.</a:t>
            </a:r>
          </a:p>
          <a:p>
            <a:r>
              <a:rPr lang="ko-KR" altLang="en-US" sz="2000" dirty="0"/>
              <a:t>입소한 어르신은 누구나 예외 없이 시설청소를 해야 한다</a:t>
            </a:r>
            <a:r>
              <a:rPr lang="en-US" altLang="ko-KR" sz="2000" dirty="0"/>
              <a:t>.</a:t>
            </a:r>
          </a:p>
          <a:p>
            <a:r>
              <a:rPr lang="ko-KR" altLang="en-US" sz="2000" dirty="0"/>
              <a:t>거동이 어려운 어르신 방에 못 쓰는 물품</a:t>
            </a:r>
            <a:r>
              <a:rPr lang="en-US" altLang="ko-KR" sz="2000" dirty="0"/>
              <a:t>,  </a:t>
            </a:r>
            <a:r>
              <a:rPr lang="ko-KR" altLang="en-US" sz="2000" dirty="0"/>
              <a:t>취급주의 물품을 쌓아 놓았다</a:t>
            </a:r>
            <a:r>
              <a:rPr lang="en-US" altLang="ko-KR" sz="2000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528" y="4725144"/>
            <a:ext cx="8001056" cy="1754326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ko-KR" dirty="0"/>
          </a:p>
          <a:p>
            <a:r>
              <a:rPr lang="ko-KR" altLang="en-US" dirty="0"/>
              <a:t>위의 예시는 모두 노인학대에 해당하는 행위입니다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나도 모르는 사이 노인학대를 하고 있지는 않나요</a:t>
            </a:r>
            <a:r>
              <a:rPr lang="en-US" altLang="ko-KR" dirty="0"/>
              <a:t>?</a:t>
            </a:r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</p:txBody>
      </p:sp>
      <p:pic>
        <p:nvPicPr>
          <p:cNvPr id="4098" name="Picture 2" descr="노인부부 파일입니다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4833946"/>
            <a:ext cx="1971672" cy="16430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sz="4000" dirty="0"/>
              <a:t>     </a:t>
            </a:r>
            <a:r>
              <a:rPr lang="en-US" altLang="ko-KR" sz="4000" dirty="0"/>
              <a:t>3-3 </a:t>
            </a:r>
            <a:r>
              <a:rPr lang="ko-KR" altLang="en-US" sz="4000" dirty="0"/>
              <a:t>노인학대 의 특성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51520" y="1556792"/>
            <a:ext cx="8643998" cy="48577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" name="다이어그램 2">
            <a:extLst>
              <a:ext uri="{FF2B5EF4-FFF2-40B4-BE49-F238E27FC236}">
                <a16:creationId xmlns:a16="http://schemas.microsoft.com/office/drawing/2014/main" xmlns="" id="{D4A978B2-275A-4E09-B419-6B5C59380F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310778921"/>
              </p:ext>
            </p:extLst>
          </p:nvPr>
        </p:nvGraphicFramePr>
        <p:xfrm>
          <a:off x="545595" y="1953684"/>
          <a:ext cx="805281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/>
              <a:t> </a:t>
            </a:r>
            <a:r>
              <a:rPr lang="en-US" altLang="ko-KR" dirty="0"/>
              <a:t>4. </a:t>
            </a:r>
            <a:r>
              <a:rPr lang="ko-KR" altLang="en-US" sz="4000" dirty="0"/>
              <a:t>노인학대 사례와 관리지침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14282" y="1571612"/>
            <a:ext cx="8643998" cy="492922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 descr="C:\Users\장수원04\Desktop\새 폴더 (2)\6.PNG"/>
          <p:cNvPicPr>
            <a:picLocks noChangeAspect="1" noChangeArrowheads="1"/>
          </p:cNvPicPr>
          <p:nvPr/>
        </p:nvPicPr>
        <p:blipFill>
          <a:blip r:embed="rId2" cstate="print"/>
          <a:srcRect l="4195" t="14319" r="53858" b="41133"/>
          <a:stretch>
            <a:fillRect/>
          </a:stretch>
        </p:blipFill>
        <p:spPr bwMode="auto">
          <a:xfrm>
            <a:off x="285720" y="1714488"/>
            <a:ext cx="8501122" cy="4429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kumimoji="0" lang="en-US" altLang="ko-KR" sz="4400" b="1" i="0" u="none" strike="noStrike" kern="1200" cap="none" spc="0" normalizeH="0" baseline="0" noProof="0" dirty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5. </a:t>
            </a:r>
            <a:r>
              <a:rPr kumimoji="0" lang="ko-KR" altLang="en-US" sz="4400" b="1" i="0" u="none" strike="noStrike" kern="1200" cap="none" spc="0" normalizeH="0" baseline="0" noProof="0" dirty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ko-KR" altLang="en-US" sz="4000" b="1" i="0" u="none" strike="noStrike" kern="1200" cap="none" spc="0" normalizeH="0" baseline="0" noProof="0" dirty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노인학대를 예방하려면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107504" y="3068960"/>
          <a:ext cx="8784976" cy="274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24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>
                          <a:latin typeface="HY울릉도B" pitchFamily="18" charset="-127"/>
                          <a:ea typeface="HY울릉도B" pitchFamily="18" charset="-127"/>
                        </a:rPr>
                        <a:t>시설의 역할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>
                          <a:latin typeface="HY울릉도B" pitchFamily="18" charset="-127"/>
                          <a:ea typeface="HY울릉도B" pitchFamily="18" charset="-127"/>
                        </a:rPr>
                        <a:t>시설 종사자의 역할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500" baseline="0" dirty="0">
                          <a:latin typeface="HY울릉도B" pitchFamily="18" charset="-127"/>
                          <a:ea typeface="HY울릉도B" pitchFamily="18" charset="-127"/>
                        </a:rPr>
                        <a:t>시설 운영규정에 학대행위 예방과 해결을 위한 규정 명문화</a:t>
                      </a:r>
                      <a:r>
                        <a:rPr lang="en-US" altLang="ko-KR" sz="1500" baseline="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500" baseline="0" dirty="0">
                          <a:latin typeface="HY울릉도B" pitchFamily="18" charset="-127"/>
                          <a:ea typeface="HY울릉도B" pitchFamily="18" charset="-127"/>
                        </a:rPr>
                        <a:t>철저한 교육과 지도 감독 실시</a:t>
                      </a:r>
                      <a:endParaRPr lang="en-US" altLang="ko-KR" sz="1500" baseline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500" baseline="0" dirty="0">
                          <a:latin typeface="HY울릉도B" pitchFamily="18" charset="-127"/>
                          <a:ea typeface="HY울릉도B" pitchFamily="18" charset="-127"/>
                        </a:rPr>
                        <a:t>시설 내에 노인학대에 해당하는 구체적 행위공시</a:t>
                      </a:r>
                      <a:endParaRPr lang="en-US" altLang="ko-KR" sz="1500" baseline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500" baseline="0" dirty="0">
                          <a:latin typeface="HY울릉도B" pitchFamily="18" charset="-127"/>
                          <a:ea typeface="HY울릉도B" pitchFamily="18" charset="-127"/>
                        </a:rPr>
                        <a:t>종사자와  생활노인들에게 인권교육자료 보급</a:t>
                      </a:r>
                      <a:endParaRPr lang="en-US" altLang="ko-KR" sz="1500" baseline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500" baseline="0" dirty="0">
                          <a:latin typeface="HY울릉도B" pitchFamily="18" charset="-127"/>
                          <a:ea typeface="HY울릉도B" pitchFamily="18" charset="-127"/>
                        </a:rPr>
                        <a:t>노인인권 및 학대와 관련된 외부강사 초빙</a:t>
                      </a:r>
                      <a:r>
                        <a:rPr lang="en-US" altLang="ko-KR" sz="1500" baseline="0" dirty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500" baseline="0" dirty="0">
                          <a:latin typeface="HY울릉도B" pitchFamily="18" charset="-127"/>
                          <a:ea typeface="HY울릉도B" pitchFamily="18" charset="-127"/>
                        </a:rPr>
                        <a:t>노인보호전문기관</a:t>
                      </a:r>
                      <a:r>
                        <a:rPr lang="en-US" altLang="ko-KR" sz="1500" baseline="0" dirty="0">
                          <a:latin typeface="HY울릉도B" pitchFamily="18" charset="-127"/>
                          <a:ea typeface="HY울릉도B" pitchFamily="18" charset="-127"/>
                        </a:rPr>
                        <a:t>) </a:t>
                      </a:r>
                      <a:r>
                        <a:rPr lang="ko-KR" altLang="en-US" sz="1500" baseline="0" dirty="0">
                          <a:latin typeface="HY울릉도B" pitchFamily="18" charset="-127"/>
                          <a:ea typeface="HY울릉도B" pitchFamily="18" charset="-127"/>
                        </a:rPr>
                        <a:t>등 교육을 최소분기 </a:t>
                      </a:r>
                      <a:r>
                        <a:rPr lang="en-US" altLang="ko-KR" sz="1500" baseline="0" dirty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500" baseline="0" dirty="0">
                          <a:latin typeface="HY울릉도B" pitchFamily="18" charset="-127"/>
                          <a:ea typeface="HY울릉도B" pitchFamily="18" charset="-127"/>
                        </a:rPr>
                        <a:t>회 이상 정기적으로 실시</a:t>
                      </a:r>
                      <a:endParaRPr lang="en-US" altLang="ko-KR" sz="1500" baseline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500" baseline="0" dirty="0">
                          <a:latin typeface="HY울릉도B" pitchFamily="18" charset="-127"/>
                          <a:ea typeface="HY울릉도B" pitchFamily="18" charset="-127"/>
                        </a:rPr>
                        <a:t>시설운영 전반에 대한 외부 전문가  자문실시</a:t>
                      </a:r>
                      <a:endParaRPr lang="en-US" altLang="ko-KR" sz="1500" baseline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500" baseline="0" dirty="0">
                          <a:latin typeface="HY울릉도B" pitchFamily="18" charset="-127"/>
                          <a:ea typeface="HY울릉도B" pitchFamily="18" charset="-127"/>
                        </a:rPr>
                        <a:t>시설운영위원회에 생활노인 대표 또는 가족 </a:t>
                      </a:r>
                      <a:r>
                        <a:rPr lang="en-US" altLang="ko-KR" sz="1500" baseline="0" dirty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500" baseline="0" dirty="0">
                          <a:latin typeface="HY울릉도B" pitchFamily="18" charset="-127"/>
                          <a:ea typeface="HY울릉도B" pitchFamily="18" charset="-127"/>
                        </a:rPr>
                        <a:t>인이 참여</a:t>
                      </a:r>
                      <a:endParaRPr lang="ko-KR" altLang="en-US" sz="15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500" dirty="0">
                          <a:latin typeface="HY울릉도B" pitchFamily="18" charset="-127"/>
                          <a:ea typeface="HY울릉도B" pitchFamily="18" charset="-127"/>
                        </a:rPr>
                        <a:t>동료의 학대행위를 목격한 경우</a:t>
                      </a:r>
                      <a:r>
                        <a:rPr lang="en-US" altLang="ko-KR" sz="15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500" dirty="0">
                          <a:latin typeface="HY울릉도B" pitchFamily="18" charset="-127"/>
                          <a:ea typeface="HY울릉도B" pitchFamily="18" charset="-127"/>
                        </a:rPr>
                        <a:t>신속히 신고</a:t>
                      </a:r>
                      <a:r>
                        <a:rPr lang="en-US" altLang="ko-KR" sz="1500" dirty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500" dirty="0">
                          <a:latin typeface="HY울릉도B" pitchFamily="18" charset="-127"/>
                          <a:ea typeface="HY울릉도B" pitchFamily="18" charset="-127"/>
                        </a:rPr>
                        <a:t>해</a:t>
                      </a:r>
                      <a:endParaRPr lang="en-US" altLang="ko-KR" sz="15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dirty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500" dirty="0" err="1">
                          <a:latin typeface="HY울릉도B" pitchFamily="18" charset="-127"/>
                          <a:ea typeface="HY울릉도B" pitchFamily="18" charset="-127"/>
                        </a:rPr>
                        <a:t>당시설</a:t>
                      </a:r>
                      <a:r>
                        <a:rPr lang="en-US" altLang="ko-KR" sz="15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500" dirty="0">
                          <a:latin typeface="HY울릉도B" pitchFamily="18" charset="-127"/>
                          <a:ea typeface="HY울릉도B" pitchFamily="18" charset="-127"/>
                        </a:rPr>
                        <a:t>노인보호전문기관 또는 수사기관</a:t>
                      </a:r>
                      <a:r>
                        <a:rPr lang="en-US" altLang="ko-KR" sz="1500" dirty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  <a:r>
                        <a:rPr lang="ko-KR" altLang="en-US" sz="1500" dirty="0">
                          <a:latin typeface="HY울릉도B" pitchFamily="18" charset="-127"/>
                          <a:ea typeface="HY울릉도B" pitchFamily="18" charset="-127"/>
                        </a:rPr>
                        <a:t>하고 </a:t>
                      </a:r>
                      <a:endParaRPr lang="en-US" altLang="ko-KR" sz="15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dirty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500" dirty="0">
                          <a:latin typeface="HY울릉도B" pitchFamily="18" charset="-127"/>
                          <a:ea typeface="HY울릉도B" pitchFamily="18" charset="-127"/>
                        </a:rPr>
                        <a:t>제반 법률규정이나 윤리기준에 따라 조치</a:t>
                      </a:r>
                      <a:r>
                        <a:rPr lang="en-US" altLang="ko-KR" sz="1500" dirty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500" dirty="0">
                          <a:latin typeface="HY울릉도B" pitchFamily="18" charset="-127"/>
                          <a:ea typeface="HY울릉도B" pitchFamily="18" charset="-127"/>
                        </a:rPr>
                        <a:t>증거</a:t>
                      </a:r>
                      <a:endParaRPr lang="en-US" altLang="ko-KR" sz="15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dirty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500" dirty="0">
                          <a:latin typeface="HY울릉도B" pitchFamily="18" charset="-127"/>
                          <a:ea typeface="HY울릉도B" pitchFamily="18" charset="-127"/>
                        </a:rPr>
                        <a:t>물 학보</a:t>
                      </a:r>
                      <a:r>
                        <a:rPr lang="en-US" altLang="ko-KR" sz="1500" dirty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1500" dirty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500" dirty="0">
                          <a:latin typeface="HY울릉도B" pitchFamily="18" charset="-127"/>
                          <a:ea typeface="HY울릉도B" pitchFamily="18" charset="-127"/>
                        </a:rPr>
                        <a:t>노인들간의 집단 따돌림이나 학대행위 예방 및</a:t>
                      </a:r>
                      <a:endParaRPr lang="en-US" altLang="ko-KR" sz="15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dirty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500" dirty="0">
                          <a:latin typeface="HY울릉도B" pitchFamily="18" charset="-127"/>
                          <a:ea typeface="HY울릉도B" pitchFamily="18" charset="-127"/>
                        </a:rPr>
                        <a:t> 해결</a:t>
                      </a:r>
                      <a:endParaRPr lang="en-US" altLang="ko-KR" sz="15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dirty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500" dirty="0">
                          <a:latin typeface="HY울릉도B" pitchFamily="18" charset="-127"/>
                          <a:ea typeface="HY울릉도B" pitchFamily="18" charset="-127"/>
                        </a:rPr>
                        <a:t>노인학대 행위의 민감성 및 방지를 위한 개인 및 </a:t>
                      </a:r>
                      <a:endParaRPr lang="en-US" altLang="ko-KR" sz="15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dirty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500" dirty="0">
                          <a:latin typeface="HY울릉도B" pitchFamily="18" charset="-127"/>
                          <a:ea typeface="HY울릉도B" pitchFamily="18" charset="-127"/>
                        </a:rPr>
                        <a:t>직원들 간의 노력</a:t>
                      </a:r>
                      <a:endParaRPr lang="en-US" altLang="ko-KR" sz="15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dirty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500" dirty="0">
                          <a:latin typeface="HY울릉도B" pitchFamily="18" charset="-127"/>
                          <a:ea typeface="HY울릉도B" pitchFamily="18" charset="-127"/>
                        </a:rPr>
                        <a:t>바람직한 노인 돌봄 방법에</a:t>
                      </a:r>
                      <a:r>
                        <a:rPr lang="ko-KR" altLang="en-US" sz="1500" baseline="0" dirty="0">
                          <a:latin typeface="HY울릉도B" pitchFamily="18" charset="-127"/>
                          <a:ea typeface="HY울릉도B" pitchFamily="18" charset="-127"/>
                        </a:rPr>
                        <a:t> 대한 모색 및 </a:t>
                      </a:r>
                      <a:r>
                        <a:rPr lang="ko-KR" altLang="en-US" sz="1500" baseline="0" dirty="0" err="1">
                          <a:latin typeface="HY울릉도B" pitchFamily="18" charset="-127"/>
                          <a:ea typeface="HY울릉도B" pitchFamily="18" charset="-127"/>
                        </a:rPr>
                        <a:t>의견교</a:t>
                      </a:r>
                      <a:endParaRPr lang="en-US" altLang="ko-KR" sz="1500" baseline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baseline="0" dirty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500" baseline="0" dirty="0">
                          <a:latin typeface="HY울릉도B" pitchFamily="18" charset="-127"/>
                          <a:ea typeface="HY울릉도B" pitchFamily="18" charset="-127"/>
                        </a:rPr>
                        <a:t>환의자리 마련</a:t>
                      </a:r>
                      <a:endParaRPr lang="ko-KR" altLang="en-US" sz="15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79512" y="1556792"/>
            <a:ext cx="8640960" cy="4901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/>
              <a:t> 노인 관련 시설에서 학대행위자는 가족</a:t>
            </a:r>
            <a:r>
              <a:rPr lang="en-US" altLang="ko-KR" sz="1600" dirty="0"/>
              <a:t>, </a:t>
            </a:r>
            <a:r>
              <a:rPr lang="ko-KR" altLang="en-US" sz="1600" dirty="0"/>
              <a:t>동료노인</a:t>
            </a:r>
            <a:r>
              <a:rPr lang="en-US" altLang="ko-KR" sz="1600" dirty="0"/>
              <a:t>, </a:t>
            </a:r>
            <a:r>
              <a:rPr lang="ko-KR" altLang="en-US" sz="1600" dirty="0"/>
              <a:t>외부인 뿐 아니라</a:t>
            </a:r>
            <a:endParaRPr lang="en-US" altLang="ko-KR" sz="1600" dirty="0"/>
          </a:p>
          <a:p>
            <a:pPr algn="ctr"/>
            <a:r>
              <a:rPr lang="ko-KR" altLang="en-US" sz="1600" dirty="0"/>
              <a:t>                                                     </a:t>
            </a:r>
            <a:r>
              <a:rPr lang="ko-KR" altLang="en-US" sz="1600" dirty="0">
                <a:solidFill>
                  <a:srgbClr val="FF0000"/>
                </a:solidFill>
              </a:rPr>
              <a:t>시설의 장과 직원도 될 수 있다</a:t>
            </a:r>
            <a:r>
              <a:rPr lang="en-US" altLang="ko-KR" sz="1600" dirty="0">
                <a:solidFill>
                  <a:srgbClr val="FF0000"/>
                </a:solidFill>
              </a:rPr>
              <a:t>.</a:t>
            </a:r>
          </a:p>
          <a:p>
            <a:endParaRPr lang="en-US" altLang="ko-KR" sz="1050" dirty="0"/>
          </a:p>
          <a:p>
            <a:r>
              <a:rPr lang="ko-KR" altLang="en-US" sz="1600" dirty="0"/>
              <a:t> 노인학대 행위자가 되지 않도록 노인인권 및 노인학대에 대한  올바른 인식을 정립하고</a:t>
            </a:r>
            <a:endParaRPr lang="en-US" altLang="ko-KR" sz="1600" dirty="0"/>
          </a:p>
          <a:p>
            <a:r>
              <a:rPr lang="ko-KR" altLang="en-US" sz="1600" dirty="0"/>
              <a:t>이를  </a:t>
            </a:r>
            <a:r>
              <a:rPr lang="ko-KR" altLang="en-US" sz="1600" dirty="0">
                <a:solidFill>
                  <a:srgbClr val="FF0000"/>
                </a:solidFill>
              </a:rPr>
              <a:t>실천하는 것이 중요하다</a:t>
            </a:r>
            <a:r>
              <a:rPr lang="en-US" altLang="ko-KR" sz="1600" dirty="0">
                <a:solidFill>
                  <a:srgbClr val="FF0000"/>
                </a:solidFill>
              </a:rPr>
              <a:t>.</a:t>
            </a:r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r>
              <a:rPr lang="en-US" altLang="ko-KR" sz="1400" dirty="0"/>
              <a:t>* </a:t>
            </a:r>
            <a:r>
              <a:rPr lang="ko-KR" altLang="en-US" sz="1400" dirty="0"/>
              <a:t>최적의 돌봄 환경 조성을 위한 민</a:t>
            </a:r>
            <a:r>
              <a:rPr lang="en-US" altLang="ko-KR" sz="1400" dirty="0"/>
              <a:t>.</a:t>
            </a:r>
            <a:r>
              <a:rPr lang="ko-KR" altLang="en-US" sz="1400" dirty="0"/>
              <a:t>관 협력과 노력이 필요하다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kumimoji="0" lang="en-US" altLang="ko-KR" sz="4400" b="1" i="0" u="none" strike="noStrike" kern="1200" cap="none" spc="0" normalizeH="0" baseline="0" noProof="0" dirty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5.</a:t>
            </a:r>
            <a:r>
              <a:rPr kumimoji="0" lang="ko-KR" altLang="en-US" sz="4400" b="1" i="0" u="none" strike="noStrike" kern="1200" cap="none" spc="0" normalizeH="0" baseline="0" noProof="0" dirty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시설 및 종사자 유의사항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571612"/>
            <a:ext cx="164307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214546" y="1428736"/>
            <a:ext cx="5643602" cy="203132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시설 내 건의함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신고함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비치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누구든지 시설에서 노인학대가 의심되면 즉시신고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(1577-1389)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노인보호전문기관은 신고인의 신분을 보장하며 의사에 반해 신분을 노출하지 않음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 사고 이후 시설의 조치내용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시설은 신고인의 신분보장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학대사례 응급조치 및 기록을 유지하도록 함</a:t>
            </a:r>
          </a:p>
        </p:txBody>
      </p:sp>
      <p:cxnSp>
        <p:nvCxnSpPr>
          <p:cNvPr id="11" name="직선 연결선 10"/>
          <p:cNvCxnSpPr/>
          <p:nvPr/>
        </p:nvCxnSpPr>
        <p:spPr>
          <a:xfrm>
            <a:off x="2285984" y="2428868"/>
            <a:ext cx="5357850" cy="1588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143380"/>
            <a:ext cx="1666887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428596" y="1714488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/>
              <a:t>학대사례</a:t>
            </a:r>
            <a:endParaRPr lang="en-US" altLang="ko-KR" sz="1400" dirty="0"/>
          </a:p>
          <a:p>
            <a:pPr algn="ctr"/>
            <a:r>
              <a:rPr lang="ko-KR" altLang="en-US" sz="1400" dirty="0"/>
              <a:t>발견 및 신고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0034" y="4429132"/>
            <a:ext cx="1571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/>
              <a:t>조사 와 사정</a:t>
            </a:r>
          </a:p>
        </p:txBody>
      </p:sp>
      <p:sp>
        <p:nvSpPr>
          <p:cNvPr id="15" name="모서리가 둥근 직사각형 14"/>
          <p:cNvSpPr/>
          <p:nvPr/>
        </p:nvSpPr>
        <p:spPr>
          <a:xfrm>
            <a:off x="285720" y="1357298"/>
            <a:ext cx="7858180" cy="221457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214282" y="4000504"/>
            <a:ext cx="8001056" cy="22860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214546" y="4786322"/>
            <a:ext cx="5643602" cy="95410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노인전문기관 또는 수사기관 과 공동으로 현장조사 실시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원장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err="1">
                <a:latin typeface="HY울릉도B" pitchFamily="18" charset="-127"/>
                <a:ea typeface="HY울릉도B" pitchFamily="18" charset="-127"/>
              </a:rPr>
              <a:t>시설장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400" dirty="0" err="1">
                <a:latin typeface="HY울릉도B" pitchFamily="18" charset="-127"/>
                <a:ea typeface="HY울릉도B" pitchFamily="18" charset="-127"/>
              </a:rPr>
              <a:t>또는사무국장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은 노인의안전확인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학대사례에 대한 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 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정보수집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학대사례판정위원회 구성 운영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5" y="642918"/>
            <a:ext cx="1643073" cy="20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500438"/>
            <a:ext cx="157163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00034" y="71435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/>
              <a:t>학대사례에 대한</a:t>
            </a:r>
            <a:endParaRPr lang="en-US" altLang="ko-KR" sz="1400" dirty="0"/>
          </a:p>
          <a:p>
            <a:pPr algn="ctr"/>
            <a:r>
              <a:rPr lang="ko-KR" altLang="en-US" sz="1400" dirty="0"/>
              <a:t>보호조치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2910" y="3643314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/>
              <a:t>평 가</a:t>
            </a:r>
          </a:p>
        </p:txBody>
      </p:sp>
      <p:sp>
        <p:nvSpPr>
          <p:cNvPr id="8" name="모서리가 둥근 직사각형 7"/>
          <p:cNvSpPr/>
          <p:nvPr/>
        </p:nvSpPr>
        <p:spPr>
          <a:xfrm>
            <a:off x="285720" y="428604"/>
            <a:ext cx="7929618" cy="24288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285720" y="3286124"/>
            <a:ext cx="8072494" cy="235745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214546" y="928670"/>
            <a:ext cx="57864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노인보호전문기관 등 관련기관 과 협력하여 개입 진행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노인에 대한 종합적인 사례관리 제공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err="1">
                <a:latin typeface="HY울릉도B" pitchFamily="18" charset="-127"/>
                <a:ea typeface="HY울릉도B" pitchFamily="18" charset="-127"/>
              </a:rPr>
              <a:t>시설장은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노인의 안전한 보호를 위한 서비스계획수립 및 실시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학대행위자에게 대한 치료적 개입을 우선하고 징계가 요구 될 경우 자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문과 규정에 의거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결정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14546" y="3929066"/>
            <a:ext cx="57864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노인의 안전한 보호 조치 평가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노인의 신체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심리적 기능 회복 정도 평가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학대재발 가능성 평가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결과는 분기별로 </a:t>
            </a:r>
            <a:r>
              <a:rPr lang="ko-KR" altLang="en-US" sz="1400" dirty="0" err="1">
                <a:latin typeface="HY울릉도B" pitchFamily="18" charset="-127"/>
                <a:ea typeface="HY울릉도B" pitchFamily="18" charset="-127"/>
              </a:rPr>
              <a:t>시군구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보고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214282" y="5786454"/>
            <a:ext cx="8215370" cy="7858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428596" y="5929330"/>
            <a:ext cx="1714512" cy="42862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사후조치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85984" y="6000768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일정기간 정기적으로 관리하여 학대재발 여부 확인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1438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/>
              <a:t>     </a:t>
            </a:r>
            <a:r>
              <a:rPr lang="en-US" altLang="ko-KR" sz="4000" dirty="0"/>
              <a:t>6. </a:t>
            </a:r>
            <a:r>
              <a:rPr lang="ko-KR" altLang="en-US" sz="4000" dirty="0"/>
              <a:t>노인학대 신고방법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응급상황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333" t="14979" r="2870" b="52874"/>
          <a:stretch>
            <a:fillRect/>
          </a:stretch>
        </p:blipFill>
        <p:spPr bwMode="auto">
          <a:xfrm>
            <a:off x="500034" y="2357430"/>
            <a:ext cx="7429552" cy="3714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/>
              <a:t>     </a:t>
            </a:r>
            <a:r>
              <a:rPr lang="en-US" altLang="ko-KR" sz="4000" dirty="0"/>
              <a:t>6. </a:t>
            </a:r>
            <a:r>
              <a:rPr lang="ko-KR" altLang="en-US" sz="4000" dirty="0"/>
              <a:t>노인학대 신고방법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>
                <a:latin typeface="HY울릉도B" pitchFamily="18" charset="-127"/>
                <a:ea typeface="HY울릉도B" pitchFamily="18" charset="-127"/>
              </a:rPr>
              <a:t>비응급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 상황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7190" t="49280" r="21424" b="29789"/>
          <a:stretch>
            <a:fillRect/>
          </a:stretch>
        </p:blipFill>
        <p:spPr bwMode="auto">
          <a:xfrm>
            <a:off x="3500430" y="1571612"/>
            <a:ext cx="3857652" cy="2842480"/>
          </a:xfrm>
          <a:prstGeom prst="rect">
            <a:avLst/>
          </a:prstGeom>
          <a:noFill/>
        </p:spPr>
      </p:pic>
      <p:pic>
        <p:nvPicPr>
          <p:cNvPr id="8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284" t="71561" r="4383" b="7090"/>
          <a:stretch>
            <a:fillRect/>
          </a:stretch>
        </p:blipFill>
        <p:spPr bwMode="auto">
          <a:xfrm>
            <a:off x="714348" y="4572008"/>
            <a:ext cx="7215238" cy="2000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8.PNG"/>
          <p:cNvPicPr>
            <a:picLocks noChangeAspect="1" noChangeArrowheads="1"/>
          </p:cNvPicPr>
          <p:nvPr/>
        </p:nvPicPr>
        <p:blipFill>
          <a:blip r:embed="rId2" cstate="print"/>
          <a:srcRect l="7369" t="13830" r="55917" b="11681"/>
          <a:stretch>
            <a:fillRect/>
          </a:stretch>
        </p:blipFill>
        <p:spPr bwMode="auto">
          <a:xfrm>
            <a:off x="357158" y="214290"/>
            <a:ext cx="8215370" cy="64293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5.PNG"/>
          <p:cNvPicPr>
            <a:picLocks noChangeAspect="1" noChangeArrowheads="1"/>
          </p:cNvPicPr>
          <p:nvPr/>
        </p:nvPicPr>
        <p:blipFill>
          <a:blip r:embed="rId2" cstate="print"/>
          <a:srcRect l="54979" t="52517" r="3662" b="7350"/>
          <a:stretch>
            <a:fillRect/>
          </a:stretch>
        </p:blipFill>
        <p:spPr bwMode="auto">
          <a:xfrm>
            <a:off x="1000100" y="1428736"/>
            <a:ext cx="6572296" cy="4357718"/>
          </a:xfrm>
          <a:prstGeom prst="rect">
            <a:avLst/>
          </a:prstGeom>
          <a:noFill/>
        </p:spPr>
      </p:pic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/>
              <a:t>     </a:t>
            </a:r>
            <a:r>
              <a:rPr lang="en-US" altLang="ko-KR" sz="4000" dirty="0"/>
              <a:t>6-1. </a:t>
            </a:r>
            <a:r>
              <a:rPr lang="ko-KR" altLang="en-US" sz="4000" dirty="0"/>
              <a:t>노인학대 신고현황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/>
              <a:t>    </a:t>
            </a:r>
            <a:r>
              <a:rPr lang="en-US" altLang="ko-KR" dirty="0"/>
              <a:t>7. </a:t>
            </a:r>
            <a:r>
              <a:rPr lang="ko-KR" altLang="en-US" sz="4000" dirty="0"/>
              <a:t>노인학대 처벌규정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</a:p>
        </p:txBody>
      </p:sp>
      <p:sp>
        <p:nvSpPr>
          <p:cNvPr id="9" name="모서리가 둥근 직사각형 8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신체에 상해를 입히는 행위</a:t>
            </a:r>
          </a:p>
        </p:txBody>
      </p:sp>
      <p:sp>
        <p:nvSpPr>
          <p:cNvPr id="10" name="오각형 9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000628" y="1928802"/>
            <a:ext cx="33575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7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이하의 벌금</a:t>
            </a: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57158" y="3143248"/>
            <a:ext cx="3929090" cy="33575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신체에 폭행을 가하는 행위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성적 수치심을 주는 성폭행 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성희롱 등의 행위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유기하거나 의식주를 포함한 기본적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   보호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 치료를 소홀히 하는 행위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구걸하게 하거나 노인을 이용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하여 구걸하는 행위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오각형 12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072066" y="4572008"/>
            <a:ext cx="33575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천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이하의 벌금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/>
              <a:t>   </a:t>
            </a:r>
            <a:r>
              <a:rPr lang="en-US" altLang="ko-KR" sz="4000" dirty="0"/>
              <a:t>7. </a:t>
            </a:r>
            <a:r>
              <a:rPr lang="ko-KR" altLang="en-US" sz="4000" dirty="0"/>
              <a:t>노인학대의 처벌규정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452932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</a:p>
        </p:txBody>
      </p:sp>
      <p:sp>
        <p:nvSpPr>
          <p:cNvPr id="10" name="모서리가 둥근 직사각형 9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노인을 위하여 증여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급여된 금품을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목적 외의 용도에 사용하는 경우 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오각형 10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000628" y="1928802"/>
            <a:ext cx="3357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dirty="0" err="1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 이하의 벌금</a:t>
            </a: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57158" y="3071810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신고인 신분보호 및 신원노출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         금지의무 위반자</a:t>
            </a:r>
          </a:p>
        </p:txBody>
      </p:sp>
      <p:sp>
        <p:nvSpPr>
          <p:cNvPr id="14" name="오각형 13"/>
          <p:cNvSpPr/>
          <p:nvPr/>
        </p:nvSpPr>
        <p:spPr>
          <a:xfrm>
            <a:off x="4500562" y="3286124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00628" y="3286124"/>
            <a:ext cx="3357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dirty="0" err="1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 이하의 벌금</a:t>
            </a: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57158" y="4357694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현장조사를 거부하거나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</a:t>
            </a:r>
          </a:p>
          <a:p>
            <a:pPr algn="ctr"/>
            <a:r>
              <a:rPr lang="ko-KR" altLang="en-US" dirty="0" err="1">
                <a:latin typeface="HY울릉도B" pitchFamily="18" charset="-127"/>
                <a:ea typeface="HY울릉도B" pitchFamily="18" charset="-127"/>
              </a:rPr>
              <a:t>업무방해한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 자</a:t>
            </a:r>
          </a:p>
        </p:txBody>
      </p:sp>
      <p:sp>
        <p:nvSpPr>
          <p:cNvPr id="17" name="오각형 16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00628" y="4714884"/>
            <a:ext cx="335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ko-KR" altLang="en-US" dirty="0" err="1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 이하의 과태료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428596" y="5786454"/>
            <a:ext cx="7858180" cy="785818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노인학대 법적 처벌기준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노인복지법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,  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가정폭력범죄의 처벌 등에 관한 </a:t>
            </a:r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특레법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형법 적용 가능  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57290" y="642918"/>
            <a:ext cx="564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노인보호전문기관</a:t>
            </a:r>
          </a:p>
        </p:txBody>
      </p:sp>
      <p:pic>
        <p:nvPicPr>
          <p:cNvPr id="8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6527" t="29105" r="54354" b="17392"/>
          <a:stretch>
            <a:fillRect/>
          </a:stretch>
        </p:blipFill>
        <p:spPr bwMode="auto">
          <a:xfrm>
            <a:off x="1313306" y="1226928"/>
            <a:ext cx="6231636" cy="3227617"/>
          </a:xfrm>
          <a:prstGeom prst="rect">
            <a:avLst/>
          </a:prstGeom>
          <a:noFill/>
        </p:spPr>
      </p:pic>
      <p:sp>
        <p:nvSpPr>
          <p:cNvPr id="12" name="직사각형 11"/>
          <p:cNvSpPr/>
          <p:nvPr/>
        </p:nvSpPr>
        <p:spPr>
          <a:xfrm>
            <a:off x="428596" y="5357826"/>
            <a:ext cx="8001056" cy="1214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57166"/>
            <a:ext cx="7929618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491051"/>
            <a:ext cx="8001056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357290" y="642918"/>
            <a:ext cx="5929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노인보호 전문기관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57290" y="4786322"/>
            <a:ext cx="5643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학대피해노인 전용쉼터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472" y="5286388"/>
            <a:ext cx="7786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>
                <a:latin typeface="바탕"/>
                <a:ea typeface="바탕"/>
              </a:rPr>
              <a:t>●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목    적 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학대피해 노인에 대한 일정기간 보호조치 및 심신 치유프로그램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                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제공을 통한 학대피해노인의 보호 강화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>
                <a:latin typeface="바탕"/>
                <a:ea typeface="바탕"/>
              </a:rPr>
              <a:t>●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입소대상 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;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만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60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세 이상 학대피해노인으로 쉼터의 보호가 필요하다고 인정되는 자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ko-KR" sz="1400" dirty="0">
                <a:latin typeface="HY울릉도B" pitchFamily="18" charset="-127"/>
                <a:ea typeface="HY울릉도B" pitchFamily="18" charset="-127"/>
              </a:rPr>
              <a:t>●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입소기간 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입소일로부터 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개월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8156" t="13360" r="16133" b="46313"/>
          <a:stretch>
            <a:fillRect/>
          </a:stretch>
        </p:blipFill>
        <p:spPr bwMode="auto">
          <a:xfrm>
            <a:off x="323528" y="714356"/>
            <a:ext cx="4319910" cy="5643602"/>
          </a:xfrm>
          <a:prstGeom prst="rect">
            <a:avLst/>
          </a:prstGeom>
          <a:noFill/>
        </p:spPr>
      </p:pic>
      <p:pic>
        <p:nvPicPr>
          <p:cNvPr id="5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7907" t="53793" r="7307" b="7090"/>
          <a:stretch>
            <a:fillRect/>
          </a:stretch>
        </p:blipFill>
        <p:spPr bwMode="auto">
          <a:xfrm>
            <a:off x="4795129" y="2780928"/>
            <a:ext cx="3908578" cy="3352614"/>
          </a:xfrm>
          <a:prstGeom prst="rect">
            <a:avLst/>
          </a:prstGeom>
          <a:noFill/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4643438" y="928670"/>
            <a:ext cx="4211960" cy="9087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우리의 역할</a:t>
            </a:r>
            <a:endParaRPr kumimoji="0" lang="ko-KR" altLang="en-US" sz="4400" b="1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/>
              <a:t>       노인학대예방 행동지침</a:t>
            </a: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452932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8" y="1785926"/>
            <a:ext cx="835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9512" y="1428736"/>
            <a:ext cx="864096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          1.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누구도 노인을 학대 할 수 없음을 확실히 압니다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          2.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가능한 건강을 유지하도록 최선을 다합니다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          3.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자기소유의 재산을 스스로 관리 합니다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          4.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여가 및 사회활동을 지속합니다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          5.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변화하는 사회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신세대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를 이해하려고 노력합니다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          6.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가족에게 사랑한다는 표현을 자주 합니다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          7.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어떤 상황에서도 자신을 사랑합니다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1140</TotalTime>
  <Words>2397</Words>
  <Application>Microsoft Office PowerPoint</Application>
  <PresentationFormat>화면 슬라이드 쇼(4:3)</PresentationFormat>
  <Paragraphs>458</Paragraphs>
  <Slides>50</Slides>
  <Notes>4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50</vt:i4>
      </vt:variant>
    </vt:vector>
  </HeadingPairs>
  <TitlesOfParts>
    <vt:vector size="51" baseType="lpstr">
      <vt:lpstr>Office 테마</vt:lpstr>
      <vt:lpstr>노인인권보호지침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  노인학대의 정의</vt:lpstr>
      <vt:lpstr>알쏭달쏭 학대행위  </vt:lpstr>
      <vt:lpstr> 2.  노인학대의 정의</vt:lpstr>
      <vt:lpstr> 3.  노인학대의 유형 </vt:lpstr>
      <vt:lpstr>   3.   노인학대의 유형</vt:lpstr>
      <vt:lpstr>슬라이드 25</vt:lpstr>
      <vt:lpstr>   3.  노인학대의 유형</vt:lpstr>
      <vt:lpstr>     3. 노인학대의 유형</vt:lpstr>
      <vt:lpstr>     3. 노인학대의 유형</vt:lpstr>
      <vt:lpstr>   3.  노인학대의 유형</vt:lpstr>
      <vt:lpstr>     3-1. 노인학대의 유형</vt:lpstr>
      <vt:lpstr> 3-2 노인학대 발생요인</vt:lpstr>
      <vt:lpstr> 3-2 노인학대 발생요인</vt:lpstr>
      <vt:lpstr> 3-2 노인학대 발생요인</vt:lpstr>
      <vt:lpstr> 3-2 노인학대 발생요인</vt:lpstr>
      <vt:lpstr> 3-2 노인학대 발생요인</vt:lpstr>
      <vt:lpstr>알쏭달쏭 학대행위  </vt:lpstr>
      <vt:lpstr>     3-3 노인학대 의 특성</vt:lpstr>
      <vt:lpstr> 4. 노인학대 사례와 관리지침</vt:lpstr>
      <vt:lpstr>슬라이드 39</vt:lpstr>
      <vt:lpstr>슬라이드 40</vt:lpstr>
      <vt:lpstr>슬라이드 41</vt:lpstr>
      <vt:lpstr>     6. 노인학대 신고방법</vt:lpstr>
      <vt:lpstr>     6. 노인학대 신고방법</vt:lpstr>
      <vt:lpstr>슬라이드 44</vt:lpstr>
      <vt:lpstr>     6-1. 노인학대 신고현황</vt:lpstr>
      <vt:lpstr>    7. 노인학대 처벌규정</vt:lpstr>
      <vt:lpstr>   7. 노인학대의 처벌규정</vt:lpstr>
      <vt:lpstr>슬라이드 48</vt:lpstr>
      <vt:lpstr>슬라이드 49</vt:lpstr>
      <vt:lpstr>       노인학대예방 행동지침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노인학대 예방 및 관리지침</dc:title>
  <dc:creator>user</dc:creator>
  <cp:lastModifiedBy>PC</cp:lastModifiedBy>
  <cp:revision>122</cp:revision>
  <cp:lastPrinted>2019-07-15T09:18:38Z</cp:lastPrinted>
  <dcterms:created xsi:type="dcterms:W3CDTF">2014-03-04T06:27:55Z</dcterms:created>
  <dcterms:modified xsi:type="dcterms:W3CDTF">2020-06-03T10:26:57Z</dcterms:modified>
</cp:coreProperties>
</file>