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9" r:id="rId1"/>
    <p:sldMasterId id="2147483937" r:id="rId2"/>
  </p:sldMasterIdLst>
  <p:notesMasterIdLst>
    <p:notesMasterId r:id="rId12"/>
  </p:notesMasterIdLst>
  <p:handoutMasterIdLst>
    <p:handoutMasterId r:id="rId13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64" r:id="rId11"/>
  </p:sldIdLst>
  <p:sldSz cx="9144000" cy="6858000" type="screen4x3"/>
  <p:notesSz cx="9931400" cy="67945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1F7"/>
    <a:srgbClr val="F4E08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5495" y="0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1DEF6E-E415-4612-AC3A-1D54C30545EC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53596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5495" y="6453596"/>
            <a:ext cx="4303607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07C47-A87E-40F1-B09E-940F20E579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337408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607" cy="3412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6070" y="0"/>
            <a:ext cx="4303607" cy="3412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014CC1-76F0-4D4D-9846-95E8D6507D72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436938" y="849313"/>
            <a:ext cx="3057525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140" y="3269854"/>
            <a:ext cx="7945120" cy="267533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3203"/>
            <a:ext cx="4303607" cy="34129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6070" y="6453203"/>
            <a:ext cx="4303607" cy="34129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2083FD-A886-42AC-B07E-D74B1F3BADB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24722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2083FD-A886-42AC-B07E-D74B1F3BADBC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39290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47599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03601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4561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46281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432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765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52940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58819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59615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03487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76633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72536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01841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11045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23360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68480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480765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75155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337264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287157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555393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8381970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573018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7170680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594971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990835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1787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13603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4A2A1-C6D8-45CD-99E8-489E1E10CB07}" type="datetimeFigureOut">
              <a:rPr lang="ko-KR" altLang="en-US" smtClean="0"/>
              <a:pPr/>
              <a:t>2019-09-17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15935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27584" y="1916832"/>
            <a:ext cx="7488832" cy="1512168"/>
          </a:xfrm>
        </p:spPr>
        <p:txBody>
          <a:bodyPr>
            <a:noAutofit/>
          </a:bodyPr>
          <a:lstStyle/>
          <a:p>
            <a:pPr algn="ctr"/>
            <a:r>
              <a:rPr lang="ko-KR" altLang="en-US" sz="440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노인학대 예방 및 신고의무에 관한 교육</a:t>
            </a:r>
            <a:endParaRPr lang="ko-KR" altLang="en-US" sz="4400" dirty="0"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idx="1"/>
          </p:nvPr>
        </p:nvSpPr>
        <p:spPr>
          <a:xfrm>
            <a:off x="2714612" y="4786322"/>
            <a:ext cx="3786214" cy="78581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o-KR" altLang="en-US" sz="3200" b="1" smtClean="0">
                <a:latin typeface="+mj-ea"/>
                <a:ea typeface="+mj-ea"/>
              </a:rPr>
              <a:t>      주안요양원</a:t>
            </a:r>
            <a:endParaRPr lang="ko-KR" altLang="en-US" sz="3200" b="1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노인인권이란</a:t>
            </a:r>
            <a:r>
              <a:rPr lang="en-US" altLang="ko-KR" sz="2800" b="1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?</a:t>
            </a:r>
            <a:endParaRPr lang="ko-KR" altLang="en-US" sz="2800" b="1" dirty="0">
              <a:solidFill>
                <a:schemeClr val="tx2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917270"/>
            <a:ext cx="7886110" cy="107157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ko-KR" sz="2200" dirty="0" smtClean="0">
                <a:latin typeface="+mj-ea"/>
                <a:ea typeface="+mj-ea"/>
              </a:rPr>
              <a:t>   ‘</a:t>
            </a:r>
            <a:r>
              <a:rPr lang="ko-KR" altLang="en-US" sz="2200" dirty="0" smtClean="0">
                <a:latin typeface="+mj-ea"/>
                <a:ea typeface="+mj-ea"/>
              </a:rPr>
              <a:t>노후에도 인간답게 생활 할 수 있는 권리</a:t>
            </a:r>
            <a:r>
              <a:rPr lang="en-US" altLang="ko-KR" sz="2200" dirty="0" smtClean="0">
                <a:latin typeface="+mj-ea"/>
                <a:ea typeface="+mj-ea"/>
              </a:rPr>
              <a:t>’</a:t>
            </a:r>
          </a:p>
          <a:p>
            <a:pPr>
              <a:buNone/>
            </a:pPr>
            <a:r>
              <a:rPr lang="en-US" altLang="ko-KR" sz="2200" dirty="0" smtClean="0">
                <a:latin typeface="+mj-ea"/>
                <a:ea typeface="+mj-ea"/>
              </a:rPr>
              <a:t>   ‘</a:t>
            </a:r>
            <a:r>
              <a:rPr lang="ko-KR" altLang="en-US" sz="2200" dirty="0" smtClean="0">
                <a:latin typeface="+mj-ea"/>
                <a:ea typeface="+mj-ea"/>
              </a:rPr>
              <a:t>노인이라는 이유로 인간의 존엄성을 차별 받지 않을 권리</a:t>
            </a:r>
            <a:r>
              <a:rPr lang="en-US" altLang="ko-KR" sz="2200" dirty="0" smtClean="0">
                <a:latin typeface="+mj-ea"/>
                <a:ea typeface="+mj-ea"/>
              </a:rPr>
              <a:t>’</a:t>
            </a:r>
            <a:endParaRPr lang="ko-KR" altLang="en-US" sz="2200" dirty="0">
              <a:latin typeface="+mj-ea"/>
              <a:ea typeface="+mj-ea"/>
            </a:endParaRPr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142844" y="2708920"/>
            <a:ext cx="8786874" cy="100013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365달콤한머핀" pitchFamily="18" charset="-127"/>
                <a:ea typeface="365달콤한머핀" pitchFamily="18" charset="-127"/>
              </a:rPr>
              <a:t>     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</a:rPr>
              <a:t>노인에 대하여 신체적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</a:rPr>
              <a:t>·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</a:rPr>
              <a:t>정신적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</a:rPr>
              <a:t>·</a:t>
            </a:r>
            <a:r>
              <a:rPr lang="ko-KR" altLang="en-US" sz="2000" dirty="0" smtClean="0">
                <a:latin typeface="+mj-ea"/>
                <a:ea typeface="+mj-ea"/>
              </a:rPr>
              <a:t>정서적</a:t>
            </a:r>
            <a:r>
              <a:rPr lang="en-US" altLang="ko-KR" sz="2000" dirty="0" smtClean="0">
                <a:latin typeface="+mj-ea"/>
                <a:ea typeface="+mj-ea"/>
              </a:rPr>
              <a:t>·</a:t>
            </a:r>
            <a:r>
              <a:rPr lang="ko-KR" altLang="en-US" sz="2000" dirty="0" smtClean="0">
                <a:latin typeface="+mj-ea"/>
                <a:ea typeface="+mj-ea"/>
              </a:rPr>
              <a:t>성적 폭력 및 경제적 착취 또는 가혹행위를 하거나 유기 또는 방임하는 것을 말한다</a:t>
            </a:r>
            <a:r>
              <a:rPr lang="en-US" altLang="ko-KR" sz="2000" dirty="0" smtClean="0">
                <a:latin typeface="+mj-ea"/>
                <a:ea typeface="+mj-ea"/>
              </a:rPr>
              <a:t>.(</a:t>
            </a:r>
            <a:r>
              <a:rPr lang="ko-KR" altLang="en-US" sz="2000" dirty="0" smtClean="0">
                <a:latin typeface="+mj-ea"/>
                <a:ea typeface="+mj-ea"/>
              </a:rPr>
              <a:t>노인복지법 제</a:t>
            </a:r>
            <a:r>
              <a:rPr lang="en-US" altLang="ko-KR" sz="2000" dirty="0" smtClean="0">
                <a:latin typeface="+mj-ea"/>
                <a:ea typeface="+mj-ea"/>
              </a:rPr>
              <a:t>1</a:t>
            </a:r>
            <a:r>
              <a:rPr lang="ko-KR" altLang="en-US" sz="2000" dirty="0" smtClean="0">
                <a:latin typeface="+mj-ea"/>
                <a:ea typeface="+mj-ea"/>
              </a:rPr>
              <a:t>조의</a:t>
            </a:r>
            <a:r>
              <a:rPr lang="en-US" altLang="ko-KR" sz="2000" dirty="0" smtClean="0">
                <a:latin typeface="+mj-ea"/>
                <a:ea typeface="+mj-ea"/>
              </a:rPr>
              <a:t>2 </a:t>
            </a:r>
            <a:r>
              <a:rPr lang="ko-KR" altLang="en-US" sz="2000" dirty="0" smtClean="0">
                <a:latin typeface="+mj-ea"/>
                <a:ea typeface="+mj-ea"/>
              </a:rPr>
              <a:t>제</a:t>
            </a:r>
            <a:r>
              <a:rPr lang="en-US" altLang="ko-KR" sz="2000" dirty="0" smtClean="0">
                <a:latin typeface="+mj-ea"/>
                <a:ea typeface="+mj-ea"/>
              </a:rPr>
              <a:t>4</a:t>
            </a:r>
            <a:r>
              <a:rPr lang="ko-KR" altLang="en-US" sz="2000" dirty="0" smtClean="0">
                <a:latin typeface="+mj-ea"/>
                <a:ea typeface="+mj-ea"/>
              </a:rPr>
              <a:t>호</a:t>
            </a:r>
            <a:r>
              <a:rPr lang="en-US" altLang="ko-KR" sz="2000" dirty="0" smtClean="0">
                <a:latin typeface="+mj-ea"/>
                <a:ea typeface="+mj-ea"/>
              </a:rPr>
              <a:t>)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8" name="순서도: 연결자 7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612648" y="1785926"/>
            <a:ext cx="2959220" cy="914384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노인학대란</a:t>
            </a:r>
            <a:r>
              <a:rPr kumimoji="0" lang="en-US" altLang="ko-KR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?</a:t>
            </a:r>
            <a:endParaRPr kumimoji="0" lang="ko-KR" altLang="en-US" sz="25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13" name="순서도: 연결자 12"/>
          <p:cNvSpPr/>
          <p:nvPr/>
        </p:nvSpPr>
        <p:spPr>
          <a:xfrm>
            <a:off x="428596" y="2357430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612648" y="3587562"/>
            <a:ext cx="2959220" cy="914384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노인학대 특성</a:t>
            </a:r>
            <a:endParaRPr kumimoji="0" lang="ko-KR" altLang="en-US" sz="25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15" name="순서도: 연결자 14"/>
          <p:cNvSpPr/>
          <p:nvPr/>
        </p:nvSpPr>
        <p:spPr>
          <a:xfrm>
            <a:off x="428596" y="4159066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70056769"/>
              </p:ext>
            </p:extLst>
          </p:nvPr>
        </p:nvGraphicFramePr>
        <p:xfrm>
          <a:off x="642908" y="4714884"/>
          <a:ext cx="7929620" cy="1856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2405"/>
                <a:gridCol w="1982405"/>
                <a:gridCol w="1982405"/>
                <a:gridCol w="1982405"/>
              </a:tblGrid>
              <a:tr h="53037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지 속 성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복 합 성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반 복 성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은 폐 성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969823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</a:rPr>
                        <a:t>오랜 기간 동안 노인학대가 발생되었음</a:t>
                      </a:r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</a:rPr>
                        <a:t>가족 내에서 복합적이고 상호적인 원인이 존재함</a:t>
                      </a:r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</a:rPr>
                        <a:t>노인학대는 한 번이 아닌 반복하여 발생함</a:t>
                      </a:r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</a:rPr>
                        <a:t>남에게 알리고 싶어하지 않음</a:t>
                      </a:r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유형</a:t>
            </a:r>
            <a:endParaRPr lang="ko-KR" altLang="en-US" sz="2800" b="1" dirty="0">
              <a:solidFill>
                <a:schemeClr val="tx2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28596" y="1071546"/>
            <a:ext cx="2487220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신체적 학대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8596" y="1714488"/>
            <a:ext cx="8501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sz="2000" dirty="0" smtClean="0">
                <a:latin typeface="+mj-ea"/>
                <a:ea typeface="+mj-ea"/>
              </a:rPr>
              <a:t>물리적인 힘 또는 도구를 이용하여 노인에게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신체적</a:t>
            </a:r>
            <a:r>
              <a:rPr lang="ko-KR" altLang="en-US" sz="2000" dirty="0" smtClean="0">
                <a:latin typeface="+mj-ea"/>
                <a:ea typeface="+mj-ea"/>
              </a:rPr>
              <a:t> 혹은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정신적 손상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고통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장애 등을 유발</a:t>
            </a:r>
            <a:r>
              <a:rPr lang="ko-KR" altLang="en-US" sz="2000" dirty="0" smtClean="0">
                <a:latin typeface="+mj-ea"/>
                <a:ea typeface="+mj-ea"/>
              </a:rPr>
              <a:t>시키는 행위</a:t>
            </a:r>
            <a:endParaRPr lang="ko-KR" altLang="en-US" sz="2000" dirty="0">
              <a:latin typeface="+mj-ea"/>
              <a:ea typeface="+mj-ea"/>
            </a:endParaRPr>
          </a:p>
        </p:txBody>
      </p:sp>
      <p:sp>
        <p:nvSpPr>
          <p:cNvPr id="26" name="갈매기형 수장 25"/>
          <p:cNvSpPr/>
          <p:nvPr/>
        </p:nvSpPr>
        <p:spPr>
          <a:xfrm>
            <a:off x="735173" y="317269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6269" y="2612589"/>
            <a:ext cx="58755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주먹으로 때리거나</a:t>
            </a:r>
            <a:r>
              <a:rPr lang="en-US" altLang="ko-KR" sz="1600" dirty="0" smtClean="0">
                <a:latin typeface="+mj-ea"/>
                <a:ea typeface="+mj-ea"/>
              </a:rPr>
              <a:t> </a:t>
            </a:r>
            <a:r>
              <a:rPr lang="ko-KR" altLang="en-US" sz="1600" dirty="0" smtClean="0">
                <a:latin typeface="+mj-ea"/>
                <a:ea typeface="+mj-ea"/>
              </a:rPr>
              <a:t>발로 찬다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밀어서 넘어뜨린다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방 밖으로 나가지 못하게 하거나 들어오지 못하게 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칼 등의 흉기로 위협한다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강제로 강요한다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침대 등에 묶거나 강제로 가두어 움직이지 </a:t>
            </a:r>
            <a:endParaRPr lang="en-US" altLang="ko-KR" sz="16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못하게 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불필요한 약물을 강제로 먹게 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꼭 드셔야 할 약물을 못 먹게 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751248" y="352988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762321" y="3900525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776098" y="4275812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갈매기형 수장 30"/>
          <p:cNvSpPr/>
          <p:nvPr/>
        </p:nvSpPr>
        <p:spPr>
          <a:xfrm>
            <a:off x="771580" y="4639619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" name="갈매기형 수장 32"/>
          <p:cNvSpPr/>
          <p:nvPr/>
        </p:nvSpPr>
        <p:spPr>
          <a:xfrm>
            <a:off x="777338" y="5367448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갈매기형 수장 33"/>
          <p:cNvSpPr/>
          <p:nvPr/>
        </p:nvSpPr>
        <p:spPr>
          <a:xfrm>
            <a:off x="781411" y="5720700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5" name="그림 34" descr="노인학대#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4474770"/>
            <a:ext cx="2746768" cy="1928231"/>
          </a:xfrm>
          <a:prstGeom prst="rect">
            <a:avLst/>
          </a:prstGeom>
        </p:spPr>
      </p:pic>
      <p:sp>
        <p:nvSpPr>
          <p:cNvPr id="17" name="갈매기형 수장 16"/>
          <p:cNvSpPr/>
          <p:nvPr/>
        </p:nvSpPr>
        <p:spPr>
          <a:xfrm>
            <a:off x="736986" y="277353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ko-KR" altLang="en-US" sz="2800" b="1" dirty="0" smtClean="0">
                <a:latin typeface="PNH비엔나" pitchFamily="18" charset="-127"/>
                <a:ea typeface="PNH비엔나" pitchFamily="18" charset="-127"/>
              </a:rPr>
              <a:t> </a:t>
            </a:r>
            <a: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유형</a:t>
            </a:r>
            <a:endParaRPr lang="ko-KR" altLang="en-US" sz="2800" b="1" dirty="0">
              <a:solidFill>
                <a:schemeClr val="tx2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28596" y="989942"/>
            <a:ext cx="1911156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정서적 학대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8596" y="1571612"/>
            <a:ext cx="8501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비난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모욕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위협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협박 </a:t>
            </a:r>
            <a:r>
              <a:rPr lang="ko-KR" altLang="en-US" sz="2000" dirty="0" smtClean="0">
                <a:latin typeface="+mj-ea"/>
                <a:ea typeface="+mj-ea"/>
              </a:rPr>
              <a:t>등의 언어 및 비언어적 행위를 통하여 노인에게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정서적으로 고통</a:t>
            </a:r>
            <a:r>
              <a:rPr lang="ko-KR" altLang="en-US" sz="2000" dirty="0" smtClean="0">
                <a:latin typeface="+mj-ea"/>
                <a:ea typeface="+mj-ea"/>
              </a:rPr>
              <a:t>을 주는 행위</a:t>
            </a:r>
            <a:endParaRPr lang="ko-KR" altLang="en-US" sz="2000" dirty="0">
              <a:latin typeface="+mj-ea"/>
              <a:ea typeface="+mj-ea"/>
            </a:endParaRPr>
          </a:p>
        </p:txBody>
      </p:sp>
      <p:sp>
        <p:nvSpPr>
          <p:cNvPr id="26" name="갈매기형 수장 25"/>
          <p:cNvSpPr/>
          <p:nvPr/>
        </p:nvSpPr>
        <p:spPr>
          <a:xfrm>
            <a:off x="571472" y="2444433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1434" y="2354613"/>
            <a:ext cx="5357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+mj-ea"/>
                <a:ea typeface="+mj-ea"/>
              </a:rPr>
              <a:t>고함을 지르거나 욕을 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 smtClean="0">
                <a:latin typeface="+mj-ea"/>
                <a:ea typeface="+mj-ea"/>
              </a:rPr>
              <a:t>사회활동</a:t>
            </a:r>
            <a:r>
              <a:rPr lang="en-US" altLang="ko-KR" sz="1600" dirty="0" smtClean="0">
                <a:latin typeface="+mj-ea"/>
                <a:ea typeface="+mj-ea"/>
              </a:rPr>
              <a:t>, </a:t>
            </a:r>
            <a:r>
              <a:rPr lang="ko-KR" altLang="en-US" sz="1600" dirty="0" smtClean="0">
                <a:latin typeface="+mj-ea"/>
                <a:ea typeface="+mj-ea"/>
              </a:rPr>
              <a:t>종교활동을 방해한다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 smtClean="0">
                <a:latin typeface="+mj-ea"/>
                <a:ea typeface="+mj-ea"/>
              </a:rPr>
              <a:t>자신에 대한 주요 결정 과정에서 소외시킨다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 smtClean="0">
                <a:latin typeface="+mj-ea"/>
                <a:ea typeface="+mj-ea"/>
              </a:rPr>
              <a:t>대화를 거부하거나 무시한다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564726" y="2687752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569265" y="2951800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574457" y="320516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28596" y="3875870"/>
            <a:ext cx="1571636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성적 학대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8596" y="4516700"/>
            <a:ext cx="8501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성적 수치심 유발행위 및 성폭력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성희롱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,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성추행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,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강간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) </a:t>
            </a:r>
            <a:r>
              <a:rPr lang="ko-KR" altLang="en-US" sz="2000" dirty="0" smtClean="0">
                <a:latin typeface="+mj-ea"/>
                <a:ea typeface="+mj-ea"/>
              </a:rPr>
              <a:t>등 노인의 의사에 반하여 강제적으로 행하는 모든 성적 행위</a:t>
            </a:r>
            <a:endParaRPr lang="ko-KR" altLang="en-US" sz="2000" dirty="0">
              <a:latin typeface="+mj-ea"/>
              <a:ea typeface="+mj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45817" y="5345512"/>
            <a:ext cx="7000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+mj-ea"/>
                <a:ea typeface="+mj-ea"/>
              </a:rPr>
              <a:t>원하지 않는데 몸을 만진다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 smtClean="0">
                <a:latin typeface="+mj-ea"/>
                <a:ea typeface="+mj-ea"/>
              </a:rPr>
              <a:t>성적 수치심을 주는 농담이나 행동을 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 smtClean="0">
                <a:latin typeface="+mj-ea"/>
                <a:ea typeface="+mj-ea"/>
              </a:rPr>
              <a:t>사람들이 보는 곳에서 성적 부위를 드러내고 옷이나 </a:t>
            </a:r>
            <a:endParaRPr lang="en-US" altLang="ko-KR" sz="1600" dirty="0" smtClean="0">
              <a:latin typeface="+mj-ea"/>
              <a:ea typeface="+mj-ea"/>
            </a:endParaRPr>
          </a:p>
          <a:p>
            <a:r>
              <a:rPr lang="ko-KR" altLang="en-US" sz="1600" dirty="0" smtClean="0">
                <a:latin typeface="+mj-ea"/>
                <a:ea typeface="+mj-ea"/>
              </a:rPr>
              <a:t>기저귀를 교체한다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39" name="갈매기형 수장 38"/>
          <p:cNvSpPr/>
          <p:nvPr/>
        </p:nvSpPr>
        <p:spPr>
          <a:xfrm>
            <a:off x="564726" y="5442934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" name="갈매기형 수장 39"/>
          <p:cNvSpPr/>
          <p:nvPr/>
        </p:nvSpPr>
        <p:spPr>
          <a:xfrm>
            <a:off x="571472" y="566800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1" name="갈매기형 수장 40"/>
          <p:cNvSpPr/>
          <p:nvPr/>
        </p:nvSpPr>
        <p:spPr>
          <a:xfrm>
            <a:off x="571472" y="5926500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42" name="그림 41" descr="노인학대#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2604261"/>
            <a:ext cx="2801488" cy="1714511"/>
          </a:xfrm>
          <a:prstGeom prst="rect">
            <a:avLst/>
          </a:prstGeom>
        </p:spPr>
      </p:pic>
      <p:pic>
        <p:nvPicPr>
          <p:cNvPr id="43" name="그림 42" descr="노인학대#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61214" y="5154976"/>
            <a:ext cx="1964945" cy="168592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유형</a:t>
            </a:r>
            <a:endParaRPr lang="ko-KR" altLang="en-US" sz="2800" b="1" dirty="0">
              <a:solidFill>
                <a:schemeClr val="tx2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07773" y="1114881"/>
            <a:ext cx="2127181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경제적 학대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2839" y="1780346"/>
            <a:ext cx="85011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+mj-ea"/>
                <a:ea typeface="+mj-ea"/>
              </a:rPr>
              <a:t>  </a:t>
            </a:r>
            <a:r>
              <a:rPr lang="ko-KR" altLang="en-US" sz="2000" dirty="0" smtClean="0">
                <a:latin typeface="+mj-ea"/>
                <a:ea typeface="+mj-ea"/>
              </a:rPr>
              <a:t>노인의 의사에 반</a:t>
            </a:r>
            <a:r>
              <a:rPr lang="en-US" altLang="ko-KR" sz="2000" dirty="0" smtClean="0">
                <a:latin typeface="+mj-ea"/>
                <a:ea typeface="+mj-ea"/>
              </a:rPr>
              <a:t>(</a:t>
            </a:r>
            <a:r>
              <a:rPr lang="ko-KR" altLang="en-US" sz="2000" dirty="0" smtClean="0">
                <a:latin typeface="+mj-ea"/>
                <a:ea typeface="+mj-ea"/>
              </a:rPr>
              <a:t>反</a:t>
            </a:r>
            <a:r>
              <a:rPr lang="en-US" altLang="ko-KR" sz="2000" dirty="0" smtClean="0">
                <a:latin typeface="+mj-ea"/>
                <a:ea typeface="+mj-ea"/>
              </a:rPr>
              <a:t>)</a:t>
            </a:r>
            <a:r>
              <a:rPr lang="ko-KR" altLang="en-US" sz="2000" dirty="0" smtClean="0">
                <a:latin typeface="+mj-ea"/>
                <a:ea typeface="+mj-ea"/>
              </a:rPr>
              <a:t>하여 노인으로부터 재산 또는 권리를 빼앗아가는 행위로서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경제적 착취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재산에 관한 법률 권리 위반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경제적 권리와 관련된 의사 결정의 통제 </a:t>
            </a:r>
            <a:r>
              <a:rPr lang="ko-KR" altLang="en-US" sz="2000" dirty="0" smtClean="0">
                <a:latin typeface="+mj-ea"/>
                <a:ea typeface="+mj-ea"/>
              </a:rPr>
              <a:t>등을 하는 행위</a:t>
            </a:r>
            <a:endParaRPr lang="ko-KR" altLang="en-US" sz="2000" dirty="0"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0080" y="2814027"/>
            <a:ext cx="5357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+mj-ea"/>
                <a:ea typeface="+mj-ea"/>
              </a:rPr>
              <a:t>허락 없이 재산 및 용돈을 가로챈다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 smtClean="0">
                <a:latin typeface="+mj-ea"/>
                <a:ea typeface="+mj-ea"/>
              </a:rPr>
              <a:t>허락 없이 인감을 사용하여 피해를 준다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 smtClean="0">
                <a:latin typeface="+mj-ea"/>
                <a:ea typeface="+mj-ea"/>
              </a:rPr>
              <a:t>재산 관리 또는 사용을 마음대로 하지 못하게 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  <a:r>
              <a:rPr lang="ko-KR" altLang="en-US" sz="1600" dirty="0" smtClean="0">
                <a:latin typeface="+mj-ea"/>
                <a:ea typeface="+mj-ea"/>
              </a:rPr>
              <a:t> 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612700" y="2926084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607204" y="3140968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612700" y="3356992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28595" y="3931653"/>
            <a:ext cx="1191077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유기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9512" y="4591068"/>
            <a:ext cx="8501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365달콤한머핀" pitchFamily="18" charset="-127"/>
                <a:ea typeface="365달콤한머핀" pitchFamily="18" charset="-127"/>
              </a:rPr>
              <a:t>    </a:t>
            </a:r>
            <a:r>
              <a:rPr lang="ko-KR" altLang="en-US" dirty="0" smtClean="0">
                <a:latin typeface="+mj-ea"/>
                <a:ea typeface="+mj-ea"/>
              </a:rPr>
              <a:t>보호자 또는 부양의무자가 노인을 버리는 행위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1597" y="5217684"/>
            <a:ext cx="70009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+mj-ea"/>
                <a:ea typeface="+mj-ea"/>
              </a:rPr>
              <a:t> </a:t>
            </a:r>
            <a:r>
              <a:rPr lang="ko-KR" altLang="en-US" sz="1600" dirty="0" smtClean="0">
                <a:latin typeface="+mj-ea"/>
                <a:ea typeface="+mj-ea"/>
              </a:rPr>
              <a:t>연락을 두절하고 왕래하지 않는다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 smtClean="0">
                <a:latin typeface="+mj-ea"/>
                <a:ea typeface="+mj-ea"/>
              </a:rPr>
              <a:t> 시설이나 병원에 입소시키고 연락을 두절한다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 smtClean="0">
                <a:latin typeface="+mj-ea"/>
                <a:ea typeface="+mj-ea"/>
              </a:rPr>
              <a:t> 낯선 장소에 버린다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39" name="갈매기형 수장 38"/>
          <p:cNvSpPr/>
          <p:nvPr/>
        </p:nvSpPr>
        <p:spPr>
          <a:xfrm>
            <a:off x="611560" y="537435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" name="갈매기형 수장 39"/>
          <p:cNvSpPr/>
          <p:nvPr/>
        </p:nvSpPr>
        <p:spPr>
          <a:xfrm>
            <a:off x="611560" y="5590380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1" name="갈매기형 수장 40"/>
          <p:cNvSpPr/>
          <p:nvPr/>
        </p:nvSpPr>
        <p:spPr>
          <a:xfrm>
            <a:off x="611560" y="5826989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0" name="그림 19" descr="노인학대#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5" y="2568518"/>
            <a:ext cx="2176906" cy="1550948"/>
          </a:xfrm>
          <a:prstGeom prst="rect">
            <a:avLst/>
          </a:prstGeom>
        </p:spPr>
      </p:pic>
      <p:pic>
        <p:nvPicPr>
          <p:cNvPr id="21" name="그림 20" descr="노인학대#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4876830"/>
            <a:ext cx="2624047" cy="17913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유형</a:t>
            </a:r>
            <a:endParaRPr lang="ko-KR" altLang="en-US" sz="2800" b="1" dirty="0">
              <a:solidFill>
                <a:schemeClr val="tx2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35007" y="1090731"/>
            <a:ext cx="1571636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방  임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3347" y="1700478"/>
            <a:ext cx="85011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 </a:t>
            </a:r>
            <a:r>
              <a:rPr lang="ko-KR" altLang="en-US" dirty="0" smtClean="0">
                <a:latin typeface="+mj-ea"/>
                <a:ea typeface="+mj-ea"/>
              </a:rPr>
              <a:t>부양의무자로서의 책임이나 의무를 의도적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비의도적으로</a:t>
            </a:r>
            <a:endParaRPr lang="en-US" altLang="ko-KR" dirty="0" smtClean="0">
              <a:latin typeface="+mj-ea"/>
              <a:ea typeface="+mj-ea"/>
            </a:endParaRPr>
          </a:p>
          <a:p>
            <a:r>
              <a:rPr lang="ko-KR" altLang="en-US" dirty="0" smtClean="0">
                <a:latin typeface="+mj-ea"/>
                <a:ea typeface="+mj-ea"/>
              </a:rPr>
              <a:t> 거부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불이행 혹은 포기하여 노인의 의식주 및 </a:t>
            </a:r>
            <a:endParaRPr lang="en-US" altLang="ko-KR" dirty="0" smtClean="0">
              <a:latin typeface="+mj-ea"/>
              <a:ea typeface="+mj-ea"/>
            </a:endParaRPr>
          </a:p>
          <a:p>
            <a:r>
              <a:rPr lang="ko-KR" altLang="en-US" dirty="0" smtClean="0">
                <a:latin typeface="+mj-ea"/>
                <a:ea typeface="+mj-ea"/>
              </a:rPr>
              <a:t> 의료를 적절하게 제공하지 않는 행위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2910" y="2684644"/>
            <a:ext cx="5327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거동이 불편한 노인에게 돌봄을 제공하지 않는다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생활비가 없는 노인에게 경제적 도움을 제공하지 않는다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의료적 치료가 필요한 노인을 방치한다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541210" y="283595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541210" y="320031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540692" y="3576213"/>
            <a:ext cx="142876" cy="1469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13347" y="4242044"/>
            <a:ext cx="1571636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자기방임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8596" y="4800439"/>
            <a:ext cx="85011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dirty="0" smtClean="0">
                <a:latin typeface="+mj-ea"/>
                <a:ea typeface="+mj-ea"/>
              </a:rPr>
              <a:t>노인 스스로가 의식주 제공 및 의료처치 등의 최소한의 </a:t>
            </a:r>
            <a:r>
              <a:rPr lang="ko-KR" altLang="en-US" dirty="0" smtClean="0">
                <a:solidFill>
                  <a:srgbClr val="C00000"/>
                </a:solidFill>
                <a:latin typeface="+mj-ea"/>
                <a:ea typeface="+mj-ea"/>
              </a:rPr>
              <a:t>자기보호 관련 행위를 의도적으로 포기 또는 비의도적으로 관리하지 않아</a:t>
            </a:r>
            <a:r>
              <a:rPr lang="ko-KR" altLang="en-US" dirty="0" smtClean="0">
                <a:latin typeface="+mj-ea"/>
                <a:ea typeface="+mj-ea"/>
              </a:rPr>
              <a:t> 심신이 위험한 상황이나</a:t>
            </a:r>
            <a:r>
              <a:rPr lang="en-US" altLang="ko-KR" dirty="0" smtClean="0">
                <a:latin typeface="+mj-ea"/>
                <a:ea typeface="+mj-ea"/>
              </a:rPr>
              <a:t> </a:t>
            </a:r>
            <a:r>
              <a:rPr lang="ko-KR" altLang="en-US" dirty="0" smtClean="0">
                <a:latin typeface="+mj-ea"/>
                <a:ea typeface="+mj-ea"/>
              </a:rPr>
              <a:t>사망에 이르게 하는 행위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9428" y="5940569"/>
            <a:ext cx="7000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+mj-ea"/>
                <a:ea typeface="+mj-ea"/>
              </a:rPr>
              <a:t>자신을 돌보지 않고 자해하거나 돌봄을 거부하여 생명이 </a:t>
            </a:r>
            <a:r>
              <a:rPr lang="en-US" altLang="ko-KR" sz="1600" dirty="0">
                <a:latin typeface="+mj-ea"/>
                <a:ea typeface="+mj-ea"/>
              </a:rPr>
              <a:t> </a:t>
            </a:r>
            <a:endParaRPr lang="en-US" altLang="ko-KR" sz="1600" dirty="0" smtClean="0">
              <a:latin typeface="+mj-ea"/>
              <a:ea typeface="+mj-ea"/>
            </a:endParaRPr>
          </a:p>
          <a:p>
            <a:r>
              <a:rPr lang="en-US" altLang="ko-KR" sz="1600" dirty="0">
                <a:latin typeface="+mj-ea"/>
                <a:ea typeface="+mj-ea"/>
              </a:rPr>
              <a:t> </a:t>
            </a:r>
            <a:r>
              <a:rPr lang="ko-KR" altLang="en-US" sz="1600" dirty="0" smtClean="0">
                <a:latin typeface="+mj-ea"/>
                <a:ea typeface="+mj-ea"/>
              </a:rPr>
              <a:t>위협 받는다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39" name="갈매기형 수장 38"/>
          <p:cNvSpPr/>
          <p:nvPr/>
        </p:nvSpPr>
        <p:spPr>
          <a:xfrm>
            <a:off x="571472" y="6021288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6" name="그림 25" descr="노인학대#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8040" y="5710631"/>
            <a:ext cx="1571635" cy="1134720"/>
          </a:xfrm>
          <a:prstGeom prst="rect">
            <a:avLst/>
          </a:prstGeom>
        </p:spPr>
      </p:pic>
      <p:pic>
        <p:nvPicPr>
          <p:cNvPr id="31" name="그림 30" descr="노인학대#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70414" y="2329302"/>
            <a:ext cx="2448272" cy="147716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7745566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처벌 규정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(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노인복지법상 노인학대 처벌 기준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)</a:t>
            </a:r>
            <a:endParaRPr lang="ko-KR" altLang="en-US" sz="2800" dirty="0">
              <a:solidFill>
                <a:schemeClr val="tx2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8" name="순서도: 연결자 7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대각선 방향의 모서리가 둥근 사각형 20"/>
          <p:cNvSpPr/>
          <p:nvPr/>
        </p:nvSpPr>
        <p:spPr>
          <a:xfrm>
            <a:off x="175098" y="1129304"/>
            <a:ext cx="4540918" cy="57150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·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신체에 상해를 입히는 행위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대각선 방향의 모서리가 둥근 사각형 21"/>
          <p:cNvSpPr/>
          <p:nvPr/>
        </p:nvSpPr>
        <p:spPr>
          <a:xfrm>
            <a:off x="175098" y="2010428"/>
            <a:ext cx="4540918" cy="221066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5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5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신체에 폭행을 가하는 행위</a:t>
            </a:r>
            <a:endParaRPr lang="en-US" altLang="ko-KR" sz="155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endParaRPr lang="en-US" altLang="ko-KR" sz="155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en-US" altLang="ko-KR" sz="15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5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성적 수치심을 주는 성폭행</a:t>
            </a:r>
            <a:r>
              <a:rPr lang="en-US" altLang="ko-KR" sz="15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,</a:t>
            </a:r>
            <a:r>
              <a:rPr lang="ko-KR" altLang="en-US" sz="15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성희롱 등의 행위</a:t>
            </a:r>
            <a:endParaRPr lang="en-US" altLang="ko-KR" sz="155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endParaRPr lang="en-US" altLang="ko-KR" sz="155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en-US" altLang="ko-KR" sz="15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5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노인을 유기하거나 의식주를 포함한 기본적 보호</a:t>
            </a:r>
            <a:r>
              <a:rPr lang="en-US" altLang="ko-KR" sz="15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5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및</a:t>
            </a:r>
            <a:r>
              <a:rPr lang="en-US" altLang="ko-KR" sz="15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5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치료를 소홀히 하는 방임행위</a:t>
            </a:r>
            <a:endParaRPr lang="en-US" altLang="ko-KR" sz="155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endParaRPr lang="en-US" altLang="ko-KR" sz="155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en-US" altLang="ko-KR" sz="15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 </a:t>
            </a:r>
            <a:r>
              <a:rPr lang="ko-KR" altLang="en-US" sz="15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구걸하게 하거나 노인을 이용하여 구걸하는 행위</a:t>
            </a:r>
            <a:endParaRPr lang="ko-KR" altLang="en-US" sz="15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대각선 방향의 모서리가 둥근 사각형 23"/>
          <p:cNvSpPr/>
          <p:nvPr/>
        </p:nvSpPr>
        <p:spPr>
          <a:xfrm>
            <a:off x="175098" y="4515960"/>
            <a:ext cx="4540918" cy="857256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노인을 위하여 증여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또는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급여된 금품을 그 목적 외의 용도에 사용하는 행위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" name="대각선 방향의 모서리가 둥근 사각형 24"/>
          <p:cNvSpPr/>
          <p:nvPr/>
        </p:nvSpPr>
        <p:spPr>
          <a:xfrm>
            <a:off x="175098" y="5665808"/>
            <a:ext cx="4539778" cy="57150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신고인 신분보호 및 신원노출 금지의무 위반자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9" name="대각선 방향의 모서리가 둥근 사각형 28"/>
          <p:cNvSpPr/>
          <p:nvPr/>
        </p:nvSpPr>
        <p:spPr>
          <a:xfrm>
            <a:off x="5173662" y="1091395"/>
            <a:ext cx="3214762" cy="609413"/>
          </a:xfrm>
          <a:prstGeom prst="round2DiagRect">
            <a:avLst/>
          </a:prstGeom>
          <a:noFill/>
          <a:ln w="31750" cmpd="sng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  7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년 이하의 징역 또는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7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천만원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이하의 벌금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0" name="대각선 방향의 모서리가 둥근 사각형 29"/>
          <p:cNvSpPr/>
          <p:nvPr/>
        </p:nvSpPr>
        <p:spPr>
          <a:xfrm>
            <a:off x="5167865" y="2145966"/>
            <a:ext cx="3220559" cy="1931106"/>
          </a:xfrm>
          <a:prstGeom prst="round2DiagRect">
            <a:avLst/>
          </a:prstGeom>
          <a:noFill/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5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년 이하의 징역 또는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5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천만원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이하의 벌금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2" name="대각선 방향의 모서리가 둥근 사각형 31"/>
          <p:cNvSpPr/>
          <p:nvPr/>
        </p:nvSpPr>
        <p:spPr>
          <a:xfrm>
            <a:off x="5167865" y="4504560"/>
            <a:ext cx="3220559" cy="796648"/>
          </a:xfrm>
          <a:prstGeom prst="round2DiagRect">
            <a:avLst/>
          </a:prstGeom>
          <a:noFill/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3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년 이하의 징역 또는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3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천만원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이하의 벌금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대각선 방향의 모서리가 둥근 사각형 32"/>
          <p:cNvSpPr/>
          <p:nvPr/>
        </p:nvSpPr>
        <p:spPr>
          <a:xfrm>
            <a:off x="5167865" y="5648138"/>
            <a:ext cx="3220559" cy="589174"/>
          </a:xfrm>
          <a:prstGeom prst="round2DiagRect">
            <a:avLst/>
          </a:prstGeom>
          <a:noFill/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년 이하의 징역 또는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천만원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이하의 벌금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줄무늬가 있는 오른쪽 화살표 34"/>
          <p:cNvSpPr/>
          <p:nvPr/>
        </p:nvSpPr>
        <p:spPr>
          <a:xfrm>
            <a:off x="4716016" y="1200172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줄무늬가 있는 오른쪽 화살표 35"/>
          <p:cNvSpPr/>
          <p:nvPr/>
        </p:nvSpPr>
        <p:spPr>
          <a:xfrm>
            <a:off x="4732294" y="2856356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줄무늬가 있는 오른쪽 화살표 36"/>
          <p:cNvSpPr/>
          <p:nvPr/>
        </p:nvSpPr>
        <p:spPr>
          <a:xfrm>
            <a:off x="4739237" y="4728564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줄무늬가 있는 오른쪽 화살표 37"/>
          <p:cNvSpPr/>
          <p:nvPr/>
        </p:nvSpPr>
        <p:spPr>
          <a:xfrm>
            <a:off x="4730528" y="5736676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0826" y="395924"/>
            <a:ext cx="5839366" cy="571504"/>
          </a:xfr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ko-KR" altLang="en-US" sz="24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ea"/>
              </a:rPr>
              <a:t> </a:t>
            </a:r>
            <a:r>
              <a:rPr lang="ko-KR" altLang="en-US" sz="28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ea"/>
              </a:rPr>
              <a:t>노인학대  신고의무 및 신고 방법 안내</a:t>
            </a:r>
            <a:endParaRPr lang="ko-KR" altLang="en-U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j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4054" y="1052145"/>
            <a:ext cx="8036378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spc="100" dirty="0" smtClean="0">
                <a:latin typeface="+mj-ea"/>
                <a:ea typeface="+mj-ea"/>
              </a:rPr>
              <a:t> </a:t>
            </a:r>
            <a:r>
              <a:rPr lang="ko-KR" altLang="en-US" dirty="0" smtClean="0">
                <a:latin typeface="+mj-ea"/>
                <a:ea typeface="+mj-ea"/>
              </a:rPr>
              <a:t>누구든지 노인학대를 알게 된 때에는 노인보호전문기관 또는 수사기관에 신고할 수 있다</a:t>
            </a:r>
            <a:r>
              <a:rPr lang="en-US" altLang="ko-KR" dirty="0" smtClean="0">
                <a:latin typeface="+mj-ea"/>
                <a:ea typeface="+mj-ea"/>
              </a:rPr>
              <a:t>.</a:t>
            </a:r>
          </a:p>
          <a:p>
            <a:endParaRPr lang="en-US" altLang="ko-KR" dirty="0" smtClean="0">
              <a:latin typeface="+mj-ea"/>
              <a:ea typeface="+mj-ea"/>
            </a:endParaRPr>
          </a:p>
          <a:p>
            <a:r>
              <a:rPr lang="en-US" altLang="ko-KR" dirty="0" smtClean="0">
                <a:latin typeface="+mj-ea"/>
                <a:ea typeface="+mj-ea"/>
              </a:rPr>
              <a:t> ▶ </a:t>
            </a:r>
            <a:r>
              <a:rPr lang="en-US" altLang="ko-KR" b="1" dirty="0" smtClean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FF0000"/>
                </a:solidFill>
                <a:latin typeface="+mj-ea"/>
                <a:ea typeface="+mj-ea"/>
              </a:rPr>
              <a:t>신고의무자</a:t>
            </a:r>
            <a:r>
              <a:rPr lang="en-US" altLang="ko-KR" b="1" dirty="0" smtClean="0">
                <a:solidFill>
                  <a:srgbClr val="FF0000"/>
                </a:solidFill>
                <a:latin typeface="+mj-ea"/>
                <a:ea typeface="+mj-ea"/>
              </a:rPr>
              <a:t>) </a:t>
            </a:r>
            <a:r>
              <a:rPr lang="ko-KR" altLang="en-US" dirty="0" smtClean="0">
                <a:latin typeface="+mj-ea"/>
                <a:ea typeface="+mj-ea"/>
              </a:rPr>
              <a:t>노인복지법 제</a:t>
            </a:r>
            <a:r>
              <a:rPr lang="en-US" altLang="ko-KR" dirty="0" smtClean="0">
                <a:latin typeface="+mj-ea"/>
                <a:ea typeface="+mj-ea"/>
              </a:rPr>
              <a:t>39</a:t>
            </a:r>
            <a:r>
              <a:rPr lang="ko-KR" altLang="en-US" dirty="0" smtClean="0">
                <a:latin typeface="+mj-ea"/>
                <a:ea typeface="+mj-ea"/>
              </a:rPr>
              <a:t>조의</a:t>
            </a:r>
            <a:r>
              <a:rPr lang="en-US" altLang="ko-KR" dirty="0" smtClean="0">
                <a:latin typeface="+mj-ea"/>
                <a:ea typeface="+mj-ea"/>
              </a:rPr>
              <a:t>6</a:t>
            </a:r>
            <a:r>
              <a:rPr lang="ko-KR" altLang="en-US" dirty="0" smtClean="0">
                <a:latin typeface="+mj-ea"/>
                <a:ea typeface="+mj-ea"/>
              </a:rPr>
              <a:t>제</a:t>
            </a:r>
            <a:r>
              <a:rPr lang="en-US" altLang="ko-KR" dirty="0" smtClean="0">
                <a:latin typeface="+mj-ea"/>
                <a:ea typeface="+mj-ea"/>
              </a:rPr>
              <a:t>2</a:t>
            </a:r>
            <a:r>
              <a:rPr lang="ko-KR" altLang="en-US" dirty="0" smtClean="0">
                <a:latin typeface="+mj-ea"/>
                <a:ea typeface="+mj-ea"/>
              </a:rPr>
              <a:t>항 각 호에 해당하는 자</a:t>
            </a:r>
            <a:endParaRPr lang="en-US" altLang="ko-KR" dirty="0" smtClean="0">
              <a:latin typeface="+mj-ea"/>
              <a:ea typeface="+mj-ea"/>
            </a:endParaRPr>
          </a:p>
          <a:p>
            <a:r>
              <a:rPr lang="en-US" altLang="ko-KR" dirty="0" smtClean="0">
                <a:latin typeface="+mj-ea"/>
                <a:ea typeface="+mj-ea"/>
              </a:rPr>
              <a:t>    -</a:t>
            </a:r>
            <a:r>
              <a:rPr lang="ko-KR" altLang="en-US" dirty="0" smtClean="0">
                <a:latin typeface="+mj-ea"/>
                <a:ea typeface="+mj-ea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+mj-ea"/>
                <a:ea typeface="+mj-ea"/>
              </a:rPr>
              <a:t>노인복지시설 종사자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사회복지 전담공무원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국민건강보험관리공단</a:t>
            </a:r>
            <a:endParaRPr lang="en-US" altLang="ko-KR" dirty="0" smtClean="0">
              <a:latin typeface="+mj-ea"/>
              <a:ea typeface="+mj-ea"/>
            </a:endParaRPr>
          </a:p>
          <a:p>
            <a:r>
              <a:rPr lang="en-US" altLang="ko-KR" dirty="0" smtClean="0">
                <a:latin typeface="+mj-ea"/>
                <a:ea typeface="+mj-ea"/>
              </a:rPr>
              <a:t>    </a:t>
            </a:r>
            <a:r>
              <a:rPr lang="ko-KR" altLang="en-US" dirty="0" smtClean="0">
                <a:latin typeface="+mj-ea"/>
                <a:ea typeface="+mj-ea"/>
              </a:rPr>
              <a:t> 소속 </a:t>
            </a:r>
            <a:r>
              <a:rPr lang="ko-KR" altLang="en-US" dirty="0" err="1" smtClean="0">
                <a:latin typeface="+mj-ea"/>
                <a:ea typeface="+mj-ea"/>
              </a:rPr>
              <a:t>요양직</a:t>
            </a:r>
            <a:r>
              <a:rPr lang="ko-KR" altLang="en-US" dirty="0" smtClean="0">
                <a:latin typeface="+mj-ea"/>
                <a:ea typeface="+mj-ea"/>
              </a:rPr>
              <a:t> 직원</a:t>
            </a:r>
            <a:r>
              <a:rPr lang="en-US" altLang="ko-KR" dirty="0" smtClean="0">
                <a:latin typeface="+mj-ea"/>
                <a:ea typeface="+mj-ea"/>
              </a:rPr>
              <a:t>, 119 </a:t>
            </a:r>
            <a:r>
              <a:rPr lang="ko-KR" altLang="en-US" dirty="0" smtClean="0">
                <a:latin typeface="+mj-ea"/>
                <a:ea typeface="+mj-ea"/>
              </a:rPr>
              <a:t>구급대원 등</a:t>
            </a:r>
            <a:endParaRPr lang="en-US" altLang="ko-KR" dirty="0" smtClean="0">
              <a:latin typeface="+mj-ea"/>
              <a:ea typeface="+mj-ea"/>
            </a:endParaRPr>
          </a:p>
          <a:p>
            <a:endParaRPr lang="en-US" altLang="ko-KR" sz="1400" dirty="0" smtClean="0">
              <a:latin typeface="+mj-ea"/>
              <a:ea typeface="+mj-ea"/>
            </a:endParaRPr>
          </a:p>
          <a:p>
            <a:r>
              <a:rPr lang="en-US" altLang="ko-KR" dirty="0" smtClean="0">
                <a:latin typeface="+mj-ea"/>
                <a:ea typeface="+mj-ea"/>
              </a:rPr>
              <a:t> ▶ (</a:t>
            </a:r>
            <a:r>
              <a:rPr lang="ko-KR" altLang="en-US" dirty="0" smtClean="0">
                <a:latin typeface="+mj-ea"/>
                <a:ea typeface="+mj-ea"/>
              </a:rPr>
              <a:t>신고 불이행시 제재</a:t>
            </a:r>
            <a:r>
              <a:rPr lang="en-US" altLang="ko-KR" dirty="0" smtClean="0">
                <a:latin typeface="+mj-ea"/>
                <a:ea typeface="+mj-ea"/>
              </a:rPr>
              <a:t>) </a:t>
            </a:r>
            <a:r>
              <a:rPr lang="ko-KR" altLang="en-US" dirty="0" smtClean="0">
                <a:latin typeface="+mj-ea"/>
                <a:ea typeface="+mj-ea"/>
              </a:rPr>
              <a:t>신고의무자가 노인학대를 신고하지 않은 경우</a:t>
            </a:r>
            <a:r>
              <a:rPr lang="en-US" altLang="ko-KR" dirty="0" smtClean="0">
                <a:latin typeface="+mj-ea"/>
                <a:ea typeface="+mj-ea"/>
              </a:rPr>
              <a:t>,</a:t>
            </a:r>
          </a:p>
          <a:p>
            <a:r>
              <a:rPr lang="en-US" altLang="ko-KR" dirty="0" smtClean="0">
                <a:latin typeface="+mj-ea"/>
                <a:ea typeface="+mj-ea"/>
              </a:rPr>
              <a:t>    500</a:t>
            </a:r>
            <a:r>
              <a:rPr lang="ko-KR" altLang="en-US" dirty="0" smtClean="0">
                <a:latin typeface="+mj-ea"/>
                <a:ea typeface="+mj-ea"/>
              </a:rPr>
              <a:t>만원 이하의 과태료 부과</a:t>
            </a:r>
            <a:endParaRPr lang="en-US" altLang="ko-KR" dirty="0" smtClean="0">
              <a:latin typeface="+mj-ea"/>
              <a:ea typeface="+mj-ea"/>
            </a:endParaRPr>
          </a:p>
          <a:p>
            <a:endParaRPr lang="en-US" altLang="ko-KR" sz="1400" dirty="0" smtClean="0">
              <a:latin typeface="+mj-ea"/>
              <a:ea typeface="+mj-ea"/>
            </a:endParaRPr>
          </a:p>
          <a:p>
            <a:r>
              <a:rPr lang="en-US" altLang="ko-KR" dirty="0" smtClean="0">
                <a:latin typeface="+mj-ea"/>
                <a:ea typeface="+mj-ea"/>
              </a:rPr>
              <a:t> ▶ (</a:t>
            </a:r>
            <a:r>
              <a:rPr lang="ko-KR" altLang="en-US" dirty="0" smtClean="0">
                <a:latin typeface="+mj-ea"/>
                <a:ea typeface="+mj-ea"/>
              </a:rPr>
              <a:t>신고 방법</a:t>
            </a:r>
            <a:r>
              <a:rPr lang="en-US" altLang="ko-KR" dirty="0" smtClean="0">
                <a:latin typeface="+mj-ea"/>
                <a:ea typeface="+mj-ea"/>
              </a:rPr>
              <a:t>) </a:t>
            </a:r>
            <a:r>
              <a:rPr lang="ko-KR" altLang="en-US" dirty="0" smtClean="0">
                <a:latin typeface="+mj-ea"/>
                <a:ea typeface="+mj-ea"/>
              </a:rPr>
              <a:t>신고의무자는 직무상 </a:t>
            </a:r>
            <a:r>
              <a:rPr lang="en-US" altLang="ko-KR" dirty="0" smtClean="0">
                <a:latin typeface="+mj-ea"/>
                <a:ea typeface="+mj-ea"/>
              </a:rPr>
              <a:t>65</a:t>
            </a:r>
            <a:r>
              <a:rPr lang="ko-KR" altLang="en-US" dirty="0" smtClean="0">
                <a:latin typeface="+mj-ea"/>
                <a:ea typeface="+mj-ea"/>
              </a:rPr>
              <a:t>세 이상 노인에 대한 학대를 알게</a:t>
            </a:r>
            <a:endParaRPr lang="en-US" altLang="ko-KR" dirty="0" smtClean="0">
              <a:latin typeface="+mj-ea"/>
              <a:ea typeface="+mj-ea"/>
            </a:endParaRPr>
          </a:p>
          <a:p>
            <a:r>
              <a:rPr lang="ko-KR" altLang="en-US" dirty="0" smtClean="0">
                <a:latin typeface="+mj-ea"/>
                <a:ea typeface="+mj-ea"/>
              </a:rPr>
              <a:t>   된 경우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노인보호전문기관</a:t>
            </a:r>
            <a:r>
              <a:rPr lang="en-US" altLang="ko-KR" dirty="0" smtClean="0">
                <a:latin typeface="+mj-ea"/>
                <a:ea typeface="+mj-ea"/>
              </a:rPr>
              <a:t>(</a:t>
            </a:r>
            <a:r>
              <a:rPr lang="en-US" altLang="ko-KR" b="1" dirty="0" smtClean="0">
                <a:solidFill>
                  <a:srgbClr val="FF0000"/>
                </a:solidFill>
                <a:latin typeface="+mj-ea"/>
                <a:ea typeface="+mj-ea"/>
              </a:rPr>
              <a:t>1577-1389</a:t>
            </a:r>
            <a:r>
              <a:rPr lang="en-US" altLang="ko-KR" dirty="0" smtClean="0">
                <a:latin typeface="+mj-ea"/>
                <a:ea typeface="+mj-ea"/>
              </a:rPr>
              <a:t>) </a:t>
            </a:r>
            <a:r>
              <a:rPr lang="ko-KR" altLang="en-US" dirty="0" smtClean="0">
                <a:latin typeface="+mj-ea"/>
                <a:ea typeface="+mj-ea"/>
              </a:rPr>
              <a:t>또는 수사기관</a:t>
            </a:r>
            <a:r>
              <a:rPr lang="en-US" altLang="ko-KR" dirty="0" smtClean="0">
                <a:latin typeface="+mj-ea"/>
                <a:ea typeface="+mj-ea"/>
              </a:rPr>
              <a:t>(</a:t>
            </a:r>
            <a:r>
              <a:rPr lang="en-US" altLang="ko-KR" b="1" dirty="0" smtClean="0">
                <a:solidFill>
                  <a:srgbClr val="FF0000"/>
                </a:solidFill>
                <a:latin typeface="+mj-ea"/>
                <a:ea typeface="+mj-ea"/>
              </a:rPr>
              <a:t>112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r>
              <a:rPr lang="ko-KR" altLang="en-US" dirty="0" smtClean="0">
                <a:latin typeface="+mj-ea"/>
                <a:ea typeface="+mj-ea"/>
              </a:rPr>
              <a:t>에 즉시 신고</a:t>
            </a:r>
            <a:endParaRPr lang="en-US" altLang="ko-KR" dirty="0" smtClean="0">
              <a:latin typeface="+mj-ea"/>
              <a:ea typeface="+mj-ea"/>
            </a:endParaRPr>
          </a:p>
          <a:p>
            <a:r>
              <a:rPr lang="en-US" altLang="ko-KR" dirty="0" smtClean="0">
                <a:latin typeface="+mj-ea"/>
                <a:ea typeface="+mj-ea"/>
              </a:rPr>
              <a:t>   </a:t>
            </a:r>
            <a:r>
              <a:rPr lang="ko-KR" altLang="en-US" dirty="0" smtClean="0">
                <a:latin typeface="+mj-ea"/>
                <a:ea typeface="+mj-ea"/>
              </a:rPr>
              <a:t>해야 함</a:t>
            </a:r>
            <a:endParaRPr lang="en-US" altLang="ko-KR" dirty="0" smtClean="0">
              <a:latin typeface="+mj-ea"/>
              <a:ea typeface="+mj-ea"/>
            </a:endParaRPr>
          </a:p>
          <a:p>
            <a:endParaRPr lang="en-US" altLang="ko-KR" sz="1400" dirty="0" smtClean="0">
              <a:latin typeface="+mj-ea"/>
              <a:ea typeface="+mj-ea"/>
            </a:endParaRPr>
          </a:p>
          <a:p>
            <a:r>
              <a:rPr lang="en-US" altLang="ko-KR" dirty="0" smtClean="0">
                <a:latin typeface="+mj-ea"/>
                <a:ea typeface="+mj-ea"/>
              </a:rPr>
              <a:t> ▶ (</a:t>
            </a:r>
            <a:r>
              <a:rPr lang="ko-KR" altLang="en-US" dirty="0" smtClean="0">
                <a:latin typeface="+mj-ea"/>
                <a:ea typeface="+mj-ea"/>
              </a:rPr>
              <a:t>신고내용</a:t>
            </a:r>
            <a:r>
              <a:rPr lang="en-US" altLang="ko-KR" dirty="0" smtClean="0">
                <a:latin typeface="+mj-ea"/>
                <a:ea typeface="+mj-ea"/>
              </a:rPr>
              <a:t>) </a:t>
            </a:r>
            <a:r>
              <a:rPr lang="ko-KR" altLang="en-US" dirty="0" smtClean="0">
                <a:latin typeface="+mj-ea"/>
                <a:ea typeface="+mj-ea"/>
              </a:rPr>
              <a:t>피해노인의 이름 </a:t>
            </a:r>
            <a:r>
              <a:rPr lang="en-US" altLang="ko-KR" dirty="0" smtClean="0">
                <a:latin typeface="+mj-ea"/>
                <a:ea typeface="+mj-ea"/>
              </a:rPr>
              <a:t>,</a:t>
            </a:r>
            <a:r>
              <a:rPr lang="ko-KR" altLang="en-US" dirty="0" smtClean="0">
                <a:latin typeface="+mj-ea"/>
                <a:ea typeface="+mj-ea"/>
              </a:rPr>
              <a:t>성별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나이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주소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전화번호</a:t>
            </a:r>
            <a:r>
              <a:rPr lang="en-US" altLang="ko-KR" dirty="0" smtClean="0">
                <a:latin typeface="+mj-ea"/>
                <a:ea typeface="+mj-ea"/>
              </a:rPr>
              <a:t> </a:t>
            </a:r>
            <a:r>
              <a:rPr lang="ko-KR" altLang="en-US" dirty="0" smtClean="0">
                <a:latin typeface="+mj-ea"/>
                <a:ea typeface="+mj-ea"/>
              </a:rPr>
              <a:t>등의 </a:t>
            </a:r>
            <a:r>
              <a:rPr lang="ko-KR" altLang="en-US" dirty="0" err="1" smtClean="0">
                <a:latin typeface="+mj-ea"/>
                <a:ea typeface="+mj-ea"/>
              </a:rPr>
              <a:t>인적사항과</a:t>
            </a:r>
            <a:endParaRPr lang="en-US" altLang="ko-KR" dirty="0" smtClean="0">
              <a:latin typeface="+mj-ea"/>
              <a:ea typeface="+mj-ea"/>
            </a:endParaRPr>
          </a:p>
          <a:p>
            <a:r>
              <a:rPr lang="en-US" altLang="ko-KR" dirty="0" smtClean="0">
                <a:latin typeface="+mj-ea"/>
                <a:ea typeface="+mj-ea"/>
              </a:rPr>
              <a:t>   </a:t>
            </a:r>
            <a:r>
              <a:rPr lang="ko-KR" altLang="en-US" dirty="0" smtClean="0">
                <a:latin typeface="+mj-ea"/>
                <a:ea typeface="+mj-ea"/>
              </a:rPr>
              <a:t>노인의 학대상황</a:t>
            </a:r>
            <a:r>
              <a:rPr lang="en-US" altLang="ko-KR" dirty="0" smtClean="0">
                <a:latin typeface="+mj-ea"/>
                <a:ea typeface="+mj-ea"/>
              </a:rPr>
              <a:t>(</a:t>
            </a:r>
            <a:r>
              <a:rPr lang="ko-KR" altLang="en-US" dirty="0" smtClean="0">
                <a:latin typeface="+mj-ea"/>
                <a:ea typeface="+mj-ea"/>
              </a:rPr>
              <a:t>입은 상처나 피해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r>
              <a:rPr lang="ko-KR" altLang="en-US" dirty="0" smtClean="0">
                <a:latin typeface="+mj-ea"/>
                <a:ea typeface="+mj-ea"/>
              </a:rPr>
              <a:t>에 대해 설명해야 함</a:t>
            </a:r>
            <a:endParaRPr lang="en-US" altLang="ko-KR" dirty="0" smtClean="0">
              <a:latin typeface="+mj-ea"/>
              <a:ea typeface="+mj-ea"/>
            </a:endParaRPr>
          </a:p>
          <a:p>
            <a:endParaRPr lang="en-US" altLang="ko-KR" sz="1400" dirty="0" smtClean="0">
              <a:latin typeface="+mj-ea"/>
              <a:ea typeface="+mj-ea"/>
            </a:endParaRPr>
          </a:p>
          <a:p>
            <a:r>
              <a:rPr lang="en-US" altLang="ko-KR" dirty="0" smtClean="0">
                <a:latin typeface="+mj-ea"/>
                <a:ea typeface="+mj-ea"/>
              </a:rPr>
              <a:t> </a:t>
            </a:r>
            <a:r>
              <a:rPr lang="ko-KR" altLang="ko-KR" dirty="0" smtClean="0">
                <a:latin typeface="+mj-ea"/>
                <a:ea typeface="+mj-ea"/>
              </a:rPr>
              <a:t>▶</a:t>
            </a:r>
            <a:r>
              <a:rPr lang="en-US" altLang="ko-KR" dirty="0" smtClean="0">
                <a:latin typeface="+mj-ea"/>
                <a:ea typeface="+mj-ea"/>
              </a:rPr>
              <a:t> (</a:t>
            </a:r>
            <a:r>
              <a:rPr lang="ko-KR" altLang="en-US" dirty="0" smtClean="0">
                <a:latin typeface="+mj-ea"/>
                <a:ea typeface="+mj-ea"/>
              </a:rPr>
              <a:t>신고자의 비밀보장</a:t>
            </a:r>
            <a:r>
              <a:rPr lang="en-US" altLang="ko-KR" dirty="0" smtClean="0">
                <a:latin typeface="+mj-ea"/>
                <a:ea typeface="+mj-ea"/>
              </a:rPr>
              <a:t>) </a:t>
            </a:r>
            <a:r>
              <a:rPr lang="ko-KR" altLang="en-US" dirty="0" smtClean="0">
                <a:latin typeface="+mj-ea"/>
                <a:ea typeface="+mj-ea"/>
              </a:rPr>
              <a:t>신고인의 신분은 보장되어야 하며 그 의사에 반하여</a:t>
            </a:r>
            <a:endParaRPr lang="en-US" altLang="ko-KR" dirty="0" smtClean="0">
              <a:latin typeface="+mj-ea"/>
              <a:ea typeface="+mj-ea"/>
            </a:endParaRPr>
          </a:p>
          <a:p>
            <a:r>
              <a:rPr lang="en-US" altLang="ko-KR" dirty="0" smtClean="0">
                <a:latin typeface="+mj-ea"/>
                <a:ea typeface="+mj-ea"/>
              </a:rPr>
              <a:t>  </a:t>
            </a:r>
            <a:r>
              <a:rPr lang="ko-KR" altLang="en-US" dirty="0" smtClean="0">
                <a:latin typeface="+mj-ea"/>
                <a:ea typeface="+mj-ea"/>
              </a:rPr>
              <a:t> 신분이 노출되어서는 아니 된다</a:t>
            </a:r>
            <a:r>
              <a:rPr lang="en-US" altLang="ko-KR" dirty="0" smtClean="0">
                <a:latin typeface="+mj-ea"/>
                <a:ea typeface="+mj-ea"/>
              </a:rPr>
              <a:t>.</a:t>
            </a:r>
          </a:p>
        </p:txBody>
      </p:sp>
      <p:sp>
        <p:nvSpPr>
          <p:cNvPr id="40" name="제목 1"/>
          <p:cNvSpPr txBox="1">
            <a:spLocks/>
          </p:cNvSpPr>
          <p:nvPr/>
        </p:nvSpPr>
        <p:spPr>
          <a:xfrm>
            <a:off x="500034" y="3104389"/>
            <a:ext cx="7745566" cy="55188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NH비엔나" pitchFamily="18" charset="-127"/>
              <a:ea typeface="PNH비엔나" pitchFamily="18" charset="-127"/>
              <a:cs typeface="+mj-cs"/>
            </a:endParaRPr>
          </a:p>
        </p:txBody>
      </p:sp>
      <p:sp>
        <p:nvSpPr>
          <p:cNvPr id="13" name="순서도: 연결자 12"/>
          <p:cNvSpPr/>
          <p:nvPr/>
        </p:nvSpPr>
        <p:spPr>
          <a:xfrm>
            <a:off x="428596" y="549820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4896544" cy="5568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ko-KR" alt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시설생활 노인의 권리</a:t>
            </a:r>
            <a:endParaRPr lang="ko-KR" alt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3169" y="1196752"/>
            <a:ext cx="8714834" cy="5224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존경과 존엄한 존재로 대우받고</a:t>
            </a:r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차별</a:t>
            </a:r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착취</a:t>
            </a:r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학대</a:t>
            </a:r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방임을 받지 않고 생활할 수 있는 권리</a:t>
            </a:r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개인적 욕구에 상응하는 질 높은 돌봄</a:t>
            </a:r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(care)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과 서비스를 요구하고 제공 받을 권리</a:t>
            </a:r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안전하고 가정과 같은 환경에서 생활할 권리</a:t>
            </a:r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시설 내</a:t>
            </a:r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외부 활동에 신체적 구속을 받지 않을 권리</a:t>
            </a:r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개인의 사생활과 비밀 보장에 대한 권리</a:t>
            </a:r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우편</a:t>
            </a:r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전화 등 개인적 연락을 주고받을 권리</a:t>
            </a:r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정치적</a:t>
            </a:r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문화적</a:t>
            </a:r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종교적 활동에 제약을 받지 않고</a:t>
            </a:r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자유롭게 참여할 권리</a:t>
            </a:r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개인 소유 재산과 소유물을 스스로 관리할 권리</a:t>
            </a:r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비난이나 제약을 받지 않고 시설 운영과 서비스에 대한 개인적 견해와 불평을 표현하고 </a:t>
            </a:r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이의 해결을 요구할 권리 </a:t>
            </a:r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시설 내</a:t>
            </a:r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외부에서 개인활동</a:t>
            </a:r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단체 및 사회적 관계에 참여할 권리</a:t>
            </a:r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시설 입</a:t>
            </a:r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5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퇴소</a:t>
            </a:r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일상생활</a:t>
            </a:r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 이용</a:t>
            </a:r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제반 시설활동 참여 등 개인의 삶에 영향을 미치는 모든  </a:t>
            </a:r>
            <a:endParaRPr lang="en-US" altLang="ko-KR" sz="145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부분에서 정보에</a:t>
            </a:r>
            <a:r>
              <a:rPr lang="en-US" altLang="ko-KR" sz="14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5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접근하고 자기결정권을 행사할 권리</a:t>
            </a:r>
            <a:endParaRPr lang="ko-KR" altLang="en-US" sz="14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249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패싯">
  <a:themeElements>
    <a:clrScheme name="패싯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패싯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패싯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TM02900688[[fn=패싯]]</Template>
  <TotalTime>1122</TotalTime>
  <Words>822</Words>
  <Application>Microsoft Office PowerPoint</Application>
  <PresentationFormat>화면 슬라이드 쇼(4:3)</PresentationFormat>
  <Paragraphs>127</Paragraphs>
  <Slides>9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9</vt:i4>
      </vt:variant>
    </vt:vector>
  </HeadingPairs>
  <TitlesOfParts>
    <vt:vector size="11" baseType="lpstr">
      <vt:lpstr>HDOfficeLightV0</vt:lpstr>
      <vt:lpstr>패싯</vt:lpstr>
      <vt:lpstr>노인학대 예방 및 신고의무에 관한 교육</vt:lpstr>
      <vt:lpstr> 노인인권이란?</vt:lpstr>
      <vt:lpstr> 노인학대 유형</vt:lpstr>
      <vt:lpstr>  노인학대 유형</vt:lpstr>
      <vt:lpstr> 노인학대 유형</vt:lpstr>
      <vt:lpstr> 노인학대 유형</vt:lpstr>
      <vt:lpstr> 노인학대 처벌 규정 (노인복지법상 노인학대 처벌 기준)</vt:lpstr>
      <vt:lpstr> 노인학대  신고의무 및 신고 방법 안내</vt:lpstr>
      <vt:lpstr>시설생활 노인의 권리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mycom</dc:creator>
  <cp:lastModifiedBy>Com</cp:lastModifiedBy>
  <cp:revision>100</cp:revision>
  <dcterms:created xsi:type="dcterms:W3CDTF">2011-08-09T02:10:12Z</dcterms:created>
  <dcterms:modified xsi:type="dcterms:W3CDTF">2019-09-17T06:22:23Z</dcterms:modified>
</cp:coreProperties>
</file>