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1" r:id="rId4"/>
    <p:sldId id="332" r:id="rId5"/>
    <p:sldId id="333" r:id="rId6"/>
    <p:sldId id="307" r:id="rId7"/>
    <p:sldId id="265" r:id="rId8"/>
    <p:sldId id="266" r:id="rId9"/>
    <p:sldId id="268" r:id="rId10"/>
    <p:sldId id="269" r:id="rId11"/>
    <p:sldId id="270" r:id="rId12"/>
    <p:sldId id="271" r:id="rId13"/>
    <p:sldId id="309" r:id="rId14"/>
    <p:sldId id="300" r:id="rId15"/>
    <p:sldId id="334" r:id="rId16"/>
    <p:sldId id="301" r:id="rId17"/>
    <p:sldId id="306" r:id="rId18"/>
    <p:sldId id="335" r:id="rId19"/>
    <p:sldId id="336" r:id="rId20"/>
    <p:sldId id="318" r:id="rId21"/>
    <p:sldId id="291" r:id="rId22"/>
    <p:sldId id="293" r:id="rId23"/>
    <p:sldId id="272" r:id="rId24"/>
    <p:sldId id="284" r:id="rId25"/>
    <p:sldId id="319" r:id="rId26"/>
    <p:sldId id="322" r:id="rId27"/>
    <p:sldId id="320" r:id="rId28"/>
    <p:sldId id="329" r:id="rId29"/>
    <p:sldId id="327" r:id="rId30"/>
    <p:sldId id="328" r:id="rId31"/>
    <p:sldId id="324" r:id="rId32"/>
    <p:sldId id="276" r:id="rId33"/>
    <p:sldId id="314" r:id="rId3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A28"/>
    <a:srgbClr val="CCFF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13" autoAdjust="0"/>
    <p:restoredTop sz="94591" autoAdjust="0"/>
  </p:normalViewPr>
  <p:slideViewPr>
    <p:cSldViewPr>
      <p:cViewPr varScale="1">
        <p:scale>
          <a:sx n="65" d="100"/>
          <a:sy n="65" d="100"/>
        </p:scale>
        <p:origin x="-3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2017-07-17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IT150430\AppData\Local\Microsoft\Windows\INetCache\IE\NX3E8EB9\&#51060;&#50528;&#46976;_&#48177;&#49464;&#51064;&#49373;%5b1%5d.mp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1214423"/>
            <a:ext cx="7772400" cy="1000132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o-KR" altLang="en-US" sz="5000" dirty="0" smtClean="0"/>
              <a:t>노인학대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smtClean="0"/>
              <a:t>백악관 </a:t>
            </a:r>
            <a:r>
              <a:rPr lang="ko-KR" altLang="en-US" sz="3600" b="1" i="0" dirty="0" err="1" smtClean="0"/>
              <a:t>실버타운</a:t>
            </a:r>
            <a:r>
              <a:rPr lang="ko-KR" altLang="en-US" sz="3600" b="1" i="0" dirty="0" smtClean="0"/>
              <a:t> 요양</a:t>
            </a:r>
            <a:r>
              <a:rPr lang="ko-KR" altLang="en-US" sz="3600" b="1" i="0" dirty="0" smtClean="0"/>
              <a:t>원</a:t>
            </a:r>
            <a:endParaRPr lang="ko-KR" altLang="en-US" sz="3600" b="1" i="0" dirty="0"/>
          </a:p>
        </p:txBody>
      </p:sp>
      <p:pic>
        <p:nvPicPr>
          <p:cNvPr id="5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2769196" y="-1104900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899592" y="476672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1115616" y="1484784"/>
            <a:ext cx="6696744" cy="4752528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439318" y="-847030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1259632" y="404664"/>
            <a:ext cx="2376264" cy="64807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0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    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2276872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2.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노인학대의 정의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59632" y="177281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 과 인권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59632" y="278092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3.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노인학대의 유형 및 발생요인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9632" y="328498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4.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노인학대사례와 관리지침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59632" y="3789040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5.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예방 및 유의사항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9632" y="4941168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7.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처벌규정  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59632" y="4365104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6.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노인학대 신고방법 및 절차  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59632" y="5517232"/>
            <a:ext cx="5616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8.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우리의 역할 및  행동지침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7" name="이애란_백세인생[1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100392" y="6237312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1. </a:t>
            </a:r>
            <a:r>
              <a:rPr lang="ko-KR" altLang="en-US" dirty="0" smtClean="0"/>
              <a:t> 노인과 인권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328592"/>
          </a:xfrm>
        </p:spPr>
        <p:txBody>
          <a:bodyPr>
            <a:normAutofit fontScale="85000" lnSpcReduction="20000"/>
          </a:bodyPr>
          <a:lstStyle/>
          <a:p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500" b="1" dirty="0" smtClean="0">
                <a:latin typeface="HY울릉도B" pitchFamily="18" charset="-127"/>
                <a:ea typeface="HY울릉도B" pitchFamily="18" charset="-127"/>
              </a:rPr>
              <a:t>인권이란</a:t>
            </a:r>
            <a:r>
              <a:rPr lang="en-US" altLang="ko-KR" sz="35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3300" b="1" dirty="0" smtClean="0">
                <a:latin typeface="HY울릉도B" pitchFamily="18" charset="-127"/>
                <a:ea typeface="HY울릉도B" pitchFamily="18" charset="-127"/>
              </a:rPr>
              <a:t>인간이란 누구나 태어나면서 갖는 보편적이며 </a:t>
            </a:r>
            <a:endParaRPr lang="en-US" altLang="ko-KR" sz="33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b="1" dirty="0" smtClean="0">
                <a:latin typeface="HY울릉도B" pitchFamily="18" charset="-127"/>
                <a:ea typeface="HY울릉도B" pitchFamily="18" charset="-127"/>
              </a:rPr>
              <a:t>                                              </a:t>
            </a:r>
            <a:r>
              <a:rPr lang="ko-KR" altLang="en-US" sz="3300" b="1" dirty="0" smtClean="0">
                <a:latin typeface="HY울릉도B" pitchFamily="18" charset="-127"/>
                <a:ea typeface="HY울릉도B" pitchFamily="18" charset="-127"/>
              </a:rPr>
              <a:t>기본적인 권리</a:t>
            </a:r>
            <a:endParaRPr lang="en-US" altLang="ko-KR" sz="33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3500" b="1" dirty="0" smtClean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35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노후에도 인간답게 생활할 수 있는 권리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노인이라는 이유로 인간의 존엄성을 차별 받지 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3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</a:t>
            </a:r>
            <a:r>
              <a:rPr lang="ko-KR" altLang="en-US" sz="3300" dirty="0" smtClean="0">
                <a:latin typeface="HY울릉도B" pitchFamily="18" charset="-127"/>
                <a:ea typeface="HY울릉도B" pitchFamily="18" charset="-127"/>
              </a:rPr>
              <a:t>않을 권리</a:t>
            </a:r>
            <a:endParaRPr lang="en-US" altLang="ko-KR" sz="33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1400" b="1" dirty="0" smtClean="0">
                <a:latin typeface="HY울릉도B" pitchFamily="18" charset="-127"/>
                <a:ea typeface="HY울릉도B" pitchFamily="18" charset="-127"/>
              </a:rPr>
              <a:t>  </a:t>
            </a:r>
            <a:endParaRPr lang="en-US" altLang="ko-KR" sz="1200" b="1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30"/>
          <p:cNvSpPr>
            <a:spLocks noChangeArrowheads="1"/>
          </p:cNvSpPr>
          <p:nvPr/>
        </p:nvSpPr>
        <p:spPr bwMode="auto">
          <a:xfrm>
            <a:off x="785786" y="404664"/>
            <a:ext cx="473846" cy="80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20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8198" t="13944" r="6195" b="48489"/>
          <a:stretch>
            <a:fillRect/>
          </a:stretch>
        </p:blipFill>
        <p:spPr bwMode="auto">
          <a:xfrm>
            <a:off x="2339752" y="3429000"/>
            <a:ext cx="4464496" cy="3103365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107504" y="1268760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ko-KR" sz="24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시설종사자의 인권이란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?      </a:t>
            </a:r>
            <a:r>
              <a:rPr lang="en-US" altLang="ko-KR" sz="2400" b="1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Q </a:t>
            </a:r>
            <a:r>
              <a:rPr lang="ko-KR" altLang="en-US" sz="24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어르신의 인권이란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0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              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당신은 어떠한 생각을 가지고 계신가요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?</a:t>
            </a:r>
          </a:p>
          <a:p>
            <a:pPr>
              <a:buNone/>
            </a:pPr>
            <a:endParaRPr lang="en-US" altLang="ko-KR" sz="2400" b="1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 시설종사자와 </a:t>
            </a:r>
            <a:r>
              <a:rPr lang="ko-KR" altLang="en-US" sz="2400" b="1" dirty="0" err="1" smtClean="0">
                <a:latin typeface="HY울릉도B" pitchFamily="18" charset="-127"/>
                <a:ea typeface="HY울릉도B" pitchFamily="18" charset="-127"/>
              </a:rPr>
              <a:t>수급자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 어르신의 인권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b="1" dirty="0" smtClean="0">
                <a:latin typeface="HY울릉도B" pitchFamily="18" charset="-127"/>
                <a:ea typeface="HY울릉도B" pitchFamily="18" charset="-127"/>
              </a:rPr>
              <a:t>모두  보장받아야 합니다</a:t>
            </a:r>
            <a:r>
              <a:rPr lang="en-US" altLang="ko-KR" sz="2400" b="1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1-1. </a:t>
            </a:r>
            <a:r>
              <a:rPr lang="ko-KR" altLang="en-US" dirty="0" smtClean="0"/>
              <a:t> 노인과 인권</a:t>
            </a:r>
            <a:endParaRPr lang="ko-KR" alt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? </a:t>
            </a:r>
          </a:p>
          <a:p>
            <a:pPr>
              <a:buNone/>
            </a:pP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폭력 및 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착취 또는 가혹 행위를 하거나 유기 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또는 방임 하는 것을 말한다</a:t>
            </a:r>
            <a:r>
              <a:rPr lang="en-US" altLang="ko-KR" sz="2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  <a:endParaRPr lang="ko-KR" altLang="en-US" sz="24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2. </a:t>
            </a:r>
            <a:r>
              <a:rPr lang="ko-KR" altLang="en-US" dirty="0" smtClean="0"/>
              <a:t> 노인학대의 정의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3731876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4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특성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3. </a:t>
            </a:r>
            <a:r>
              <a:rPr lang="ko-KR" altLang="en-US" dirty="0" smtClean="0"/>
              <a:t> 노인학대의 유형 </a:t>
            </a:r>
            <a:endParaRPr lang="ko-KR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</a:t>
            </a:r>
            <a:r>
              <a:rPr kumimoji="0" lang="en-US" altLang="ko-KR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3.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3.</a:t>
            </a:r>
            <a:r>
              <a:rPr lang="ko-KR" altLang="en-US" sz="4000" dirty="0" smtClean="0"/>
              <a:t>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539552" y="1444496"/>
            <a:ext cx="7848872" cy="490563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3-1. </a:t>
            </a:r>
            <a:r>
              <a:rPr lang="ko-KR" altLang="en-US" sz="4000" dirty="0" smtClean="0"/>
              <a:t>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51520" y="1628800"/>
          <a:ext cx="8572560" cy="4824535"/>
        </p:xfrm>
        <a:graphic>
          <a:graphicData uri="http://schemas.openxmlformats.org/drawingml/2006/table">
            <a:tbl>
              <a:tblPr firstRow="1" bandRow="1">
                <a:effectLst>
                  <a:outerShdw blurRad="152400" dist="317500" dir="5400000" sx="90000" sy="-19000" rotWithShape="0">
                    <a:prstClr val="black">
                      <a:alpha val="15000"/>
                    </a:prstClr>
                  </a:outerShdw>
                </a:effectLst>
                <a:tableStyleId>{5C22544A-7EE6-4342-B048-85BDC9FD1C3A}</a:tableStyleId>
              </a:tblPr>
              <a:tblGrid>
                <a:gridCol w="1440160"/>
                <a:gridCol w="7132400"/>
              </a:tblGrid>
              <a:tr h="4856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B" pitchFamily="18" charset="-127"/>
                          <a:ea typeface="HY울릉도B" pitchFamily="18" charset="-127"/>
                        </a:rPr>
                        <a:t>요  인</a:t>
                      </a:r>
                      <a:endParaRPr lang="ko-KR" altLang="en-US" sz="2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 용</a:t>
                      </a:r>
                      <a:endParaRPr lang="ko-KR" altLang="en-US" sz="20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938522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별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</a:t>
                      </a:r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남성노인의 수보다 많아서 여성이 학대를 더 받는 것으로 보인다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95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연    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령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격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264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27907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179512" y="2132856"/>
          <a:ext cx="8572560" cy="4478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800" b="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800" baseline="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800" baseline="0" dirty="0" smtClean="0">
                          <a:solidFill>
                            <a:schemeClr val="tx1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의 존 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고   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립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130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음    주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324245">
                <a:tc>
                  <a:txBody>
                    <a:bodyPr/>
                    <a:lstStyle/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기    타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79512" y="1628800"/>
          <a:ext cx="8572560" cy="44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4478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51520" y="1628800"/>
          <a:ext cx="8572560" cy="4625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7132400"/>
              </a:tblGrid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283206">
                <a:tc>
                  <a:txBody>
                    <a:bodyPr/>
                    <a:lstStyle/>
                    <a:p>
                      <a:pPr algn="ctr" latinLnBrk="1"/>
                      <a:endParaRPr lang="en-US" altLang="ko-KR" sz="16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성      격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음         주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6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453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898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어려운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생활주기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710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내키지 않은 부  양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8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670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부부간의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갈등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2"/>
          <p:cNvSpPr>
            <a:spLocks noGrp="1"/>
          </p:cNvSpPr>
          <p:nvPr>
            <p:ph idx="1"/>
          </p:nvPr>
        </p:nvSpPr>
        <p:spPr>
          <a:xfrm>
            <a:off x="323528" y="1340768"/>
            <a:ext cx="8643998" cy="504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323528" y="1988840"/>
          <a:ext cx="8572560" cy="40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4745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요      인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내                     용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gradFill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5400000" scaled="0"/>
                    </a:gradFill>
                  </a:tcPr>
                </a:tc>
              </a:tr>
              <a:tr h="821585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93740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가족내의 </a:t>
                      </a:r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구조 </a:t>
                      </a:r>
                      <a:r>
                        <a:rPr lang="ko-KR" altLang="en-US" sz="1800" dirty="0" err="1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적변화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51232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045291"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solidFill>
                            <a:srgbClr val="FF0000"/>
                          </a:solidFill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sz="18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8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8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8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3-2</a:t>
            </a:r>
            <a:r>
              <a:rPr lang="ko-KR" altLang="en-US" dirty="0" smtClean="0"/>
              <a:t>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571184" cy="562074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000" dirty="0" smtClean="0"/>
              <a:t>친하다는 이유로 어르신에게 반말을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어르신이 믿는 종교와 상관없이 시설 종교행사에 참석하도록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업무편의를 위해 공개된 장소에서 어르신의 기저귀를 교체한다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급하게 시설비가 필요해서 어르신이 맡겨놓은 금품을 사용했다</a:t>
            </a:r>
            <a:r>
              <a:rPr lang="en-US" altLang="ko-KR" sz="2000" dirty="0" smtClean="0"/>
              <a:t>.</a:t>
            </a:r>
          </a:p>
          <a:p>
            <a:pPr>
              <a:buNone/>
            </a:pPr>
            <a:r>
              <a:rPr lang="en-US" altLang="ko-KR" sz="2000" dirty="0" smtClean="0"/>
              <a:t>        </a:t>
            </a:r>
            <a:r>
              <a:rPr lang="ko-KR" altLang="en-US" sz="2000" dirty="0" smtClean="0"/>
              <a:t>나중에 돌려드리면 되니까 이야기하지 않고 기록도 하지 않았다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입소한 어르신은 누구나 예외 없이 시설청소를 해야 한다</a:t>
            </a:r>
            <a:r>
              <a:rPr lang="en-US" altLang="ko-KR" sz="2000" dirty="0" smtClean="0"/>
              <a:t>.</a:t>
            </a:r>
          </a:p>
          <a:p>
            <a:r>
              <a:rPr lang="ko-KR" altLang="en-US" sz="2000" dirty="0" smtClean="0"/>
              <a:t>거동이 어려운 어르신 방에 못 쓰는 물품</a:t>
            </a:r>
            <a:r>
              <a:rPr lang="en-US" altLang="ko-KR" sz="2000" dirty="0" smtClean="0"/>
              <a:t>,  </a:t>
            </a:r>
            <a:r>
              <a:rPr lang="ko-KR" altLang="en-US" sz="20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4725144"/>
            <a:ext cx="8001056" cy="1754326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pic>
        <p:nvPicPr>
          <p:cNvPr id="4098" name="Picture 2" descr="노인부부 파일입니다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833946"/>
            <a:ext cx="1971672" cy="1643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</a:t>
            </a:r>
            <a:r>
              <a:rPr lang="en-US" altLang="ko-KR" sz="4000" dirty="0" smtClean="0"/>
              <a:t>3-3 </a:t>
            </a:r>
            <a:r>
              <a:rPr lang="ko-KR" altLang="en-US" sz="4000" dirty="0" smtClean="0"/>
              <a:t>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1520" y="1556792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</a:t>
            </a:r>
            <a:r>
              <a:rPr lang="en-US" altLang="ko-KR" dirty="0" smtClean="0"/>
              <a:t>4.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 </a:t>
            </a: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07504" y="3068960"/>
          <a:ext cx="8784976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5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5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5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5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5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5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41277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노인 관련 시설에서 학대행위자는 가족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동료노인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외부인 뿐 아니라 시설의 장과 </a:t>
            </a:r>
            <a:endParaRPr lang="en-US" altLang="ko-KR" dirty="0" smtClean="0"/>
          </a:p>
          <a:p>
            <a:r>
              <a:rPr lang="en-US" altLang="ko-KR" dirty="0" smtClean="0"/>
              <a:t>                                                                                                                     </a:t>
            </a:r>
            <a:r>
              <a:rPr lang="ko-KR" altLang="en-US" dirty="0" smtClean="0"/>
              <a:t>직원도 될 수 있다</a:t>
            </a:r>
            <a:r>
              <a:rPr lang="en-US" altLang="ko-KR" dirty="0" smtClean="0"/>
              <a:t>.</a:t>
            </a:r>
          </a:p>
          <a:p>
            <a:endParaRPr lang="en-US" altLang="ko-KR" sz="1100" dirty="0" smtClean="0"/>
          </a:p>
          <a:p>
            <a:r>
              <a:rPr lang="ko-KR" altLang="en-US" dirty="0" smtClean="0"/>
              <a:t>노인학대 행위자가 되지 않도록 노인인권 및 노인학대에 대한  올바른 인식을 정립</a:t>
            </a:r>
            <a:endParaRPr lang="en-US" altLang="ko-KR" dirty="0" smtClean="0"/>
          </a:p>
          <a:p>
            <a:r>
              <a:rPr lang="en-US" altLang="ko-KR" dirty="0" smtClean="0"/>
              <a:t>                                                                                       </a:t>
            </a:r>
            <a:r>
              <a:rPr lang="ko-KR" altLang="en-US" dirty="0" smtClean="0"/>
              <a:t>하고 이를  실천하는 것이 중요하다</a:t>
            </a:r>
            <a:r>
              <a:rPr lang="en-US" altLang="ko-KR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altLang="ko-KR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5.</a:t>
            </a: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6. </a:t>
            </a:r>
            <a:r>
              <a:rPr lang="ko-KR" altLang="en-US" sz="4000" dirty="0" smtClean="0"/>
              <a:t>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6. </a:t>
            </a:r>
            <a:r>
              <a:rPr lang="ko-KR" altLang="en-US" sz="4000" dirty="0" smtClean="0"/>
              <a:t>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</a:t>
            </a:r>
            <a:r>
              <a:rPr lang="en-US" altLang="ko-KR" sz="4000" dirty="0" smtClean="0"/>
              <a:t>6-1. </a:t>
            </a:r>
            <a:r>
              <a:rPr lang="ko-KR" altLang="en-US" sz="4000" dirty="0" smtClean="0"/>
              <a:t>노인학대 신고현황</a:t>
            </a:r>
            <a:endParaRPr lang="ko-KR" altLang="en-US" sz="40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</a:t>
            </a:r>
            <a:r>
              <a:rPr lang="en-US" altLang="ko-KR" dirty="0" smtClean="0"/>
              <a:t>7.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성적 수치심을 주는 성폭행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성희롱 등의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구걸하게 하거나 노인을 이용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하여 구걸하는 행위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20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</a:t>
            </a:r>
            <a:r>
              <a:rPr lang="en-US" altLang="ko-KR" sz="4000" dirty="0" smtClean="0"/>
              <a:t>7. </a:t>
            </a:r>
            <a:r>
              <a:rPr lang="ko-KR" altLang="en-US" sz="4000" dirty="0" smtClean="0"/>
              <a:t>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428736"/>
            <a:ext cx="864096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1.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Scrollwork</Template>
  <TotalTime>640</TotalTime>
  <Words>1717</Words>
  <Application>Microsoft Office PowerPoint</Application>
  <PresentationFormat>화면 슬라이드 쇼(4:3)</PresentationFormat>
  <Paragraphs>368</Paragraphs>
  <Slides>33</Slides>
  <Notes>0</Notes>
  <HiddenSlides>0</HiddenSlides>
  <MMClips>2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연꽃 당초 무늬</vt:lpstr>
      <vt:lpstr>노인학대 예방 및 관리지침</vt:lpstr>
      <vt:lpstr>슬라이드 2</vt:lpstr>
      <vt:lpstr> 1.  노인과 인권</vt:lpstr>
      <vt:lpstr> 1-1.  노인과 인권</vt:lpstr>
      <vt:lpstr> 2.  노인학대의 정의</vt:lpstr>
      <vt:lpstr> 3.  노인학대의 유형 </vt:lpstr>
      <vt:lpstr>   3.   노인학대의 유형</vt:lpstr>
      <vt:lpstr>슬라이드 8</vt:lpstr>
      <vt:lpstr>   3.  노인학대의 유형</vt:lpstr>
      <vt:lpstr>     3. 노인학대의 유형</vt:lpstr>
      <vt:lpstr>     3. 노인학대의 유형</vt:lpstr>
      <vt:lpstr>   3.  노인학대의 유형</vt:lpstr>
      <vt:lpstr>     3-1. 노인학대의 유형</vt:lpstr>
      <vt:lpstr> 3-2 노인학대 발생요인</vt:lpstr>
      <vt:lpstr> 3-2 노인학대 발생요인</vt:lpstr>
      <vt:lpstr> 3-2 노인학대 발생요인</vt:lpstr>
      <vt:lpstr> 3-2 노인학대 발생요인</vt:lpstr>
      <vt:lpstr> 3-2 노인학대 발생요인</vt:lpstr>
      <vt:lpstr>알쏭달쏭 학대행위  </vt:lpstr>
      <vt:lpstr>     3-3 노인학대 의 특성</vt:lpstr>
      <vt:lpstr> 4. 노인학대 사례와 관리지침</vt:lpstr>
      <vt:lpstr>슬라이드 22</vt:lpstr>
      <vt:lpstr>슬라이드 23</vt:lpstr>
      <vt:lpstr>슬라이드 24</vt:lpstr>
      <vt:lpstr>     6. 노인학대 신고방법</vt:lpstr>
      <vt:lpstr>     6. 노인학대 신고방법</vt:lpstr>
      <vt:lpstr>슬라이드 27</vt:lpstr>
      <vt:lpstr>     6-1. 노인학대 신고현황</vt:lpstr>
      <vt:lpstr>    7. 노인학대 처벌규정</vt:lpstr>
      <vt:lpstr>   7. 노인학대의 처벌규정</vt:lpstr>
      <vt:lpstr>슬라이드 31</vt:lpstr>
      <vt:lpstr>슬라이드 32</vt:lpstr>
      <vt:lpstr>       노인학대예방 행동지침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e0811</cp:lastModifiedBy>
  <cp:revision>103</cp:revision>
  <dcterms:created xsi:type="dcterms:W3CDTF">2014-03-04T06:27:55Z</dcterms:created>
  <dcterms:modified xsi:type="dcterms:W3CDTF">2017-07-17T00:47:51Z</dcterms:modified>
</cp:coreProperties>
</file>