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906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45CBF"/>
    <a:srgbClr val="E2B0E0"/>
    <a:srgbClr val="BB15A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510" autoAdjust="0"/>
    <p:restoredTop sz="58772" autoAdjust="0"/>
  </p:normalViewPr>
  <p:slideViewPr>
    <p:cSldViewPr>
      <p:cViewPr>
        <p:scale>
          <a:sx n="100" d="100"/>
          <a:sy n="100" d="100"/>
        </p:scale>
        <p:origin x="-1368" y="-7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5A895C04-915E-49BC-91D8-706EEC1078BB}" type="datetimeFigureOut">
              <a:rPr lang="ko-KR" altLang="en-US" smtClean="0"/>
              <a:pPr/>
              <a:t>2018-04-26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714876"/>
            <a:ext cx="5438775" cy="4467225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4"/>
            <a:ext cx="2946400" cy="496887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09B87838-B0F5-412F-832A-FEDEC644DF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87838-B0F5-412F-832A-FEDEC644DF67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87838-B0F5-412F-832A-FEDEC644DF6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A6055-57B6-4B38-84C0-55D70CDAFAEA}" type="datetimeFigureOut">
              <a:rPr lang="ko-KR" altLang="en-US" smtClean="0"/>
              <a:pPr/>
              <a:t>2018-04-26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D6399-9F08-414D-8D7D-5E7966AC35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A6055-57B6-4B38-84C0-55D70CDAFAEA}" type="datetimeFigureOut">
              <a:rPr lang="ko-KR" altLang="en-US" smtClean="0"/>
              <a:pPr/>
              <a:t>2018-04-26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D6399-9F08-414D-8D7D-5E7966AC35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A6055-57B6-4B38-84C0-55D70CDAFAEA}" type="datetimeFigureOut">
              <a:rPr lang="ko-KR" altLang="en-US" smtClean="0"/>
              <a:pPr/>
              <a:t>2018-04-26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D6399-9F08-414D-8D7D-5E7966AC35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A6055-57B6-4B38-84C0-55D70CDAFAEA}" type="datetimeFigureOut">
              <a:rPr lang="ko-KR" altLang="en-US" smtClean="0"/>
              <a:pPr/>
              <a:t>2018-04-26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D6399-9F08-414D-8D7D-5E7966AC35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A6055-57B6-4B38-84C0-55D70CDAFAEA}" type="datetimeFigureOut">
              <a:rPr lang="ko-KR" altLang="en-US" smtClean="0"/>
              <a:pPr/>
              <a:t>2018-04-26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D6399-9F08-414D-8D7D-5E7966AC35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A6055-57B6-4B38-84C0-55D70CDAFAEA}" type="datetimeFigureOut">
              <a:rPr lang="ko-KR" altLang="en-US" smtClean="0"/>
              <a:pPr/>
              <a:t>2018-04-26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D6399-9F08-414D-8D7D-5E7966AC35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A6055-57B6-4B38-84C0-55D70CDAFAEA}" type="datetimeFigureOut">
              <a:rPr lang="ko-KR" altLang="en-US" smtClean="0"/>
              <a:pPr/>
              <a:t>2018-04-26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D6399-9F08-414D-8D7D-5E7966AC35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A6055-57B6-4B38-84C0-55D70CDAFAEA}" type="datetimeFigureOut">
              <a:rPr lang="ko-KR" altLang="en-US" smtClean="0"/>
              <a:pPr/>
              <a:t>2018-04-26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D6399-9F08-414D-8D7D-5E7966AC35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A6055-57B6-4B38-84C0-55D70CDAFAEA}" type="datetimeFigureOut">
              <a:rPr lang="ko-KR" altLang="en-US" smtClean="0"/>
              <a:pPr/>
              <a:t>2018-04-26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D6399-9F08-414D-8D7D-5E7966AC35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A6055-57B6-4B38-84C0-55D70CDAFAEA}" type="datetimeFigureOut">
              <a:rPr lang="ko-KR" altLang="en-US" smtClean="0"/>
              <a:pPr/>
              <a:t>2018-04-26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D6399-9F08-414D-8D7D-5E7966AC35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A6055-57B6-4B38-84C0-55D70CDAFAEA}" type="datetimeFigureOut">
              <a:rPr lang="ko-KR" altLang="en-US" smtClean="0"/>
              <a:pPr/>
              <a:t>2018-04-26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D6399-9F08-414D-8D7D-5E7966AC35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A6055-57B6-4B38-84C0-55D70CDAFAEA}" type="datetimeFigureOut">
              <a:rPr lang="ko-KR" altLang="en-US" smtClean="0"/>
              <a:pPr/>
              <a:t>2018-04-26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D6399-9F08-414D-8D7D-5E7966AC35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13" Type="http://schemas.openxmlformats.org/officeDocument/2006/relationships/image" Target="../media/image23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1.jpeg"/><Relationship Id="rId5" Type="http://schemas.openxmlformats.org/officeDocument/2006/relationships/image" Target="../media/image16.jpeg"/><Relationship Id="rId10" Type="http://schemas.openxmlformats.org/officeDocument/2006/relationships/image" Target="../media/image20.jpeg"/><Relationship Id="rId4" Type="http://schemas.openxmlformats.org/officeDocument/2006/relationships/image" Target="../media/image15.jpeg"/><Relationship Id="rId9" Type="http://schemas.openxmlformats.org/officeDocument/2006/relationships/image" Target="../media/image19.jpeg"/><Relationship Id="rId1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그림 91" descr="%B3%AA~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8" name="모서리가 둥근 직사각형 17"/>
          <p:cNvSpPr/>
          <p:nvPr/>
        </p:nvSpPr>
        <p:spPr>
          <a:xfrm>
            <a:off x="214290" y="1333803"/>
            <a:ext cx="2000264" cy="1897572"/>
          </a:xfrm>
          <a:prstGeom prst="roundRect">
            <a:avLst/>
          </a:prstGeom>
          <a:noFill/>
          <a:ln w="31750" cap="sq" cmpd="sng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2428868" y="1333803"/>
            <a:ext cx="2000264" cy="1897572"/>
          </a:xfrm>
          <a:prstGeom prst="roundRect">
            <a:avLst/>
          </a:prstGeom>
          <a:noFill/>
          <a:ln w="31750" cap="sq" cmpd="sng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285729" y="1405242"/>
            <a:ext cx="1857387" cy="178595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2500306" y="1405242"/>
            <a:ext cx="1857387" cy="1785950"/>
          </a:xfrm>
          <a:prstGeom prst="round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285728" y="3046056"/>
            <a:ext cx="1838965" cy="43088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1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다 함께 노래에 맞춰 춤을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남구인형극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4643446" y="1333803"/>
            <a:ext cx="2000264" cy="1897572"/>
          </a:xfrm>
          <a:prstGeom prst="roundRect">
            <a:avLst/>
          </a:prstGeom>
          <a:noFill/>
          <a:ln w="31750" cap="sq" cmpd="sng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모서리가 둥근 직사각형 44"/>
          <p:cNvSpPr/>
          <p:nvPr/>
        </p:nvSpPr>
        <p:spPr>
          <a:xfrm>
            <a:off x="4714884" y="1405242"/>
            <a:ext cx="1857387" cy="178595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TextBox 77"/>
          <p:cNvSpPr txBox="1"/>
          <p:nvPr/>
        </p:nvSpPr>
        <p:spPr>
          <a:xfrm>
            <a:off x="2407425" y="3046056"/>
            <a:ext cx="2021707" cy="43088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“</a:t>
            </a:r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금도끼 은도끼</a:t>
            </a:r>
            <a:r>
              <a:rPr lang="en-US" altLang="ko-KR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”</a:t>
            </a:r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인형극을 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보여주시는</a:t>
            </a:r>
            <a:r>
              <a:rPr lang="en-US" altLang="ko-KR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남구인형극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500570" y="3046056"/>
            <a:ext cx="2430474" cy="43088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깔깔깔</a:t>
            </a:r>
            <a:r>
              <a:rPr lang="en-US" altLang="ko-KR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~</a:t>
            </a:r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우스꽝스러운 표정을 짓는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남구인형극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85" name="모서리가 둥근 직사각형 84"/>
          <p:cNvSpPr/>
          <p:nvPr/>
        </p:nvSpPr>
        <p:spPr>
          <a:xfrm>
            <a:off x="214290" y="3548381"/>
            <a:ext cx="2000264" cy="1897572"/>
          </a:xfrm>
          <a:prstGeom prst="roundRect">
            <a:avLst/>
          </a:prstGeom>
          <a:noFill/>
          <a:ln w="31750" cap="sq" cmpd="sng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모서리가 둥근 직사각형 87"/>
          <p:cNvSpPr/>
          <p:nvPr/>
        </p:nvSpPr>
        <p:spPr>
          <a:xfrm>
            <a:off x="285729" y="3619820"/>
            <a:ext cx="1857387" cy="1785950"/>
          </a:xfrm>
          <a:prstGeom prst="round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TextBox 88"/>
          <p:cNvSpPr txBox="1"/>
          <p:nvPr/>
        </p:nvSpPr>
        <p:spPr>
          <a:xfrm>
            <a:off x="428604" y="5238752"/>
            <a:ext cx="1588897" cy="43088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전통 춤을 보여주시는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z="11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청춘예술공연단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4643446" y="3548381"/>
            <a:ext cx="2000264" cy="1897572"/>
          </a:xfrm>
          <a:prstGeom prst="roundRect">
            <a:avLst/>
          </a:prstGeom>
          <a:noFill/>
          <a:ln w="31750" cap="sq" cmpd="sng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4714884" y="3619820"/>
            <a:ext cx="1857387" cy="1785950"/>
          </a:xfrm>
          <a:prstGeom prst="round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TextBox 104"/>
          <p:cNvSpPr txBox="1"/>
          <p:nvPr/>
        </p:nvSpPr>
        <p:spPr>
          <a:xfrm>
            <a:off x="4786322" y="5238752"/>
            <a:ext cx="1733167" cy="43088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화려한 공연무대를 보인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z="11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청춘예술공연단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12" name="모서리가 둥근 직사각형 111"/>
          <p:cNvSpPr/>
          <p:nvPr/>
        </p:nvSpPr>
        <p:spPr>
          <a:xfrm>
            <a:off x="2428868" y="3548380"/>
            <a:ext cx="2000264" cy="1897572"/>
          </a:xfrm>
          <a:prstGeom prst="roundRect">
            <a:avLst/>
          </a:prstGeom>
          <a:noFill/>
          <a:ln w="31750" cap="sq" cmpd="sng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모서리가 둥근 직사각형 112"/>
          <p:cNvSpPr/>
          <p:nvPr/>
        </p:nvSpPr>
        <p:spPr>
          <a:xfrm>
            <a:off x="2500306" y="3619819"/>
            <a:ext cx="1857387" cy="1785950"/>
          </a:xfrm>
          <a:prstGeom prst="roundRect">
            <a:avLst/>
          </a:prstGeom>
          <a:blipFill>
            <a:blip r:embed="rId9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TextBox 113"/>
          <p:cNvSpPr txBox="1"/>
          <p:nvPr/>
        </p:nvSpPr>
        <p:spPr>
          <a:xfrm>
            <a:off x="2751652" y="5238752"/>
            <a:ext cx="1391728" cy="43088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청춘을 노래하시는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z="11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청춘예술공연단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0" y="166654"/>
            <a:ext cx="6858000" cy="7540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4300" b="1" dirty="0" smtClean="0">
                <a:ln w="19050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크리스탈M" pitchFamily="18" charset="-127"/>
                <a:ea typeface="HY크리스탈M" pitchFamily="18" charset="-127"/>
              </a:rPr>
              <a:t>2018</a:t>
            </a:r>
            <a:r>
              <a:rPr lang="ko-KR" altLang="en-US" sz="4300" b="1" dirty="0" smtClean="0">
                <a:ln w="19050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크리스탈M" pitchFamily="18" charset="-127"/>
                <a:ea typeface="HY크리스탈M" pitchFamily="18" charset="-127"/>
              </a:rPr>
              <a:t>년 </a:t>
            </a:r>
            <a:r>
              <a:rPr lang="en-US" altLang="ko-KR" sz="4300" b="1" dirty="0" smtClean="0">
                <a:ln w="19050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크리스탈M" pitchFamily="18" charset="-127"/>
                <a:ea typeface="HY크리스탈M" pitchFamily="18" charset="-127"/>
              </a:rPr>
              <a:t>3</a:t>
            </a:r>
            <a:r>
              <a:rPr lang="ko-KR" altLang="en-US" sz="4300" b="1" dirty="0" smtClean="0">
                <a:ln w="19050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크리스탈M" pitchFamily="18" charset="-127"/>
                <a:ea typeface="HY크리스탈M" pitchFamily="18" charset="-127"/>
              </a:rPr>
              <a:t>월 한희 소식지</a:t>
            </a:r>
            <a:endParaRPr lang="en-US" altLang="ko-KR" sz="4300" b="1" dirty="0">
              <a:ln w="19050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HY크리스탈M" pitchFamily="18" charset="-127"/>
              <a:ea typeface="HY크리스탈M" pitchFamily="18" charset="-127"/>
            </a:endParaRPr>
          </a:p>
        </p:txBody>
      </p:sp>
      <p:sp>
        <p:nvSpPr>
          <p:cNvPr id="55" name="모서리가 둥근 직사각형 54"/>
          <p:cNvSpPr/>
          <p:nvPr/>
        </p:nvSpPr>
        <p:spPr>
          <a:xfrm>
            <a:off x="4643446" y="5667379"/>
            <a:ext cx="2000264" cy="1897572"/>
          </a:xfrm>
          <a:prstGeom prst="roundRect">
            <a:avLst/>
          </a:prstGeom>
          <a:noFill/>
          <a:ln w="31750" cap="sq" cmpd="sng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모서리가 둥근 직사각형 57"/>
          <p:cNvSpPr/>
          <p:nvPr/>
        </p:nvSpPr>
        <p:spPr>
          <a:xfrm>
            <a:off x="214290" y="5667379"/>
            <a:ext cx="2000264" cy="1897572"/>
          </a:xfrm>
          <a:prstGeom prst="roundRect">
            <a:avLst/>
          </a:prstGeom>
          <a:noFill/>
          <a:ln w="31750" cap="sq" cmpd="sng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모서리가 둥근 직사각형 69"/>
          <p:cNvSpPr/>
          <p:nvPr/>
        </p:nvSpPr>
        <p:spPr>
          <a:xfrm>
            <a:off x="214290" y="7768077"/>
            <a:ext cx="2000264" cy="1897572"/>
          </a:xfrm>
          <a:prstGeom prst="roundRect">
            <a:avLst/>
          </a:prstGeom>
          <a:noFill/>
          <a:ln w="31750" cap="sq" cmpd="sng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모서리가 둥근 직사각형 56"/>
          <p:cNvSpPr/>
          <p:nvPr/>
        </p:nvSpPr>
        <p:spPr>
          <a:xfrm>
            <a:off x="4643446" y="7768077"/>
            <a:ext cx="2000264" cy="1897572"/>
          </a:xfrm>
          <a:prstGeom prst="roundRect">
            <a:avLst/>
          </a:prstGeom>
          <a:noFill/>
          <a:ln w="31750" cap="sq" cmpd="sng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TextBox 123"/>
          <p:cNvSpPr txBox="1"/>
          <p:nvPr/>
        </p:nvSpPr>
        <p:spPr>
          <a:xfrm>
            <a:off x="1928802" y="6019771"/>
            <a:ext cx="2928958" cy="3362385"/>
          </a:xfrm>
          <a:prstGeom prst="roundRect">
            <a:avLst/>
          </a:prstGeom>
          <a:blipFill dpi="0" rotWithShape="1">
            <a:blip r:embed="rId10">
              <a:alphaModFix amt="58000"/>
            </a:blip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싱그러운 봄을 알리는</a:t>
            </a:r>
            <a:endParaRPr lang="en-US" altLang="ko-KR" sz="1300" b="1" dirty="0" smtClean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산뜻한 </a:t>
            </a:r>
            <a:r>
              <a:rPr lang="en-US" altLang="ko-KR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3</a:t>
            </a:r>
            <a:r>
              <a:rPr lang="ko-KR" altLang="en-US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월이 되었습니다</a:t>
            </a:r>
            <a:endParaRPr lang="en-US" altLang="ko-KR" sz="1300" b="1" dirty="0" smtClean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하루를 활기차고 즐겁게 생활하실 수 있도록 다양한 공연과</a:t>
            </a:r>
            <a:r>
              <a:rPr lang="en-US" altLang="ko-KR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생신잔치를 열고 대보름을 맞아</a:t>
            </a:r>
            <a:r>
              <a:rPr lang="en-US" altLang="ko-KR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땅콩과 호두 등을 부수는 </a:t>
            </a:r>
            <a:r>
              <a:rPr lang="ko-KR" altLang="en-US" sz="1300" b="1" dirty="0" err="1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부럼깨기</a:t>
            </a:r>
            <a:r>
              <a:rPr lang="en-US" altLang="ko-KR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를 통해 </a:t>
            </a:r>
            <a:r>
              <a:rPr lang="ko-KR" altLang="en-US" sz="1300" b="1" dirty="0" err="1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나쁜기운들을</a:t>
            </a:r>
            <a:r>
              <a:rPr lang="ko-KR" altLang="en-US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 몰아내기 위해 다 함께 참여해주셨습니다</a:t>
            </a:r>
            <a:r>
              <a:rPr lang="en-US" altLang="ko-KR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.*^^*</a:t>
            </a:r>
            <a:r>
              <a:rPr lang="ko-KR" altLang="en-US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 </a:t>
            </a:r>
          </a:p>
          <a:p>
            <a:pPr algn="ctr"/>
            <a:r>
              <a:rPr lang="ko-KR" altLang="en-US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또 한 어르신들에게 최상의 서비스 제공하기 위해</a:t>
            </a:r>
            <a:r>
              <a:rPr lang="en-US" altLang="ko-KR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직원회의를 실시하였고 건강과 해충예방을</a:t>
            </a:r>
            <a:r>
              <a:rPr lang="en-US" altLang="ko-KR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위한 분기별로 실시하는 전체방역 소독을</a:t>
            </a:r>
            <a:r>
              <a:rPr lang="en-US" altLang="ko-KR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진행하여 좀더 안전하고 깨끗한 환경에서 지낼 수</a:t>
            </a:r>
            <a:r>
              <a:rPr lang="en-US" altLang="ko-KR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있도록 </a:t>
            </a:r>
            <a:r>
              <a:rPr lang="ko-KR" altLang="en-US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하였습니다</a:t>
            </a:r>
            <a:r>
              <a:rPr lang="en-US" altLang="ko-KR" sz="13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latin typeface="HY동녘M" pitchFamily="18" charset="-127"/>
                <a:ea typeface="HY동녘M" pitchFamily="18" charset="-127"/>
              </a:rPr>
              <a:t>.</a:t>
            </a:r>
          </a:p>
        </p:txBody>
      </p:sp>
      <p:sp>
        <p:nvSpPr>
          <p:cNvPr id="56" name="모서리가 둥근 직사각형 55"/>
          <p:cNvSpPr/>
          <p:nvPr/>
        </p:nvSpPr>
        <p:spPr>
          <a:xfrm>
            <a:off x="4714884" y="5738818"/>
            <a:ext cx="1857387" cy="1785950"/>
          </a:xfrm>
          <a:prstGeom prst="roundRect">
            <a:avLst/>
          </a:prstGeom>
          <a:blipFill>
            <a:blip r:embed="rId1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4645350" y="7310454"/>
            <a:ext cx="2021707" cy="43088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정월대보름을 맞아 </a:t>
            </a:r>
            <a:r>
              <a:rPr lang="ko-KR" altLang="en-US" sz="11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부럼깨기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행사를 진행 하였습니다</a:t>
            </a:r>
            <a:r>
              <a:rPr lang="en-US" altLang="ko-KR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.</a:t>
            </a:r>
          </a:p>
        </p:txBody>
      </p:sp>
      <p:sp>
        <p:nvSpPr>
          <p:cNvPr id="62" name="모서리가 둥근 직사각형 61"/>
          <p:cNvSpPr/>
          <p:nvPr/>
        </p:nvSpPr>
        <p:spPr>
          <a:xfrm>
            <a:off x="285728" y="5738818"/>
            <a:ext cx="1857387" cy="1785950"/>
          </a:xfrm>
          <a:prstGeom prst="roundRect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TextBox 62"/>
          <p:cNvSpPr txBox="1"/>
          <p:nvPr/>
        </p:nvSpPr>
        <p:spPr>
          <a:xfrm>
            <a:off x="196959" y="7308195"/>
            <a:ext cx="2021707" cy="43088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임</a:t>
            </a:r>
            <a:r>
              <a:rPr lang="en-US" altLang="ko-KR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OO</a:t>
            </a:r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어르신의 생신을 맞아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z="11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생신찬지를</a:t>
            </a:r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 진행 하였습니다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9" name="모서리가 둥근 직사각형 58"/>
          <p:cNvSpPr/>
          <p:nvPr/>
        </p:nvSpPr>
        <p:spPr>
          <a:xfrm>
            <a:off x="4714884" y="7839516"/>
            <a:ext cx="1857387" cy="1785950"/>
          </a:xfrm>
          <a:prstGeom prst="roundRect">
            <a:avLst/>
          </a:prstGeom>
          <a:blipFill>
            <a:blip r:embed="rId1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TextBox 82"/>
          <p:cNvSpPr txBox="1"/>
          <p:nvPr/>
        </p:nvSpPr>
        <p:spPr>
          <a:xfrm>
            <a:off x="4572008" y="9451335"/>
            <a:ext cx="2266967" cy="43088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방역 및 해충예방을 위한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분기별 소독을 </a:t>
            </a:r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실</a:t>
            </a:r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시 </a:t>
            </a:r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하였습니다</a:t>
            </a:r>
            <a:r>
              <a:rPr lang="en-US" altLang="ko-KR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.</a:t>
            </a:r>
          </a:p>
        </p:txBody>
      </p:sp>
      <p:sp>
        <p:nvSpPr>
          <p:cNvPr id="71" name="모서리가 둥근 직사각형 70"/>
          <p:cNvSpPr/>
          <p:nvPr/>
        </p:nvSpPr>
        <p:spPr>
          <a:xfrm rot="5400000">
            <a:off x="285728" y="7846239"/>
            <a:ext cx="1857388" cy="1785950"/>
          </a:xfrm>
          <a:prstGeom prst="roundRect">
            <a:avLst/>
          </a:prstGeom>
          <a:blipFill dpi="0" rotWithShape="0">
            <a:blip r:embed="rId1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-24" y="9549174"/>
            <a:ext cx="2555508" cy="2616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직원회의와 교육을 진행 하였습니다</a:t>
            </a:r>
            <a:r>
              <a:rPr lang="en-US" altLang="ko-KR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.</a:t>
            </a:r>
          </a:p>
        </p:txBody>
      </p:sp>
      <p:sp>
        <p:nvSpPr>
          <p:cNvPr id="125" name="웃는 얼굴 124"/>
          <p:cNvSpPr/>
          <p:nvPr/>
        </p:nvSpPr>
        <p:spPr>
          <a:xfrm>
            <a:off x="428604" y="2095480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웃는 얼굴 125"/>
          <p:cNvSpPr/>
          <p:nvPr/>
        </p:nvSpPr>
        <p:spPr>
          <a:xfrm>
            <a:off x="1285860" y="2095480"/>
            <a:ext cx="142876" cy="14287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웃는 얼굴 126"/>
          <p:cNvSpPr/>
          <p:nvPr/>
        </p:nvSpPr>
        <p:spPr>
          <a:xfrm>
            <a:off x="2643182" y="2095480"/>
            <a:ext cx="142876" cy="14287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웃는 얼굴 127"/>
          <p:cNvSpPr/>
          <p:nvPr/>
        </p:nvSpPr>
        <p:spPr>
          <a:xfrm>
            <a:off x="3071810" y="2095480"/>
            <a:ext cx="142876" cy="14287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웃는 얼굴 128"/>
          <p:cNvSpPr/>
          <p:nvPr/>
        </p:nvSpPr>
        <p:spPr>
          <a:xfrm>
            <a:off x="3286124" y="2166918"/>
            <a:ext cx="142876" cy="14287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웃는 얼굴 129"/>
          <p:cNvSpPr/>
          <p:nvPr/>
        </p:nvSpPr>
        <p:spPr>
          <a:xfrm>
            <a:off x="3500438" y="2166918"/>
            <a:ext cx="142876" cy="14287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웃는 얼굴 130"/>
          <p:cNvSpPr/>
          <p:nvPr/>
        </p:nvSpPr>
        <p:spPr>
          <a:xfrm>
            <a:off x="428604" y="4167182"/>
            <a:ext cx="142876" cy="14287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웃는 얼굴 131"/>
          <p:cNvSpPr/>
          <p:nvPr/>
        </p:nvSpPr>
        <p:spPr>
          <a:xfrm>
            <a:off x="785794" y="4167182"/>
            <a:ext cx="142876" cy="14287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웃는 얼굴 132"/>
          <p:cNvSpPr/>
          <p:nvPr/>
        </p:nvSpPr>
        <p:spPr>
          <a:xfrm>
            <a:off x="4714884" y="4452934"/>
            <a:ext cx="142876" cy="14287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웃는 얼굴 133"/>
          <p:cNvSpPr/>
          <p:nvPr/>
        </p:nvSpPr>
        <p:spPr>
          <a:xfrm>
            <a:off x="5143512" y="4452934"/>
            <a:ext cx="142876" cy="14287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웃는 얼굴 134"/>
          <p:cNvSpPr/>
          <p:nvPr/>
        </p:nvSpPr>
        <p:spPr>
          <a:xfrm>
            <a:off x="5357826" y="4452934"/>
            <a:ext cx="142876" cy="14287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웃는 얼굴 135"/>
          <p:cNvSpPr/>
          <p:nvPr/>
        </p:nvSpPr>
        <p:spPr>
          <a:xfrm>
            <a:off x="5500702" y="4452934"/>
            <a:ext cx="142876" cy="14287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웃는 얼굴 136"/>
          <p:cNvSpPr/>
          <p:nvPr/>
        </p:nvSpPr>
        <p:spPr>
          <a:xfrm>
            <a:off x="1000108" y="6096008"/>
            <a:ext cx="285752" cy="28575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웃는 얼굴 137"/>
          <p:cNvSpPr/>
          <p:nvPr/>
        </p:nvSpPr>
        <p:spPr>
          <a:xfrm>
            <a:off x="4714884" y="6310322"/>
            <a:ext cx="285752" cy="35719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웃는 얼굴 138"/>
          <p:cNvSpPr/>
          <p:nvPr/>
        </p:nvSpPr>
        <p:spPr>
          <a:xfrm>
            <a:off x="5357826" y="6310322"/>
            <a:ext cx="285752" cy="35719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0" name="웃는 얼굴 139"/>
          <p:cNvSpPr/>
          <p:nvPr/>
        </p:nvSpPr>
        <p:spPr>
          <a:xfrm>
            <a:off x="5643578" y="6238884"/>
            <a:ext cx="214314" cy="28575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웃는 얼굴 140"/>
          <p:cNvSpPr/>
          <p:nvPr/>
        </p:nvSpPr>
        <p:spPr>
          <a:xfrm>
            <a:off x="5857892" y="6238884"/>
            <a:ext cx="214314" cy="28575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웃는 얼굴 141"/>
          <p:cNvSpPr/>
          <p:nvPr/>
        </p:nvSpPr>
        <p:spPr>
          <a:xfrm>
            <a:off x="6143644" y="8453462"/>
            <a:ext cx="285752" cy="28575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" name="웃는 얼굴 142"/>
          <p:cNvSpPr/>
          <p:nvPr/>
        </p:nvSpPr>
        <p:spPr>
          <a:xfrm>
            <a:off x="6143644" y="8167710"/>
            <a:ext cx="285752" cy="28575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웃는 얼굴 143"/>
          <p:cNvSpPr/>
          <p:nvPr/>
        </p:nvSpPr>
        <p:spPr>
          <a:xfrm>
            <a:off x="6429396" y="8096272"/>
            <a:ext cx="142876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그림 103" descr="54%B0%B3%B3%AA%B8%AE%B9%E8%B0%E61680-10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858000" cy="4286280"/>
          </a:xfrm>
          <a:prstGeom prst="rect">
            <a:avLst/>
          </a:prstGeom>
        </p:spPr>
      </p:pic>
      <p:pic>
        <p:nvPicPr>
          <p:cNvPr id="78" name="그림 77" descr="%B0%B3%B3%AA%B8%AE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039100"/>
            <a:ext cx="6858000" cy="1866900"/>
          </a:xfrm>
          <a:prstGeom prst="rect">
            <a:avLst/>
          </a:prstGeom>
        </p:spPr>
      </p:pic>
      <p:cxnSp>
        <p:nvCxnSpPr>
          <p:cNvPr id="9" name="직선 연결선 8"/>
          <p:cNvCxnSpPr/>
          <p:nvPr/>
        </p:nvCxnSpPr>
        <p:spPr>
          <a:xfrm flipV="1">
            <a:off x="0" y="452406"/>
            <a:ext cx="6858000" cy="2"/>
          </a:xfrm>
          <a:prstGeom prst="line">
            <a:avLst/>
          </a:prstGeom>
          <a:ln w="1143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모서리가 둥근 직사각형 13"/>
          <p:cNvSpPr/>
          <p:nvPr/>
        </p:nvSpPr>
        <p:spPr>
          <a:xfrm>
            <a:off x="2395013" y="952473"/>
            <a:ext cx="2176971" cy="1679006"/>
          </a:xfrm>
          <a:prstGeom prst="roundRect">
            <a:avLst/>
          </a:prstGeom>
          <a:noFill/>
          <a:ln w="31750" cap="sq" cmpd="sng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142828" y="952472"/>
            <a:ext cx="2176971" cy="1679006"/>
          </a:xfrm>
          <a:prstGeom prst="roundRect">
            <a:avLst/>
          </a:prstGeom>
          <a:noFill/>
          <a:ln w="31750" cap="sq" cmpd="sng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476660" y="1023911"/>
            <a:ext cx="2021472" cy="1580241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224474" y="1023910"/>
            <a:ext cx="2021472" cy="1580241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2395013" y="3021915"/>
            <a:ext cx="2176971" cy="1679006"/>
          </a:xfrm>
          <a:prstGeom prst="roundRect">
            <a:avLst/>
          </a:prstGeom>
          <a:noFill/>
          <a:ln w="31750" cap="sq" cmpd="sng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2476660" y="3093353"/>
            <a:ext cx="2021472" cy="1580241"/>
          </a:xfrm>
          <a:prstGeom prst="round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71414" y="8877572"/>
            <a:ext cx="6715148" cy="1015663"/>
          </a:xfrm>
          <a:prstGeom prst="rect">
            <a:avLst/>
          </a:prstGeom>
          <a:blipFill dpi="0" rotWithShape="1">
            <a:blip r:embed="rId8">
              <a:alphaModFix amt="59000"/>
            </a:blip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ko-KR" altLang="en-US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 김재택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,</a:t>
            </a:r>
            <a:r>
              <a:rPr lang="ko-KR" altLang="en-US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윤복님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,</a:t>
            </a:r>
            <a:r>
              <a:rPr lang="ko-KR" altLang="en-US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강윤희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,</a:t>
            </a:r>
            <a:r>
              <a:rPr lang="ko-KR" altLang="en-US" sz="1100" dirty="0" err="1" smtClean="0">
                <a:latin typeface="HY동녘B" panose="02030600000101010101" pitchFamily="18" charset="-127"/>
                <a:ea typeface="HY동녘B" panose="02030600000101010101" pitchFamily="18" charset="-127"/>
              </a:rPr>
              <a:t>김다솜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,</a:t>
            </a:r>
            <a:r>
              <a:rPr lang="ko-KR" altLang="en-US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김경환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,</a:t>
            </a:r>
            <a:r>
              <a:rPr lang="ko-KR" altLang="en-US" sz="1100" dirty="0" err="1" smtClean="0">
                <a:latin typeface="HY동녘B" panose="02030600000101010101" pitchFamily="18" charset="-127"/>
                <a:ea typeface="HY동녘B" panose="02030600000101010101" pitchFamily="18" charset="-127"/>
              </a:rPr>
              <a:t>김보하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,</a:t>
            </a:r>
            <a:r>
              <a:rPr lang="ko-KR" altLang="en-US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홍정옥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,</a:t>
            </a:r>
            <a:r>
              <a:rPr lang="ko-KR" altLang="en-US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유정아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,</a:t>
            </a:r>
            <a:r>
              <a:rPr lang="ko-KR" altLang="en-US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강규정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,</a:t>
            </a:r>
            <a:r>
              <a:rPr lang="ko-KR" altLang="en-US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심하연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,</a:t>
            </a:r>
            <a:r>
              <a:rPr lang="ko-KR" altLang="en-US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김석훈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,</a:t>
            </a:r>
            <a:r>
              <a:rPr lang="ko-KR" altLang="en-US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김재권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,</a:t>
            </a:r>
            <a:r>
              <a:rPr lang="ko-KR" altLang="en-US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미진식품 등 많은 분들의 아낌없는 후원에 감사 드립니다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.  </a:t>
            </a:r>
          </a:p>
          <a:p>
            <a:pPr algn="just">
              <a:lnSpc>
                <a:spcPts val="1200"/>
              </a:lnSpc>
            </a:pPr>
            <a:r>
              <a:rPr lang="ko-KR" altLang="en-US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 재능기부봉사로 이미용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(</a:t>
            </a:r>
            <a:r>
              <a:rPr lang="ko-KR" altLang="en-US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염색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)</a:t>
            </a:r>
            <a:r>
              <a:rPr lang="ko-KR" altLang="en-US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 봉사를 담당해주신 임현영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,</a:t>
            </a:r>
            <a:r>
              <a:rPr lang="ko-KR" altLang="en-US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최은정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,</a:t>
            </a:r>
            <a:r>
              <a:rPr lang="ko-KR" altLang="en-US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김인덕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,</a:t>
            </a:r>
            <a:r>
              <a:rPr lang="ko-KR" altLang="en-US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홍현자 선생님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, </a:t>
            </a:r>
            <a:r>
              <a:rPr lang="ko-KR" altLang="en-US" sz="1100" dirty="0" err="1" smtClean="0">
                <a:latin typeface="HY동녘B" panose="02030600000101010101" pitchFamily="18" charset="-127"/>
                <a:ea typeface="HY동녘B" panose="02030600000101010101" pitchFamily="18" charset="-127"/>
              </a:rPr>
              <a:t>청춘예술봉사단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 </a:t>
            </a:r>
            <a:r>
              <a:rPr lang="ko-KR" altLang="en-US" sz="1100" dirty="0" err="1" smtClean="0">
                <a:latin typeface="HY동녘B" panose="02030600000101010101" pitchFamily="18" charset="-127"/>
                <a:ea typeface="HY동녘B" panose="02030600000101010101" pitchFamily="18" charset="-127"/>
              </a:rPr>
              <a:t>단원여러분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,</a:t>
            </a:r>
            <a:r>
              <a:rPr lang="ko-KR" altLang="en-US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남구인형극 단원 여러분 </a:t>
            </a:r>
            <a:r>
              <a:rPr lang="ko-KR" altLang="en-US" sz="1100" dirty="0" err="1" smtClean="0">
                <a:latin typeface="HY동녘B" panose="02030600000101010101" pitchFamily="18" charset="-127"/>
                <a:ea typeface="HY동녘B" panose="02030600000101010101" pitchFamily="18" charset="-127"/>
              </a:rPr>
              <a:t>한희요양원은</a:t>
            </a:r>
            <a:r>
              <a:rPr lang="ko-KR" altLang="en-US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 아낌없는 관심과 사랑을 받게 되어 다시 한번 </a:t>
            </a:r>
            <a:r>
              <a:rPr lang="ko-KR" altLang="en-US" sz="1100" dirty="0" err="1" smtClean="0">
                <a:latin typeface="HY동녘B" panose="02030600000101010101" pitchFamily="18" charset="-127"/>
                <a:ea typeface="HY동녘B" panose="02030600000101010101" pitchFamily="18" charset="-127"/>
              </a:rPr>
              <a:t>감사드립니다</a:t>
            </a:r>
            <a:r>
              <a:rPr lang="en-US" altLang="ko-KR" sz="11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.</a:t>
            </a:r>
          </a:p>
          <a:p>
            <a:pPr algn="ctr">
              <a:lnSpc>
                <a:spcPts val="1200"/>
              </a:lnSpc>
            </a:pPr>
            <a:r>
              <a:rPr lang="en-US" altLang="ko-KR" sz="1050" spc="-100" dirty="0">
                <a:solidFill>
                  <a:schemeClr val="accent2">
                    <a:lumMod val="50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&lt;</a:t>
            </a:r>
            <a:r>
              <a:rPr lang="ko-KR" altLang="en-US" sz="1050" spc="-100" dirty="0">
                <a:solidFill>
                  <a:schemeClr val="accent2">
                    <a:lumMod val="50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후원금</a:t>
            </a:r>
            <a:r>
              <a:rPr lang="en-US" altLang="ko-KR" sz="1050" spc="-100" dirty="0">
                <a:solidFill>
                  <a:schemeClr val="accent2">
                    <a:lumMod val="50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(</a:t>
            </a:r>
            <a:r>
              <a:rPr lang="ko-KR" altLang="en-US" sz="1050" spc="-100" dirty="0">
                <a:solidFill>
                  <a:schemeClr val="accent2">
                    <a:lumMod val="50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품</a:t>
            </a:r>
            <a:r>
              <a:rPr lang="en-US" altLang="ko-KR" sz="1050" spc="-100" dirty="0">
                <a:solidFill>
                  <a:schemeClr val="accent2">
                    <a:lumMod val="50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)</a:t>
            </a:r>
            <a:r>
              <a:rPr lang="ko-KR" altLang="en-US" sz="1050" spc="-100" dirty="0" smtClean="0">
                <a:solidFill>
                  <a:schemeClr val="accent2">
                    <a:lumMod val="50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계좌</a:t>
            </a:r>
            <a:r>
              <a:rPr lang="en-US" altLang="ko-KR" sz="1050" spc="-100" dirty="0" smtClean="0">
                <a:solidFill>
                  <a:schemeClr val="accent2">
                    <a:lumMod val="50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  <a:sym typeface="Wingdings" pitchFamily="2" charset="2"/>
              </a:rPr>
              <a:t>&gt;</a:t>
            </a:r>
            <a:r>
              <a:rPr lang="ko-KR" altLang="en-US" sz="1050" spc="-100" dirty="0" smtClean="0">
                <a:solidFill>
                  <a:schemeClr val="accent2">
                    <a:lumMod val="50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  <a:sym typeface="Wingdings" pitchFamily="2" charset="2"/>
              </a:rPr>
              <a:t> </a:t>
            </a:r>
            <a:r>
              <a:rPr lang="ko-KR" altLang="en-US" sz="1050" spc="-100" dirty="0">
                <a:solidFill>
                  <a:schemeClr val="accent2">
                    <a:lumMod val="50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  <a:sym typeface="Wingdings" pitchFamily="2" charset="2"/>
              </a:rPr>
              <a:t>농협 </a:t>
            </a:r>
            <a:r>
              <a:rPr lang="en-US" altLang="ko-KR" sz="1100" spc="-100" dirty="0" smtClean="0">
                <a:solidFill>
                  <a:schemeClr val="accent2">
                    <a:lumMod val="50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  <a:sym typeface="Wingdings" pitchFamily="2" charset="2"/>
              </a:rPr>
              <a:t>601064-51-006824  /  </a:t>
            </a:r>
            <a:r>
              <a:rPr lang="ko-KR" altLang="en-US" sz="1050" spc="-100" dirty="0" smtClean="0">
                <a:solidFill>
                  <a:schemeClr val="accent2">
                    <a:lumMod val="50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  <a:sym typeface="Wingdings" pitchFamily="2" charset="2"/>
              </a:rPr>
              <a:t>광주은행 </a:t>
            </a:r>
            <a:r>
              <a:rPr lang="en-US" altLang="ko-KR" sz="1100" spc="-100" dirty="0" smtClean="0">
                <a:solidFill>
                  <a:schemeClr val="accent2">
                    <a:lumMod val="50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  <a:sym typeface="Wingdings" pitchFamily="2" charset="2"/>
              </a:rPr>
              <a:t>126-107-003399  /  (</a:t>
            </a:r>
            <a:r>
              <a:rPr lang="ko-KR" altLang="en-US" sz="1100" spc="-100" dirty="0" smtClean="0">
                <a:solidFill>
                  <a:schemeClr val="accent2">
                    <a:lumMod val="50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  <a:sym typeface="Wingdings" pitchFamily="2" charset="2"/>
              </a:rPr>
              <a:t>사</a:t>
            </a:r>
            <a:r>
              <a:rPr lang="en-US" altLang="ko-KR" sz="1100" spc="-100" dirty="0" smtClean="0">
                <a:solidFill>
                  <a:schemeClr val="accent2">
                    <a:lumMod val="50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  <a:sym typeface="Wingdings" pitchFamily="2" charset="2"/>
              </a:rPr>
              <a:t>)</a:t>
            </a:r>
            <a:r>
              <a:rPr lang="ko-KR" altLang="en-US" sz="1050" spc="-100" dirty="0" err="1" smtClean="0">
                <a:solidFill>
                  <a:schemeClr val="accent2">
                    <a:lumMod val="50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  <a:sym typeface="Wingdings" pitchFamily="2" charset="2"/>
              </a:rPr>
              <a:t>한희사회복지회</a:t>
            </a:r>
            <a:endParaRPr lang="en-US" altLang="ko-KR" sz="1100" dirty="0"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sp>
        <p:nvSpPr>
          <p:cNvPr id="50" name="타원 49"/>
          <p:cNvSpPr/>
          <p:nvPr/>
        </p:nvSpPr>
        <p:spPr>
          <a:xfrm>
            <a:off x="357166" y="5067534"/>
            <a:ext cx="1748153" cy="1822456"/>
          </a:xfrm>
          <a:prstGeom prst="ellipse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56"/>
          <p:cNvSpPr/>
          <p:nvPr/>
        </p:nvSpPr>
        <p:spPr>
          <a:xfrm>
            <a:off x="2571744" y="5024438"/>
            <a:ext cx="1748153" cy="1822456"/>
          </a:xfrm>
          <a:prstGeom prst="ellipse">
            <a:avLst/>
          </a:prstGeom>
          <a:blipFill>
            <a:blip r:embed="rId10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7"/>
          <p:cNvSpPr/>
          <p:nvPr/>
        </p:nvSpPr>
        <p:spPr>
          <a:xfrm>
            <a:off x="2500306" y="4948918"/>
            <a:ext cx="1857412" cy="1932908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타원 64"/>
          <p:cNvSpPr/>
          <p:nvPr/>
        </p:nvSpPr>
        <p:spPr>
          <a:xfrm>
            <a:off x="285728" y="5024438"/>
            <a:ext cx="1857412" cy="1932908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타원 69"/>
          <p:cNvSpPr/>
          <p:nvPr/>
        </p:nvSpPr>
        <p:spPr>
          <a:xfrm>
            <a:off x="4857736" y="2948654"/>
            <a:ext cx="1748153" cy="1822456"/>
          </a:xfrm>
          <a:prstGeom prst="ellipse">
            <a:avLst/>
          </a:prstGeom>
          <a:blipFill>
            <a:blip r:embed="rId1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타원 72"/>
          <p:cNvSpPr/>
          <p:nvPr/>
        </p:nvSpPr>
        <p:spPr>
          <a:xfrm>
            <a:off x="4786298" y="4992013"/>
            <a:ext cx="1748153" cy="1822456"/>
          </a:xfrm>
          <a:prstGeom prst="ellipse">
            <a:avLst/>
          </a:prstGeom>
          <a:blipFill>
            <a:blip r:embed="rId1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타원 73"/>
          <p:cNvSpPr/>
          <p:nvPr/>
        </p:nvSpPr>
        <p:spPr>
          <a:xfrm>
            <a:off x="4714860" y="4948918"/>
            <a:ext cx="1857412" cy="1932908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타원 74"/>
          <p:cNvSpPr/>
          <p:nvPr/>
        </p:nvSpPr>
        <p:spPr>
          <a:xfrm>
            <a:off x="4786298" y="2877216"/>
            <a:ext cx="1857412" cy="1932908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모서리가 둥근 직사각형 79"/>
          <p:cNvSpPr/>
          <p:nvPr/>
        </p:nvSpPr>
        <p:spPr>
          <a:xfrm>
            <a:off x="142828" y="3021915"/>
            <a:ext cx="2143113" cy="1679006"/>
          </a:xfrm>
          <a:prstGeom prst="roundRect">
            <a:avLst/>
          </a:prstGeom>
          <a:noFill/>
          <a:ln w="31750" cap="sq" cmpd="sng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위쪽 리본 81"/>
          <p:cNvSpPr/>
          <p:nvPr/>
        </p:nvSpPr>
        <p:spPr>
          <a:xfrm>
            <a:off x="1262530" y="8409347"/>
            <a:ext cx="4381048" cy="401305"/>
          </a:xfrm>
          <a:prstGeom prst="ribbon2">
            <a:avLst>
              <a:gd name="adj1" fmla="val 12450"/>
              <a:gd name="adj2" fmla="val 67192"/>
            </a:avLst>
          </a:prstGeom>
          <a:blipFill dpi="0" rotWithShape="1">
            <a:blip r:embed="rId8">
              <a:alphaModFix amt="83000"/>
            </a:blip>
            <a:srcRect/>
            <a:tile tx="0" ty="0" sx="100000" sy="100000" flip="none" algn="tl"/>
          </a:blip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03</a:t>
            </a:r>
            <a:r>
              <a:rPr lang="ko-KR" altLang="en-US" sz="1400" dirty="0" smtClean="0">
                <a:solidFill>
                  <a:schemeClr val="tx1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월 후원자 및 재능기부 소개</a:t>
            </a:r>
            <a:endParaRPr lang="ko-KR" altLang="en-US" sz="1400" dirty="0">
              <a:solidFill>
                <a:schemeClr val="tx1"/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sp>
        <p:nvSpPr>
          <p:cNvPr id="81" name="모서리가 둥근 직사각형 80"/>
          <p:cNvSpPr/>
          <p:nvPr/>
        </p:nvSpPr>
        <p:spPr>
          <a:xfrm>
            <a:off x="224474" y="3093353"/>
            <a:ext cx="1990032" cy="1580241"/>
          </a:xfrm>
          <a:prstGeom prst="roundRect">
            <a:avLst/>
          </a:prstGeom>
          <a:blipFill>
            <a:blip r:embed="rId1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TextBox 85"/>
          <p:cNvSpPr txBox="1"/>
          <p:nvPr/>
        </p:nvSpPr>
        <p:spPr>
          <a:xfrm>
            <a:off x="2428844" y="2452670"/>
            <a:ext cx="2127506" cy="43088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향긋한 </a:t>
            </a:r>
            <a:r>
              <a:rPr lang="ko-KR" altLang="en-US" sz="11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봄꽃을</a:t>
            </a:r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 만끽하시는 중 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원예치료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64218" y="2452670"/>
            <a:ext cx="1535998" cy="43088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동물 그림에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알록달록 색칠해보기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714596" y="4448416"/>
            <a:ext cx="1656223" cy="43088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아이스크림 접어보기</a:t>
            </a:r>
            <a:r>
              <a:rPr lang="en-US" altLang="ko-KR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~</a:t>
            </a:r>
          </a:p>
          <a:p>
            <a:pPr algn="ctr"/>
            <a:r>
              <a:rPr lang="ko-KR" altLang="en-US" sz="11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색종이접기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1456" y="4450675"/>
            <a:ext cx="1303562" cy="43088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혈액순환을 위한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건강박수 </a:t>
            </a:r>
            <a:r>
              <a:rPr lang="ko-KR" altLang="en-US" sz="11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짝짝짝</a:t>
            </a:r>
            <a:r>
              <a:rPr lang="en-US" altLang="ko-KR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!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10458" y="6691654"/>
            <a:ext cx="761748" cy="2616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화투놀이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357802" y="4544432"/>
            <a:ext cx="761747" cy="2616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구연동화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88287" y="6593815"/>
            <a:ext cx="1511953" cy="43088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호호호</a:t>
            </a:r>
            <a:r>
              <a:rPr lang="en-US" altLang="ko-KR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~</a:t>
            </a:r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호떡 만들기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ko-KR" altLang="en-US" sz="1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요리프로그램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877384" y="6691654"/>
            <a:ext cx="1194558" cy="2616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1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콩주머니던지기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42852" y="7141035"/>
            <a:ext cx="6572296" cy="1169551"/>
          </a:xfrm>
          <a:prstGeom prst="rect">
            <a:avLst/>
          </a:prstGeom>
          <a:blipFill dpi="0" rotWithShape="1">
            <a:blip r:embed="rId8">
              <a:alphaModFix amt="70000"/>
            </a:blip>
            <a:srcRect/>
            <a:tile tx="0" ty="0" sx="100000" sy="100000" flip="none" algn="tl"/>
          </a:blipFill>
          <a:ln>
            <a:noFill/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HY동녘B" pitchFamily="18" charset="-127"/>
                <a:ea typeface="HY동녘B" pitchFamily="18" charset="-127"/>
              </a:rPr>
              <a:t>인지프로그램과 여가프로그램을 매주 계획하여 다양한 프로그램을 진행하고</a:t>
            </a:r>
            <a:endParaRPr lang="en-US" altLang="ko-KR" sz="14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HY동녘B" pitchFamily="18" charset="-127"/>
              <a:ea typeface="HY동녘B" pitchFamily="18" charset="-127"/>
            </a:endParaRPr>
          </a:p>
          <a:p>
            <a:pPr algn="ctr"/>
            <a:r>
              <a:rPr lang="ko-KR" altLang="en-US" sz="1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HY동녘B" pitchFamily="18" charset="-127"/>
                <a:ea typeface="HY동녘B" pitchFamily="18" charset="-127"/>
              </a:rPr>
              <a:t>그 결과로 어르신들의 높은 참여도를 보여주셨습니다</a:t>
            </a:r>
            <a:endParaRPr lang="en-US" altLang="ko-KR" sz="14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HY동녘B" pitchFamily="18" charset="-127"/>
              <a:ea typeface="HY동녘B" pitchFamily="18" charset="-127"/>
            </a:endParaRPr>
          </a:p>
          <a:p>
            <a:pPr algn="ctr"/>
            <a:r>
              <a:rPr lang="ko-KR" altLang="en-US" sz="1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HY동녘B" pitchFamily="18" charset="-127"/>
                <a:ea typeface="HY동녘B" pitchFamily="18" charset="-127"/>
              </a:rPr>
              <a:t>색칠하기</a:t>
            </a:r>
            <a:r>
              <a:rPr lang="en-US" altLang="ko-KR" sz="1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HY동녘B" pitchFamily="18" charset="-127"/>
                <a:ea typeface="HY동녘B" pitchFamily="18" charset="-127"/>
              </a:rPr>
              <a:t>, </a:t>
            </a:r>
            <a:r>
              <a:rPr lang="ko-KR" altLang="en-US" sz="1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HY동녘B" pitchFamily="18" charset="-127"/>
                <a:ea typeface="HY동녘B" pitchFamily="18" charset="-127"/>
              </a:rPr>
              <a:t>콩고르기</a:t>
            </a:r>
            <a:r>
              <a:rPr lang="en-US" altLang="ko-KR" sz="1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HY동녘B" pitchFamily="18" charset="-127"/>
                <a:ea typeface="HY동녘B" pitchFamily="18" charset="-127"/>
              </a:rPr>
              <a:t>, </a:t>
            </a:r>
            <a:r>
              <a:rPr lang="ko-KR" altLang="en-US" sz="1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HY동녘B" pitchFamily="18" charset="-127"/>
                <a:ea typeface="HY동녘B" pitchFamily="18" charset="-127"/>
              </a:rPr>
              <a:t>색종이접기</a:t>
            </a:r>
            <a:r>
              <a:rPr lang="ko-KR" altLang="en-US" sz="1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HY동녘B" pitchFamily="18" charset="-127"/>
                <a:ea typeface="HY동녘B" pitchFamily="18" charset="-127"/>
              </a:rPr>
              <a:t> 등 스스로 만들어보는 작품들을 전시하고 원예치료와 건강박수 구연동화 요리프로그램 등의 여가프로그램을 통해 정서적 안정감을 드릴 수 있도록 하였습니다</a:t>
            </a:r>
            <a:r>
              <a:rPr lang="en-US" altLang="ko-KR" sz="1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HY동녘B" pitchFamily="18" charset="-127"/>
                <a:ea typeface="HY동녘B" pitchFamily="18" charset="-127"/>
              </a:rPr>
              <a:t>.^^</a:t>
            </a:r>
          </a:p>
        </p:txBody>
      </p:sp>
      <p:sp>
        <p:nvSpPr>
          <p:cNvPr id="115" name="타원 114"/>
          <p:cNvSpPr/>
          <p:nvPr/>
        </p:nvSpPr>
        <p:spPr>
          <a:xfrm>
            <a:off x="4786298" y="809596"/>
            <a:ext cx="1857412" cy="1932908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타원 113"/>
          <p:cNvSpPr/>
          <p:nvPr/>
        </p:nvSpPr>
        <p:spPr>
          <a:xfrm>
            <a:off x="4857736" y="881034"/>
            <a:ext cx="1748153" cy="1822456"/>
          </a:xfrm>
          <a:prstGeom prst="ellipse">
            <a:avLst/>
          </a:prstGeom>
          <a:blipFill>
            <a:blip r:embed="rId1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TextBox 115"/>
          <p:cNvSpPr txBox="1"/>
          <p:nvPr/>
        </p:nvSpPr>
        <p:spPr>
          <a:xfrm>
            <a:off x="5357802" y="2476812"/>
            <a:ext cx="761748" cy="2616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11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콩고르기</a:t>
            </a:r>
            <a:endParaRPr lang="en-US" altLang="ko-KR" sz="11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5" name="가로로 말린 두루마리 모양 4"/>
          <p:cNvSpPr/>
          <p:nvPr/>
        </p:nvSpPr>
        <p:spPr>
          <a:xfrm>
            <a:off x="2786058" y="23778"/>
            <a:ext cx="3929090" cy="785818"/>
          </a:xfrm>
          <a:prstGeom prst="horizontalScroll">
            <a:avLst/>
          </a:prstGeom>
          <a:blipFill dpi="0" rotWithShape="1">
            <a:blip r:embed="rId8"/>
            <a:srcRect/>
            <a:tile tx="0" ty="0" sx="100000" sy="100000" flip="none" algn="tl"/>
          </a:blip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ysClr val="windowText" lastClr="000000"/>
                </a:solidFill>
                <a:latin typeface="HY동녘B" pitchFamily="18" charset="-127"/>
                <a:ea typeface="HY동녘B" pitchFamily="18" charset="-127"/>
              </a:rPr>
              <a:t>프로그램 소개 및 활동 사진</a:t>
            </a:r>
            <a:endParaRPr lang="ko-KR" altLang="en-US" sz="2000" b="1" dirty="0">
              <a:solidFill>
                <a:sysClr val="windowText" lastClr="000000"/>
              </a:solidFill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117" name="웃는 얼굴 116"/>
          <p:cNvSpPr/>
          <p:nvPr/>
        </p:nvSpPr>
        <p:spPr>
          <a:xfrm>
            <a:off x="214266" y="1309662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웃는 얼굴 117"/>
          <p:cNvSpPr/>
          <p:nvPr/>
        </p:nvSpPr>
        <p:spPr>
          <a:xfrm>
            <a:off x="214266" y="1095348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웃는 얼굴 118"/>
          <p:cNvSpPr/>
          <p:nvPr/>
        </p:nvSpPr>
        <p:spPr>
          <a:xfrm>
            <a:off x="714332" y="1095348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웃는 얼굴 119"/>
          <p:cNvSpPr/>
          <p:nvPr/>
        </p:nvSpPr>
        <p:spPr>
          <a:xfrm>
            <a:off x="428580" y="1095348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웃는 얼굴 120"/>
          <p:cNvSpPr/>
          <p:nvPr/>
        </p:nvSpPr>
        <p:spPr>
          <a:xfrm>
            <a:off x="1142960" y="1095348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웃는 얼굴 121"/>
          <p:cNvSpPr/>
          <p:nvPr/>
        </p:nvSpPr>
        <p:spPr>
          <a:xfrm>
            <a:off x="1357274" y="1095348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웃는 얼굴 122"/>
          <p:cNvSpPr/>
          <p:nvPr/>
        </p:nvSpPr>
        <p:spPr>
          <a:xfrm>
            <a:off x="1571588" y="1095348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웃는 얼굴 123"/>
          <p:cNvSpPr/>
          <p:nvPr/>
        </p:nvSpPr>
        <p:spPr>
          <a:xfrm>
            <a:off x="3000348" y="1381100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웃는 얼굴 124"/>
          <p:cNvSpPr/>
          <p:nvPr/>
        </p:nvSpPr>
        <p:spPr>
          <a:xfrm>
            <a:off x="3357538" y="1381100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웃는 얼굴 125"/>
          <p:cNvSpPr/>
          <p:nvPr/>
        </p:nvSpPr>
        <p:spPr>
          <a:xfrm>
            <a:off x="3714728" y="1381100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웃는 얼굴 126"/>
          <p:cNvSpPr/>
          <p:nvPr/>
        </p:nvSpPr>
        <p:spPr>
          <a:xfrm>
            <a:off x="4000480" y="1238224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웃는 얼굴 127"/>
          <p:cNvSpPr/>
          <p:nvPr/>
        </p:nvSpPr>
        <p:spPr>
          <a:xfrm>
            <a:off x="4000480" y="1595414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웃는 얼굴 128"/>
          <p:cNvSpPr/>
          <p:nvPr/>
        </p:nvSpPr>
        <p:spPr>
          <a:xfrm>
            <a:off x="4000480" y="1666852"/>
            <a:ext cx="500066" cy="50006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웃는 얼굴 129"/>
          <p:cNvSpPr/>
          <p:nvPr/>
        </p:nvSpPr>
        <p:spPr>
          <a:xfrm>
            <a:off x="5214926" y="1309662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웃는 얼굴 130"/>
          <p:cNvSpPr/>
          <p:nvPr/>
        </p:nvSpPr>
        <p:spPr>
          <a:xfrm>
            <a:off x="5643554" y="1309662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웃는 얼굴 131"/>
          <p:cNvSpPr/>
          <p:nvPr/>
        </p:nvSpPr>
        <p:spPr>
          <a:xfrm>
            <a:off x="5000612" y="1452538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웃는 얼굴 132"/>
          <p:cNvSpPr/>
          <p:nvPr/>
        </p:nvSpPr>
        <p:spPr>
          <a:xfrm>
            <a:off x="5929306" y="1238224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웃는 얼굴 133"/>
          <p:cNvSpPr/>
          <p:nvPr/>
        </p:nvSpPr>
        <p:spPr>
          <a:xfrm>
            <a:off x="5714992" y="1023910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웃는 얼굴 134"/>
          <p:cNvSpPr/>
          <p:nvPr/>
        </p:nvSpPr>
        <p:spPr>
          <a:xfrm>
            <a:off x="6286496" y="1809728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웃는 얼굴 135"/>
          <p:cNvSpPr/>
          <p:nvPr/>
        </p:nvSpPr>
        <p:spPr>
          <a:xfrm>
            <a:off x="214266" y="3593419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웃는 얼굴 136"/>
          <p:cNvSpPr/>
          <p:nvPr/>
        </p:nvSpPr>
        <p:spPr>
          <a:xfrm>
            <a:off x="500018" y="3593419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웃는 얼굴 137"/>
          <p:cNvSpPr/>
          <p:nvPr/>
        </p:nvSpPr>
        <p:spPr>
          <a:xfrm>
            <a:off x="857208" y="3593419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웃는 얼굴 138"/>
          <p:cNvSpPr/>
          <p:nvPr/>
        </p:nvSpPr>
        <p:spPr>
          <a:xfrm>
            <a:off x="642894" y="3593419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0" name="웃는 얼굴 139"/>
          <p:cNvSpPr/>
          <p:nvPr/>
        </p:nvSpPr>
        <p:spPr>
          <a:xfrm>
            <a:off x="1428712" y="3593419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웃는 얼굴 140"/>
          <p:cNvSpPr/>
          <p:nvPr/>
        </p:nvSpPr>
        <p:spPr>
          <a:xfrm>
            <a:off x="1928778" y="3736295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웃는 얼굴 141"/>
          <p:cNvSpPr/>
          <p:nvPr/>
        </p:nvSpPr>
        <p:spPr>
          <a:xfrm>
            <a:off x="2643158" y="3379105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" name="웃는 얼굴 142"/>
          <p:cNvSpPr/>
          <p:nvPr/>
        </p:nvSpPr>
        <p:spPr>
          <a:xfrm>
            <a:off x="3143224" y="3379105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웃는 얼굴 143"/>
          <p:cNvSpPr/>
          <p:nvPr/>
        </p:nvSpPr>
        <p:spPr>
          <a:xfrm>
            <a:off x="3571852" y="3379105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5" name="웃는 얼굴 144"/>
          <p:cNvSpPr/>
          <p:nvPr/>
        </p:nvSpPr>
        <p:spPr>
          <a:xfrm>
            <a:off x="3786166" y="3379105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웃는 얼굴 145"/>
          <p:cNvSpPr/>
          <p:nvPr/>
        </p:nvSpPr>
        <p:spPr>
          <a:xfrm>
            <a:off x="4143356" y="3450543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웃는 얼굴 146"/>
          <p:cNvSpPr/>
          <p:nvPr/>
        </p:nvSpPr>
        <p:spPr>
          <a:xfrm>
            <a:off x="4143356" y="3664857"/>
            <a:ext cx="357190" cy="428628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8" name="웃는 얼굴 147"/>
          <p:cNvSpPr/>
          <p:nvPr/>
        </p:nvSpPr>
        <p:spPr>
          <a:xfrm>
            <a:off x="5000612" y="3809992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웃는 얼굴 148"/>
          <p:cNvSpPr/>
          <p:nvPr/>
        </p:nvSpPr>
        <p:spPr>
          <a:xfrm>
            <a:off x="5357802" y="3738554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0" name="웃는 얼굴 149"/>
          <p:cNvSpPr/>
          <p:nvPr/>
        </p:nvSpPr>
        <p:spPr>
          <a:xfrm>
            <a:off x="5214926" y="3738554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웃는 얼굴 150"/>
          <p:cNvSpPr/>
          <p:nvPr/>
        </p:nvSpPr>
        <p:spPr>
          <a:xfrm>
            <a:off x="5643554" y="3595678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2" name="웃는 얼굴 151"/>
          <p:cNvSpPr/>
          <p:nvPr/>
        </p:nvSpPr>
        <p:spPr>
          <a:xfrm>
            <a:off x="5786430" y="3595678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" name="웃는 얼굴 152"/>
          <p:cNvSpPr/>
          <p:nvPr/>
        </p:nvSpPr>
        <p:spPr>
          <a:xfrm>
            <a:off x="6072182" y="3595678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4" name="웃는 얼굴 153"/>
          <p:cNvSpPr/>
          <p:nvPr/>
        </p:nvSpPr>
        <p:spPr>
          <a:xfrm>
            <a:off x="6000744" y="3595678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5" name="웃는 얼굴 154"/>
          <p:cNvSpPr/>
          <p:nvPr/>
        </p:nvSpPr>
        <p:spPr>
          <a:xfrm>
            <a:off x="357166" y="5667380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6" name="웃는 얼굴 155"/>
          <p:cNvSpPr/>
          <p:nvPr/>
        </p:nvSpPr>
        <p:spPr>
          <a:xfrm>
            <a:off x="500042" y="5953132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7" name="웃는 얼굴 156"/>
          <p:cNvSpPr/>
          <p:nvPr/>
        </p:nvSpPr>
        <p:spPr>
          <a:xfrm>
            <a:off x="500042" y="5667380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웃는 얼굴 157"/>
          <p:cNvSpPr/>
          <p:nvPr/>
        </p:nvSpPr>
        <p:spPr>
          <a:xfrm>
            <a:off x="785794" y="5667380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웃는 얼굴 158"/>
          <p:cNvSpPr/>
          <p:nvPr/>
        </p:nvSpPr>
        <p:spPr>
          <a:xfrm>
            <a:off x="1000108" y="5953132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웃는 얼굴 159"/>
          <p:cNvSpPr/>
          <p:nvPr/>
        </p:nvSpPr>
        <p:spPr>
          <a:xfrm>
            <a:off x="1857364" y="6024570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1" name="웃는 얼굴 160"/>
          <p:cNvSpPr/>
          <p:nvPr/>
        </p:nvSpPr>
        <p:spPr>
          <a:xfrm>
            <a:off x="3428976" y="5095876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웃는 얼굴 161"/>
          <p:cNvSpPr/>
          <p:nvPr/>
        </p:nvSpPr>
        <p:spPr>
          <a:xfrm>
            <a:off x="3071786" y="5095876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" name="웃는 얼굴 162"/>
          <p:cNvSpPr/>
          <p:nvPr/>
        </p:nvSpPr>
        <p:spPr>
          <a:xfrm>
            <a:off x="3714752" y="5167314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4" name="웃는 얼굴 163"/>
          <p:cNvSpPr/>
          <p:nvPr/>
        </p:nvSpPr>
        <p:spPr>
          <a:xfrm>
            <a:off x="5429240" y="5095876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5" name="웃는 얼굴 164"/>
          <p:cNvSpPr/>
          <p:nvPr/>
        </p:nvSpPr>
        <p:spPr>
          <a:xfrm>
            <a:off x="5929306" y="5095876"/>
            <a:ext cx="214314" cy="21431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6" name="웃는 얼굴 165"/>
          <p:cNvSpPr/>
          <p:nvPr/>
        </p:nvSpPr>
        <p:spPr>
          <a:xfrm>
            <a:off x="5000636" y="5381628"/>
            <a:ext cx="428628" cy="428628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blipFill dpi="0" rotWithShape="1">
          <a:blip xmlns:r="http://schemas.openxmlformats.org/officeDocument/2006/relationships" r:embed="rId1">
            <a:alphaModFix amt="70000"/>
          </a:blip>
          <a:srcRect/>
          <a:tile tx="0" ty="0" sx="100000" sy="100000" flip="none" algn="tl"/>
        </a:blipFill>
        <a:ln>
          <a:solidFill>
            <a:schemeClr val="tx1"/>
          </a:solidFill>
        </a:ln>
      </a:spPr>
      <a:bodyPr wrap="square" rtlCol="0">
        <a:spAutoFit/>
        <a:scene3d>
          <a:camera prst="orthographicFront"/>
          <a:lightRig rig="soft" dir="tl">
            <a:rot lat="0" lon="0" rev="0"/>
          </a:lightRig>
        </a:scene3d>
        <a:sp3d contourW="25400" prstMaterial="matte">
          <a:bevelT w="25400" h="55880" prst="artDeco"/>
          <a:contourClr>
            <a:schemeClr val="accent2">
              <a:tint val="20000"/>
            </a:schemeClr>
          </a:contourClr>
        </a:sp3d>
      </a:bodyPr>
      <a:lstStyle>
        <a:defPPr algn="ctr">
          <a:defRPr sz="1400" b="1" spc="50" dirty="0" smtClean="0">
            <a:ln w="12700" cmpd="sng">
              <a:solidFill>
                <a:schemeClr val="accent6">
                  <a:satMod val="120000"/>
                  <a:shade val="80000"/>
                </a:schemeClr>
              </a:solidFill>
              <a:prstDash val="solid"/>
            </a:ln>
            <a:solidFill>
              <a:schemeClr val="accent3">
                <a:lumMod val="75000"/>
              </a:schemeClr>
            </a:solidFill>
            <a:effectLst>
              <a:glow rad="53100">
                <a:schemeClr val="accent6">
                  <a:satMod val="180000"/>
                  <a:alpha val="30000"/>
                </a:schemeClr>
              </a:glow>
            </a:effectLst>
            <a:latin typeface="HY동녘B" pitchFamily="18" charset="-127"/>
            <a:ea typeface="HY동녘B" pitchFamily="18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7188</TotalTime>
  <Words>285</Words>
  <Application>Microsoft Office PowerPoint</Application>
  <PresentationFormat>A4 용지(210x297mm)</PresentationFormat>
  <Paragraphs>48</Paragraphs>
  <Slides>2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Company>WinXP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WinXP</dc:creator>
  <cp:lastModifiedBy>HH</cp:lastModifiedBy>
  <cp:revision>726</cp:revision>
  <dcterms:created xsi:type="dcterms:W3CDTF">2014-05-10T01:28:59Z</dcterms:created>
  <dcterms:modified xsi:type="dcterms:W3CDTF">2018-04-26T03:58:01Z</dcterms:modified>
</cp:coreProperties>
</file>