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58" r:id="rId4"/>
    <p:sldId id="293" r:id="rId5"/>
    <p:sldId id="259" r:id="rId6"/>
    <p:sldId id="265" r:id="rId7"/>
    <p:sldId id="262" r:id="rId8"/>
    <p:sldId id="263" r:id="rId9"/>
    <p:sldId id="264" r:id="rId10"/>
    <p:sldId id="268" r:id="rId11"/>
    <p:sldId id="266" r:id="rId12"/>
    <p:sldId id="275" r:id="rId13"/>
    <p:sldId id="269" r:id="rId14"/>
    <p:sldId id="276" r:id="rId15"/>
    <p:sldId id="270" r:id="rId16"/>
    <p:sldId id="277" r:id="rId17"/>
    <p:sldId id="271" r:id="rId18"/>
    <p:sldId id="279" r:id="rId19"/>
    <p:sldId id="272" r:id="rId20"/>
    <p:sldId id="281" r:id="rId21"/>
    <p:sldId id="273" r:id="rId22"/>
    <p:sldId id="282" r:id="rId23"/>
    <p:sldId id="292" r:id="rId24"/>
    <p:sldId id="294" r:id="rId25"/>
    <p:sldId id="295" r:id="rId26"/>
    <p:sldId id="297" r:id="rId27"/>
    <p:sldId id="296" r:id="rId28"/>
    <p:sldId id="286" r:id="rId29"/>
    <p:sldId id="287" r:id="rId30"/>
    <p:sldId id="288" r:id="rId31"/>
    <p:sldId id="289" r:id="rId32"/>
    <p:sldId id="290" r:id="rId33"/>
    <p:sldId id="291" r:id="rId34"/>
  </p:sldIdLst>
  <p:sldSz cx="9144000" cy="6858000" type="screen4x3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r>
              <a:rPr lang="en-US" altLang="ko-KR" smtClean="0"/>
              <a:t>2016-04-18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9109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3F2BD624-39D0-48CE-8A17-B8493FFAE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563508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r>
              <a:rPr lang="en-US" altLang="ko-KR" smtClean="0"/>
              <a:t>2016-04-18</a:t>
            </a:r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9038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749086"/>
            <a:ext cx="5492750" cy="4499134"/>
          </a:xfrm>
          <a:prstGeom prst="rect">
            <a:avLst/>
          </a:prstGeom>
        </p:spPr>
        <p:txBody>
          <a:bodyPr vert="horz" lIns="96359" tIns="48180" rIns="96359" bIns="4818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09" y="9496436"/>
            <a:ext cx="2975240" cy="4999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E3E60878-58FF-41D6-9CA8-448373E5D7F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732292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60878-58FF-41D6-9CA8-448373E5D7F4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altLang="ko-KR" smtClean="0"/>
              <a:t>2016-04-18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0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altLang="ko-KR" smtClean="0">
                <a:latin typeface="굴림" charset="-127"/>
                <a:ea typeface="굴림" charset="-127"/>
              </a:rPr>
              <a:t>-경기도노인학예방센터-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>
              <a:latin typeface="굴림" charset="-127"/>
              <a:ea typeface="굴림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ko-KR" smtClean="0"/>
              <a:t>2016-04-18</a:t>
            </a:r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altLang="ko-KR" smtClean="0">
                <a:latin typeface="굴림" charset="-127"/>
                <a:ea typeface="굴림" charset="-127"/>
              </a:rPr>
              <a:t>-경기도노인학예방센터-</a:t>
            </a: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>
              <a:latin typeface="굴림" charset="-127"/>
              <a:ea typeface="굴림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ko-KR" smtClean="0"/>
              <a:t>2016-04-18</a:t>
            </a:r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altLang="ko-KR" smtClean="0">
                <a:latin typeface="굴림" charset="-127"/>
                <a:ea typeface="굴림" charset="-127"/>
              </a:rPr>
              <a:t>-경기도노인학예방센터-</a:t>
            </a: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>
              <a:latin typeface="굴림" charset="-127"/>
              <a:ea typeface="굴림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ko-KR" smtClean="0"/>
              <a:t>2016-04-18</a:t>
            </a:r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altLang="ko-KR" smtClean="0">
                <a:latin typeface="굴림" charset="-127"/>
                <a:ea typeface="굴림" charset="-127"/>
              </a:rPr>
              <a:t>-경기도노인학예방센터-</a:t>
            </a: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>
              <a:latin typeface="굴림" charset="-127"/>
              <a:ea typeface="굴림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ko-KR" smtClean="0"/>
              <a:t>2016-04-18</a:t>
            </a:r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altLang="ko-KR" smtClean="0">
                <a:latin typeface="굴림" charset="-127"/>
                <a:ea typeface="굴림" charset="-127"/>
              </a:rPr>
              <a:t>-경기도노인학예방센터-</a:t>
            </a: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>
              <a:latin typeface="굴림" charset="-127"/>
              <a:ea typeface="굴림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ko-KR" smtClean="0"/>
              <a:t>2016-04-18</a:t>
            </a:r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altLang="ko-KR" smtClean="0">
                <a:latin typeface="굴림" charset="-127"/>
                <a:ea typeface="굴림" charset="-127"/>
              </a:rPr>
              <a:t>-경기도노인학예방센터-</a:t>
            </a: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>
              <a:latin typeface="굴림" charset="-127"/>
              <a:ea typeface="굴림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ko-KR" smtClean="0"/>
              <a:t>2016-04-18</a:t>
            </a:r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B5F5B54-12BB-4590-B170-2C8741C93ED1}" type="datetimeFigureOut">
              <a:rPr lang="ko-KR" altLang="en-US" smtClean="0"/>
              <a:pPr/>
              <a:t>2016-06-07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D9106D5-16D6-4E10-A83C-97868CFF67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5F5B54-12BB-4590-B170-2C8741C93ED1}" type="datetimeFigureOut">
              <a:rPr lang="ko-KR" altLang="en-US" smtClean="0"/>
              <a:pPr/>
              <a:t>2016-06-07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9106D5-16D6-4E10-A83C-97868CFF67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5F5B54-12BB-4590-B170-2C8741C93ED1}" type="datetimeFigureOut">
              <a:rPr lang="ko-KR" altLang="en-US" smtClean="0"/>
              <a:pPr/>
              <a:t>2016-06-07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9106D5-16D6-4E10-A83C-97868CFF67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5F5B54-12BB-4590-B170-2C8741C93ED1}" type="datetimeFigureOut">
              <a:rPr lang="ko-KR" altLang="en-US" smtClean="0"/>
              <a:pPr/>
              <a:t>2016-06-07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9106D5-16D6-4E10-A83C-97868CFF67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5F5B54-12BB-4590-B170-2C8741C93ED1}" type="datetimeFigureOut">
              <a:rPr lang="ko-KR" altLang="en-US" smtClean="0"/>
              <a:pPr/>
              <a:t>2016-06-07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9106D5-16D6-4E10-A83C-97868CFF67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5F5B54-12BB-4590-B170-2C8741C93ED1}" type="datetimeFigureOut">
              <a:rPr lang="ko-KR" altLang="en-US" smtClean="0"/>
              <a:pPr/>
              <a:t>2016-06-07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9106D5-16D6-4E10-A83C-97868CFF67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5F5B54-12BB-4590-B170-2C8741C93ED1}" type="datetimeFigureOut">
              <a:rPr lang="ko-KR" altLang="en-US" smtClean="0"/>
              <a:pPr/>
              <a:t>2016-06-07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9106D5-16D6-4E10-A83C-97868CFF67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B5F5B54-12BB-4590-B170-2C8741C93ED1}" type="datetimeFigureOut">
              <a:rPr lang="ko-KR" altLang="en-US" smtClean="0"/>
              <a:pPr/>
              <a:t>2016-06-07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9106D5-16D6-4E10-A83C-97868CFF67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B5F5B54-12BB-4590-B170-2C8741C93ED1}" type="datetimeFigureOut">
              <a:rPr lang="ko-KR" altLang="en-US" smtClean="0"/>
              <a:pPr/>
              <a:t>2016-06-07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D9106D5-16D6-4E10-A83C-97868CFF67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5F5B54-12BB-4590-B170-2C8741C93ED1}" type="datetimeFigureOut">
              <a:rPr lang="ko-KR" altLang="en-US" smtClean="0"/>
              <a:pPr/>
              <a:t>2016-06-07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9106D5-16D6-4E10-A83C-97868CFF67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5F5B54-12BB-4590-B170-2C8741C93ED1}" type="datetimeFigureOut">
              <a:rPr lang="ko-KR" altLang="en-US" smtClean="0"/>
              <a:pPr/>
              <a:t>2016-06-07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9106D5-16D6-4E10-A83C-97868CFF67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2CCF8-56B7-449A-9550-97902B11B20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B5F5B54-12BB-4590-B170-2C8741C93ED1}" type="datetimeFigureOut">
              <a:rPr lang="ko-KR" altLang="en-US" smtClean="0"/>
              <a:pPr/>
              <a:t>2016-06-07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D9106D5-16D6-4E10-A83C-97868CFF67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samsung\Desktop\&#54617;&#45824;&#48155;&#45716;%20&#45432;&#51064;&#46308;__'&#48520;&#54952;&#51088;%20&#50628;&#48268;'%20&#48277;%20&#52628;&#51652;.mp4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samsung\Desktop\%5b&#51060;&#49800;&#53364;&#47533;%5d%20&#45432;&#51064;%20&#51064;&#44428;&#51008;%20&#44316;&#52270;&#45208;%20&#50836;&#50577;&#50896;%20&#54617;&#45824;,%20&#50668;&#51204;&#55176;%20&#48169;&#52824;.mp4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samsung\Desktop\&#44596;&#44553;&#52712;&#51116;%20&#44060;&#52376;&#47100;%20&#47582;&#50520;&#45796;!%20&#50836;&#50577;&#50896;%20&#52824;&#47588;&#45432;&#51064;%20&#52649;&#44201;%20&#54617;&#45824;%20%5b&#50724;&#45720;%20&#50500;&#52840;%5d%2020131107.mp4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3249706"/>
          </a:xfrm>
        </p:spPr>
        <p:txBody>
          <a:bodyPr/>
          <a:lstStyle/>
          <a:p>
            <a:r>
              <a:rPr lang="ko-KR" altLang="en-US" dirty="0" smtClean="0">
                <a:latin typeface="HY동녘B" pitchFamily="18" charset="-127"/>
                <a:ea typeface="HY동녘B" pitchFamily="18" charset="-127"/>
              </a:rPr>
              <a:t>노인학대 및 예방 지침 </a:t>
            </a:r>
            <a:endParaRPr lang="ko-KR" altLang="en-US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933056"/>
            <a:ext cx="7772400" cy="1440159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HY동녘B" pitchFamily="18" charset="-127"/>
                <a:ea typeface="HY동녘B" pitchFamily="18" charset="-127"/>
              </a:rPr>
              <a:t>강사 </a:t>
            </a:r>
            <a:r>
              <a:rPr lang="en-US" altLang="ko-KR" dirty="0" smtClean="0">
                <a:latin typeface="HY동녘B" pitchFamily="18" charset="-127"/>
                <a:ea typeface="HY동녘B" pitchFamily="18" charset="-127"/>
              </a:rPr>
              <a:t>: </a:t>
            </a:r>
            <a:r>
              <a:rPr lang="ko-KR" altLang="en-US" dirty="0" smtClean="0">
                <a:latin typeface="HY동녘B" pitchFamily="18" charset="-127"/>
                <a:ea typeface="HY동녘B" pitchFamily="18" charset="-127"/>
              </a:rPr>
              <a:t>박소정</a:t>
            </a:r>
            <a:endParaRPr lang="en-US" altLang="ko-KR" dirty="0" smtClean="0">
              <a:latin typeface="HY동녘B" pitchFamily="18" charset="-127"/>
              <a:ea typeface="HY동녘B" pitchFamily="18" charset="-127"/>
            </a:endParaRPr>
          </a:p>
          <a:p>
            <a:r>
              <a:rPr lang="en-US" altLang="ko-KR" dirty="0" smtClean="0">
                <a:latin typeface="HY동녘B" pitchFamily="18" charset="-127"/>
                <a:ea typeface="HY동녘B" pitchFamily="18" charset="-127"/>
              </a:rPr>
              <a:t>010-7508-8708</a:t>
            </a:r>
          </a:p>
          <a:p>
            <a:r>
              <a:rPr lang="en-US" altLang="ko-KR" dirty="0" smtClean="0">
                <a:latin typeface="HY동녘B" pitchFamily="18" charset="-127"/>
                <a:ea typeface="HY동녘B" pitchFamily="18" charset="-127"/>
              </a:rPr>
              <a:t>cafe1695@hanmail.net</a:t>
            </a:r>
            <a:endParaRPr lang="ko-KR" altLang="en-US" dirty="0">
              <a:latin typeface="HY동녘B" pitchFamily="18" charset="-127"/>
              <a:ea typeface="HY동녘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/>
          <a:lstStyle/>
          <a:p>
            <a:r>
              <a:rPr lang="ko-KR" altLang="en-US" dirty="0" smtClean="0">
                <a:latin typeface="HY동녘B" pitchFamily="18" charset="-127"/>
                <a:ea typeface="HY동녘B" pitchFamily="18" charset="-127"/>
              </a:rPr>
              <a:t>목 차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grpSp>
        <p:nvGrpSpPr>
          <p:cNvPr id="4" name="그룹 17"/>
          <p:cNvGrpSpPr>
            <a:grpSpLocks noGrp="1"/>
          </p:cNvGrpSpPr>
          <p:nvPr/>
        </p:nvGrpSpPr>
        <p:grpSpPr bwMode="auto">
          <a:xfrm>
            <a:off x="251520" y="1266805"/>
            <a:ext cx="8364249" cy="4466460"/>
            <a:chOff x="121035" y="1204120"/>
            <a:chExt cx="3658877" cy="1108867"/>
          </a:xfrm>
        </p:grpSpPr>
        <p:grpSp>
          <p:nvGrpSpPr>
            <p:cNvPr id="5" name="Group 266"/>
            <p:cNvGrpSpPr>
              <a:grpSpLocks/>
            </p:cNvGrpSpPr>
            <p:nvPr/>
          </p:nvGrpSpPr>
          <p:grpSpPr bwMode="auto">
            <a:xfrm>
              <a:off x="121035" y="1204120"/>
              <a:ext cx="3658877" cy="231775"/>
              <a:chOff x="1414" y="1205"/>
              <a:chExt cx="2609" cy="146"/>
            </a:xfrm>
          </p:grpSpPr>
          <p:pic>
            <p:nvPicPr>
              <p:cNvPr id="9" name="Picture 26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414" y="1205"/>
                <a:ext cx="898" cy="14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sp>
            <p:nvSpPr>
              <p:cNvPr id="10" name="Rectangle 268"/>
              <p:cNvSpPr>
                <a:spLocks noChangeArrowheads="1"/>
              </p:cNvSpPr>
              <p:nvPr/>
            </p:nvSpPr>
            <p:spPr bwMode="auto">
              <a:xfrm>
                <a:off x="1558" y="1213"/>
                <a:ext cx="2465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altLang="ko-KR" dirty="0" smtClean="0">
                  <a:latin typeface="HY견고딕" pitchFamily="18" charset="-127"/>
                  <a:ea typeface="HY견고딕" pitchFamily="18" charset="-127"/>
                </a:endParaRPr>
              </a:p>
              <a:p>
                <a:r>
                  <a:rPr lang="en-US" altLang="ko-KR" dirty="0" smtClean="0">
                    <a:latin typeface="HY견고딕" pitchFamily="18" charset="-127"/>
                    <a:ea typeface="HY견고딕" pitchFamily="18" charset="-127"/>
                  </a:rPr>
                  <a:t>1</a:t>
                </a:r>
                <a:r>
                  <a:rPr lang="en-US" altLang="ko-KR" dirty="0">
                    <a:latin typeface="HY견고딕" pitchFamily="18" charset="-127"/>
                    <a:ea typeface="HY견고딕" pitchFamily="18" charset="-127"/>
                  </a:rPr>
                  <a:t>. </a:t>
                </a:r>
                <a:r>
                  <a:rPr lang="ko-KR" altLang="en-US" dirty="0" smtClean="0">
                    <a:latin typeface="HY견고딕" pitchFamily="18" charset="-127"/>
                    <a:ea typeface="HY견고딕" pitchFamily="18" charset="-127"/>
                  </a:rPr>
                  <a:t>노인학대의 정의 </a:t>
                </a:r>
                <a:endParaRPr lang="ko-KR" altLang="en-US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grpSp>
          <p:nvGrpSpPr>
            <p:cNvPr id="6" name="Group 269"/>
            <p:cNvGrpSpPr>
              <a:grpSpLocks/>
            </p:cNvGrpSpPr>
            <p:nvPr/>
          </p:nvGrpSpPr>
          <p:grpSpPr bwMode="auto">
            <a:xfrm>
              <a:off x="153560" y="1527174"/>
              <a:ext cx="2762624" cy="785813"/>
              <a:chOff x="1409" y="617"/>
              <a:chExt cx="1968" cy="495"/>
            </a:xfrm>
          </p:grpSpPr>
          <p:pic>
            <p:nvPicPr>
              <p:cNvPr id="7" name="Picture 27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409" y="617"/>
                <a:ext cx="898" cy="14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sp>
            <p:nvSpPr>
              <p:cNvPr id="8" name="Rectangle 271"/>
              <p:cNvSpPr>
                <a:spLocks noChangeArrowheads="1"/>
              </p:cNvSpPr>
              <p:nvPr/>
            </p:nvSpPr>
            <p:spPr bwMode="auto">
              <a:xfrm>
                <a:off x="1636" y="997"/>
                <a:ext cx="1741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ko-KR" dirty="0" smtClean="0">
                    <a:latin typeface="HY견고딕" pitchFamily="18" charset="-127"/>
                    <a:ea typeface="HY견고딕" pitchFamily="18" charset="-127"/>
                  </a:rPr>
                  <a:t> </a:t>
                </a:r>
                <a:endParaRPr lang="en-US" altLang="ko-KR" dirty="0">
                  <a:latin typeface="HY견고딕" pitchFamily="18" charset="-127"/>
                  <a:ea typeface="HY견고딕" pitchFamily="18" charset="-127"/>
                </a:endParaRPr>
              </a:p>
              <a:p>
                <a:r>
                  <a:rPr lang="en-US" altLang="ko-KR" dirty="0">
                    <a:latin typeface="HY견고딕" pitchFamily="18" charset="-127"/>
                    <a:ea typeface="HY견고딕" pitchFamily="18" charset="-127"/>
                  </a:rPr>
                  <a:t> </a:t>
                </a:r>
                <a:endParaRPr lang="ko-KR" altLang="en-US" dirty="0"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sp>
        <p:nvSpPr>
          <p:cNvPr id="11" name="직사각형 10"/>
          <p:cNvSpPr/>
          <p:nvPr/>
        </p:nvSpPr>
        <p:spPr>
          <a:xfrm>
            <a:off x="755575" y="2708920"/>
            <a:ext cx="20882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2.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노인학대의 사례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2" name="Picture 2" descr="C:\Users\samsung\Desktop\노인학대사진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620688"/>
            <a:ext cx="4824536" cy="5328592"/>
          </a:xfrm>
          <a:prstGeom prst="rect">
            <a:avLst/>
          </a:prstGeom>
          <a:noFill/>
        </p:spPr>
      </p:pic>
      <p:pic>
        <p:nvPicPr>
          <p:cNvPr id="13" name="Picture 2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861048"/>
            <a:ext cx="2880320" cy="8640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4" name="직사각형 13"/>
          <p:cNvSpPr/>
          <p:nvPr/>
        </p:nvSpPr>
        <p:spPr>
          <a:xfrm>
            <a:off x="683568" y="4005064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3.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노인학대의 처벌 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5" name="Picture 2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899592" y="5013176"/>
            <a:ext cx="2880320" cy="1008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6" name="직사각형 15"/>
          <p:cNvSpPr/>
          <p:nvPr/>
        </p:nvSpPr>
        <p:spPr>
          <a:xfrm>
            <a:off x="1187625" y="5460326"/>
            <a:ext cx="2664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노인학대의 예방법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 descr="할머니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481138"/>
            <a:ext cx="7848872" cy="4828182"/>
          </a:xfr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너희는 늙어봤냐</a:t>
            </a:r>
            <a:r>
              <a:rPr lang="en-US" altLang="ko-KR" dirty="0" smtClean="0"/>
              <a:t>? </a:t>
            </a:r>
            <a:r>
              <a:rPr lang="ko-KR" altLang="en-US" dirty="0" smtClean="0"/>
              <a:t>나는 젊어 봤다</a:t>
            </a:r>
            <a:r>
              <a:rPr lang="en-US" altLang="ko-KR" dirty="0" smtClean="0"/>
              <a:t>…..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610" name="Picture 21" descr="띠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4611" name="슬라이드 번호 개체 틀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anchor="t"/>
          <a:lstStyle/>
          <a:p>
            <a:pPr>
              <a:tabLst>
                <a:tab pos="723900" algn="l"/>
                <a:tab pos="1447800" algn="l"/>
              </a:tabLst>
            </a:pPr>
            <a:fld id="{3846F761-F660-4DC7-B1C1-D6EF5B4A788B}" type="slidenum">
              <a:rPr lang="ko-KR" altLang="en-US" sz="2800" smtClean="0">
                <a:solidFill>
                  <a:srgbClr val="898989"/>
                </a:solidFill>
                <a:latin typeface="Arial" pitchFamily="34" charset="0"/>
              </a:rPr>
              <a:pPr>
                <a:tabLst>
                  <a:tab pos="723900" algn="l"/>
                  <a:tab pos="1447800" algn="l"/>
                </a:tabLst>
              </a:pPr>
              <a:t>4</a:t>
            </a:fld>
            <a:endParaRPr lang="ko-KR" altLang="en-US" sz="2800" smtClean="0">
              <a:solidFill>
                <a:srgbClr val="898989"/>
              </a:solidFill>
              <a:latin typeface="Arial" pitchFamily="34" charset="0"/>
            </a:endParaRPr>
          </a:p>
        </p:txBody>
      </p:sp>
      <p:sp>
        <p:nvSpPr>
          <p:cNvPr id="324612" name="Rectangle 1"/>
          <p:cNvSpPr>
            <a:spLocks noChangeArrowheads="1"/>
          </p:cNvSpPr>
          <p:nvPr/>
        </p:nvSpPr>
        <p:spPr bwMode="auto">
          <a:xfrm>
            <a:off x="417513" y="1457715"/>
            <a:ext cx="7319962" cy="44012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2">
              <a:srgbClr val="808080">
                <a:alpha val="50000"/>
              </a:srgbClr>
            </a:prstShdw>
          </a:effectLst>
        </p:spPr>
        <p:txBody>
          <a:bodyPr wrap="square" anchor="ctr">
            <a:spAutoFit/>
          </a:bodyPr>
          <a:lstStyle/>
          <a:p>
            <a:pPr algn="just" eaLnBrk="0" latinLnBrk="0" hangingPunct="0"/>
            <a:r>
              <a:rPr lang="ko-KR" altLang="en-US" sz="2000" u="none" dirty="0">
                <a:solidFill>
                  <a:srgbClr val="000000"/>
                </a:solidFill>
                <a:latin typeface="바탕" pitchFamily="18" charset="-127"/>
              </a:rPr>
              <a:t>남 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: </a:t>
            </a:r>
            <a:r>
              <a:rPr lang="ko-KR" altLang="en-US" sz="2000" dirty="0" smtClean="0">
                <a:solidFill>
                  <a:srgbClr val="000000"/>
                </a:solidFill>
                <a:latin typeface="바탕" pitchFamily="18" charset="-127"/>
              </a:rPr>
              <a:t>당신</a:t>
            </a:r>
            <a:r>
              <a:rPr lang="ko-KR" altLang="en-US" sz="2000" u="none" dirty="0" smtClean="0">
                <a:solidFill>
                  <a:srgbClr val="000000"/>
                </a:solidFill>
                <a:latin typeface="바탕" pitchFamily="18" charset="-127"/>
              </a:rPr>
              <a:t> </a:t>
            </a:r>
            <a:r>
              <a:rPr lang="ko-KR" altLang="en-US" sz="2000" u="none" dirty="0">
                <a:solidFill>
                  <a:srgbClr val="000000"/>
                </a:solidFill>
                <a:latin typeface="바탕" pitchFamily="18" charset="-127"/>
              </a:rPr>
              <a:t>기다리다가 목 빠지는 줄 알았어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. </a:t>
            </a:r>
            <a:endParaRPr lang="ko-KR" altLang="ko-KR" sz="2000" u="none" dirty="0">
              <a:solidFill>
                <a:srgbClr val="000000"/>
              </a:solidFill>
              <a:latin typeface="Arial" pitchFamily="34" charset="0"/>
            </a:endParaRPr>
          </a:p>
          <a:p>
            <a:pPr algn="just" eaLnBrk="0" latinLnBrk="0" hangingPunct="0"/>
            <a:r>
              <a:rPr lang="ko-KR" altLang="en-US" sz="2000" u="none" dirty="0">
                <a:solidFill>
                  <a:srgbClr val="FF0000"/>
                </a:solidFill>
                <a:latin typeface="바탕" pitchFamily="18" charset="-127"/>
              </a:rPr>
              <a:t>여 </a:t>
            </a:r>
            <a:r>
              <a:rPr lang="ko-KR" altLang="ko-KR" sz="2000" u="none" dirty="0">
                <a:solidFill>
                  <a:srgbClr val="FF0000"/>
                </a:solidFill>
                <a:latin typeface="바탕" pitchFamily="18" charset="-127"/>
              </a:rPr>
              <a:t>: </a:t>
            </a:r>
            <a:r>
              <a:rPr lang="ko-KR" altLang="en-US" sz="2000" u="none" dirty="0">
                <a:solidFill>
                  <a:srgbClr val="FF0000"/>
                </a:solidFill>
                <a:latin typeface="바탕" pitchFamily="18" charset="-127"/>
              </a:rPr>
              <a:t>당신</a:t>
            </a:r>
            <a:r>
              <a:rPr lang="ko-KR" altLang="ko-KR" sz="2000" u="none" dirty="0">
                <a:solidFill>
                  <a:srgbClr val="FF0000"/>
                </a:solidFill>
                <a:latin typeface="바탕" pitchFamily="18" charset="-127"/>
              </a:rPr>
              <a:t>, </a:t>
            </a:r>
            <a:r>
              <a:rPr lang="ko-KR" altLang="en-US" sz="2000" u="none" dirty="0">
                <a:solidFill>
                  <a:srgbClr val="FF0000"/>
                </a:solidFill>
                <a:latin typeface="바탕" pitchFamily="18" charset="-127"/>
              </a:rPr>
              <a:t>내가 당신을 떠난다면 </a:t>
            </a:r>
            <a:r>
              <a:rPr lang="ko-KR" altLang="en-US" sz="2000" u="none" dirty="0" err="1">
                <a:solidFill>
                  <a:srgbClr val="FF0000"/>
                </a:solidFill>
                <a:latin typeface="바탕" pitchFamily="18" charset="-127"/>
              </a:rPr>
              <a:t>어떡할거야</a:t>
            </a:r>
            <a:r>
              <a:rPr lang="ko-KR" altLang="ko-KR" sz="2000" u="none" dirty="0">
                <a:solidFill>
                  <a:srgbClr val="FF0000"/>
                </a:solidFill>
                <a:latin typeface="바탕" pitchFamily="18" charset="-127"/>
              </a:rPr>
              <a:t>? </a:t>
            </a:r>
            <a:endParaRPr lang="en-US" altLang="ko-KR" sz="2000" u="none" dirty="0">
              <a:solidFill>
                <a:srgbClr val="FF0000"/>
              </a:solidFill>
              <a:latin typeface="바탕" pitchFamily="18" charset="-127"/>
            </a:endParaRPr>
          </a:p>
          <a:p>
            <a:pPr algn="just" eaLnBrk="0" latinLnBrk="0" hangingPunct="0"/>
            <a:r>
              <a:rPr lang="ko-KR" altLang="en-US" sz="2000" u="none" dirty="0" smtClean="0">
                <a:solidFill>
                  <a:srgbClr val="000000"/>
                </a:solidFill>
                <a:latin typeface="바탕" pitchFamily="18" charset="-127"/>
              </a:rPr>
              <a:t>남 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: </a:t>
            </a:r>
            <a:r>
              <a:rPr lang="ko-KR" altLang="en-US" sz="2000" u="none" dirty="0" err="1">
                <a:solidFill>
                  <a:srgbClr val="000000"/>
                </a:solidFill>
                <a:latin typeface="바탕" pitchFamily="18" charset="-127"/>
              </a:rPr>
              <a:t>그런거</a:t>
            </a:r>
            <a:r>
              <a:rPr lang="ko-KR" altLang="en-US" sz="2000" u="none" dirty="0">
                <a:solidFill>
                  <a:srgbClr val="000000"/>
                </a:solidFill>
                <a:latin typeface="바탕" pitchFamily="18" charset="-127"/>
              </a:rPr>
              <a:t> 꿈도 꾸지 마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!! </a:t>
            </a:r>
            <a:endParaRPr lang="ko-KR" altLang="ko-KR" sz="2000" u="none" dirty="0">
              <a:solidFill>
                <a:srgbClr val="000000"/>
              </a:solidFill>
              <a:latin typeface="Arial" pitchFamily="34" charset="0"/>
            </a:endParaRPr>
          </a:p>
          <a:p>
            <a:pPr algn="just" eaLnBrk="0" latinLnBrk="0" hangingPunct="0"/>
            <a:r>
              <a:rPr lang="ko-KR" altLang="en-US" sz="2000" u="none" dirty="0">
                <a:solidFill>
                  <a:srgbClr val="FF0000"/>
                </a:solidFill>
                <a:latin typeface="바탕" pitchFamily="18" charset="-127"/>
              </a:rPr>
              <a:t>여 </a:t>
            </a:r>
            <a:r>
              <a:rPr lang="ko-KR" altLang="ko-KR" sz="2000" u="none" dirty="0">
                <a:solidFill>
                  <a:srgbClr val="FF0000"/>
                </a:solidFill>
                <a:latin typeface="바탕" pitchFamily="18" charset="-127"/>
              </a:rPr>
              <a:t>: </a:t>
            </a:r>
            <a:r>
              <a:rPr lang="ko-KR" altLang="en-US" sz="2000" u="none" dirty="0">
                <a:solidFill>
                  <a:srgbClr val="FF0000"/>
                </a:solidFill>
                <a:latin typeface="바탕" pitchFamily="18" charset="-127"/>
              </a:rPr>
              <a:t>나 사랑해</a:t>
            </a:r>
            <a:r>
              <a:rPr lang="ko-KR" altLang="ko-KR" sz="2000" u="none" dirty="0">
                <a:solidFill>
                  <a:srgbClr val="FF0000"/>
                </a:solidFill>
                <a:latin typeface="바탕" pitchFamily="18" charset="-127"/>
              </a:rPr>
              <a:t>? </a:t>
            </a:r>
            <a:endParaRPr lang="ko-KR" altLang="ko-KR" sz="2000" u="none" dirty="0">
              <a:solidFill>
                <a:srgbClr val="000000"/>
              </a:solidFill>
              <a:latin typeface="Arial" pitchFamily="34" charset="0"/>
            </a:endParaRPr>
          </a:p>
          <a:p>
            <a:pPr algn="just" eaLnBrk="0" latinLnBrk="0" hangingPunct="0"/>
            <a:r>
              <a:rPr lang="ko-KR" altLang="en-US" sz="2000" u="none" dirty="0">
                <a:solidFill>
                  <a:srgbClr val="000000"/>
                </a:solidFill>
                <a:latin typeface="바탕" pitchFamily="18" charset="-127"/>
              </a:rPr>
              <a:t>남 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: </a:t>
            </a:r>
            <a:r>
              <a:rPr lang="ko-KR" altLang="en-US" sz="2000" u="none" dirty="0">
                <a:solidFill>
                  <a:srgbClr val="000000"/>
                </a:solidFill>
                <a:latin typeface="바탕" pitchFamily="18" charset="-127"/>
              </a:rPr>
              <a:t>당연하지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! </a:t>
            </a:r>
            <a:r>
              <a:rPr lang="ko-KR" altLang="en-US" sz="2000" u="none" dirty="0">
                <a:solidFill>
                  <a:srgbClr val="000000"/>
                </a:solidFill>
                <a:latin typeface="바탕" pitchFamily="18" charset="-127"/>
              </a:rPr>
              <a:t>죽을 때까지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!! </a:t>
            </a:r>
            <a:endParaRPr lang="ko-KR" altLang="ko-KR" sz="2000" u="none" dirty="0">
              <a:solidFill>
                <a:srgbClr val="000000"/>
              </a:solidFill>
              <a:latin typeface="Arial" pitchFamily="34" charset="0"/>
            </a:endParaRPr>
          </a:p>
          <a:p>
            <a:pPr algn="just" eaLnBrk="0" latinLnBrk="0" hangingPunct="0"/>
            <a:r>
              <a:rPr lang="ko-KR" altLang="en-US" sz="2000" u="none" dirty="0">
                <a:solidFill>
                  <a:srgbClr val="FF0000"/>
                </a:solidFill>
                <a:latin typeface="바탕" pitchFamily="18" charset="-127"/>
              </a:rPr>
              <a:t>여 </a:t>
            </a:r>
            <a:r>
              <a:rPr lang="ko-KR" altLang="ko-KR" sz="2000" u="none" dirty="0">
                <a:solidFill>
                  <a:srgbClr val="FF0000"/>
                </a:solidFill>
                <a:latin typeface="바탕" pitchFamily="18" charset="-127"/>
              </a:rPr>
              <a:t>: </a:t>
            </a:r>
            <a:r>
              <a:rPr lang="ko-KR" altLang="en-US" sz="2000" u="none" dirty="0">
                <a:solidFill>
                  <a:srgbClr val="FF0000"/>
                </a:solidFill>
                <a:latin typeface="바탕" pitchFamily="18" charset="-127"/>
              </a:rPr>
              <a:t>당신</a:t>
            </a:r>
            <a:r>
              <a:rPr lang="ko-KR" altLang="ko-KR" sz="2000" u="none" dirty="0">
                <a:solidFill>
                  <a:srgbClr val="FF0000"/>
                </a:solidFill>
                <a:latin typeface="바탕" pitchFamily="18" charset="-127"/>
              </a:rPr>
              <a:t>, </a:t>
            </a:r>
            <a:r>
              <a:rPr lang="ko-KR" altLang="en-US" sz="2000" u="none" dirty="0">
                <a:solidFill>
                  <a:srgbClr val="FF0000"/>
                </a:solidFill>
                <a:latin typeface="바탕" pitchFamily="18" charset="-127"/>
              </a:rPr>
              <a:t>바람 필 거야</a:t>
            </a:r>
            <a:r>
              <a:rPr lang="ko-KR" altLang="ko-KR" sz="2000" u="none" dirty="0">
                <a:solidFill>
                  <a:srgbClr val="FF0000"/>
                </a:solidFill>
                <a:latin typeface="바탕" pitchFamily="18" charset="-127"/>
              </a:rPr>
              <a:t>? </a:t>
            </a:r>
            <a:endParaRPr lang="ko-KR" altLang="ko-KR" sz="2000" u="none" dirty="0">
              <a:solidFill>
                <a:srgbClr val="000000"/>
              </a:solidFill>
              <a:latin typeface="Arial" pitchFamily="34" charset="0"/>
            </a:endParaRPr>
          </a:p>
          <a:p>
            <a:pPr algn="just" eaLnBrk="0" latinLnBrk="0" hangingPunct="0"/>
            <a:r>
              <a:rPr lang="ko-KR" altLang="en-US" sz="2000" u="none" dirty="0">
                <a:solidFill>
                  <a:srgbClr val="000000"/>
                </a:solidFill>
                <a:latin typeface="바탕" pitchFamily="18" charset="-127"/>
              </a:rPr>
              <a:t>남 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: </a:t>
            </a:r>
            <a:r>
              <a:rPr lang="ko-KR" altLang="en-US" sz="2000" u="none" dirty="0">
                <a:solidFill>
                  <a:srgbClr val="000000"/>
                </a:solidFill>
                <a:latin typeface="바탕" pitchFamily="18" charset="-127"/>
              </a:rPr>
              <a:t>뭐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? </a:t>
            </a:r>
            <a:r>
              <a:rPr lang="ko-KR" altLang="en-US" sz="2000" u="none" dirty="0">
                <a:solidFill>
                  <a:srgbClr val="000000"/>
                </a:solidFill>
                <a:latin typeface="바탕" pitchFamily="18" charset="-127"/>
              </a:rPr>
              <a:t>도대체 그딴 건 왜 묻는 거야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? </a:t>
            </a:r>
            <a:endParaRPr lang="ko-KR" altLang="ko-KR" sz="2000" u="none" dirty="0">
              <a:solidFill>
                <a:srgbClr val="000000"/>
              </a:solidFill>
              <a:latin typeface="Arial" pitchFamily="34" charset="0"/>
            </a:endParaRPr>
          </a:p>
          <a:p>
            <a:pPr algn="just" eaLnBrk="0" latinLnBrk="0" hangingPunct="0"/>
            <a:r>
              <a:rPr lang="ko-KR" altLang="en-US" sz="2000" u="none" dirty="0">
                <a:solidFill>
                  <a:srgbClr val="FF0000"/>
                </a:solidFill>
                <a:latin typeface="바탕" pitchFamily="18" charset="-127"/>
              </a:rPr>
              <a:t>여 </a:t>
            </a:r>
            <a:r>
              <a:rPr lang="ko-KR" altLang="ko-KR" sz="2000" u="none" dirty="0">
                <a:solidFill>
                  <a:srgbClr val="FF0000"/>
                </a:solidFill>
                <a:latin typeface="바탕" pitchFamily="18" charset="-127"/>
              </a:rPr>
              <a:t>: </a:t>
            </a:r>
            <a:r>
              <a:rPr lang="ko-KR" altLang="en-US" sz="2000" u="none" dirty="0">
                <a:solidFill>
                  <a:srgbClr val="FF0000"/>
                </a:solidFill>
                <a:latin typeface="바탕" pitchFamily="18" charset="-127"/>
              </a:rPr>
              <a:t>나 매일 매일 키스해 줄 거야</a:t>
            </a:r>
            <a:r>
              <a:rPr lang="ko-KR" altLang="ko-KR" sz="2000" u="none" dirty="0">
                <a:solidFill>
                  <a:srgbClr val="FF0000"/>
                </a:solidFill>
                <a:latin typeface="바탕" pitchFamily="18" charset="-127"/>
              </a:rPr>
              <a:t>? </a:t>
            </a:r>
            <a:endParaRPr lang="ko-KR" altLang="ko-KR" sz="2000" u="none" dirty="0">
              <a:solidFill>
                <a:srgbClr val="000000"/>
              </a:solidFill>
              <a:latin typeface="Arial" pitchFamily="34" charset="0"/>
            </a:endParaRPr>
          </a:p>
          <a:p>
            <a:pPr algn="just" eaLnBrk="0" latinLnBrk="0" hangingPunct="0"/>
            <a:r>
              <a:rPr lang="ko-KR" altLang="en-US" sz="2000" u="none" dirty="0">
                <a:solidFill>
                  <a:srgbClr val="000000"/>
                </a:solidFill>
                <a:latin typeface="바탕" pitchFamily="18" charset="-127"/>
              </a:rPr>
              <a:t>남 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: </a:t>
            </a:r>
            <a:r>
              <a:rPr lang="ko-KR" altLang="en-US" sz="2000" u="none" dirty="0">
                <a:solidFill>
                  <a:srgbClr val="000000"/>
                </a:solidFill>
                <a:latin typeface="바탕" pitchFamily="18" charset="-127"/>
              </a:rPr>
              <a:t>기회 될 때마다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! </a:t>
            </a:r>
            <a:endParaRPr lang="ko-KR" altLang="ko-KR" sz="2000" u="none" dirty="0">
              <a:solidFill>
                <a:srgbClr val="000000"/>
              </a:solidFill>
              <a:latin typeface="Arial" pitchFamily="34" charset="0"/>
            </a:endParaRPr>
          </a:p>
          <a:p>
            <a:pPr algn="just" eaLnBrk="0" latinLnBrk="0" hangingPunct="0"/>
            <a:r>
              <a:rPr lang="ko-KR" altLang="en-US" sz="2000" u="none" dirty="0">
                <a:solidFill>
                  <a:srgbClr val="FF0000"/>
                </a:solidFill>
                <a:latin typeface="바탕" pitchFamily="18" charset="-127"/>
              </a:rPr>
              <a:t>여 </a:t>
            </a:r>
            <a:r>
              <a:rPr lang="ko-KR" altLang="ko-KR" sz="2000" u="none" dirty="0">
                <a:solidFill>
                  <a:srgbClr val="FF0000"/>
                </a:solidFill>
                <a:latin typeface="바탕" pitchFamily="18" charset="-127"/>
              </a:rPr>
              <a:t>: </a:t>
            </a:r>
            <a:r>
              <a:rPr lang="ko-KR" altLang="en-US" sz="2000" u="none" dirty="0">
                <a:solidFill>
                  <a:srgbClr val="FF0000"/>
                </a:solidFill>
                <a:latin typeface="바탕" pitchFamily="18" charset="-127"/>
              </a:rPr>
              <a:t>당신 나 때릴 거야</a:t>
            </a:r>
            <a:r>
              <a:rPr lang="ko-KR" altLang="ko-KR" sz="2000" u="none" dirty="0">
                <a:solidFill>
                  <a:srgbClr val="FF0000"/>
                </a:solidFill>
                <a:latin typeface="바탕" pitchFamily="18" charset="-127"/>
              </a:rPr>
              <a:t>? </a:t>
            </a:r>
            <a:endParaRPr lang="ko-KR" altLang="ko-KR" sz="2000" u="none" dirty="0">
              <a:solidFill>
                <a:srgbClr val="000000"/>
              </a:solidFill>
              <a:latin typeface="Arial" pitchFamily="34" charset="0"/>
            </a:endParaRPr>
          </a:p>
          <a:p>
            <a:pPr algn="just" eaLnBrk="0" latinLnBrk="0" hangingPunct="0"/>
            <a:r>
              <a:rPr lang="ko-KR" altLang="en-US" sz="2000" u="none" dirty="0">
                <a:solidFill>
                  <a:srgbClr val="000000"/>
                </a:solidFill>
                <a:latin typeface="바탕" pitchFamily="18" charset="-127"/>
              </a:rPr>
              <a:t>남 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: </a:t>
            </a:r>
            <a:r>
              <a:rPr lang="ko-KR" altLang="en-US" sz="2000" u="none" dirty="0">
                <a:solidFill>
                  <a:srgbClr val="000000"/>
                </a:solidFill>
                <a:latin typeface="바탕" pitchFamily="18" charset="-127"/>
              </a:rPr>
              <a:t>미쳤어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? </a:t>
            </a:r>
            <a:r>
              <a:rPr lang="ko-KR" altLang="en-US" sz="2000" u="none" dirty="0">
                <a:solidFill>
                  <a:srgbClr val="000000"/>
                </a:solidFill>
                <a:latin typeface="바탕" pitchFamily="18" charset="-127"/>
              </a:rPr>
              <a:t>사람 보는 눈이 그렇게 없어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? </a:t>
            </a:r>
            <a:endParaRPr lang="ko-KR" altLang="ko-KR" sz="2000" u="none" dirty="0">
              <a:solidFill>
                <a:srgbClr val="000000"/>
              </a:solidFill>
              <a:latin typeface="Arial" pitchFamily="34" charset="0"/>
            </a:endParaRPr>
          </a:p>
          <a:p>
            <a:pPr algn="just" eaLnBrk="0" latinLnBrk="0" hangingPunct="0"/>
            <a:r>
              <a:rPr lang="ko-KR" altLang="en-US" sz="2000" u="none" dirty="0">
                <a:solidFill>
                  <a:srgbClr val="FF0000"/>
                </a:solidFill>
                <a:latin typeface="바탕" pitchFamily="18" charset="-127"/>
              </a:rPr>
              <a:t>여 </a:t>
            </a:r>
            <a:r>
              <a:rPr lang="ko-KR" altLang="ko-KR" sz="2000" u="none" dirty="0">
                <a:solidFill>
                  <a:srgbClr val="FF0000"/>
                </a:solidFill>
                <a:latin typeface="바탕" pitchFamily="18" charset="-127"/>
              </a:rPr>
              <a:t>: </a:t>
            </a:r>
            <a:r>
              <a:rPr lang="ko-KR" altLang="en-US" sz="2000" u="none" dirty="0">
                <a:solidFill>
                  <a:srgbClr val="FF0000"/>
                </a:solidFill>
                <a:latin typeface="바탕" pitchFamily="18" charset="-127"/>
              </a:rPr>
              <a:t>나 당신 믿어도 돼</a:t>
            </a:r>
            <a:r>
              <a:rPr lang="ko-KR" altLang="ko-KR" sz="2000" u="none" dirty="0">
                <a:solidFill>
                  <a:srgbClr val="FF0000"/>
                </a:solidFill>
                <a:latin typeface="바탕" pitchFamily="18" charset="-127"/>
              </a:rPr>
              <a:t>? </a:t>
            </a:r>
            <a:endParaRPr lang="ko-KR" altLang="ko-KR" sz="2000" u="none" dirty="0">
              <a:solidFill>
                <a:srgbClr val="000000"/>
              </a:solidFill>
              <a:latin typeface="Arial" pitchFamily="34" charset="0"/>
            </a:endParaRPr>
          </a:p>
          <a:p>
            <a:pPr algn="just" eaLnBrk="0" latinLnBrk="0" hangingPunct="0"/>
            <a:r>
              <a:rPr lang="ko-KR" altLang="en-US" sz="2000" u="none" dirty="0">
                <a:solidFill>
                  <a:srgbClr val="000000"/>
                </a:solidFill>
                <a:latin typeface="바탕" pitchFamily="18" charset="-127"/>
              </a:rPr>
              <a:t>남 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: </a:t>
            </a:r>
            <a:r>
              <a:rPr lang="ko-KR" altLang="en-US" sz="2000" u="none" dirty="0">
                <a:solidFill>
                  <a:srgbClr val="000000"/>
                </a:solidFill>
                <a:latin typeface="바탕" pitchFamily="18" charset="-127"/>
              </a:rPr>
              <a:t>응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. </a:t>
            </a:r>
            <a:endParaRPr lang="ko-KR" altLang="ko-KR" sz="2000" u="none" dirty="0">
              <a:solidFill>
                <a:srgbClr val="000000"/>
              </a:solidFill>
              <a:latin typeface="Arial" pitchFamily="34" charset="0"/>
            </a:endParaRPr>
          </a:p>
          <a:p>
            <a:pPr algn="just" eaLnBrk="0" latinLnBrk="0" hangingPunct="0"/>
            <a:r>
              <a:rPr lang="ko-KR" altLang="en-US" sz="2000" u="none" dirty="0">
                <a:solidFill>
                  <a:srgbClr val="FF0000"/>
                </a:solidFill>
                <a:latin typeface="바탕" pitchFamily="18" charset="-127"/>
              </a:rPr>
              <a:t>여 </a:t>
            </a:r>
            <a:r>
              <a:rPr lang="ko-KR" altLang="ko-KR" sz="2000" u="none" dirty="0">
                <a:solidFill>
                  <a:srgbClr val="FF0000"/>
                </a:solidFill>
                <a:latin typeface="바탕" pitchFamily="18" charset="-127"/>
              </a:rPr>
              <a:t>: </a:t>
            </a:r>
            <a:r>
              <a:rPr lang="ko-KR" altLang="en-US" sz="2000" u="none" dirty="0">
                <a:solidFill>
                  <a:srgbClr val="FF0000"/>
                </a:solidFill>
                <a:latin typeface="바탕" pitchFamily="18" charset="-127"/>
              </a:rPr>
              <a:t>여보 </a:t>
            </a:r>
            <a:r>
              <a:rPr lang="ko-KR" altLang="ko-KR" sz="2000" u="none" dirty="0">
                <a:solidFill>
                  <a:srgbClr val="FF0000"/>
                </a:solidFill>
                <a:latin typeface="바탕" pitchFamily="18" charset="-127"/>
              </a:rPr>
              <a:t>! </a:t>
            </a:r>
            <a:r>
              <a:rPr lang="ko-KR" altLang="ko-KR" sz="2000" u="none" dirty="0">
                <a:solidFill>
                  <a:srgbClr val="000000"/>
                </a:solidFill>
                <a:latin typeface="바탕" pitchFamily="18" charset="-127"/>
              </a:rPr>
              <a:t> </a:t>
            </a:r>
            <a:endParaRPr lang="ko-KR" altLang="ko-KR" sz="5400" u="none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24613" name="Text Box 3"/>
          <p:cNvSpPr txBox="1">
            <a:spLocks noChangeArrowheads="1"/>
          </p:cNvSpPr>
          <p:nvPr/>
        </p:nvSpPr>
        <p:spPr bwMode="auto">
          <a:xfrm>
            <a:off x="250825" y="146050"/>
            <a:ext cx="55451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 u="none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행복한 인생</a:t>
            </a:r>
            <a:r>
              <a:rPr lang="en-US" altLang="ko-KR" sz="2800" u="none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800" b="0" u="none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잉꼬부부</a:t>
            </a:r>
            <a:r>
              <a:rPr lang="en-US" altLang="ko-KR" sz="2800" b="0" u="none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2800" b="0" u="none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왠수부부</a:t>
            </a:r>
            <a:r>
              <a:rPr lang="en-US" altLang="ko-KR" sz="2800" b="0" u="none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pic>
        <p:nvPicPr>
          <p:cNvPr id="324614" name="그림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1788" y="188913"/>
            <a:ext cx="111601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4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4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4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4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4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4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4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4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4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4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4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4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4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4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4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46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4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46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46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46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46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46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46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46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46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46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46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46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ko-KR" altLang="en-US" dirty="0" smtClean="0">
                <a:solidFill>
                  <a:srgbClr val="FF0000"/>
                </a:solidFill>
              </a:rPr>
              <a:t>노인학대란 무엇인가</a:t>
            </a:r>
            <a:r>
              <a:rPr lang="en-US" altLang="ko-KR" dirty="0" smtClean="0">
                <a:solidFill>
                  <a:srgbClr val="FF0000"/>
                </a:solidFill>
              </a:rPr>
              <a:t>?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r>
              <a:rPr lang="en-US" altLang="ko-KR" dirty="0" smtClean="0"/>
              <a:t>:</a:t>
            </a:r>
          </a:p>
          <a:p>
            <a:pPr>
              <a:buFont typeface="Wingdings" pitchFamily="2" charset="2"/>
              <a:buNone/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노인에 대하여 신체적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정신적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성적 폭력 및 경제적 착취 또는 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Font typeface="Wingdings" pitchFamily="2" charset="2"/>
              <a:buNone/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가혹행위를 하거나 유기 또는 방임을 하는 것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 (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노인복지법 제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조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Font typeface="Wingdings" pitchFamily="2" charset="2"/>
              <a:buNone/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호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en-US" altLang="ko-KR" sz="2400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sz="2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None/>
            </a:pP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노인학대의 정의 </a:t>
            </a:r>
            <a:endParaRPr lang="ko-KR" altLang="en-US" dirty="0"/>
          </a:p>
        </p:txBody>
      </p:sp>
      <p:pic>
        <p:nvPicPr>
          <p:cNvPr id="1026" name="Picture 2" descr="C:\Users\samsung\Desktop\노인학대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284984"/>
            <a:ext cx="6301060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2" descr="서브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" y="7938"/>
            <a:ext cx="9144000" cy="646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3"/>
          <p:cNvSpPr>
            <a:spLocks noChangeArrowheads="1"/>
          </p:cNvSpPr>
          <p:nvPr/>
        </p:nvSpPr>
        <p:spPr bwMode="auto">
          <a:xfrm>
            <a:off x="657225" y="142874"/>
            <a:ext cx="7772400" cy="765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ko-KR" altLang="en-US" sz="2800" b="1" dirty="0">
                <a:solidFill>
                  <a:srgbClr val="FFFF00"/>
                </a:solidFill>
              </a:rPr>
              <a:t>노 인 학 대  발 생 배 경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1029" name="Line 9"/>
          <p:cNvSpPr>
            <a:spLocks noChangeShapeType="1"/>
          </p:cNvSpPr>
          <p:nvPr/>
        </p:nvSpPr>
        <p:spPr bwMode="auto">
          <a:xfrm>
            <a:off x="1666875" y="1901825"/>
            <a:ext cx="319088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030" name="AutoShape 10"/>
          <p:cNvSpPr>
            <a:spLocks noChangeArrowheads="1"/>
          </p:cNvSpPr>
          <p:nvPr/>
        </p:nvSpPr>
        <p:spPr bwMode="auto">
          <a:xfrm>
            <a:off x="1746250" y="1822450"/>
            <a:ext cx="320675" cy="79375"/>
          </a:xfrm>
          <a:prstGeom prst="rightArrow">
            <a:avLst>
              <a:gd name="adj1" fmla="val 50000"/>
              <a:gd name="adj2" fmla="val 101000"/>
            </a:avLst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895350"/>
            <a:ext cx="5594350" cy="3690938"/>
            <a:chOff x="820" y="616"/>
            <a:chExt cx="3822" cy="2850"/>
          </a:xfrm>
        </p:grpSpPr>
        <p:graphicFrame>
          <p:nvGraphicFramePr>
            <p:cNvPr id="1026" name="Object 19"/>
            <p:cNvGraphicFramePr>
              <a:graphicFrameLocks noChangeAspect="1"/>
            </p:cNvGraphicFramePr>
            <p:nvPr/>
          </p:nvGraphicFramePr>
          <p:xfrm>
            <a:off x="820" y="616"/>
            <a:ext cx="3822" cy="2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" name="차트" r:id="rId5" imgW="6067461" imgH="4524357" progId="MSGraph.Chart.8">
                    <p:embed followColorScheme="full"/>
                  </p:oleObj>
                </mc:Choice>
                <mc:Fallback>
                  <p:oleObj name="차트" r:id="rId5" imgW="6067461" imgH="4524357" progId="MSGraph.Chart.8">
                    <p:embed followColorScheme="full"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0" y="616"/>
                          <a:ext cx="3822" cy="2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48" name="AutoShape 20"/>
            <p:cNvSpPr>
              <a:spLocks noChangeArrowheads="1"/>
            </p:cNvSpPr>
            <p:nvPr/>
          </p:nvSpPr>
          <p:spPr bwMode="auto">
            <a:xfrm>
              <a:off x="1633" y="2387"/>
              <a:ext cx="907" cy="102"/>
            </a:xfrm>
            <a:prstGeom prst="wedgeRectCallout">
              <a:avLst>
                <a:gd name="adj1" fmla="val -51102"/>
                <a:gd name="adj2" fmla="val 905884"/>
              </a:avLst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ko-KR" altLang="en-US" sz="1200" b="1">
                  <a:solidFill>
                    <a:schemeClr val="tx2"/>
                  </a:solidFill>
                </a:rPr>
                <a:t>고령화 사회</a:t>
              </a:r>
            </a:p>
          </p:txBody>
        </p:sp>
        <p:sp>
          <p:nvSpPr>
            <p:cNvPr id="1049" name="AutoShape 21"/>
            <p:cNvSpPr>
              <a:spLocks noChangeArrowheads="1"/>
            </p:cNvSpPr>
            <p:nvPr/>
          </p:nvSpPr>
          <p:spPr bwMode="auto">
            <a:xfrm>
              <a:off x="2669" y="1536"/>
              <a:ext cx="806" cy="153"/>
            </a:xfrm>
            <a:prstGeom prst="wedgeRectCallout">
              <a:avLst>
                <a:gd name="adj1" fmla="val -64514"/>
                <a:gd name="adj2" fmla="val 851963"/>
              </a:avLst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ko-KR" altLang="en-US" sz="1200" b="1">
                  <a:solidFill>
                    <a:schemeClr val="tx2"/>
                  </a:solidFill>
                </a:rPr>
                <a:t>고령사회</a:t>
              </a:r>
            </a:p>
          </p:txBody>
        </p:sp>
        <p:sp>
          <p:nvSpPr>
            <p:cNvPr id="1050" name="AutoShape 22"/>
            <p:cNvSpPr>
              <a:spLocks noChangeArrowheads="1"/>
            </p:cNvSpPr>
            <p:nvPr/>
          </p:nvSpPr>
          <p:spPr bwMode="auto">
            <a:xfrm>
              <a:off x="3299" y="805"/>
              <a:ext cx="857" cy="51"/>
            </a:xfrm>
            <a:prstGeom prst="wedgeRectCallout">
              <a:avLst>
                <a:gd name="adj1" fmla="val 69838"/>
                <a:gd name="adj2" fmla="val 3040194"/>
              </a:avLst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altLang="ko-KR" sz="1200" b="1">
                  <a:solidFill>
                    <a:schemeClr val="tx2"/>
                  </a:solidFill>
                </a:rPr>
                <a:t> </a:t>
              </a:r>
              <a:r>
                <a:rPr lang="ko-KR" altLang="en-US" sz="1200" b="1">
                  <a:solidFill>
                    <a:schemeClr val="tx2"/>
                  </a:solidFill>
                </a:rPr>
                <a:t>초 고령사회</a:t>
              </a:r>
            </a:p>
          </p:txBody>
        </p:sp>
      </p:grpSp>
      <p:sp>
        <p:nvSpPr>
          <p:cNvPr id="37903" name="Rectangle 15"/>
          <p:cNvSpPr>
            <a:spLocks noChangeArrowheads="1"/>
          </p:cNvSpPr>
          <p:nvPr/>
        </p:nvSpPr>
        <p:spPr bwMode="auto">
          <a:xfrm>
            <a:off x="746125" y="4584700"/>
            <a:ext cx="4095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ctr">
              <a:spcBef>
                <a:spcPct val="20000"/>
              </a:spcBef>
            </a:pPr>
            <a:r>
              <a:rPr lang="en-US" altLang="ko-KR" sz="1800" b="1">
                <a:solidFill>
                  <a:srgbClr val="CC00CC"/>
                </a:solidFill>
                <a:latin typeface="굴림체" pitchFamily="49" charset="-127"/>
                <a:ea typeface="굴림체" pitchFamily="49" charset="-127"/>
              </a:rPr>
              <a:t>&lt;</a:t>
            </a:r>
            <a:r>
              <a:rPr lang="ko-KR" altLang="en-US" sz="1800" b="1">
                <a:solidFill>
                  <a:srgbClr val="CC00CC"/>
                </a:solidFill>
                <a:latin typeface="굴림체" pitchFamily="49" charset="-127"/>
                <a:ea typeface="굴림체" pitchFamily="49" charset="-127"/>
              </a:rPr>
              <a:t>전체인구 대비 </a:t>
            </a:r>
            <a:r>
              <a:rPr lang="en-US" altLang="ko-KR" sz="1800" b="1">
                <a:solidFill>
                  <a:srgbClr val="CC00CC"/>
                </a:solidFill>
                <a:latin typeface="굴림체" pitchFamily="49" charset="-127"/>
                <a:ea typeface="굴림체" pitchFamily="49" charset="-127"/>
              </a:rPr>
              <a:t>65</a:t>
            </a:r>
            <a:r>
              <a:rPr lang="ko-KR" altLang="en-US" sz="1800" b="1">
                <a:solidFill>
                  <a:srgbClr val="CC00CC"/>
                </a:solidFill>
                <a:latin typeface="굴림체" pitchFamily="49" charset="-127"/>
                <a:ea typeface="굴림체" pitchFamily="49" charset="-127"/>
              </a:rPr>
              <a:t>세 이상 인구비율</a:t>
            </a:r>
            <a:r>
              <a:rPr lang="en-US" altLang="ko-KR" sz="1800" b="1">
                <a:solidFill>
                  <a:srgbClr val="CC00CC"/>
                </a:solidFill>
                <a:latin typeface="굴림체" pitchFamily="49" charset="-127"/>
                <a:ea typeface="굴림체" pitchFamily="49" charset="-127"/>
              </a:rPr>
              <a:t>&gt;</a:t>
            </a:r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476250" y="4014788"/>
            <a:ext cx="7065963" cy="2070100"/>
            <a:chOff x="-582" y="336"/>
            <a:chExt cx="5621" cy="3437"/>
          </a:xfrm>
        </p:grpSpPr>
        <p:sp>
          <p:nvSpPr>
            <p:cNvPr id="1035" name="AutoShape 24"/>
            <p:cNvSpPr>
              <a:spLocks noChangeArrowheads="1"/>
            </p:cNvSpPr>
            <p:nvPr/>
          </p:nvSpPr>
          <p:spPr bwMode="auto">
            <a:xfrm rot="10443842" flipH="1">
              <a:off x="-582" y="336"/>
              <a:ext cx="5621" cy="3437"/>
            </a:xfrm>
            <a:custGeom>
              <a:avLst/>
              <a:gdLst>
                <a:gd name="T0" fmla="*/ 236 w 21600"/>
                <a:gd name="T1" fmla="*/ 1 h 21600"/>
                <a:gd name="T2" fmla="*/ 82 w 21600"/>
                <a:gd name="T3" fmla="*/ 25 h 21600"/>
                <a:gd name="T4" fmla="*/ 210 w 21600"/>
                <a:gd name="T5" fmla="*/ 25 h 21600"/>
                <a:gd name="T6" fmla="*/ 425 w 21600"/>
                <a:gd name="T7" fmla="*/ 34 h 21600"/>
                <a:gd name="T8" fmla="*/ 342 w 21600"/>
                <a:gd name="T9" fmla="*/ 61 h 21600"/>
                <a:gd name="T10" fmla="*/ 225 w 21600"/>
                <a:gd name="T11" fmla="*/ 42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1 h 21600"/>
                <a:gd name="T20" fmla="*/ 18437 w 21600"/>
                <a:gd name="T21" fmla="*/ 18439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13" y="9993"/>
                  </a:moveTo>
                  <a:cubicBezTo>
                    <a:pt x="15021" y="7751"/>
                    <a:pt x="13075" y="6116"/>
                    <a:pt x="10800" y="6116"/>
                  </a:cubicBezTo>
                  <a:cubicBezTo>
                    <a:pt x="9347" y="6115"/>
                    <a:pt x="7976" y="6790"/>
                    <a:pt x="7089" y="7941"/>
                  </a:cubicBezTo>
                  <a:lnTo>
                    <a:pt x="2245" y="4208"/>
                  </a:lnTo>
                  <a:cubicBezTo>
                    <a:pt x="4289" y="1554"/>
                    <a:pt x="7450" y="-1"/>
                    <a:pt x="10800" y="0"/>
                  </a:cubicBezTo>
                  <a:cubicBezTo>
                    <a:pt x="16046" y="0"/>
                    <a:pt x="20534" y="3770"/>
                    <a:pt x="21438" y="8939"/>
                  </a:cubicBezTo>
                  <a:lnTo>
                    <a:pt x="24098" y="8474"/>
                  </a:lnTo>
                  <a:lnTo>
                    <a:pt x="19418" y="15138"/>
                  </a:lnTo>
                  <a:lnTo>
                    <a:pt x="12754" y="10458"/>
                  </a:lnTo>
                  <a:lnTo>
                    <a:pt x="15413" y="9993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36" name="Oval 25"/>
            <p:cNvSpPr>
              <a:spLocks noChangeArrowheads="1"/>
            </p:cNvSpPr>
            <p:nvPr/>
          </p:nvSpPr>
          <p:spPr bwMode="auto">
            <a:xfrm>
              <a:off x="3916" y="2535"/>
              <a:ext cx="787" cy="149"/>
            </a:xfrm>
            <a:prstGeom prst="ellipse">
              <a:avLst/>
            </a:prstGeom>
            <a:gradFill rotWithShape="1">
              <a:gsLst>
                <a:gs pos="0">
                  <a:srgbClr val="765E00"/>
                </a:gs>
                <a:gs pos="100000">
                  <a:srgbClr val="C6A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37" name="Oval 26"/>
            <p:cNvSpPr>
              <a:spLocks noChangeArrowheads="1"/>
            </p:cNvSpPr>
            <p:nvPr/>
          </p:nvSpPr>
          <p:spPr bwMode="auto">
            <a:xfrm>
              <a:off x="3609" y="1572"/>
              <a:ext cx="1013" cy="1092"/>
            </a:xfrm>
            <a:prstGeom prst="ellipse">
              <a:avLst/>
            </a:prstGeom>
            <a:gradFill rotWithShape="0">
              <a:gsLst>
                <a:gs pos="0">
                  <a:srgbClr val="FF6600"/>
                </a:gs>
                <a:gs pos="100000">
                  <a:srgbClr val="3B1800"/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9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프랑스 </a:t>
              </a:r>
              <a:r>
                <a:rPr lang="en-US" altLang="ko-KR" sz="19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155</a:t>
              </a:r>
              <a:r>
                <a:rPr lang="ko-KR" altLang="en-US" sz="19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년</a:t>
              </a:r>
            </a:p>
          </p:txBody>
        </p:sp>
        <p:sp>
          <p:nvSpPr>
            <p:cNvPr id="1038" name="Oval 27"/>
            <p:cNvSpPr>
              <a:spLocks noChangeArrowheads="1"/>
            </p:cNvSpPr>
            <p:nvPr/>
          </p:nvSpPr>
          <p:spPr bwMode="auto">
            <a:xfrm>
              <a:off x="3129" y="3186"/>
              <a:ext cx="787" cy="149"/>
            </a:xfrm>
            <a:prstGeom prst="ellipse">
              <a:avLst/>
            </a:prstGeom>
            <a:gradFill rotWithShape="1">
              <a:gsLst>
                <a:gs pos="0">
                  <a:srgbClr val="765E00"/>
                </a:gs>
                <a:gs pos="100000">
                  <a:srgbClr val="C6A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39" name="Oval 28"/>
            <p:cNvSpPr>
              <a:spLocks noChangeArrowheads="1"/>
            </p:cNvSpPr>
            <p:nvPr/>
          </p:nvSpPr>
          <p:spPr bwMode="auto">
            <a:xfrm>
              <a:off x="2707" y="2194"/>
              <a:ext cx="1063" cy="1093"/>
            </a:xfrm>
            <a:prstGeom prst="ellipse">
              <a:avLst/>
            </a:prstGeom>
            <a:gradFill rotWithShape="0">
              <a:gsLst>
                <a:gs pos="0">
                  <a:srgbClr val="33CC33"/>
                </a:gs>
                <a:gs pos="100000">
                  <a:srgbClr val="0C2F0C"/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9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미국 </a:t>
              </a:r>
              <a:r>
                <a:rPr lang="en-US" altLang="ko-KR" sz="19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88</a:t>
              </a:r>
              <a:r>
                <a:rPr lang="ko-KR" altLang="en-US" sz="19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년</a:t>
              </a:r>
            </a:p>
          </p:txBody>
        </p:sp>
        <p:sp>
          <p:nvSpPr>
            <p:cNvPr id="1040" name="Oval 29"/>
            <p:cNvSpPr>
              <a:spLocks noChangeArrowheads="1"/>
            </p:cNvSpPr>
            <p:nvPr/>
          </p:nvSpPr>
          <p:spPr bwMode="auto">
            <a:xfrm>
              <a:off x="2008" y="3442"/>
              <a:ext cx="787" cy="149"/>
            </a:xfrm>
            <a:prstGeom prst="ellipse">
              <a:avLst/>
            </a:prstGeom>
            <a:gradFill rotWithShape="1">
              <a:gsLst>
                <a:gs pos="0">
                  <a:srgbClr val="765E00"/>
                </a:gs>
                <a:gs pos="100000">
                  <a:srgbClr val="C6A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1" name="Oval 30"/>
            <p:cNvSpPr>
              <a:spLocks noChangeArrowheads="1"/>
            </p:cNvSpPr>
            <p:nvPr/>
          </p:nvSpPr>
          <p:spPr bwMode="auto">
            <a:xfrm>
              <a:off x="1654" y="2466"/>
              <a:ext cx="1039" cy="1092"/>
            </a:xfrm>
            <a:prstGeom prst="ellipse">
              <a:avLst/>
            </a:prstGeom>
            <a:gradFill rotWithShape="0">
              <a:gsLst>
                <a:gs pos="0">
                  <a:srgbClr val="FF9933"/>
                </a:gs>
                <a:gs pos="100000">
                  <a:srgbClr val="3B230C"/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8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일본 </a:t>
              </a:r>
              <a:r>
                <a:rPr lang="en-US" altLang="ko-KR" sz="18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36</a:t>
              </a:r>
              <a:r>
                <a:rPr lang="ko-KR" altLang="en-US" sz="18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년</a:t>
              </a:r>
            </a:p>
          </p:txBody>
        </p:sp>
        <p:sp>
          <p:nvSpPr>
            <p:cNvPr id="1042" name="Oval 31"/>
            <p:cNvSpPr>
              <a:spLocks noChangeArrowheads="1"/>
            </p:cNvSpPr>
            <p:nvPr/>
          </p:nvSpPr>
          <p:spPr bwMode="auto">
            <a:xfrm>
              <a:off x="945" y="3420"/>
              <a:ext cx="787" cy="149"/>
            </a:xfrm>
            <a:prstGeom prst="ellipse">
              <a:avLst/>
            </a:prstGeom>
            <a:gradFill rotWithShape="1">
              <a:gsLst>
                <a:gs pos="0">
                  <a:srgbClr val="765E00"/>
                </a:gs>
                <a:gs pos="100000">
                  <a:srgbClr val="C6A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3" name="Oval 32"/>
            <p:cNvSpPr>
              <a:spLocks noChangeArrowheads="1"/>
            </p:cNvSpPr>
            <p:nvPr/>
          </p:nvSpPr>
          <p:spPr bwMode="auto">
            <a:xfrm>
              <a:off x="520" y="2424"/>
              <a:ext cx="1058" cy="1093"/>
            </a:xfrm>
            <a:prstGeom prst="ellipse">
              <a:avLst/>
            </a:prstGeom>
            <a:gradFill rotWithShape="0">
              <a:gsLst>
                <a:gs pos="0">
                  <a:srgbClr val="CC99FF"/>
                </a:gs>
                <a:gs pos="100000">
                  <a:srgbClr val="2F233B"/>
                </a:gs>
              </a:gsLst>
              <a:path path="rect">
                <a:fillToRect r="100000" b="10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8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한국 </a:t>
              </a:r>
              <a:r>
                <a:rPr lang="en-US" altLang="ko-KR" sz="18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26</a:t>
              </a:r>
              <a:r>
                <a:rPr lang="ko-KR" altLang="en-US" sz="180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년</a:t>
              </a:r>
              <a:endParaRPr lang="ko-KR" altLang="en-US" sz="1400" b="1">
                <a:solidFill>
                  <a:srgbClr val="FFFFFF"/>
                </a:solidFill>
              </a:endParaRPr>
            </a:p>
          </p:txBody>
        </p:sp>
        <p:sp>
          <p:nvSpPr>
            <p:cNvPr id="1044" name="Oval 33"/>
            <p:cNvSpPr>
              <a:spLocks noChangeArrowheads="1"/>
            </p:cNvSpPr>
            <p:nvPr/>
          </p:nvSpPr>
          <p:spPr bwMode="auto">
            <a:xfrm rot="-2675838">
              <a:off x="2782" y="2324"/>
              <a:ext cx="344" cy="199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5" name="Oval 34"/>
            <p:cNvSpPr>
              <a:spLocks noChangeArrowheads="1"/>
            </p:cNvSpPr>
            <p:nvPr/>
          </p:nvSpPr>
          <p:spPr bwMode="auto">
            <a:xfrm rot="-2675838">
              <a:off x="3673" y="1704"/>
              <a:ext cx="344" cy="199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6" name="Oval 35"/>
            <p:cNvSpPr>
              <a:spLocks noChangeArrowheads="1"/>
            </p:cNvSpPr>
            <p:nvPr/>
          </p:nvSpPr>
          <p:spPr bwMode="auto">
            <a:xfrm rot="-2675838">
              <a:off x="1732" y="2566"/>
              <a:ext cx="344" cy="199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7" name="Oval 36"/>
            <p:cNvSpPr>
              <a:spLocks noChangeArrowheads="1"/>
            </p:cNvSpPr>
            <p:nvPr/>
          </p:nvSpPr>
          <p:spPr bwMode="auto">
            <a:xfrm rot="-2675838">
              <a:off x="577" y="2552"/>
              <a:ext cx="344" cy="199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rgbClr val="767676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7925" name="Text Box 37"/>
          <p:cNvSpPr txBox="1">
            <a:spLocks noChangeArrowheads="1"/>
          </p:cNvSpPr>
          <p:nvPr/>
        </p:nvSpPr>
        <p:spPr bwMode="auto">
          <a:xfrm>
            <a:off x="749300" y="6124575"/>
            <a:ext cx="73326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ko-KR" altLang="en-US" sz="2000" b="1">
                <a:solidFill>
                  <a:srgbClr val="CC00CC"/>
                </a:solidFill>
                <a:latin typeface="굴림체" pitchFamily="49" charset="-127"/>
                <a:ea typeface="굴림체" pitchFamily="49" charset="-127"/>
              </a:rPr>
              <a:t>고령화사회</a:t>
            </a:r>
            <a:r>
              <a:rPr lang="en-US" altLang="ko-KR" sz="2000" b="1">
                <a:solidFill>
                  <a:srgbClr val="CC00CC"/>
                </a:solidFill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2000" b="1">
                <a:solidFill>
                  <a:srgbClr val="CC00CC"/>
                </a:solidFill>
                <a:latin typeface="굴림체" pitchFamily="49" charset="-127"/>
                <a:ea typeface="굴림체" pitchFamily="49" charset="-127"/>
              </a:rPr>
              <a:t>고령사회</a:t>
            </a:r>
            <a:r>
              <a:rPr lang="en-US" altLang="ko-KR" sz="2000" b="1">
                <a:solidFill>
                  <a:srgbClr val="CC00CC"/>
                </a:solidFill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2000" b="1">
                <a:solidFill>
                  <a:srgbClr val="CC00CC"/>
                </a:solidFill>
                <a:latin typeface="굴림체" pitchFamily="49" charset="-127"/>
                <a:ea typeface="굴림체" pitchFamily="49" charset="-127"/>
              </a:rPr>
              <a:t>초고령사회 도달기간이 세계 최단기간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379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79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7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7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03" grpId="0"/>
      <p:bldP spid="379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147638"/>
            <a:ext cx="6032500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en-US" altLang="ko-KR" b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b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고령화사회가 미치는 영향</a:t>
            </a:r>
          </a:p>
        </p:txBody>
      </p:sp>
      <p:sp>
        <p:nvSpPr>
          <p:cNvPr id="23555" name="Rectangle 7"/>
          <p:cNvSpPr>
            <a:spLocks noChangeArrowheads="1"/>
          </p:cNvSpPr>
          <p:nvPr/>
        </p:nvSpPr>
        <p:spPr bwMode="auto">
          <a:xfrm>
            <a:off x="8113713" y="6457950"/>
            <a:ext cx="850900" cy="412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en-US" altLang="ko-KR" sz="1800" b="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44500" y="1054100"/>
            <a:ext cx="8153400" cy="6858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400">
                <a:latin typeface="HY헤드라인M" pitchFamily="18" charset="-127"/>
                <a:ea typeface="HY헤드라인M" pitchFamily="18" charset="-127"/>
              </a:rPr>
              <a:t>     저출산        위생개선        영양향상        의료발전</a:t>
            </a: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3263900" y="2425700"/>
            <a:ext cx="2286000" cy="838200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인구 고령화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825500" y="3721100"/>
            <a:ext cx="12192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400">
                <a:latin typeface="HY헤드라인M" pitchFamily="18" charset="-127"/>
                <a:ea typeface="HY헤드라인M" pitchFamily="18" charset="-127"/>
              </a:rPr>
              <a:t>경  제</a:t>
            </a: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921500" y="3721100"/>
            <a:ext cx="12192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400">
                <a:latin typeface="HY헤드라인M" pitchFamily="18" charset="-127"/>
                <a:ea typeface="HY헤드라인M" pitchFamily="18" charset="-127"/>
              </a:rPr>
              <a:t>정  치</a:t>
            </a:r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6997700" y="5016500"/>
            <a:ext cx="1143000" cy="990600"/>
          </a:xfrm>
          <a:prstGeom prst="ellipse">
            <a:avLst/>
          </a:prstGeom>
          <a:solidFill>
            <a:srgbClr val="99CC00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400">
                <a:latin typeface="HY헤드라인M" pitchFamily="18" charset="-127"/>
                <a:ea typeface="HY헤드라인M" pitchFamily="18" charset="-127"/>
              </a:rPr>
              <a:t>세대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400">
                <a:latin typeface="HY헤드라인M" pitchFamily="18" charset="-127"/>
                <a:ea typeface="HY헤드라인M" pitchFamily="18" charset="-127"/>
              </a:rPr>
              <a:t>갈등</a:t>
            </a:r>
          </a:p>
        </p:txBody>
      </p:sp>
      <p:sp>
        <p:nvSpPr>
          <p:cNvPr id="14" name="Oval 8"/>
          <p:cNvSpPr>
            <a:spLocks noChangeArrowheads="1"/>
          </p:cNvSpPr>
          <p:nvPr/>
        </p:nvSpPr>
        <p:spPr bwMode="auto">
          <a:xfrm>
            <a:off x="5016500" y="5016500"/>
            <a:ext cx="1143000" cy="990600"/>
          </a:xfrm>
          <a:prstGeom prst="ellipse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400">
                <a:latin typeface="HY헤드라인M" pitchFamily="18" charset="-127"/>
                <a:ea typeface="HY헤드라인M" pitchFamily="18" charset="-127"/>
              </a:rPr>
              <a:t>노인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400">
                <a:latin typeface="HY헤드라인M" pitchFamily="18" charset="-127"/>
                <a:ea typeface="HY헤드라인M" pitchFamily="18" charset="-127"/>
              </a:rPr>
              <a:t>경시</a:t>
            </a:r>
          </a:p>
        </p:txBody>
      </p:sp>
      <p:sp>
        <p:nvSpPr>
          <p:cNvPr id="15" name="Oval 9"/>
          <p:cNvSpPr>
            <a:spLocks noChangeArrowheads="1"/>
          </p:cNvSpPr>
          <p:nvPr/>
        </p:nvSpPr>
        <p:spPr bwMode="auto">
          <a:xfrm>
            <a:off x="2959100" y="5016500"/>
            <a:ext cx="1143000" cy="990600"/>
          </a:xfrm>
          <a:prstGeom prst="ellipse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400">
                <a:latin typeface="HY헤드라인M" pitchFamily="18" charset="-127"/>
                <a:ea typeface="HY헤드라인M" pitchFamily="18" charset="-127"/>
              </a:rPr>
              <a:t>부양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400">
                <a:latin typeface="HY헤드라인M" pitchFamily="18" charset="-127"/>
                <a:ea typeface="HY헤드라인M" pitchFamily="18" charset="-127"/>
              </a:rPr>
              <a:t>부담</a:t>
            </a:r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825500" y="5016500"/>
            <a:ext cx="1143000" cy="990600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400">
                <a:latin typeface="HY헤드라인M" pitchFamily="18" charset="-127"/>
                <a:ea typeface="HY헤드라인M" pitchFamily="18" charset="-127"/>
              </a:rPr>
              <a:t>성장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400">
                <a:latin typeface="HY헤드라인M" pitchFamily="18" charset="-127"/>
                <a:ea typeface="HY헤드라인M" pitchFamily="18" charset="-127"/>
              </a:rPr>
              <a:t>하락</a:t>
            </a:r>
          </a:p>
        </p:txBody>
      </p:sp>
      <p:sp>
        <p:nvSpPr>
          <p:cNvPr id="17" name="AutoShape 11"/>
          <p:cNvSpPr>
            <a:spLocks noChangeArrowheads="1"/>
          </p:cNvSpPr>
          <p:nvPr/>
        </p:nvSpPr>
        <p:spPr bwMode="auto">
          <a:xfrm>
            <a:off x="3949700" y="1816100"/>
            <a:ext cx="9144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9933FF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ko-KR" alt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2882900" y="3721100"/>
            <a:ext cx="12192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400">
                <a:latin typeface="HY헤드라인M" pitchFamily="18" charset="-127"/>
                <a:ea typeface="HY헤드라인M" pitchFamily="18" charset="-127"/>
              </a:rPr>
              <a:t>복  지</a:t>
            </a:r>
          </a:p>
        </p:txBody>
      </p:sp>
      <p:sp>
        <p:nvSpPr>
          <p:cNvPr id="19" name="AutoShape 13"/>
          <p:cNvSpPr>
            <a:spLocks noChangeArrowheads="1"/>
          </p:cNvSpPr>
          <p:nvPr/>
        </p:nvSpPr>
        <p:spPr bwMode="auto">
          <a:xfrm>
            <a:off x="1130300" y="4406900"/>
            <a:ext cx="5334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9933FF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ko-KR" altLang="en-US"/>
          </a:p>
        </p:txBody>
      </p:sp>
      <p:sp>
        <p:nvSpPr>
          <p:cNvPr id="20" name="AutoShape 14"/>
          <p:cNvSpPr>
            <a:spLocks noChangeArrowheads="1"/>
          </p:cNvSpPr>
          <p:nvPr/>
        </p:nvSpPr>
        <p:spPr bwMode="auto">
          <a:xfrm>
            <a:off x="3263900" y="4406900"/>
            <a:ext cx="5334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9933FF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ko-KR" altLang="en-US"/>
          </a:p>
        </p:txBody>
      </p:sp>
      <p:sp>
        <p:nvSpPr>
          <p:cNvPr id="21" name="AutoShape 15"/>
          <p:cNvSpPr>
            <a:spLocks noChangeArrowheads="1"/>
          </p:cNvSpPr>
          <p:nvPr/>
        </p:nvSpPr>
        <p:spPr bwMode="auto">
          <a:xfrm>
            <a:off x="5321300" y="4406900"/>
            <a:ext cx="5334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9933FF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ko-KR" altLang="en-US"/>
          </a:p>
        </p:txBody>
      </p:sp>
      <p:sp>
        <p:nvSpPr>
          <p:cNvPr id="22" name="AutoShape 16"/>
          <p:cNvSpPr>
            <a:spLocks noChangeArrowheads="1"/>
          </p:cNvSpPr>
          <p:nvPr/>
        </p:nvSpPr>
        <p:spPr bwMode="auto">
          <a:xfrm>
            <a:off x="7302500" y="4406900"/>
            <a:ext cx="5334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9933FF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ko-KR" altLang="en-US"/>
          </a:p>
        </p:txBody>
      </p:sp>
      <p:sp>
        <p:nvSpPr>
          <p:cNvPr id="23" name="Rectangle 17"/>
          <p:cNvSpPr>
            <a:spLocks noChangeArrowheads="1"/>
          </p:cNvSpPr>
          <p:nvPr/>
        </p:nvSpPr>
        <p:spPr bwMode="auto">
          <a:xfrm>
            <a:off x="4940300" y="3721100"/>
            <a:ext cx="12192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400">
                <a:latin typeface="HY헤드라인M" pitchFamily="18" charset="-127"/>
                <a:ea typeface="HY헤드라인M" pitchFamily="18" charset="-127"/>
              </a:rPr>
              <a:t>문  화</a:t>
            </a:r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 flipH="1">
            <a:off x="3492500" y="3263900"/>
            <a:ext cx="914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ko-KR" altLang="en-US"/>
          </a:p>
        </p:txBody>
      </p:sp>
      <p:sp>
        <p:nvSpPr>
          <p:cNvPr id="25" name="Line 19"/>
          <p:cNvSpPr>
            <a:spLocks noChangeShapeType="1"/>
          </p:cNvSpPr>
          <p:nvPr/>
        </p:nvSpPr>
        <p:spPr bwMode="auto">
          <a:xfrm flipH="1">
            <a:off x="1358900" y="3263900"/>
            <a:ext cx="3048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ko-KR" altLang="en-US"/>
          </a:p>
        </p:txBody>
      </p:sp>
      <p:sp>
        <p:nvSpPr>
          <p:cNvPr id="26" name="Line 20"/>
          <p:cNvSpPr>
            <a:spLocks noChangeShapeType="1"/>
          </p:cNvSpPr>
          <p:nvPr/>
        </p:nvSpPr>
        <p:spPr bwMode="auto">
          <a:xfrm>
            <a:off x="4406900" y="3263900"/>
            <a:ext cx="1143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ko-KR" altLang="en-US"/>
          </a:p>
        </p:txBody>
      </p:sp>
      <p:sp>
        <p:nvSpPr>
          <p:cNvPr id="27" name="Line 21"/>
          <p:cNvSpPr>
            <a:spLocks noChangeShapeType="1"/>
          </p:cNvSpPr>
          <p:nvPr/>
        </p:nvSpPr>
        <p:spPr bwMode="auto">
          <a:xfrm>
            <a:off x="4406900" y="3263900"/>
            <a:ext cx="3276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635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ko-KR" altLang="en-US"/>
          </a:p>
        </p:txBody>
      </p:sp>
      <p:sp>
        <p:nvSpPr>
          <p:cNvPr id="29" name="직사각형 28"/>
          <p:cNvSpPr/>
          <p:nvPr/>
        </p:nvSpPr>
        <p:spPr bwMode="auto">
          <a:xfrm>
            <a:off x="3559168" y="6442096"/>
            <a:ext cx="2000264" cy="41590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endParaRPr lang="ko-KR" altLang="en-US" sz="2400" dirty="0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58738" y="150813"/>
            <a:ext cx="5389562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ko-KR" altLang="en-US" b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학대행위자와 노인과의 관계</a:t>
            </a:r>
          </a:p>
        </p:txBody>
      </p:sp>
      <p:pic>
        <p:nvPicPr>
          <p:cNvPr id="24579" name="Picture 5" descr="학대행위자와피해노인과의관계"/>
          <p:cNvPicPr>
            <a:picLocks noChangeAspect="1" noChangeArrowheads="1"/>
          </p:cNvPicPr>
          <p:nvPr/>
        </p:nvPicPr>
        <p:blipFill>
          <a:blip r:embed="rId2" cstate="print"/>
          <a:srcRect l="2023" t="2502" r="9627" b="6203"/>
          <a:stretch>
            <a:fillRect/>
          </a:stretch>
        </p:blipFill>
        <p:spPr bwMode="auto">
          <a:xfrm>
            <a:off x="1835696" y="1196752"/>
            <a:ext cx="4997450" cy="36004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24580" name="Text Box 12"/>
          <p:cNvSpPr txBox="1">
            <a:spLocks noChangeArrowheads="1"/>
          </p:cNvSpPr>
          <p:nvPr/>
        </p:nvSpPr>
        <p:spPr bwMode="auto">
          <a:xfrm>
            <a:off x="683569" y="4941168"/>
            <a:ext cx="7179320" cy="2893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ko-KR" altLang="en-US" sz="1600" dirty="0"/>
              <a:t>자료 </a:t>
            </a:r>
            <a:r>
              <a:rPr lang="en-US" altLang="ko-KR" sz="1600" dirty="0"/>
              <a:t>:  </a:t>
            </a:r>
            <a:r>
              <a:rPr lang="en-US" altLang="ko-KR" sz="1600" dirty="0" smtClean="0"/>
              <a:t>2014</a:t>
            </a:r>
            <a:r>
              <a:rPr lang="ko-KR" altLang="en-US" sz="1600" dirty="0" smtClean="0"/>
              <a:t>년도 </a:t>
            </a:r>
            <a:r>
              <a:rPr lang="ko-KR" altLang="en-US" sz="1600" dirty="0"/>
              <a:t>전국 </a:t>
            </a:r>
            <a:r>
              <a:rPr lang="en-US" altLang="ko-KR" sz="1600" dirty="0"/>
              <a:t>18</a:t>
            </a:r>
            <a:r>
              <a:rPr lang="ko-KR" altLang="en-US" sz="1600" dirty="0"/>
              <a:t>개 노인학대예방센터 노인학대사례 현황 중</a:t>
            </a:r>
            <a:endParaRPr lang="en-US" altLang="ko-KR" sz="1600" dirty="0"/>
          </a:p>
        </p:txBody>
      </p:sp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8113713" y="6457950"/>
            <a:ext cx="850900" cy="412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en-US" altLang="ko-KR" sz="1800" b="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4582" name="모서리가 둥근 직사각형 8"/>
          <p:cNvSpPr>
            <a:spLocks noChangeArrowheads="1"/>
          </p:cNvSpPr>
          <p:nvPr/>
        </p:nvSpPr>
        <p:spPr bwMode="auto">
          <a:xfrm>
            <a:off x="528638" y="5301208"/>
            <a:ext cx="8001000" cy="997992"/>
          </a:xfrm>
          <a:prstGeom prst="roundRect">
            <a:avLst>
              <a:gd name="adj" fmla="val 29523"/>
            </a:avLst>
          </a:prstGeom>
          <a:noFill/>
          <a:ln w="38100" algn="ctr">
            <a:solidFill>
              <a:srgbClr val="0070C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ko-KR" altLang="en-US" sz="1800" dirty="0"/>
              <a:t> </a:t>
            </a:r>
            <a:r>
              <a:rPr lang="en-US" altLang="ko-KR" sz="1800" dirty="0"/>
              <a:t>- </a:t>
            </a:r>
            <a:r>
              <a:rPr lang="ko-KR" altLang="en-US" sz="1800" dirty="0"/>
              <a:t>학대행위를 하는 사람은 아들이 가장 빈도가 높고</a:t>
            </a:r>
            <a:r>
              <a:rPr lang="en-US" altLang="ko-KR" sz="1800" dirty="0"/>
              <a:t>, </a:t>
            </a:r>
            <a:r>
              <a:rPr lang="ko-KR" altLang="en-US" sz="1800" dirty="0"/>
              <a:t>며느리</a:t>
            </a:r>
            <a:r>
              <a:rPr lang="en-US" altLang="ko-KR" sz="1800" dirty="0"/>
              <a:t>, </a:t>
            </a:r>
            <a:r>
              <a:rPr lang="ko-KR" altLang="en-US" sz="1800" dirty="0"/>
              <a:t>딸 순으로  </a:t>
            </a:r>
            <a:endParaRPr lang="en-US" altLang="ko-KR" sz="18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ko-KR" sz="1800" dirty="0"/>
              <a:t>  </a:t>
            </a:r>
            <a:r>
              <a:rPr lang="ko-KR" altLang="en-US" sz="1800" dirty="0"/>
              <a:t>높게 나타나고 있음</a:t>
            </a:r>
            <a:r>
              <a:rPr lang="en-US" altLang="ko-KR" sz="1800" dirty="0"/>
              <a:t>.</a:t>
            </a:r>
            <a:endParaRPr lang="ko-KR" altLang="en-US" sz="1800" dirty="0"/>
          </a:p>
        </p:txBody>
      </p:sp>
      <p:sp>
        <p:nvSpPr>
          <p:cNvPr id="9" name="직사각형 8"/>
          <p:cNvSpPr/>
          <p:nvPr/>
        </p:nvSpPr>
        <p:spPr bwMode="auto">
          <a:xfrm>
            <a:off x="3559168" y="6442096"/>
            <a:ext cx="2000264" cy="41590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endParaRPr lang="ko-KR" altLang="en-US" sz="24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1438" y="0"/>
            <a:ext cx="898207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ko-KR" altLang="en-US" sz="2800" b="1" dirty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학대행위자와 피해노인과의 </a:t>
            </a:r>
            <a:r>
              <a:rPr lang="ko-KR" altLang="en-US" sz="2800" b="1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관계</a:t>
            </a:r>
            <a:endParaRPr lang="en-US" altLang="ko-KR" sz="2800" b="1" dirty="0" smtClean="0">
              <a:solidFill>
                <a:srgbClr val="FF0000"/>
              </a:solidFill>
              <a:latin typeface="HY동녘B" pitchFamily="18" charset="-127"/>
              <a:ea typeface="HY동녘B" pitchFamily="18" charset="-127"/>
            </a:endParaRPr>
          </a:p>
          <a:p>
            <a:pPr algn="ctr"/>
            <a:r>
              <a:rPr lang="ko-KR" altLang="en-US" sz="2800" b="1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 </a:t>
            </a:r>
            <a:r>
              <a:rPr lang="en-US" altLang="ko-KR" sz="2800" b="1" dirty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(</a:t>
            </a:r>
            <a:r>
              <a:rPr lang="en-US" altLang="ko-KR" sz="2800" b="1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2014 </a:t>
            </a:r>
            <a:r>
              <a:rPr lang="ko-KR" altLang="en-US" sz="2800" b="1" dirty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전국 </a:t>
            </a:r>
            <a:r>
              <a:rPr lang="en-US" altLang="ko-KR" sz="2800" b="1" dirty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18</a:t>
            </a:r>
            <a:r>
              <a:rPr lang="ko-KR" altLang="en-US" sz="2800" b="1" dirty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개 노인보호전문기관 집계</a:t>
            </a:r>
            <a:r>
              <a:rPr lang="en-US" altLang="ko-KR" sz="2800" b="1" dirty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766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smtClean="0">
                <a:solidFill>
                  <a:srgbClr val="FF0000"/>
                </a:solidFill>
              </a:rPr>
              <a:t>학대피해 노인</a:t>
            </a:r>
            <a:r>
              <a:rPr lang="ko-KR" altLang="en-US" dirty="0" smtClean="0"/>
              <a:t>은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주로 </a:t>
            </a:r>
            <a:r>
              <a:rPr lang="en-US" altLang="ko-KR" dirty="0" smtClean="0"/>
              <a:t>70</a:t>
            </a:r>
            <a:r>
              <a:rPr lang="ko-KR" altLang="en-US" dirty="0" smtClean="0"/>
              <a:t>대</a:t>
            </a:r>
            <a:r>
              <a:rPr lang="en-US" altLang="ko-KR" dirty="0" smtClean="0"/>
              <a:t>(73.5</a:t>
            </a:r>
            <a:r>
              <a:rPr lang="ko-KR" altLang="en-US" dirty="0" smtClean="0"/>
              <a:t>세</a:t>
            </a:r>
            <a:r>
              <a:rPr lang="en-US" altLang="ko-KR" dirty="0" smtClean="0"/>
              <a:t>)· </a:t>
            </a:r>
            <a:r>
              <a:rPr lang="ko-KR" altLang="en-US" dirty="0" smtClean="0"/>
              <a:t>여성</a:t>
            </a:r>
            <a:r>
              <a:rPr lang="en-US" altLang="ko-KR" dirty="0" smtClean="0"/>
              <a:t>(71.3%)</a:t>
            </a:r>
            <a:r>
              <a:rPr lang="ko-KR" altLang="en-US" dirty="0" smtClean="0"/>
              <a:t>으로 교육수준은 낮고</a:t>
            </a:r>
            <a:r>
              <a:rPr lang="en-US" altLang="ko-KR" dirty="0" smtClean="0"/>
              <a:t>(</a:t>
            </a:r>
            <a:r>
              <a:rPr lang="ko-KR" altLang="en-US" dirty="0" smtClean="0"/>
              <a:t>초졸 이하 </a:t>
            </a:r>
            <a:r>
              <a:rPr lang="en-US" altLang="ko-KR" dirty="0" smtClean="0"/>
              <a:t>66.1%) </a:t>
            </a:r>
            <a:r>
              <a:rPr lang="ko-KR" altLang="en-US" dirty="0" smtClean="0"/>
              <a:t>대부분 무직</a:t>
            </a:r>
            <a:r>
              <a:rPr lang="en-US" altLang="ko-KR" dirty="0" smtClean="0"/>
              <a:t>(92.1%)</a:t>
            </a:r>
            <a:r>
              <a:rPr lang="ko-KR" altLang="en-US" dirty="0" smtClean="0"/>
              <a:t>이며 사별한 경우가 절반</a:t>
            </a:r>
            <a:r>
              <a:rPr lang="en-US" altLang="ko-KR" dirty="0" smtClean="0"/>
              <a:t>(46%)</a:t>
            </a:r>
            <a:r>
              <a:rPr lang="ko-KR" altLang="en-US" dirty="0" smtClean="0"/>
              <a:t>을 차지했다</a:t>
            </a:r>
            <a:r>
              <a:rPr lang="en-US" altLang="ko-KR" dirty="0" smtClean="0"/>
              <a:t>. </a:t>
            </a:r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smtClean="0">
                <a:solidFill>
                  <a:srgbClr val="FF0000"/>
                </a:solidFill>
              </a:rPr>
              <a:t>노인학대 주 행위자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:</a:t>
            </a:r>
            <a:r>
              <a:rPr lang="ko-KR" altLang="en-US" dirty="0" smtClean="0"/>
              <a:t> 연령대별로는 </a:t>
            </a:r>
            <a:r>
              <a:rPr lang="en-US" altLang="ko-KR" dirty="0" smtClean="0"/>
              <a:t>50</a:t>
            </a:r>
            <a:r>
              <a:rPr lang="ko-KR" altLang="en-US" dirty="0" smtClean="0"/>
              <a:t>대</a:t>
            </a:r>
            <a:r>
              <a:rPr lang="en-US" altLang="ko-KR" dirty="0" smtClean="0"/>
              <a:t>(31.3%)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40</a:t>
            </a:r>
            <a:r>
              <a:rPr lang="ko-KR" altLang="en-US" dirty="0" smtClean="0"/>
              <a:t>대</a:t>
            </a:r>
            <a:r>
              <a:rPr lang="en-US" altLang="ko-KR" dirty="0" smtClean="0"/>
              <a:t>(23.9%)</a:t>
            </a:r>
            <a:r>
              <a:rPr lang="ko-KR" altLang="en-US" dirty="0" smtClean="0"/>
              <a:t>가 많았고 성별로는 남성 </a:t>
            </a:r>
            <a:r>
              <a:rPr lang="en-US" altLang="ko-KR" dirty="0" smtClean="0"/>
              <a:t>64%, </a:t>
            </a:r>
            <a:r>
              <a:rPr lang="ko-KR" altLang="en-US" dirty="0" smtClean="0"/>
              <a:t>여성 </a:t>
            </a:r>
            <a:r>
              <a:rPr lang="en-US" altLang="ko-KR" dirty="0" smtClean="0"/>
              <a:t>36%</a:t>
            </a:r>
            <a:r>
              <a:rPr lang="ko-KR" altLang="en-US" dirty="0" smtClean="0"/>
              <a:t>로 나타났다</a:t>
            </a:r>
            <a:r>
              <a:rPr lang="en-US" altLang="ko-KR" dirty="0" smtClean="0"/>
              <a:t>. </a:t>
            </a:r>
          </a:p>
          <a:p>
            <a:pPr>
              <a:buNone/>
            </a:pPr>
            <a:r>
              <a:rPr lang="en-US" altLang="ko-KR" dirty="0" smtClean="0">
                <a:solidFill>
                  <a:srgbClr val="FF0000"/>
                </a:solidFill>
              </a:rPr>
              <a:t>  </a:t>
            </a:r>
            <a:r>
              <a:rPr lang="ko-KR" altLang="en-US" dirty="0" smtClean="0">
                <a:solidFill>
                  <a:srgbClr val="FF0000"/>
                </a:solidFill>
              </a:rPr>
              <a:t>주 행위자가 남성인 경우 학대 노인과의 관계는 아들</a:t>
            </a:r>
            <a:r>
              <a:rPr lang="en-US" altLang="ko-KR" dirty="0" smtClean="0">
                <a:solidFill>
                  <a:srgbClr val="FF0000"/>
                </a:solidFill>
              </a:rPr>
              <a:t>(60.8%)</a:t>
            </a:r>
            <a:r>
              <a:rPr lang="ko-KR" altLang="en-US" dirty="0" smtClean="0">
                <a:solidFill>
                  <a:srgbClr val="FF0000"/>
                </a:solidFill>
              </a:rPr>
              <a:t>이 가장 많았고</a:t>
            </a:r>
            <a:r>
              <a:rPr lang="ko-KR" altLang="en-US" dirty="0" smtClean="0"/>
              <a:t> </a:t>
            </a:r>
            <a:r>
              <a:rPr lang="ko-KR" altLang="en-US" dirty="0" smtClean="0">
                <a:solidFill>
                  <a:srgbClr val="FF0000"/>
                </a:solidFill>
              </a:rPr>
              <a:t>여성인 경우는 딸</a:t>
            </a:r>
            <a:r>
              <a:rPr lang="en-US" altLang="ko-KR" dirty="0" smtClean="0">
                <a:solidFill>
                  <a:srgbClr val="FF0000"/>
                </a:solidFill>
              </a:rPr>
              <a:t>(55.2%)</a:t>
            </a:r>
            <a:r>
              <a:rPr lang="ko-KR" altLang="en-US" dirty="0" smtClean="0">
                <a:solidFill>
                  <a:srgbClr val="FF0000"/>
                </a:solidFill>
              </a:rPr>
              <a:t>이 가장 많았다</a:t>
            </a:r>
            <a:r>
              <a:rPr lang="en-US" altLang="ko-KR" dirty="0" smtClean="0"/>
              <a:t>. </a:t>
            </a:r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아들</a:t>
            </a:r>
            <a:r>
              <a:rPr lang="en-US" altLang="ko-KR" dirty="0" smtClean="0"/>
              <a:t>·</a:t>
            </a:r>
            <a:r>
              <a:rPr lang="ko-KR" altLang="en-US" dirty="0" smtClean="0"/>
              <a:t>딸 이외 학대자 는 며느리</a:t>
            </a:r>
            <a:r>
              <a:rPr lang="en-US" altLang="ko-KR" dirty="0" smtClean="0"/>
              <a:t>(6.1%) </a:t>
            </a:r>
            <a:r>
              <a:rPr lang="ko-KR" altLang="en-US" dirty="0" smtClean="0"/>
              <a:t>타인</a:t>
            </a:r>
            <a:r>
              <a:rPr lang="en-US" altLang="ko-KR" dirty="0" smtClean="0"/>
              <a:t>(3.3%) </a:t>
            </a:r>
            <a:r>
              <a:rPr lang="ko-KR" altLang="en-US" dirty="0" smtClean="0"/>
              <a:t>손</a:t>
            </a:r>
            <a:r>
              <a:rPr lang="en-US" altLang="ko-KR" dirty="0" smtClean="0"/>
              <a:t>·</a:t>
            </a:r>
            <a:r>
              <a:rPr lang="ko-KR" altLang="en-US" dirty="0" smtClean="0"/>
              <a:t>자녀</a:t>
            </a:r>
            <a:r>
              <a:rPr lang="en-US" altLang="ko-KR" dirty="0" smtClean="0"/>
              <a:t>(2.1%) </a:t>
            </a:r>
            <a:r>
              <a:rPr lang="ko-KR" altLang="en-US" dirty="0" smtClean="0"/>
              <a:t>등이었다</a:t>
            </a:r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/>
            <a:r>
              <a:rPr lang="ko-KR" altLang="en-US" sz="4000" b="0" dirty="0">
                <a:solidFill>
                  <a:schemeClr val="tx1"/>
                </a:solidFill>
                <a:latin typeface="HY동녘B" pitchFamily="18" charset="-127"/>
                <a:ea typeface="HY동녘B" pitchFamily="18" charset="-127"/>
              </a:rPr>
              <a:t>노인학대 유형</a:t>
            </a:r>
            <a:r>
              <a:rPr lang="en-US" altLang="ko-KR" sz="4000" b="0" dirty="0">
                <a:solidFill>
                  <a:schemeClr val="tx1"/>
                </a:solidFill>
                <a:latin typeface="HY동녘B" pitchFamily="18" charset="-127"/>
                <a:ea typeface="HY동녘B" pitchFamily="18" charset="-127"/>
              </a:rPr>
              <a:t>(</a:t>
            </a:r>
            <a:r>
              <a:rPr lang="ko-KR" altLang="en-US" sz="4000" b="0" dirty="0">
                <a:solidFill>
                  <a:schemeClr val="tx1"/>
                </a:solidFill>
                <a:latin typeface="HY동녘B" pitchFamily="18" charset="-127"/>
                <a:ea typeface="HY동녘B" pitchFamily="18" charset="-127"/>
              </a:rPr>
              <a:t>행태적 분류</a:t>
            </a:r>
            <a:r>
              <a:rPr lang="en-US" altLang="ko-KR" sz="4000" b="0" dirty="0">
                <a:solidFill>
                  <a:schemeClr val="tx1"/>
                </a:solidFill>
                <a:latin typeface="HY동녘B" pitchFamily="18" charset="-127"/>
                <a:ea typeface="HY동녘B" pitchFamily="18" charset="-127"/>
              </a:rPr>
              <a:t>)</a:t>
            </a:r>
          </a:p>
        </p:txBody>
      </p:sp>
      <p:sp>
        <p:nvSpPr>
          <p:cNvPr id="5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457200" y="1481328"/>
            <a:ext cx="8229600" cy="4403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800" b="1" dirty="0">
                <a:solidFill>
                  <a:srgbClr val="0071BC"/>
                </a:solidFill>
              </a:rPr>
              <a:t>1) </a:t>
            </a:r>
            <a:r>
              <a:rPr lang="ko-KR" altLang="en-US" sz="2800" b="1" dirty="0" smtClean="0">
                <a:solidFill>
                  <a:srgbClr val="0071BC"/>
                </a:solidFill>
              </a:rPr>
              <a:t>신체적 학대</a:t>
            </a:r>
            <a:endParaRPr lang="en-US" altLang="ko-KR" sz="2800" b="1" dirty="0" smtClean="0">
              <a:solidFill>
                <a:srgbClr val="0071BC"/>
              </a:solidFill>
            </a:endParaRPr>
          </a:p>
          <a:p>
            <a:pPr>
              <a:spcBef>
                <a:spcPct val="50000"/>
              </a:spcBef>
            </a:pPr>
            <a:r>
              <a:rPr lang="en-US" altLang="ko-KR" sz="2800" b="1" dirty="0" smtClean="0">
                <a:solidFill>
                  <a:srgbClr val="0071BC"/>
                </a:solidFill>
              </a:rPr>
              <a:t>2) </a:t>
            </a:r>
            <a:r>
              <a:rPr lang="ko-KR" altLang="en-US" sz="2800" b="1" dirty="0" smtClean="0">
                <a:solidFill>
                  <a:srgbClr val="0071BC"/>
                </a:solidFill>
              </a:rPr>
              <a:t>성적학대</a:t>
            </a:r>
            <a:endParaRPr lang="en-US" altLang="ko-KR" sz="2800" b="1" dirty="0" smtClean="0">
              <a:solidFill>
                <a:srgbClr val="0071BC"/>
              </a:solidFill>
            </a:endParaRPr>
          </a:p>
          <a:p>
            <a:pPr>
              <a:spcBef>
                <a:spcPct val="50000"/>
              </a:spcBef>
            </a:pPr>
            <a:r>
              <a:rPr lang="en-US" altLang="ko-KR" sz="2800" b="1" dirty="0" smtClean="0">
                <a:solidFill>
                  <a:srgbClr val="0071BC"/>
                </a:solidFill>
              </a:rPr>
              <a:t>3) </a:t>
            </a:r>
            <a:r>
              <a:rPr lang="ko-KR" altLang="en-US" sz="2800" b="1" dirty="0" smtClean="0">
                <a:solidFill>
                  <a:srgbClr val="0071BC"/>
                </a:solidFill>
              </a:rPr>
              <a:t>언어</a:t>
            </a:r>
            <a:r>
              <a:rPr lang="en-US" altLang="ko-KR" sz="2800" b="1" dirty="0" smtClean="0">
                <a:solidFill>
                  <a:srgbClr val="0071BC"/>
                </a:solidFill>
              </a:rPr>
              <a:t>, </a:t>
            </a:r>
            <a:r>
              <a:rPr lang="ko-KR" altLang="en-US" sz="2800" b="1" dirty="0" smtClean="0">
                <a:solidFill>
                  <a:srgbClr val="0071BC"/>
                </a:solidFill>
              </a:rPr>
              <a:t>정서적 학대</a:t>
            </a:r>
            <a:endParaRPr lang="en-US" altLang="ko-KR" sz="2800" b="1" dirty="0" smtClean="0">
              <a:solidFill>
                <a:srgbClr val="0071BC"/>
              </a:solidFill>
            </a:endParaRPr>
          </a:p>
          <a:p>
            <a:pPr>
              <a:spcBef>
                <a:spcPct val="50000"/>
              </a:spcBef>
            </a:pPr>
            <a:r>
              <a:rPr lang="en-US" altLang="ko-KR" sz="2800" b="1" dirty="0" smtClean="0">
                <a:solidFill>
                  <a:srgbClr val="0071BC"/>
                </a:solidFill>
              </a:rPr>
              <a:t>4) </a:t>
            </a:r>
            <a:r>
              <a:rPr lang="ko-KR" altLang="en-US" sz="2800" b="1" dirty="0" smtClean="0">
                <a:solidFill>
                  <a:srgbClr val="0071BC"/>
                </a:solidFill>
              </a:rPr>
              <a:t>재정적 학대</a:t>
            </a:r>
            <a:endParaRPr lang="en-US" altLang="ko-KR" sz="2800" b="1" dirty="0" smtClean="0">
              <a:solidFill>
                <a:srgbClr val="0071BC"/>
              </a:solidFill>
            </a:endParaRPr>
          </a:p>
          <a:p>
            <a:pPr>
              <a:spcBef>
                <a:spcPct val="50000"/>
              </a:spcBef>
            </a:pPr>
            <a:r>
              <a:rPr lang="en-US" altLang="ko-KR" sz="2800" b="1" dirty="0" smtClean="0">
                <a:solidFill>
                  <a:srgbClr val="0071BC"/>
                </a:solidFill>
              </a:rPr>
              <a:t>5) </a:t>
            </a:r>
            <a:r>
              <a:rPr lang="ko-KR" altLang="en-US" sz="2800" b="1" dirty="0" smtClean="0">
                <a:solidFill>
                  <a:srgbClr val="0071BC"/>
                </a:solidFill>
              </a:rPr>
              <a:t>방임</a:t>
            </a:r>
            <a:endParaRPr lang="en-US" altLang="ko-KR" sz="2800" b="1" dirty="0" smtClean="0">
              <a:solidFill>
                <a:srgbClr val="0071BC"/>
              </a:solidFill>
            </a:endParaRPr>
          </a:p>
          <a:p>
            <a:pPr>
              <a:spcBef>
                <a:spcPct val="50000"/>
              </a:spcBef>
            </a:pPr>
            <a:r>
              <a:rPr lang="en-US" altLang="ko-KR" sz="2800" b="1" dirty="0" smtClean="0">
                <a:solidFill>
                  <a:srgbClr val="0071BC"/>
                </a:solidFill>
              </a:rPr>
              <a:t>6) </a:t>
            </a:r>
            <a:r>
              <a:rPr lang="ko-KR" altLang="en-US" sz="2800" b="1" dirty="0" smtClean="0">
                <a:solidFill>
                  <a:srgbClr val="0071BC"/>
                </a:solidFill>
              </a:rPr>
              <a:t>유기</a:t>
            </a:r>
            <a:endParaRPr lang="en-US" altLang="ko-KR" sz="2800" b="1" dirty="0" smtClean="0">
              <a:solidFill>
                <a:srgbClr val="0071BC"/>
              </a:solidFill>
            </a:endParaRPr>
          </a:p>
          <a:p>
            <a:pPr>
              <a:spcBef>
                <a:spcPct val="50000"/>
              </a:spcBef>
            </a:pPr>
            <a:endParaRPr lang="ko-KR" altLang="en-US" sz="2800" b="1" dirty="0">
              <a:solidFill>
                <a:srgbClr val="0071B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457200" y="548680"/>
            <a:ext cx="8229600" cy="123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200" b="1" dirty="0">
                <a:solidFill>
                  <a:srgbClr val="0071BC"/>
                </a:solidFill>
              </a:rPr>
              <a:t>1) </a:t>
            </a:r>
            <a:r>
              <a:rPr lang="ko-KR" altLang="en-US" sz="3200" b="1" dirty="0" smtClean="0">
                <a:solidFill>
                  <a:srgbClr val="0071BC"/>
                </a:solidFill>
              </a:rPr>
              <a:t>신체적 학대</a:t>
            </a:r>
            <a:endParaRPr lang="en-US" altLang="ko-KR" sz="3200" b="1" dirty="0" smtClean="0">
              <a:solidFill>
                <a:srgbClr val="0071BC"/>
              </a:solidFill>
            </a:endParaRPr>
          </a:p>
          <a:p>
            <a:pPr>
              <a:spcBef>
                <a:spcPct val="50000"/>
              </a:spcBef>
            </a:pPr>
            <a:endParaRPr lang="ko-KR" altLang="en-US" sz="2800" b="1" dirty="0">
              <a:solidFill>
                <a:srgbClr val="0071BC"/>
              </a:solidFill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395288" y="2133600"/>
            <a:ext cx="3810000" cy="4175125"/>
            <a:chOff x="249" y="1344"/>
            <a:chExt cx="2400" cy="2630"/>
          </a:xfrm>
        </p:grpSpPr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>
              <a:off x="249" y="1344"/>
              <a:ext cx="2400" cy="2630"/>
            </a:xfrm>
            <a:prstGeom prst="roundRect">
              <a:avLst>
                <a:gd name="adj" fmla="val 3593"/>
              </a:avLst>
            </a:prstGeom>
            <a:gradFill rotWithShape="0">
              <a:gsLst>
                <a:gs pos="0">
                  <a:srgbClr val="48C6F8"/>
                </a:gs>
                <a:gs pos="100000">
                  <a:srgbClr val="EAEAEA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tIns="10800"/>
            <a:lstStyle/>
            <a:p>
              <a:pPr algn="ctr">
                <a:lnSpc>
                  <a:spcPct val="120000"/>
                </a:lnSpc>
                <a:buClr>
                  <a:schemeClr val="accent1"/>
                </a:buClr>
                <a:buSzPct val="90000"/>
                <a:buFont typeface="Wingdings 2" pitchFamily="18" charset="2"/>
                <a:buNone/>
              </a:pPr>
              <a:r>
                <a:rPr lang="ko-KR" altLang="en-US" sz="2800" b="1" dirty="0">
                  <a:solidFill>
                    <a:schemeClr val="bg1"/>
                  </a:solidFill>
                </a:rPr>
                <a:t>정 의</a:t>
              </a: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295" y="1706"/>
              <a:ext cx="2313" cy="2132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물리적 힘 또는 도구를 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이용하여 노인에게 신체적 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혹은 정신적 손상</a:t>
              </a:r>
              <a:r>
                <a:rPr lang="en-US" altLang="ko-KR" sz="2200" b="1" dirty="0">
                  <a:solidFill>
                    <a:srgbClr val="0000CC"/>
                  </a:solidFill>
                </a:rPr>
                <a:t>, </a:t>
              </a:r>
              <a:r>
                <a:rPr lang="ko-KR" altLang="en-US" sz="2200" b="1" dirty="0">
                  <a:solidFill>
                    <a:srgbClr val="0000CC"/>
                  </a:solidFill>
                </a:rPr>
                <a:t>고통</a:t>
              </a:r>
              <a:r>
                <a:rPr lang="en-US" altLang="ko-KR" sz="2200" b="1" dirty="0">
                  <a:solidFill>
                    <a:srgbClr val="0000CC"/>
                  </a:solidFill>
                </a:rPr>
                <a:t>, </a:t>
              </a:r>
              <a:r>
                <a:rPr lang="ko-KR" altLang="en-US" sz="2200" b="1" dirty="0">
                  <a:solidFill>
                    <a:srgbClr val="0000CC"/>
                  </a:solidFill>
                </a:rPr>
                <a:t>장애 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등을 유발시키는 행위</a:t>
              </a:r>
            </a:p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endParaRPr lang="en-US" altLang="ko-KR" sz="2200" b="1" dirty="0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302125" y="2060848"/>
            <a:ext cx="4464050" cy="4220890"/>
            <a:chOff x="2710" y="1281"/>
            <a:chExt cx="2812" cy="2676"/>
          </a:xfrm>
        </p:grpSpPr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>
              <a:off x="2710" y="1281"/>
              <a:ext cx="2812" cy="2676"/>
            </a:xfrm>
            <a:prstGeom prst="roundRect">
              <a:avLst>
                <a:gd name="adj" fmla="val 3593"/>
              </a:avLst>
            </a:prstGeom>
            <a:gradFill rotWithShape="0">
              <a:gsLst>
                <a:gs pos="0">
                  <a:srgbClr val="48C6F8"/>
                </a:gs>
                <a:gs pos="100000">
                  <a:srgbClr val="EAEAEA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tIns="10800"/>
            <a:lstStyle/>
            <a:p>
              <a:pPr algn="ctr">
                <a:lnSpc>
                  <a:spcPct val="120000"/>
                </a:lnSpc>
                <a:buClr>
                  <a:schemeClr val="accent1"/>
                </a:buClr>
                <a:buSzPct val="90000"/>
                <a:buFont typeface="Wingdings 2" pitchFamily="18" charset="2"/>
                <a:buNone/>
              </a:pPr>
              <a:r>
                <a:rPr lang="ko-KR" altLang="en-US" sz="2800" b="1">
                  <a:solidFill>
                    <a:schemeClr val="bg1"/>
                  </a:solidFill>
                </a:rPr>
                <a:t>구체적 학대 내용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3072" y="1689"/>
              <a:ext cx="2313" cy="318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 dirty="0"/>
                <a:t>폭행한다</a:t>
              </a:r>
              <a:r>
                <a:rPr lang="en-US" altLang="ko-KR" sz="2000" b="1" dirty="0"/>
                <a:t>.(</a:t>
              </a:r>
              <a:r>
                <a:rPr lang="ko-KR" altLang="en-US" sz="2000" b="1" dirty="0"/>
                <a:t>도구이용 포함</a:t>
              </a:r>
              <a:r>
                <a:rPr lang="en-US" altLang="ko-KR" sz="2000" b="1" dirty="0"/>
                <a:t>)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2710" y="2047"/>
              <a:ext cx="2313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 b="1"/>
                <a:t>물건을 집어 던진다</a:t>
              </a:r>
              <a:r>
                <a:rPr lang="en-US" altLang="ko-KR" sz="2000" b="1"/>
                <a:t>.</a:t>
              </a: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3135" y="2330"/>
              <a:ext cx="2313" cy="318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 dirty="0"/>
                <a:t>쫓아내거나 가둔다</a:t>
              </a:r>
              <a:r>
                <a:rPr lang="en-US" altLang="ko-KR" sz="2000" b="1" dirty="0"/>
                <a:t>.</a:t>
              </a: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078" y="2954"/>
              <a:ext cx="2313" cy="318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/>
                <a:t>도구를 사용하여 위협한다</a:t>
              </a:r>
              <a:r>
                <a:rPr lang="en-US" altLang="ko-KR" sz="2000" b="1"/>
                <a:t>. </a:t>
              </a: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2738" y="2670"/>
              <a:ext cx="2313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 b="1"/>
                <a:t>밀어 넘어뜨린다</a:t>
              </a:r>
              <a:r>
                <a:rPr lang="en-US" altLang="ko-KR" sz="2000" b="1"/>
                <a:t>.</a:t>
              </a:r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2795" y="3322"/>
              <a:ext cx="2359" cy="5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 b="1"/>
                <a:t>의식주를 강제로 단절시킨다</a:t>
              </a:r>
              <a:r>
                <a:rPr lang="en-US" altLang="ko-KR" sz="2000" b="1"/>
                <a:t>.</a:t>
              </a:r>
            </a:p>
            <a:p>
              <a:pPr>
                <a:spcBef>
                  <a:spcPct val="50000"/>
                </a:spcBef>
              </a:pPr>
              <a:r>
                <a:rPr lang="en-US" altLang="ko-KR" sz="2000" b="1"/>
                <a:t>(</a:t>
              </a:r>
              <a:r>
                <a:rPr lang="ko-KR" altLang="en-US" sz="2000" b="1"/>
                <a:t>신체적 생존 위협</a:t>
              </a:r>
              <a:r>
                <a:rPr lang="en-US" altLang="ko-KR" sz="2000" b="1"/>
                <a:t>)</a:t>
              </a:r>
            </a:p>
          </p:txBody>
        </p:sp>
      </p:grpSp>
      <p:pic>
        <p:nvPicPr>
          <p:cNvPr id="3074" name="Picture 2" descr="C:\Users\samsung\Desktop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0"/>
            <a:ext cx="4536504" cy="1844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674635"/>
          </a:xfrm>
        </p:spPr>
        <p:txBody>
          <a:bodyPr/>
          <a:lstStyle/>
          <a:p>
            <a:r>
              <a:rPr lang="ko-KR" altLang="en-US" sz="3600" dirty="0" smtClean="0">
                <a:solidFill>
                  <a:schemeClr val="accent2"/>
                </a:solidFill>
                <a:latin typeface="HY동녘B" pitchFamily="18" charset="-127"/>
                <a:ea typeface="HY동녘B" pitchFamily="18" charset="-127"/>
              </a:rPr>
              <a:t>예측 징후</a:t>
            </a:r>
            <a:endParaRPr lang="en-US" altLang="ko-KR" sz="3600" dirty="0" smtClean="0">
              <a:solidFill>
                <a:schemeClr val="accent2"/>
              </a:solidFill>
              <a:latin typeface="HY동녘B" pitchFamily="18" charset="-127"/>
              <a:ea typeface="HY동녘B" pitchFamily="18" charset="-127"/>
            </a:endParaRPr>
          </a:p>
          <a:p>
            <a:pPr>
              <a:buNone/>
            </a:pPr>
            <a:endParaRPr lang="en-US" altLang="ko-KR" dirty="0" smtClean="0"/>
          </a:p>
          <a:p>
            <a:r>
              <a:rPr lang="ko-KR" altLang="en-US" dirty="0" smtClean="0"/>
              <a:t>설명할 수 없거나 설명과 일치 하지 않는 상처 및 부상</a:t>
            </a:r>
            <a:endParaRPr lang="en-US" altLang="ko-KR" dirty="0" smtClean="0"/>
          </a:p>
          <a:p>
            <a:r>
              <a:rPr lang="ko-KR" altLang="en-US" dirty="0" smtClean="0"/>
              <a:t>치료받지 못한 상처 및 부상</a:t>
            </a:r>
            <a:endParaRPr lang="en-US" altLang="ko-KR" dirty="0" smtClean="0"/>
          </a:p>
          <a:p>
            <a:r>
              <a:rPr lang="ko-KR" altLang="en-US" dirty="0" smtClean="0"/>
              <a:t>머리카락이 뽑힌 흔적 또는 머리 부분에 출혈한 흔적</a:t>
            </a:r>
            <a:endParaRPr lang="en-US" altLang="ko-KR" dirty="0" smtClean="0"/>
          </a:p>
          <a:p>
            <a:r>
              <a:rPr lang="ko-KR" altLang="en-US" dirty="0" smtClean="0"/>
              <a:t>영양부족 상태 또는 질병과 관련 없는 탈수 상태</a:t>
            </a:r>
            <a:endParaRPr lang="en-US" altLang="ko-KR" dirty="0" smtClean="0"/>
          </a:p>
          <a:p>
            <a:r>
              <a:rPr lang="ko-KR" altLang="en-US" dirty="0" smtClean="0"/>
              <a:t>이상한 체중감소</a:t>
            </a:r>
            <a:endParaRPr lang="en-US" altLang="ko-KR" dirty="0" smtClean="0"/>
          </a:p>
          <a:p>
            <a:r>
              <a:rPr lang="ko-KR" altLang="en-US" dirty="0" smtClean="0"/>
              <a:t>바깥출입이 거의 없거나 집 주변에서 배회함</a:t>
            </a:r>
            <a:endParaRPr lang="en-US" altLang="ko-KR" dirty="0" smtClean="0"/>
          </a:p>
          <a:p>
            <a:r>
              <a:rPr lang="ko-KR" altLang="en-US" dirty="0" smtClean="0"/>
              <a:t>묶인 흔적 또는 상처</a:t>
            </a:r>
            <a:endParaRPr lang="en-US" altLang="ko-KR" dirty="0" smtClean="0"/>
          </a:p>
          <a:p>
            <a:r>
              <a:rPr lang="ko-KR" altLang="en-US" dirty="0" smtClean="0"/>
              <a:t>위축감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두려움 및 불안증세가 심함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530850"/>
          </a:xfrm>
        </p:spPr>
        <p:txBody>
          <a:bodyPr/>
          <a:lstStyle/>
          <a:p>
            <a:pPr>
              <a:buNone/>
            </a:pPr>
            <a:r>
              <a:rPr lang="en-US" altLang="ko-KR" sz="3200" b="1" dirty="0" smtClean="0">
                <a:solidFill>
                  <a:srgbClr val="0071BC"/>
                </a:solidFill>
              </a:rPr>
              <a:t>2) </a:t>
            </a:r>
            <a:r>
              <a:rPr lang="ko-KR" altLang="en-US" sz="3200" b="1" dirty="0" smtClean="0">
                <a:solidFill>
                  <a:srgbClr val="0071BC"/>
                </a:solidFill>
              </a:rPr>
              <a:t>성적 학대</a:t>
            </a:r>
            <a:endParaRPr lang="en-US" altLang="ko-KR" sz="3200" b="1" dirty="0" smtClean="0">
              <a:solidFill>
                <a:srgbClr val="0071BC"/>
              </a:solidFill>
            </a:endParaRPr>
          </a:p>
          <a:p>
            <a:endParaRPr lang="en-US" altLang="ko-KR" sz="3200" b="1" dirty="0" smtClean="0">
              <a:solidFill>
                <a:srgbClr val="0071BC"/>
              </a:solidFill>
            </a:endParaRPr>
          </a:p>
          <a:p>
            <a:endParaRPr lang="ko-KR" altLang="en-US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395288" y="2133153"/>
            <a:ext cx="3810000" cy="4075690"/>
            <a:chOff x="249" y="1693"/>
            <a:chExt cx="2400" cy="2483"/>
          </a:xfrm>
        </p:grpSpPr>
        <p:sp>
          <p:nvSpPr>
            <p:cNvPr id="6" name="AutoShape 7"/>
            <p:cNvSpPr>
              <a:spLocks noChangeArrowheads="1"/>
            </p:cNvSpPr>
            <p:nvPr/>
          </p:nvSpPr>
          <p:spPr bwMode="auto">
            <a:xfrm>
              <a:off x="249" y="1693"/>
              <a:ext cx="2400" cy="2369"/>
            </a:xfrm>
            <a:prstGeom prst="roundRect">
              <a:avLst>
                <a:gd name="adj" fmla="val 3593"/>
              </a:avLst>
            </a:prstGeom>
            <a:gradFill rotWithShape="0">
              <a:gsLst>
                <a:gs pos="0">
                  <a:srgbClr val="48C6F8"/>
                </a:gs>
                <a:gs pos="100000">
                  <a:srgbClr val="EAEAEA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tIns="10800"/>
            <a:lstStyle/>
            <a:p>
              <a:pPr algn="ctr">
                <a:lnSpc>
                  <a:spcPct val="120000"/>
                </a:lnSpc>
                <a:buClr>
                  <a:schemeClr val="accent1"/>
                </a:buClr>
                <a:buSzPct val="90000"/>
                <a:buFont typeface="Wingdings 2" pitchFamily="18" charset="2"/>
                <a:buNone/>
              </a:pPr>
              <a:r>
                <a:rPr lang="ko-KR" altLang="en-US" sz="2800" b="1" dirty="0">
                  <a:solidFill>
                    <a:schemeClr val="bg1"/>
                  </a:solidFill>
                </a:rPr>
                <a:t>정 의</a:t>
              </a:r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249" y="2044"/>
              <a:ext cx="2313" cy="2132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학대행위자의 행위로 말미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암아 성적 수치심을 느끼게 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하는 것</a:t>
              </a:r>
            </a:p>
            <a:p>
              <a:pPr>
                <a:lnSpc>
                  <a:spcPct val="120000"/>
                </a:lnSpc>
              </a:pPr>
              <a:endParaRPr lang="en-US" altLang="ko-KR" sz="2200" b="1" dirty="0"/>
            </a:p>
          </p:txBody>
        </p:sp>
      </p:grpSp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4211960" y="2321496"/>
            <a:ext cx="4464050" cy="4536504"/>
            <a:chOff x="2699" y="1298"/>
            <a:chExt cx="2812" cy="2676"/>
          </a:xfrm>
        </p:grpSpPr>
        <p:sp>
          <p:nvSpPr>
            <p:cNvPr id="9" name="AutoShape 10"/>
            <p:cNvSpPr>
              <a:spLocks noChangeArrowheads="1"/>
            </p:cNvSpPr>
            <p:nvPr/>
          </p:nvSpPr>
          <p:spPr bwMode="auto">
            <a:xfrm>
              <a:off x="2699" y="1298"/>
              <a:ext cx="2812" cy="2676"/>
            </a:xfrm>
            <a:prstGeom prst="roundRect">
              <a:avLst>
                <a:gd name="adj" fmla="val 3593"/>
              </a:avLst>
            </a:prstGeom>
            <a:gradFill rotWithShape="0">
              <a:gsLst>
                <a:gs pos="0">
                  <a:srgbClr val="48C6F8"/>
                </a:gs>
                <a:gs pos="100000">
                  <a:srgbClr val="EAEAEA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tIns="10800"/>
            <a:lstStyle/>
            <a:p>
              <a:pPr algn="ctr">
                <a:lnSpc>
                  <a:spcPct val="120000"/>
                </a:lnSpc>
                <a:buClr>
                  <a:schemeClr val="accent1"/>
                </a:buClr>
                <a:buSzPct val="90000"/>
                <a:buFont typeface="Wingdings 2" pitchFamily="18" charset="2"/>
                <a:buNone/>
              </a:pPr>
              <a:r>
                <a:rPr lang="ko-KR" altLang="en-US" sz="2800" b="1">
                  <a:solidFill>
                    <a:schemeClr val="bg1"/>
                  </a:solidFill>
                </a:rPr>
                <a:t>구체적 학대 내용</a:t>
              </a: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3061" y="1706"/>
              <a:ext cx="2313" cy="318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 dirty="0"/>
                <a:t>강제적으로 성폭행 한다</a:t>
              </a:r>
              <a:r>
                <a:rPr lang="en-US" altLang="ko-KR" sz="2000" b="1" dirty="0"/>
                <a:t>.</a:t>
              </a: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2710" y="2103"/>
              <a:ext cx="2313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 b="1" dirty="0"/>
                <a:t>성적 언어를 사용한다</a:t>
              </a:r>
              <a:r>
                <a:rPr lang="en-US" altLang="ko-KR" sz="2000" b="1" dirty="0"/>
                <a:t>.</a:t>
              </a: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3135" y="2415"/>
              <a:ext cx="2313" cy="318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/>
                <a:t>성적 신체부위를 몰래 촬영한다</a:t>
              </a:r>
              <a:r>
                <a:rPr lang="en-US" altLang="ko-KR" sz="2000" b="1"/>
                <a:t>.</a:t>
              </a: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2738" y="2812"/>
              <a:ext cx="2659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 b="1" dirty="0"/>
                <a:t>알몸을 노출시킨다</a:t>
              </a:r>
              <a:r>
                <a:rPr lang="en-US" altLang="ko-KR" sz="2000" b="1" dirty="0"/>
                <a:t>.(</a:t>
              </a:r>
              <a:r>
                <a:rPr lang="ko-KR" altLang="en-US" sz="2000" b="1" dirty="0"/>
                <a:t>알몸으로 목욕</a:t>
              </a:r>
              <a:r>
                <a:rPr lang="en-US" altLang="ko-KR" sz="2000" b="1" dirty="0"/>
                <a:t>)</a:t>
              </a:r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3061" y="3203"/>
              <a:ext cx="2313" cy="590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 dirty="0"/>
                <a:t>사람들이 보고 있음에도 </a:t>
              </a:r>
              <a:r>
                <a:rPr lang="ko-KR" altLang="en-US" sz="2000" b="1" dirty="0" smtClean="0"/>
                <a:t>불구 하</a:t>
              </a:r>
              <a:endParaRPr lang="ko-KR" altLang="en-US" sz="2000" b="1" dirty="0"/>
            </a:p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 dirty="0"/>
                <a:t>고 기저귀를 교체하거나 목욕을</a:t>
              </a:r>
            </a:p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 dirty="0"/>
                <a:t>시킨다</a:t>
              </a:r>
              <a:r>
                <a:rPr lang="en-US" altLang="ko-KR" sz="2000" b="1" dirty="0"/>
                <a:t>. </a:t>
              </a:r>
            </a:p>
          </p:txBody>
        </p:sp>
      </p:grpSp>
      <p:pic>
        <p:nvPicPr>
          <p:cNvPr id="4098" name="Picture 2" descr="C:\Users\samsung\Desktop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0"/>
            <a:ext cx="4608512" cy="2204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674635"/>
          </a:xfrm>
        </p:spPr>
        <p:txBody>
          <a:bodyPr/>
          <a:lstStyle/>
          <a:p>
            <a:r>
              <a:rPr lang="ko-KR" altLang="en-US" sz="2800" dirty="0" smtClean="0">
                <a:solidFill>
                  <a:schemeClr val="accent2"/>
                </a:solidFill>
                <a:latin typeface="HY동녘B" pitchFamily="18" charset="-127"/>
                <a:ea typeface="HY동녘B" pitchFamily="18" charset="-127"/>
              </a:rPr>
              <a:t>예측 징후</a:t>
            </a:r>
            <a:endParaRPr lang="en-US" altLang="ko-KR" sz="2800" dirty="0" smtClean="0">
              <a:solidFill>
                <a:schemeClr val="accent2"/>
              </a:solidFill>
              <a:latin typeface="HY동녘B" pitchFamily="18" charset="-127"/>
              <a:ea typeface="HY동녘B" pitchFamily="18" charset="-127"/>
            </a:endParaRPr>
          </a:p>
          <a:p>
            <a:endParaRPr lang="en-US" altLang="ko-KR" dirty="0" smtClean="0"/>
          </a:p>
          <a:p>
            <a:r>
              <a:rPr lang="ko-KR" altLang="en-US" dirty="0" smtClean="0"/>
              <a:t>걸을 때 혹은 앉을 때 의 어려움</a:t>
            </a:r>
            <a:endParaRPr lang="en-US" altLang="ko-KR" dirty="0" smtClean="0"/>
          </a:p>
          <a:p>
            <a:r>
              <a:rPr lang="ko-KR" altLang="en-US" dirty="0" smtClean="0"/>
              <a:t>속옷이 찢어짐</a:t>
            </a:r>
            <a:endParaRPr lang="en-US" altLang="ko-KR" dirty="0" smtClean="0"/>
          </a:p>
          <a:p>
            <a:r>
              <a:rPr lang="ko-KR" altLang="en-US" dirty="0" smtClean="0"/>
              <a:t>신체의 주요부분을 노출 시킴</a:t>
            </a:r>
            <a:endParaRPr lang="en-US" altLang="ko-KR" dirty="0" smtClean="0"/>
          </a:p>
          <a:p>
            <a:r>
              <a:rPr lang="ko-KR" altLang="en-US" dirty="0" smtClean="0"/>
              <a:t>성병</a:t>
            </a:r>
            <a:endParaRPr lang="en-US" altLang="ko-KR" dirty="0" smtClean="0"/>
          </a:p>
          <a:p>
            <a:r>
              <a:rPr lang="ko-KR" altLang="en-US" dirty="0" smtClean="0"/>
              <a:t>분노 또는 수치심</a:t>
            </a:r>
            <a:endParaRPr lang="en-US" altLang="ko-KR" dirty="0" smtClean="0"/>
          </a:p>
          <a:p>
            <a:r>
              <a:rPr lang="ko-KR" altLang="en-US" dirty="0" smtClean="0"/>
              <a:t>특정 유형의 사람들에 대한 두려움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602627"/>
          </a:xfrm>
        </p:spPr>
        <p:txBody>
          <a:bodyPr/>
          <a:lstStyle/>
          <a:p>
            <a:r>
              <a:rPr lang="en-US" altLang="ko-KR" sz="3200" b="1" dirty="0" smtClean="0">
                <a:solidFill>
                  <a:srgbClr val="0071BC"/>
                </a:solidFill>
              </a:rPr>
              <a:t>3) </a:t>
            </a:r>
            <a:r>
              <a:rPr lang="ko-KR" altLang="en-US" sz="3200" b="1" dirty="0" smtClean="0">
                <a:solidFill>
                  <a:srgbClr val="0071BC"/>
                </a:solidFill>
              </a:rPr>
              <a:t>언어</a:t>
            </a:r>
            <a:r>
              <a:rPr lang="en-US" altLang="ko-KR" sz="3200" b="1" dirty="0" smtClean="0">
                <a:solidFill>
                  <a:srgbClr val="0071BC"/>
                </a:solidFill>
              </a:rPr>
              <a:t>, </a:t>
            </a:r>
          </a:p>
          <a:p>
            <a:pPr>
              <a:buNone/>
            </a:pPr>
            <a:r>
              <a:rPr lang="ko-KR" altLang="en-US" sz="3200" b="1" dirty="0" smtClean="0">
                <a:solidFill>
                  <a:srgbClr val="0071BC"/>
                </a:solidFill>
              </a:rPr>
              <a:t>정서적 학대</a:t>
            </a:r>
            <a:endParaRPr lang="en-US" altLang="ko-KR" sz="3200" b="1" dirty="0" smtClean="0">
              <a:solidFill>
                <a:srgbClr val="0071BC"/>
              </a:solidFill>
            </a:endParaRPr>
          </a:p>
          <a:p>
            <a:endParaRPr lang="ko-KR" altLang="en-US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395288" y="2132856"/>
            <a:ext cx="3810000" cy="4175869"/>
            <a:chOff x="249" y="1298"/>
            <a:chExt cx="2400" cy="2676"/>
          </a:xfrm>
        </p:grpSpPr>
        <p:sp>
          <p:nvSpPr>
            <p:cNvPr id="5" name="AutoShape 7"/>
            <p:cNvSpPr>
              <a:spLocks noChangeArrowheads="1"/>
            </p:cNvSpPr>
            <p:nvPr/>
          </p:nvSpPr>
          <p:spPr bwMode="auto">
            <a:xfrm>
              <a:off x="249" y="1298"/>
              <a:ext cx="2400" cy="2676"/>
            </a:xfrm>
            <a:prstGeom prst="roundRect">
              <a:avLst>
                <a:gd name="adj" fmla="val 3593"/>
              </a:avLst>
            </a:prstGeom>
            <a:gradFill rotWithShape="0">
              <a:gsLst>
                <a:gs pos="0">
                  <a:srgbClr val="48C6F8"/>
                </a:gs>
                <a:gs pos="100000">
                  <a:srgbClr val="EAEAEA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tIns="10800"/>
            <a:lstStyle/>
            <a:p>
              <a:pPr algn="ctr">
                <a:lnSpc>
                  <a:spcPct val="120000"/>
                </a:lnSpc>
                <a:buClr>
                  <a:schemeClr val="accent1"/>
                </a:buClr>
                <a:buSzPct val="90000"/>
                <a:buFont typeface="Wingdings 2" pitchFamily="18" charset="2"/>
                <a:buNone/>
              </a:pPr>
              <a:r>
                <a:rPr lang="ko-KR" altLang="en-US" sz="2800" b="1" dirty="0">
                  <a:solidFill>
                    <a:schemeClr val="bg1"/>
                  </a:solidFill>
                </a:rPr>
                <a:t>정 의</a:t>
              </a:r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295" y="1706"/>
              <a:ext cx="2313" cy="2132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en-US" altLang="ko-KR" sz="2200" b="1" dirty="0">
                <a:solidFill>
                  <a:srgbClr val="0000CC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학대행위자에 의하여 노인에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게 행해지는 정서적 침해 행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위로 구체적으로는 노인의 소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속과 애정</a:t>
              </a:r>
              <a:r>
                <a:rPr lang="en-US" altLang="ko-KR" sz="2200" b="1" dirty="0">
                  <a:solidFill>
                    <a:srgbClr val="0000CC"/>
                  </a:solidFill>
                </a:rPr>
                <a:t>, </a:t>
              </a:r>
              <a:r>
                <a:rPr lang="ko-KR" altLang="en-US" sz="2200" b="1" dirty="0">
                  <a:solidFill>
                    <a:srgbClr val="0000CC"/>
                  </a:solidFill>
                </a:rPr>
                <a:t>자존의 욕구 실현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을 저해하는 행위</a:t>
              </a:r>
            </a:p>
            <a:p>
              <a:pPr>
                <a:lnSpc>
                  <a:spcPct val="120000"/>
                </a:lnSpc>
              </a:pPr>
              <a:endParaRPr lang="en-US" altLang="ko-KR" sz="2200" b="1" dirty="0"/>
            </a:p>
          </p:txBody>
        </p:sp>
      </p:grpSp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4284663" y="2060848"/>
            <a:ext cx="4464050" cy="4797152"/>
            <a:chOff x="2699" y="1298"/>
            <a:chExt cx="2812" cy="2676"/>
          </a:xfrm>
        </p:grpSpPr>
        <p:sp>
          <p:nvSpPr>
            <p:cNvPr id="9" name="AutoShape 10"/>
            <p:cNvSpPr>
              <a:spLocks noChangeArrowheads="1"/>
            </p:cNvSpPr>
            <p:nvPr/>
          </p:nvSpPr>
          <p:spPr bwMode="auto">
            <a:xfrm>
              <a:off x="2699" y="1298"/>
              <a:ext cx="2812" cy="2676"/>
            </a:xfrm>
            <a:prstGeom prst="roundRect">
              <a:avLst>
                <a:gd name="adj" fmla="val 3593"/>
              </a:avLst>
            </a:prstGeom>
            <a:gradFill rotWithShape="0">
              <a:gsLst>
                <a:gs pos="0">
                  <a:srgbClr val="48C6F8"/>
                </a:gs>
                <a:gs pos="100000">
                  <a:srgbClr val="EAEAEA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tIns="10800"/>
            <a:lstStyle/>
            <a:p>
              <a:pPr algn="ctr">
                <a:lnSpc>
                  <a:spcPct val="120000"/>
                </a:lnSpc>
                <a:buClr>
                  <a:schemeClr val="accent1"/>
                </a:buClr>
                <a:buSzPct val="90000"/>
                <a:buFont typeface="Wingdings 2" pitchFamily="18" charset="2"/>
                <a:buNone/>
              </a:pPr>
              <a:r>
                <a:rPr lang="ko-KR" altLang="en-US" sz="2800" b="1" dirty="0">
                  <a:solidFill>
                    <a:schemeClr val="bg1"/>
                  </a:solidFill>
                </a:rPr>
                <a:t>구체적 학대 내용</a:t>
              </a: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3061" y="1706"/>
              <a:ext cx="2313" cy="318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/>
                <a:t>노인과의 접촉을 기피한다</a:t>
              </a:r>
              <a:r>
                <a:rPr lang="en-US" altLang="ko-KR" sz="2000" b="1"/>
                <a:t>.</a:t>
              </a: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2699" y="2115"/>
              <a:ext cx="2313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 b="1"/>
                <a:t>노인의 사회관계를 방해한다</a:t>
              </a:r>
              <a:r>
                <a:rPr lang="en-US" altLang="ko-KR" sz="2000" b="1"/>
                <a:t>.</a:t>
              </a: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3061" y="2478"/>
              <a:ext cx="2313" cy="318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/>
                <a:t>무시하는 언어를 사용한다</a:t>
              </a:r>
              <a:r>
                <a:rPr lang="en-US" altLang="ko-KR" sz="2000" b="1"/>
                <a:t>.</a:t>
              </a: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2744" y="2886"/>
              <a:ext cx="2313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 b="1"/>
                <a:t>노인과 따로 식사를 한다</a:t>
              </a:r>
              <a:r>
                <a:rPr lang="en-US" altLang="ko-KR" sz="2000" b="1"/>
                <a:t>.</a:t>
              </a:r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3061" y="3203"/>
              <a:ext cx="2313" cy="318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/>
                <a:t>의사결정에서 소외시킨다</a:t>
              </a:r>
              <a:r>
                <a:rPr lang="en-US" altLang="ko-KR" sz="2000" b="1"/>
                <a:t>.</a:t>
              </a:r>
              <a:r>
                <a:rPr lang="en-US" altLang="ko-KR" sz="1800" b="1"/>
                <a:t> </a:t>
              </a:r>
            </a:p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en-US" altLang="ko-KR" sz="1800" b="1"/>
                <a:t>(</a:t>
              </a:r>
              <a:r>
                <a:rPr lang="ko-KR" altLang="en-US" sz="1800" b="1"/>
                <a:t>소지품 처분 시</a:t>
              </a:r>
              <a:r>
                <a:rPr lang="en-US" altLang="ko-KR" sz="1800" b="1"/>
                <a:t>, </a:t>
              </a:r>
              <a:r>
                <a:rPr lang="ko-KR" altLang="en-US" sz="1800" b="1"/>
                <a:t>경조사 미공지</a:t>
              </a:r>
              <a:r>
                <a:rPr lang="en-US" altLang="ko-KR" sz="1800" b="1"/>
                <a:t>)</a:t>
              </a: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2699" y="3612"/>
              <a:ext cx="2812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 b="1"/>
                <a:t>언어적 또는 비언어적으로 협박한다</a:t>
              </a:r>
              <a:r>
                <a:rPr lang="en-US" altLang="ko-KR" sz="2000" b="1"/>
                <a:t>.</a:t>
              </a:r>
            </a:p>
          </p:txBody>
        </p:sp>
      </p:grpSp>
      <p:pic>
        <p:nvPicPr>
          <p:cNvPr id="5122" name="Picture 2" descr="C:\Users\samsung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0"/>
            <a:ext cx="4680520" cy="1988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458611"/>
          </a:xfrm>
        </p:spPr>
        <p:txBody>
          <a:bodyPr>
            <a:normAutofit lnSpcReduction="10000"/>
          </a:bodyPr>
          <a:lstStyle/>
          <a:p>
            <a:pPr lvl="0">
              <a:buClr>
                <a:srgbClr val="2DA2BF"/>
              </a:buClr>
            </a:pPr>
            <a:r>
              <a:rPr lang="ko-KR" altLang="en-US" sz="3600" dirty="0" smtClean="0">
                <a:solidFill>
                  <a:srgbClr val="DA1F28"/>
                </a:solidFill>
                <a:latin typeface="HY동녘B" pitchFamily="18" charset="-127"/>
                <a:ea typeface="HY동녘B" pitchFamily="18" charset="-127"/>
              </a:rPr>
              <a:t>예측 징후</a:t>
            </a:r>
            <a:endParaRPr lang="en-US" altLang="ko-KR" sz="3600" dirty="0" smtClean="0">
              <a:solidFill>
                <a:srgbClr val="DA1F28"/>
              </a:solidFill>
              <a:latin typeface="HY동녘B" pitchFamily="18" charset="-127"/>
              <a:ea typeface="HY동녘B" pitchFamily="18" charset="-127"/>
            </a:endParaRPr>
          </a:p>
          <a:p>
            <a:endParaRPr lang="en-US" altLang="ko-KR" dirty="0" smtClean="0"/>
          </a:p>
          <a:p>
            <a:r>
              <a:rPr lang="ko-KR" altLang="en-US" dirty="0" smtClean="0"/>
              <a:t>흥분 또는 화가 난 분노의 모습</a:t>
            </a:r>
            <a:endParaRPr lang="en-US" altLang="ko-KR" dirty="0" smtClean="0"/>
          </a:p>
          <a:p>
            <a:r>
              <a:rPr lang="ko-KR" altLang="en-US" dirty="0" smtClean="0"/>
              <a:t>눈물을 머금거나 우는 모습</a:t>
            </a:r>
            <a:endParaRPr lang="en-US" altLang="ko-KR" dirty="0" smtClean="0"/>
          </a:p>
          <a:p>
            <a:r>
              <a:rPr lang="ko-KR" altLang="en-US" dirty="0" smtClean="0"/>
              <a:t>잠을 </a:t>
            </a:r>
            <a:r>
              <a:rPr lang="ko-KR" altLang="en-US" dirty="0" err="1" smtClean="0"/>
              <a:t>못자거나</a:t>
            </a:r>
            <a:r>
              <a:rPr lang="ko-KR" altLang="en-US" smtClean="0"/>
              <a:t> 안절부절 </a:t>
            </a:r>
            <a:r>
              <a:rPr lang="ko-KR" altLang="en-US" dirty="0" smtClean="0"/>
              <a:t>못하는 불안한 모습</a:t>
            </a:r>
            <a:endParaRPr lang="en-US" altLang="ko-KR" dirty="0" smtClean="0"/>
          </a:p>
          <a:p>
            <a:r>
              <a:rPr lang="ko-KR" altLang="en-US" dirty="0" smtClean="0"/>
              <a:t>무반응 또는 무표정한 모습</a:t>
            </a:r>
            <a:endParaRPr lang="en-US" altLang="ko-KR" dirty="0" smtClean="0"/>
          </a:p>
          <a:p>
            <a:r>
              <a:rPr lang="ko-KR" altLang="en-US" dirty="0" smtClean="0"/>
              <a:t>걱정과 근심이 가득한 모습</a:t>
            </a:r>
            <a:endParaRPr lang="en-US" altLang="ko-KR" dirty="0" smtClean="0"/>
          </a:p>
          <a:p>
            <a:r>
              <a:rPr lang="ko-KR" altLang="en-US" dirty="0" smtClean="0"/>
              <a:t>말하기를 꺼려하거나 주저함</a:t>
            </a:r>
            <a:endParaRPr lang="en-US" altLang="ko-KR" dirty="0" smtClean="0"/>
          </a:p>
          <a:p>
            <a:r>
              <a:rPr lang="ko-KR" altLang="en-US" dirty="0" smtClean="0"/>
              <a:t>가족 또는 보호자 등과 대화가 거의 없거나 눈치를 봄</a:t>
            </a:r>
            <a:endParaRPr lang="en-US" altLang="ko-KR" dirty="0" smtClean="0"/>
          </a:p>
          <a:p>
            <a:r>
              <a:rPr lang="ko-KR" altLang="en-US" dirty="0" smtClean="0"/>
              <a:t>사람을 만나거나 외부활동을 피하거나 꺼림</a:t>
            </a:r>
            <a:endParaRPr lang="en-US" altLang="ko-KR" dirty="0" smtClean="0"/>
          </a:p>
          <a:p>
            <a:r>
              <a:rPr lang="ko-KR" altLang="en-US" dirty="0" smtClean="0"/>
              <a:t>다툼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욕설</a:t>
            </a:r>
            <a:r>
              <a:rPr lang="en-US" altLang="ko-KR" dirty="0" smtClean="0"/>
              <a:t>, </a:t>
            </a:r>
            <a:r>
              <a:rPr lang="ko-KR" altLang="en-US" dirty="0" smtClean="0"/>
              <a:t>큰소리가 자주 들림</a:t>
            </a:r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746643"/>
          </a:xfrm>
        </p:spPr>
        <p:txBody>
          <a:bodyPr/>
          <a:lstStyle/>
          <a:p>
            <a:pPr>
              <a:buNone/>
            </a:pPr>
            <a:endParaRPr lang="en-US" altLang="ko-KR" sz="3200" b="1" dirty="0" smtClean="0">
              <a:solidFill>
                <a:srgbClr val="0071BC"/>
              </a:solidFill>
            </a:endParaRPr>
          </a:p>
          <a:p>
            <a:pPr>
              <a:buNone/>
            </a:pPr>
            <a:r>
              <a:rPr lang="en-US" altLang="ko-KR" sz="3600" b="1" dirty="0" smtClean="0">
                <a:solidFill>
                  <a:srgbClr val="0071BC"/>
                </a:solidFill>
              </a:rPr>
              <a:t>4) </a:t>
            </a:r>
            <a:r>
              <a:rPr lang="ko-KR" altLang="en-US" sz="3600" b="1" dirty="0" smtClean="0">
                <a:solidFill>
                  <a:srgbClr val="0071BC"/>
                </a:solidFill>
              </a:rPr>
              <a:t>재정적 학대</a:t>
            </a:r>
            <a:endParaRPr lang="en-US" altLang="ko-KR" sz="3600" b="1" dirty="0" smtClean="0">
              <a:solidFill>
                <a:srgbClr val="0071BC"/>
              </a:solidFill>
            </a:endParaRPr>
          </a:p>
          <a:p>
            <a:endParaRPr lang="ko-KR" altLang="en-US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395536" y="1988840"/>
            <a:ext cx="3810000" cy="4536504"/>
            <a:chOff x="249" y="1298"/>
            <a:chExt cx="2400" cy="2676"/>
          </a:xfrm>
        </p:grpSpPr>
        <p:sp>
          <p:nvSpPr>
            <p:cNvPr id="5" name="AutoShape 7"/>
            <p:cNvSpPr>
              <a:spLocks noChangeArrowheads="1"/>
            </p:cNvSpPr>
            <p:nvPr/>
          </p:nvSpPr>
          <p:spPr bwMode="auto">
            <a:xfrm>
              <a:off x="249" y="1298"/>
              <a:ext cx="2400" cy="2676"/>
            </a:xfrm>
            <a:prstGeom prst="roundRect">
              <a:avLst>
                <a:gd name="adj" fmla="val 3593"/>
              </a:avLst>
            </a:prstGeom>
            <a:gradFill rotWithShape="0">
              <a:gsLst>
                <a:gs pos="0">
                  <a:srgbClr val="48C6F8"/>
                </a:gs>
                <a:gs pos="100000">
                  <a:srgbClr val="EAEAEA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tIns="10800"/>
            <a:lstStyle/>
            <a:p>
              <a:pPr algn="ctr">
                <a:lnSpc>
                  <a:spcPct val="120000"/>
                </a:lnSpc>
                <a:buClr>
                  <a:schemeClr val="accent1"/>
                </a:buClr>
                <a:buSzPct val="90000"/>
                <a:buFont typeface="Wingdings 2" pitchFamily="18" charset="2"/>
                <a:buNone/>
              </a:pPr>
              <a:r>
                <a:rPr lang="ko-KR" altLang="en-US" sz="2800" b="1" dirty="0">
                  <a:solidFill>
                    <a:schemeClr val="bg1"/>
                  </a:solidFill>
                </a:rPr>
                <a:t>정 의</a:t>
              </a:r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295" y="1706"/>
              <a:ext cx="2313" cy="2132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노인의 의사에 반하여 노인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200" b="1" dirty="0" err="1">
                  <a:solidFill>
                    <a:srgbClr val="0000CC"/>
                  </a:solidFill>
                </a:rPr>
                <a:t>으로부터</a:t>
              </a:r>
              <a:r>
                <a:rPr lang="ko-KR" altLang="en-US" sz="2200" b="1" dirty="0">
                  <a:solidFill>
                    <a:srgbClr val="0000CC"/>
                  </a:solidFill>
                </a:rPr>
                <a:t> 재산 또는 권리를 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빼앗아가는 행위</a:t>
              </a:r>
            </a:p>
            <a:p>
              <a:pPr>
                <a:lnSpc>
                  <a:spcPct val="120000"/>
                </a:lnSpc>
              </a:pPr>
              <a:endParaRPr lang="en-US" altLang="ko-KR" sz="2200" b="1" dirty="0"/>
            </a:p>
          </p:txBody>
        </p:sp>
      </p:grp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4499992" y="2060848"/>
            <a:ext cx="4464050" cy="4248150"/>
            <a:chOff x="2699" y="1298"/>
            <a:chExt cx="2812" cy="2676"/>
          </a:xfrm>
        </p:grpSpPr>
        <p:sp>
          <p:nvSpPr>
            <p:cNvPr id="8" name="AutoShape 10"/>
            <p:cNvSpPr>
              <a:spLocks noChangeArrowheads="1"/>
            </p:cNvSpPr>
            <p:nvPr/>
          </p:nvSpPr>
          <p:spPr bwMode="auto">
            <a:xfrm>
              <a:off x="2699" y="1298"/>
              <a:ext cx="2812" cy="2676"/>
            </a:xfrm>
            <a:prstGeom prst="roundRect">
              <a:avLst>
                <a:gd name="adj" fmla="val 3593"/>
              </a:avLst>
            </a:prstGeom>
            <a:gradFill rotWithShape="0">
              <a:gsLst>
                <a:gs pos="0">
                  <a:srgbClr val="48C6F8"/>
                </a:gs>
                <a:gs pos="100000">
                  <a:srgbClr val="EAEAEA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tIns="10800"/>
            <a:lstStyle/>
            <a:p>
              <a:pPr algn="ctr">
                <a:lnSpc>
                  <a:spcPct val="120000"/>
                </a:lnSpc>
                <a:buClr>
                  <a:schemeClr val="accent1"/>
                </a:buClr>
                <a:buSzPct val="90000"/>
                <a:buFont typeface="Wingdings 2" pitchFamily="18" charset="2"/>
                <a:buNone/>
              </a:pPr>
              <a:r>
                <a:rPr lang="ko-KR" altLang="en-US" sz="2800" b="1">
                  <a:solidFill>
                    <a:schemeClr val="bg1"/>
                  </a:solidFill>
                </a:rPr>
                <a:t>구체적 학대 내용</a:t>
              </a: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3061" y="1706"/>
              <a:ext cx="2313" cy="318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/>
                <a:t>유언장을 허위로 작성한다</a:t>
              </a:r>
              <a:r>
                <a:rPr lang="en-US" altLang="ko-KR" sz="2000" b="1"/>
                <a:t>.</a:t>
              </a:r>
            </a:p>
          </p:txBody>
        </p:sp>
        <p:sp>
          <p:nvSpPr>
            <p:cNvPr id="10" name="Text Box 12"/>
            <p:cNvSpPr txBox="1">
              <a:spLocks noChangeArrowheads="1"/>
            </p:cNvSpPr>
            <p:nvPr/>
          </p:nvSpPr>
          <p:spPr bwMode="auto">
            <a:xfrm>
              <a:off x="2699" y="2115"/>
              <a:ext cx="2766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 b="1"/>
                <a:t>노인의 동의 없이 부동산을 매매한다</a:t>
              </a:r>
              <a:r>
                <a:rPr lang="en-US" altLang="ko-KR" sz="2000" b="1"/>
                <a:t>.</a:t>
              </a:r>
            </a:p>
          </p:txBody>
        </p:sp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2744" y="2478"/>
              <a:ext cx="2744" cy="318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1800" b="1" dirty="0"/>
                <a:t>노인의 소득</a:t>
              </a:r>
              <a:r>
                <a:rPr lang="en-US" altLang="ko-KR" sz="1800" b="1" dirty="0"/>
                <a:t>(</a:t>
              </a:r>
              <a:r>
                <a:rPr lang="ko-KR" altLang="en-US" sz="1800" b="1" dirty="0" err="1"/>
                <a:t>공적부조</a:t>
              </a:r>
              <a:r>
                <a:rPr lang="en-US" altLang="ko-KR" sz="1800" b="1" dirty="0"/>
                <a:t>)</a:t>
              </a:r>
              <a:r>
                <a:rPr lang="ko-KR" altLang="en-US" sz="1800" b="1" dirty="0"/>
                <a:t>을 가로채거나</a:t>
              </a:r>
            </a:p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1800" b="1" dirty="0"/>
                <a:t>                           임의로 사용한다</a:t>
              </a:r>
            </a:p>
          </p:txBody>
        </p:sp>
        <p:sp>
          <p:nvSpPr>
            <p:cNvPr id="12" name="Text Box 14"/>
            <p:cNvSpPr txBox="1">
              <a:spLocks noChangeArrowheads="1"/>
            </p:cNvSpPr>
            <p:nvPr/>
          </p:nvSpPr>
          <p:spPr bwMode="auto">
            <a:xfrm>
              <a:off x="2744" y="2886"/>
              <a:ext cx="2721" cy="5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 b="1"/>
                <a:t>노인에게 빌린 돈을 갚지 않거나</a:t>
              </a:r>
            </a:p>
            <a:p>
              <a:pPr>
                <a:spcBef>
                  <a:spcPct val="50000"/>
                </a:spcBef>
              </a:pPr>
              <a:r>
                <a:rPr lang="ko-KR" altLang="en-US" sz="2000" b="1"/>
                <a:t>귀중한 물건을 돌려주지 않는다</a:t>
              </a:r>
            </a:p>
          </p:txBody>
        </p:sp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>
              <a:off x="2835" y="3430"/>
              <a:ext cx="2676" cy="318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/>
                <a:t>노동에 대한 대가를 지불하지 않는다</a:t>
              </a:r>
              <a:r>
                <a:rPr lang="en-US" altLang="ko-KR" sz="2000" b="1"/>
                <a:t>. </a:t>
              </a:r>
            </a:p>
          </p:txBody>
        </p:sp>
      </p:grpSp>
      <p:pic>
        <p:nvPicPr>
          <p:cNvPr id="6146" name="Picture 2" descr="C:\Users\samsung\Desktop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0"/>
            <a:ext cx="4896544" cy="1988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458611"/>
          </a:xfrm>
        </p:spPr>
        <p:txBody>
          <a:bodyPr>
            <a:normAutofit lnSpcReduction="10000"/>
          </a:bodyPr>
          <a:lstStyle/>
          <a:p>
            <a:pPr lvl="0">
              <a:buClr>
                <a:srgbClr val="2DA2BF"/>
              </a:buClr>
            </a:pPr>
            <a:r>
              <a:rPr lang="ko-KR" altLang="en-US" sz="3600" dirty="0" smtClean="0">
                <a:solidFill>
                  <a:srgbClr val="DA1F28"/>
                </a:solidFill>
                <a:latin typeface="HY동녘B" pitchFamily="18" charset="-127"/>
                <a:ea typeface="HY동녘B" pitchFamily="18" charset="-127"/>
              </a:rPr>
              <a:t>예측 징후</a:t>
            </a:r>
            <a:endParaRPr lang="en-US" altLang="ko-KR" sz="3600" dirty="0" smtClean="0">
              <a:solidFill>
                <a:srgbClr val="DA1F28"/>
              </a:solidFill>
              <a:latin typeface="HY동녘B" pitchFamily="18" charset="-127"/>
              <a:ea typeface="HY동녘B" pitchFamily="18" charset="-127"/>
            </a:endParaRPr>
          </a:p>
          <a:p>
            <a:endParaRPr lang="en-US" altLang="ko-KR" dirty="0" smtClean="0"/>
          </a:p>
          <a:p>
            <a:r>
              <a:rPr lang="ko-KR" altLang="en-US" dirty="0" smtClean="0"/>
              <a:t>노인의 재산이 타인의 명의로 갑자기 전환됨</a:t>
            </a:r>
            <a:endParaRPr lang="en-US" altLang="ko-KR" dirty="0" smtClean="0"/>
          </a:p>
          <a:p>
            <a:r>
              <a:rPr lang="ko-KR" altLang="en-US" dirty="0" smtClean="0"/>
              <a:t>노인을 강요하거나 노인의 </a:t>
            </a:r>
            <a:r>
              <a:rPr lang="ko-KR" altLang="en-US" dirty="0" err="1" smtClean="0"/>
              <a:t>허락없이</a:t>
            </a:r>
            <a:r>
              <a:rPr lang="ko-KR" altLang="en-US" dirty="0" smtClean="0"/>
              <a:t> 재산관련 서류를 처리</a:t>
            </a:r>
            <a:endParaRPr lang="en-US" altLang="ko-KR" dirty="0" smtClean="0"/>
          </a:p>
          <a:p>
            <a:r>
              <a:rPr lang="ko-KR" altLang="en-US" dirty="0" smtClean="0"/>
              <a:t>노인이 빌려준 돈 또는 물건을 받지 못함</a:t>
            </a:r>
            <a:endParaRPr lang="en-US" altLang="ko-KR" dirty="0" smtClean="0"/>
          </a:p>
          <a:p>
            <a:r>
              <a:rPr lang="ko-KR" altLang="en-US" dirty="0" smtClean="0"/>
              <a:t>노인부양 전제로 재산을 증여했으나 부양하지 않음</a:t>
            </a:r>
            <a:endParaRPr lang="en-US" altLang="ko-KR" dirty="0" smtClean="0"/>
          </a:p>
          <a:p>
            <a:r>
              <a:rPr lang="ko-KR" altLang="en-US" dirty="0" smtClean="0"/>
              <a:t>개인 귀중품이 없어짐</a:t>
            </a:r>
            <a:endParaRPr lang="en-US" altLang="ko-KR" dirty="0" smtClean="0"/>
          </a:p>
          <a:p>
            <a:r>
              <a:rPr lang="ko-KR" altLang="en-US" dirty="0" smtClean="0"/>
              <a:t>은행계좌의 현저한 혹은 </a:t>
            </a:r>
            <a:r>
              <a:rPr lang="ko-KR" altLang="en-US" dirty="0" err="1" smtClean="0"/>
              <a:t>부적적한</a:t>
            </a:r>
            <a:r>
              <a:rPr lang="ko-KR" altLang="en-US" dirty="0" smtClean="0"/>
              <a:t> 거래가 있음</a:t>
            </a:r>
            <a:endParaRPr lang="en-US" altLang="ko-KR" dirty="0" smtClean="0"/>
          </a:p>
          <a:p>
            <a:r>
              <a:rPr lang="ko-KR" altLang="en-US" dirty="0" smtClean="0"/>
              <a:t>노인의 임금이 체불됨</a:t>
            </a:r>
            <a:endParaRPr lang="en-US" altLang="ko-KR" dirty="0" smtClean="0"/>
          </a:p>
          <a:p>
            <a:r>
              <a:rPr lang="ko-KR" altLang="en-US" dirty="0" smtClean="0"/>
              <a:t>자신의 돈을 마음대로 사용하지 못함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746643"/>
          </a:xfrm>
        </p:spPr>
        <p:txBody>
          <a:bodyPr/>
          <a:lstStyle/>
          <a:p>
            <a:pPr>
              <a:buNone/>
            </a:pPr>
            <a:r>
              <a:rPr lang="en-US" altLang="ko-KR" sz="3200" b="1" dirty="0" smtClean="0">
                <a:solidFill>
                  <a:srgbClr val="0071BC"/>
                </a:solidFill>
              </a:rPr>
              <a:t>5) </a:t>
            </a:r>
            <a:r>
              <a:rPr lang="ko-KR" altLang="en-US" sz="3200" b="1" dirty="0" smtClean="0">
                <a:solidFill>
                  <a:srgbClr val="0071BC"/>
                </a:solidFill>
              </a:rPr>
              <a:t>방임 학대</a:t>
            </a:r>
            <a:endParaRPr lang="en-US" altLang="ko-KR" sz="3200" b="1" dirty="0" smtClean="0">
              <a:solidFill>
                <a:srgbClr val="0071BC"/>
              </a:solidFill>
            </a:endParaRPr>
          </a:p>
          <a:p>
            <a:pPr>
              <a:buNone/>
            </a:pPr>
            <a:r>
              <a:rPr lang="ko-KR" altLang="en-US" sz="3200" b="1" dirty="0" smtClean="0">
                <a:solidFill>
                  <a:srgbClr val="0071BC"/>
                </a:solidFill>
              </a:rPr>
              <a:t> </a:t>
            </a:r>
            <a:r>
              <a:rPr lang="en-US" altLang="ko-KR" sz="3200" b="1" dirty="0" smtClean="0">
                <a:solidFill>
                  <a:srgbClr val="0071BC"/>
                </a:solidFill>
              </a:rPr>
              <a:t>(</a:t>
            </a:r>
            <a:r>
              <a:rPr lang="ko-KR" altLang="en-US" sz="3200" b="1" dirty="0" smtClean="0">
                <a:solidFill>
                  <a:srgbClr val="0071BC"/>
                </a:solidFill>
              </a:rPr>
              <a:t>자기방임 포함</a:t>
            </a:r>
            <a:r>
              <a:rPr lang="en-US" altLang="ko-KR" sz="3200" b="1" dirty="0" smtClean="0">
                <a:solidFill>
                  <a:srgbClr val="0071BC"/>
                </a:solidFill>
              </a:rPr>
              <a:t>)</a:t>
            </a:r>
          </a:p>
          <a:p>
            <a:endParaRPr lang="en-US" altLang="ko-KR" sz="2800" b="1" dirty="0" smtClean="0">
              <a:solidFill>
                <a:srgbClr val="0071BC"/>
              </a:solidFill>
            </a:endParaRPr>
          </a:p>
          <a:p>
            <a:endParaRPr lang="ko-KR" altLang="en-US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395288" y="2276871"/>
            <a:ext cx="3810000" cy="3816425"/>
            <a:chOff x="249" y="1298"/>
            <a:chExt cx="2400" cy="2676"/>
          </a:xfrm>
        </p:grpSpPr>
        <p:sp>
          <p:nvSpPr>
            <p:cNvPr id="5" name="AutoShape 7"/>
            <p:cNvSpPr>
              <a:spLocks noChangeArrowheads="1"/>
            </p:cNvSpPr>
            <p:nvPr/>
          </p:nvSpPr>
          <p:spPr bwMode="auto">
            <a:xfrm>
              <a:off x="249" y="1298"/>
              <a:ext cx="2400" cy="2676"/>
            </a:xfrm>
            <a:prstGeom prst="roundRect">
              <a:avLst>
                <a:gd name="adj" fmla="val 3593"/>
              </a:avLst>
            </a:prstGeom>
            <a:gradFill rotWithShape="0">
              <a:gsLst>
                <a:gs pos="0">
                  <a:srgbClr val="48C6F8"/>
                </a:gs>
                <a:gs pos="100000">
                  <a:srgbClr val="EAEAEA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tIns="10800"/>
            <a:lstStyle/>
            <a:p>
              <a:pPr algn="ctr">
                <a:lnSpc>
                  <a:spcPct val="120000"/>
                </a:lnSpc>
                <a:buClr>
                  <a:schemeClr val="accent1"/>
                </a:buClr>
                <a:buSzPct val="90000"/>
                <a:buFont typeface="Wingdings 2" pitchFamily="18" charset="2"/>
                <a:buNone/>
              </a:pPr>
              <a:r>
                <a:rPr lang="ko-KR" altLang="en-US" sz="2800" b="1" dirty="0">
                  <a:solidFill>
                    <a:schemeClr val="bg1"/>
                  </a:solidFill>
                </a:rPr>
                <a:t>정 의</a:t>
              </a:r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295" y="1706"/>
              <a:ext cx="2313" cy="2132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en-US" altLang="ko-KR" sz="2200" b="1" dirty="0">
                <a:solidFill>
                  <a:srgbClr val="0000CC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2200" b="1" dirty="0">
                <a:solidFill>
                  <a:srgbClr val="0000CC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노인의 의식주 문제를 비롯해 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기본적인 생존과 관련해 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부양자로서 책임이나 의무를 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의도적 혹은 비의도적으로 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거부하는 행위</a:t>
              </a:r>
            </a:p>
            <a:p>
              <a:pPr>
                <a:lnSpc>
                  <a:spcPct val="120000"/>
                </a:lnSpc>
              </a:pPr>
              <a:endParaRPr lang="ko-KR" altLang="en-US" sz="2200" b="1" dirty="0">
                <a:solidFill>
                  <a:srgbClr val="0000CC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2200" b="1" dirty="0"/>
            </a:p>
          </p:txBody>
        </p:sp>
      </p:grp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4211960" y="2321495"/>
            <a:ext cx="4679825" cy="4536505"/>
            <a:chOff x="2699" y="1298"/>
            <a:chExt cx="2766" cy="2772"/>
          </a:xfrm>
        </p:grpSpPr>
        <p:sp>
          <p:nvSpPr>
            <p:cNvPr id="8" name="AutoShape 10"/>
            <p:cNvSpPr>
              <a:spLocks noChangeArrowheads="1"/>
            </p:cNvSpPr>
            <p:nvPr/>
          </p:nvSpPr>
          <p:spPr bwMode="auto">
            <a:xfrm>
              <a:off x="2699" y="1298"/>
              <a:ext cx="2766" cy="2676"/>
            </a:xfrm>
            <a:prstGeom prst="roundRect">
              <a:avLst>
                <a:gd name="adj" fmla="val 3593"/>
              </a:avLst>
            </a:prstGeom>
            <a:gradFill rotWithShape="0">
              <a:gsLst>
                <a:gs pos="0">
                  <a:srgbClr val="48C6F8"/>
                </a:gs>
                <a:gs pos="100000">
                  <a:srgbClr val="EAEAEA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tIns="10800"/>
            <a:lstStyle/>
            <a:p>
              <a:pPr algn="ctr">
                <a:lnSpc>
                  <a:spcPct val="120000"/>
                </a:lnSpc>
                <a:buClr>
                  <a:schemeClr val="accent1"/>
                </a:buClr>
                <a:buSzPct val="90000"/>
                <a:buFont typeface="Wingdings 2" pitchFamily="18" charset="2"/>
                <a:buNone/>
              </a:pPr>
              <a:r>
                <a:rPr lang="ko-KR" altLang="en-US" sz="2800" b="1" dirty="0">
                  <a:solidFill>
                    <a:schemeClr val="bg1"/>
                  </a:solidFill>
                </a:rPr>
                <a:t>구체적 학대 내용</a:t>
              </a: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2744" y="1706"/>
              <a:ext cx="2721" cy="590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 dirty="0"/>
                <a:t>거동이 불편한 노인의 의식주 등 일상</a:t>
              </a:r>
            </a:p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 dirty="0"/>
                <a:t>생활 관련 보호를 제공하지 않는다</a:t>
              </a:r>
              <a:r>
                <a:rPr lang="en-US" altLang="ko-KR" sz="2000" b="1" dirty="0"/>
                <a:t>.</a:t>
              </a:r>
            </a:p>
          </p:txBody>
        </p:sp>
        <p:sp>
          <p:nvSpPr>
            <p:cNvPr id="10" name="Text Box 12"/>
            <p:cNvSpPr txBox="1">
              <a:spLocks noChangeArrowheads="1"/>
            </p:cNvSpPr>
            <p:nvPr/>
          </p:nvSpPr>
          <p:spPr bwMode="auto">
            <a:xfrm>
              <a:off x="2744" y="2341"/>
              <a:ext cx="2721" cy="6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 b="1"/>
                <a:t>경제적 능력이 없는 노인의 생존을  위한 경제적인 보호를 제공하지 않는다</a:t>
              </a:r>
              <a:r>
                <a:rPr lang="en-US" altLang="ko-KR" sz="2000" b="1"/>
                <a:t>.</a:t>
              </a:r>
            </a:p>
          </p:txBody>
        </p:sp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2744" y="3022"/>
              <a:ext cx="2676" cy="318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 dirty="0"/>
                <a:t>의료 관련 욕구가 있는 노인에게 의료</a:t>
              </a:r>
            </a:p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 dirty="0"/>
                <a:t>적 보호를 제공하지 않는다</a:t>
              </a:r>
              <a:r>
                <a:rPr lang="en-US" altLang="ko-KR" sz="2000" b="1" dirty="0"/>
                <a:t>. </a:t>
              </a:r>
            </a:p>
          </p:txBody>
        </p:sp>
        <p:sp>
          <p:nvSpPr>
            <p:cNvPr id="12" name="Text Box 14"/>
            <p:cNvSpPr txBox="1">
              <a:spLocks noChangeArrowheads="1"/>
            </p:cNvSpPr>
            <p:nvPr/>
          </p:nvSpPr>
          <p:spPr bwMode="auto">
            <a:xfrm>
              <a:off x="2744" y="3430"/>
              <a:ext cx="2721" cy="6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 b="1" dirty="0"/>
                <a:t>자신을 돌보지 않거나 돌봄을 거부함으로써 노인의 생명이 위협 받는다</a:t>
              </a:r>
              <a:r>
                <a:rPr lang="en-US" altLang="ko-KR" sz="2000" b="1" dirty="0"/>
                <a:t>.(</a:t>
              </a:r>
              <a:r>
                <a:rPr lang="ko-KR" altLang="en-US" sz="2000" b="1" dirty="0"/>
                <a:t>자살</a:t>
              </a:r>
              <a:r>
                <a:rPr lang="en-US" altLang="ko-KR" sz="2000" b="1" dirty="0"/>
                <a:t>)</a:t>
              </a:r>
            </a:p>
          </p:txBody>
        </p:sp>
      </p:grpSp>
      <p:pic>
        <p:nvPicPr>
          <p:cNvPr id="7170" name="Picture 2" descr="C:\Users\samsung\Desktop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0"/>
            <a:ext cx="4752528" cy="2204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458611"/>
          </a:xfrm>
        </p:spPr>
        <p:txBody>
          <a:bodyPr>
            <a:normAutofit/>
          </a:bodyPr>
          <a:lstStyle/>
          <a:p>
            <a:pPr lvl="0">
              <a:buClr>
                <a:srgbClr val="2DA2BF"/>
              </a:buClr>
            </a:pPr>
            <a:r>
              <a:rPr lang="ko-KR" altLang="en-US" sz="3600" dirty="0" smtClean="0">
                <a:solidFill>
                  <a:srgbClr val="DA1F28"/>
                </a:solidFill>
                <a:latin typeface="HY동녘B" pitchFamily="18" charset="-127"/>
                <a:ea typeface="HY동녘B" pitchFamily="18" charset="-127"/>
              </a:rPr>
              <a:t>예측 징후</a:t>
            </a:r>
            <a:endParaRPr lang="en-US" altLang="ko-KR" sz="3600" dirty="0" smtClean="0">
              <a:solidFill>
                <a:srgbClr val="DA1F28"/>
              </a:solidFill>
              <a:latin typeface="HY동녘B" pitchFamily="18" charset="-127"/>
              <a:ea typeface="HY동녘B" pitchFamily="18" charset="-127"/>
            </a:endParaRPr>
          </a:p>
          <a:p>
            <a:endParaRPr lang="en-US" altLang="ko-KR" dirty="0" smtClean="0"/>
          </a:p>
          <a:p>
            <a:r>
              <a:rPr lang="ko-KR" altLang="en-US" dirty="0" smtClean="0"/>
              <a:t>대소변냄새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악취</a:t>
            </a:r>
            <a:r>
              <a:rPr lang="en-US" altLang="ko-KR" dirty="0" smtClean="0"/>
              <a:t>,</a:t>
            </a:r>
            <a:r>
              <a:rPr lang="ko-KR" altLang="en-US" dirty="0" smtClean="0"/>
              <a:t> 땀띠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염증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욕창 등이 방치된 상태</a:t>
            </a:r>
            <a:endParaRPr lang="en-US" altLang="ko-KR" dirty="0" smtClean="0"/>
          </a:p>
          <a:p>
            <a:r>
              <a:rPr lang="ko-KR" altLang="en-US" dirty="0" smtClean="0"/>
              <a:t>머리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수염</a:t>
            </a:r>
            <a:r>
              <a:rPr lang="en-US" altLang="ko-KR" dirty="0" smtClean="0"/>
              <a:t>, </a:t>
            </a:r>
            <a:r>
              <a:rPr lang="ko-KR" altLang="en-US" dirty="0" smtClean="0"/>
              <a:t>목욕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손톱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옷 입기 등의 신변처리가 안된 상태</a:t>
            </a:r>
            <a:endParaRPr lang="en-US" altLang="ko-KR" dirty="0" smtClean="0"/>
          </a:p>
          <a:p>
            <a:r>
              <a:rPr lang="ko-KR" altLang="en-US" dirty="0" smtClean="0"/>
              <a:t>노인 주변 환경 건강이나 안전의 위험 증후</a:t>
            </a:r>
            <a:endParaRPr lang="en-US" altLang="ko-KR" dirty="0" smtClean="0"/>
          </a:p>
          <a:p>
            <a:r>
              <a:rPr lang="ko-KR" altLang="en-US" dirty="0" smtClean="0"/>
              <a:t>의복 및 이불 등의 빨래가 제대로 되어 있지 않는 주거환경</a:t>
            </a:r>
            <a:endParaRPr lang="en-US" altLang="ko-KR" dirty="0" smtClean="0"/>
          </a:p>
          <a:p>
            <a:r>
              <a:rPr lang="ko-KR" altLang="en-US" dirty="0" smtClean="0"/>
              <a:t>식사를 거르는 등의 영양실조나 탈수 상태</a:t>
            </a:r>
            <a:endParaRPr lang="en-US" altLang="ko-KR" dirty="0" smtClean="0"/>
          </a:p>
          <a:p>
            <a:r>
              <a:rPr lang="ko-KR" altLang="en-US" dirty="0" smtClean="0"/>
              <a:t>기본적 생활비 지원 거의 없음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674635"/>
          </a:xfrm>
        </p:spPr>
        <p:txBody>
          <a:bodyPr/>
          <a:lstStyle/>
          <a:p>
            <a:r>
              <a:rPr lang="en-US" altLang="ko-KR" sz="4000" b="1" dirty="0" smtClean="0">
                <a:solidFill>
                  <a:srgbClr val="0071BC"/>
                </a:solidFill>
              </a:rPr>
              <a:t>6) </a:t>
            </a:r>
            <a:r>
              <a:rPr lang="ko-KR" altLang="en-US" sz="4000" b="1" dirty="0" smtClean="0">
                <a:solidFill>
                  <a:srgbClr val="0071BC"/>
                </a:solidFill>
              </a:rPr>
              <a:t>유기</a:t>
            </a:r>
            <a:endParaRPr lang="en-US" altLang="ko-KR" sz="4000" b="1" dirty="0" smtClean="0">
              <a:solidFill>
                <a:srgbClr val="0071BC"/>
              </a:solidFill>
            </a:endParaRPr>
          </a:p>
          <a:p>
            <a:endParaRPr lang="ko-KR" altLang="en-US" dirty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395536" y="2204863"/>
            <a:ext cx="3384376" cy="3960441"/>
            <a:chOff x="249" y="1298"/>
            <a:chExt cx="2400" cy="2676"/>
          </a:xfrm>
        </p:grpSpPr>
        <p:sp>
          <p:nvSpPr>
            <p:cNvPr id="5" name="AutoShape 7"/>
            <p:cNvSpPr>
              <a:spLocks noChangeArrowheads="1"/>
            </p:cNvSpPr>
            <p:nvPr/>
          </p:nvSpPr>
          <p:spPr bwMode="auto">
            <a:xfrm>
              <a:off x="249" y="1298"/>
              <a:ext cx="2400" cy="2676"/>
            </a:xfrm>
            <a:prstGeom prst="roundRect">
              <a:avLst>
                <a:gd name="adj" fmla="val 3593"/>
              </a:avLst>
            </a:prstGeom>
            <a:gradFill rotWithShape="0">
              <a:gsLst>
                <a:gs pos="0">
                  <a:srgbClr val="48C6F8"/>
                </a:gs>
                <a:gs pos="100000">
                  <a:srgbClr val="EAEAEA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tIns="10800"/>
            <a:lstStyle/>
            <a:p>
              <a:pPr algn="ctr">
                <a:lnSpc>
                  <a:spcPct val="120000"/>
                </a:lnSpc>
                <a:buClr>
                  <a:schemeClr val="accent1"/>
                </a:buClr>
                <a:buSzPct val="90000"/>
                <a:buFont typeface="Wingdings 2" pitchFamily="18" charset="2"/>
                <a:buNone/>
              </a:pPr>
              <a:r>
                <a:rPr lang="ko-KR" altLang="en-US" sz="2800" b="1" dirty="0">
                  <a:solidFill>
                    <a:schemeClr val="bg1"/>
                  </a:solidFill>
                </a:rPr>
                <a:t>정 의</a:t>
              </a:r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295" y="1706"/>
              <a:ext cx="2313" cy="2132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en-US" altLang="ko-KR" sz="2200" b="1" dirty="0">
                <a:solidFill>
                  <a:srgbClr val="0000CC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2200" b="1" dirty="0">
                <a:solidFill>
                  <a:srgbClr val="0000CC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보호자 또는 부양의무자가 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200" b="1" dirty="0">
                  <a:solidFill>
                    <a:srgbClr val="0000CC"/>
                  </a:solidFill>
                </a:rPr>
                <a:t>노인을 버리는 행위</a:t>
              </a:r>
            </a:p>
            <a:p>
              <a:pPr>
                <a:lnSpc>
                  <a:spcPct val="120000"/>
                </a:lnSpc>
              </a:pPr>
              <a:endParaRPr lang="ko-KR" altLang="en-US" sz="2200" b="1" dirty="0">
                <a:solidFill>
                  <a:srgbClr val="0000CC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2200" b="1" dirty="0"/>
            </a:p>
          </p:txBody>
        </p:sp>
      </p:grp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4284663" y="2060847"/>
            <a:ext cx="4391025" cy="4797153"/>
            <a:chOff x="2699" y="1344"/>
            <a:chExt cx="2766" cy="2676"/>
          </a:xfrm>
        </p:grpSpPr>
        <p:sp>
          <p:nvSpPr>
            <p:cNvPr id="8" name="AutoShape 10"/>
            <p:cNvSpPr>
              <a:spLocks noChangeArrowheads="1"/>
            </p:cNvSpPr>
            <p:nvPr/>
          </p:nvSpPr>
          <p:spPr bwMode="auto">
            <a:xfrm>
              <a:off x="2699" y="1344"/>
              <a:ext cx="2766" cy="2676"/>
            </a:xfrm>
            <a:prstGeom prst="roundRect">
              <a:avLst>
                <a:gd name="adj" fmla="val 3593"/>
              </a:avLst>
            </a:prstGeom>
            <a:gradFill rotWithShape="0">
              <a:gsLst>
                <a:gs pos="0">
                  <a:srgbClr val="48C6F8"/>
                </a:gs>
                <a:gs pos="100000">
                  <a:srgbClr val="EAEAEA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tIns="10800"/>
            <a:lstStyle/>
            <a:p>
              <a:pPr algn="ctr">
                <a:lnSpc>
                  <a:spcPct val="120000"/>
                </a:lnSpc>
                <a:buClr>
                  <a:schemeClr val="accent1"/>
                </a:buClr>
                <a:buSzPct val="90000"/>
                <a:buFont typeface="Wingdings 2" pitchFamily="18" charset="2"/>
                <a:buNone/>
              </a:pPr>
              <a:r>
                <a:rPr lang="ko-KR" altLang="en-US" sz="2800" b="1">
                  <a:solidFill>
                    <a:schemeClr val="bg1"/>
                  </a:solidFill>
                </a:rPr>
                <a:t>구체적 학대 내용</a:t>
              </a: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3198" y="1706"/>
              <a:ext cx="2223" cy="409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 dirty="0"/>
                <a:t>노인을 낯선 장소에 버린다</a:t>
              </a:r>
              <a:r>
                <a:rPr lang="en-US" altLang="ko-KR" sz="2000" b="1" dirty="0"/>
                <a:t>.</a:t>
              </a:r>
            </a:p>
          </p:txBody>
        </p:sp>
        <p:sp>
          <p:nvSpPr>
            <p:cNvPr id="10" name="Text Box 12"/>
            <p:cNvSpPr txBox="1">
              <a:spLocks noChangeArrowheads="1"/>
            </p:cNvSpPr>
            <p:nvPr/>
          </p:nvSpPr>
          <p:spPr bwMode="auto">
            <a:xfrm>
              <a:off x="2744" y="2115"/>
              <a:ext cx="2721" cy="4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800" b="1"/>
                <a:t>노인을 시설</a:t>
              </a:r>
              <a:r>
                <a:rPr lang="en-US" altLang="ko-KR" sz="1800" b="1"/>
                <a:t>, </a:t>
              </a:r>
              <a:r>
                <a:rPr lang="ko-KR" altLang="en-US" sz="1800" b="1"/>
                <a:t>병원에 입소시키고 연락과 왕래를 두절한다</a:t>
              </a:r>
              <a:r>
                <a:rPr lang="en-US" altLang="ko-KR" sz="2000" b="1"/>
                <a:t>.</a:t>
              </a:r>
            </a:p>
          </p:txBody>
        </p:sp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2789" y="2568"/>
              <a:ext cx="2676" cy="726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 dirty="0"/>
                <a:t>인지기능을 상실한 노인</a:t>
              </a:r>
              <a:r>
                <a:rPr lang="en-US" altLang="ko-KR" sz="2000" b="1" dirty="0"/>
                <a:t>(</a:t>
              </a:r>
              <a:r>
                <a:rPr lang="ko-KR" altLang="en-US" sz="2000" b="1" dirty="0"/>
                <a:t>치매</a:t>
              </a:r>
              <a:r>
                <a:rPr lang="en-US" altLang="ko-KR" sz="2000" b="1" dirty="0"/>
                <a:t>, </a:t>
              </a:r>
              <a:r>
                <a:rPr lang="ko-KR" altLang="en-US" sz="2000" b="1" dirty="0" err="1"/>
                <a:t>알콜중</a:t>
              </a:r>
              <a:endParaRPr lang="ko-KR" altLang="en-US" sz="2000" b="1" dirty="0"/>
            </a:p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 dirty="0"/>
                <a:t>독</a:t>
              </a:r>
              <a:r>
                <a:rPr lang="en-US" altLang="ko-KR" sz="2000" b="1" dirty="0"/>
                <a:t>, </a:t>
              </a:r>
              <a:r>
                <a:rPr lang="ko-KR" altLang="en-US" sz="2000" b="1" dirty="0"/>
                <a:t>정신질환</a:t>
              </a:r>
              <a:r>
                <a:rPr lang="en-US" altLang="ko-KR" sz="2000" b="1" dirty="0"/>
                <a:t>)</a:t>
              </a:r>
              <a:r>
                <a:rPr lang="ko-KR" altLang="en-US" sz="2000" b="1" dirty="0"/>
                <a:t>등을 고의적으로 가출</a:t>
              </a:r>
            </a:p>
            <a:p>
              <a:pPr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itchFamily="2" charset="2"/>
                <a:buNone/>
              </a:pPr>
              <a:r>
                <a:rPr lang="ko-KR" altLang="en-US" sz="2000" b="1" dirty="0"/>
                <a:t>또는 배회하게 한다</a:t>
              </a:r>
              <a:r>
                <a:rPr lang="en-US" altLang="ko-KR" sz="2000" b="1" dirty="0"/>
                <a:t>.</a:t>
              </a:r>
              <a:r>
                <a:rPr lang="en-US" altLang="ko-KR" sz="1800" b="1" dirty="0"/>
                <a:t> </a:t>
              </a:r>
            </a:p>
          </p:txBody>
        </p:sp>
        <p:sp>
          <p:nvSpPr>
            <p:cNvPr id="12" name="Text Box 14"/>
            <p:cNvSpPr txBox="1">
              <a:spLocks noChangeArrowheads="1"/>
            </p:cNvSpPr>
            <p:nvPr/>
          </p:nvSpPr>
          <p:spPr bwMode="auto">
            <a:xfrm>
              <a:off x="2744" y="3339"/>
              <a:ext cx="2721" cy="6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2000" b="1"/>
                <a:t>배회하는 상태에서 발견된 노인에 대하여 부양의무자가 부양의무 이행을 거부한다</a:t>
              </a:r>
              <a:r>
                <a:rPr lang="en-US" altLang="ko-KR" sz="2000" b="1"/>
                <a:t>.</a:t>
              </a:r>
            </a:p>
          </p:txBody>
        </p:sp>
      </p:grpSp>
      <p:pic>
        <p:nvPicPr>
          <p:cNvPr id="8194" name="Picture 2" descr="C:\Users\samsung\Desktop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0"/>
            <a:ext cx="4608512" cy="1988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458611"/>
          </a:xfrm>
        </p:spPr>
        <p:txBody>
          <a:bodyPr>
            <a:normAutofit/>
          </a:bodyPr>
          <a:lstStyle/>
          <a:p>
            <a:pPr lvl="0">
              <a:buClr>
                <a:srgbClr val="2DA2BF"/>
              </a:buClr>
            </a:pPr>
            <a:r>
              <a:rPr lang="ko-KR" altLang="en-US" sz="3600" dirty="0" smtClean="0">
                <a:solidFill>
                  <a:srgbClr val="DA1F28"/>
                </a:solidFill>
                <a:latin typeface="HY동녘B" pitchFamily="18" charset="-127"/>
                <a:ea typeface="HY동녘B" pitchFamily="18" charset="-127"/>
              </a:rPr>
              <a:t>예측 징후</a:t>
            </a:r>
            <a:endParaRPr lang="en-US" altLang="ko-KR" sz="3600" dirty="0" smtClean="0">
              <a:solidFill>
                <a:srgbClr val="DA1F28"/>
              </a:solidFill>
              <a:latin typeface="HY동녘B" pitchFamily="18" charset="-127"/>
              <a:ea typeface="HY동녘B" pitchFamily="18" charset="-127"/>
            </a:endParaRPr>
          </a:p>
          <a:p>
            <a:endParaRPr lang="en-US" altLang="ko-KR" dirty="0" smtClean="0"/>
          </a:p>
          <a:p>
            <a:r>
              <a:rPr lang="ko-KR" altLang="en-US" dirty="0" smtClean="0"/>
              <a:t>노인이 낯선 장소에서 배회하고 있음</a:t>
            </a:r>
            <a:endParaRPr lang="en-US" altLang="ko-KR" dirty="0" smtClean="0"/>
          </a:p>
          <a:p>
            <a:r>
              <a:rPr lang="ko-KR" altLang="en-US" dirty="0" smtClean="0"/>
              <a:t>노인이 자신의 주거지 및 연락처를 알지 못하는데 버려져 있음</a:t>
            </a:r>
            <a:endParaRPr lang="en-US" altLang="ko-KR" dirty="0" smtClean="0"/>
          </a:p>
          <a:p>
            <a:r>
              <a:rPr lang="ko-KR" altLang="en-US" dirty="0" smtClean="0"/>
              <a:t>가족 및 보호자가 노인과 연락을 두절하거나 왕래를 하지 않음</a:t>
            </a:r>
            <a:endParaRPr lang="en-US" altLang="ko-KR" dirty="0" smtClean="0"/>
          </a:p>
          <a:p>
            <a:r>
              <a:rPr lang="ko-KR" altLang="en-US" dirty="0" smtClean="0"/>
              <a:t>노인을 시설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병원 등에 입소시킨 후 연락 두절</a:t>
            </a: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노인학대 처벌법 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불효자엄벌법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4" name="학대받는 노인들__'불효자 엄벌' 법 추진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11560" y="1484784"/>
            <a:ext cx="7488832" cy="4680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9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요양원에서의 노인학대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mbc</a:t>
            </a:r>
            <a:r>
              <a:rPr lang="ko-KR" altLang="en-US" dirty="0" smtClean="0"/>
              <a:t>뉴스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8" name="[이슈클릭] 노인 인권은 괜찮나 요양원 학대, 여전히 방치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11560" y="1340768"/>
            <a:ext cx="7632848" cy="5112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2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요양원에서의 노인학대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kbs</a:t>
            </a:r>
            <a:r>
              <a:rPr lang="ko-KR" altLang="en-US" dirty="0" smtClean="0"/>
              <a:t>뉴스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4" name="긴급취재 개처럼 맞았다! 요양원 치매노인 충격 학대 [오늘 아침] 20131107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39552" y="1196752"/>
            <a:ext cx="8064896" cy="5112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8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336704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1" dirty="0" smtClean="0"/>
              <a:t>◇ 상습학대</a:t>
            </a:r>
            <a:r>
              <a:rPr lang="en-US" altLang="ko-KR" b="1" dirty="0" smtClean="0"/>
              <a:t>·</a:t>
            </a:r>
            <a:r>
              <a:rPr lang="ko-KR" altLang="en-US" b="1" dirty="0" smtClean="0"/>
              <a:t>성범죄에 실종</a:t>
            </a:r>
            <a:r>
              <a:rPr lang="en-US" altLang="ko-KR" b="1" dirty="0" smtClean="0"/>
              <a:t>·</a:t>
            </a:r>
            <a:r>
              <a:rPr lang="ko-KR" altLang="en-US" b="1" dirty="0" smtClean="0"/>
              <a:t>사망사고까지</a:t>
            </a:r>
            <a:r>
              <a:rPr lang="ko-KR" altLang="en-US" dirty="0" smtClean="0"/>
              <a:t> </a:t>
            </a:r>
            <a:br>
              <a:rPr lang="ko-KR" altLang="en-US" dirty="0" smtClean="0"/>
            </a:br>
            <a:r>
              <a:rPr lang="ko-KR" altLang="en-US" dirty="0" smtClean="0"/>
              <a:t/>
            </a:r>
            <a:br>
              <a:rPr lang="ko-KR" altLang="en-US" dirty="0" smtClean="0"/>
            </a:br>
            <a:r>
              <a:rPr lang="ko-KR" altLang="en-US" dirty="0" smtClean="0"/>
              <a:t>  강원도 춘천시에서 요양원을 운영하는 </a:t>
            </a:r>
            <a:r>
              <a:rPr lang="en-US" altLang="ko-KR" dirty="0" smtClean="0"/>
              <a:t>A(64)</a:t>
            </a:r>
            <a:r>
              <a:rPr lang="ko-KR" altLang="en-US" dirty="0" smtClean="0"/>
              <a:t>씨와 </a:t>
            </a:r>
            <a:r>
              <a:rPr lang="ko-KR" altLang="en-US" dirty="0" err="1" smtClean="0"/>
              <a:t>요양보호사</a:t>
            </a:r>
            <a:r>
              <a:rPr lang="ko-KR" altLang="en-US" dirty="0" smtClean="0"/>
              <a:t> </a:t>
            </a:r>
            <a:r>
              <a:rPr lang="en-US" altLang="ko-KR" dirty="0" smtClean="0"/>
              <a:t>B(55)</a:t>
            </a:r>
            <a:r>
              <a:rPr lang="ko-KR" altLang="en-US" dirty="0" smtClean="0"/>
              <a:t>씨는 상습적으로 요양원 입소 노인을 학대하다가 경찰에 붙잡혔다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이들은 </a:t>
            </a:r>
            <a:r>
              <a:rPr lang="en-US" altLang="ko-KR" dirty="0" smtClean="0"/>
              <a:t>2013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월부터 </a:t>
            </a:r>
            <a:r>
              <a:rPr lang="en-US" altLang="ko-KR" dirty="0" smtClean="0"/>
              <a:t>2014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</a:t>
            </a:r>
            <a:r>
              <a:rPr lang="ko-KR" altLang="en-US" dirty="0" smtClean="0"/>
              <a:t>월 사이 요양원에 입소한 치매 노인 </a:t>
            </a:r>
            <a:r>
              <a:rPr lang="en-US" altLang="ko-KR" dirty="0" smtClean="0"/>
              <a:t>2</a:t>
            </a:r>
            <a:r>
              <a:rPr lang="ko-KR" altLang="en-US" dirty="0" smtClean="0"/>
              <a:t>명을 휠체어에 앉힌 채 수시로 손목을 테이프로 감아 움직이지 못하게 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 노인들을 목욕시키면서 공동세면장 출입문을 열어둬 노인들이 수치심을 느끼도록 했다고 경찰은 전했다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en-US" altLang="ko-KR" dirty="0" smtClean="0"/>
              <a:t>  </a:t>
            </a:r>
            <a:r>
              <a:rPr lang="ko-KR" altLang="en-US" dirty="0" smtClean="0"/>
              <a:t>충북 영동군 한 요양시설 대표인 목사 </a:t>
            </a:r>
            <a:r>
              <a:rPr lang="en-US" altLang="ko-KR" dirty="0" smtClean="0"/>
              <a:t>C(64)</a:t>
            </a:r>
            <a:r>
              <a:rPr lang="ko-KR" altLang="en-US" dirty="0" smtClean="0"/>
              <a:t>씨는 </a:t>
            </a:r>
            <a:r>
              <a:rPr lang="en-US" altLang="ko-KR" dirty="0" smtClean="0"/>
              <a:t>2014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10</a:t>
            </a:r>
            <a:r>
              <a:rPr lang="ko-KR" altLang="en-US" dirty="0" smtClean="0"/>
              <a:t>월 초 알코올성 치매를 앓는 입소 노인이 동료 </a:t>
            </a:r>
            <a:r>
              <a:rPr lang="ko-KR" altLang="en-US" dirty="0" err="1" smtClean="0"/>
              <a:t>입소자와</a:t>
            </a:r>
            <a:r>
              <a:rPr lang="ko-KR" altLang="en-US" dirty="0" smtClean="0"/>
              <a:t> 다퉜다는 이유로 폭행했다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 노인의 손목을 쇠사슬로 침대 난간에 묶고 </a:t>
            </a:r>
            <a:r>
              <a:rPr lang="en-US" altLang="ko-KR" dirty="0" smtClean="0"/>
              <a:t>1</a:t>
            </a:r>
            <a:r>
              <a:rPr lang="ko-KR" altLang="en-US" dirty="0" smtClean="0"/>
              <a:t>주일 간 감금했다</a:t>
            </a:r>
            <a:r>
              <a:rPr lang="en-US" altLang="ko-KR" dirty="0" smtClean="0"/>
              <a:t>. C</a:t>
            </a:r>
            <a:r>
              <a:rPr lang="ko-KR" altLang="en-US" dirty="0" smtClean="0"/>
              <a:t>씨는 구속됐다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노인들을 </a:t>
            </a:r>
            <a:r>
              <a:rPr lang="en-US" altLang="ko-KR" dirty="0" smtClean="0"/>
              <a:t>'</a:t>
            </a:r>
            <a:r>
              <a:rPr lang="ko-KR" altLang="en-US" dirty="0" smtClean="0"/>
              <a:t>관리</a:t>
            </a:r>
            <a:r>
              <a:rPr lang="en-US" altLang="ko-KR" dirty="0" smtClean="0"/>
              <a:t>' </a:t>
            </a:r>
            <a:r>
              <a:rPr lang="ko-KR" altLang="en-US" dirty="0" smtClean="0"/>
              <a:t>대상으로만 여기는 일부 요양시설에서 이 같은 각종 형태의 학대 행위가 버젓이 이뤄지고 있다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en-US" altLang="ko-KR" dirty="0" smtClean="0"/>
              <a:t>  </a:t>
            </a:r>
            <a:r>
              <a:rPr lang="ko-KR" altLang="en-US" dirty="0" smtClean="0"/>
              <a:t>입소 환자를 대상으로 성범죄도 발생했다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경기도 포천의 한 요양원에서 </a:t>
            </a:r>
            <a:r>
              <a:rPr lang="ko-KR" altLang="en-US" dirty="0" err="1" smtClean="0"/>
              <a:t>사회복지사로</a:t>
            </a:r>
            <a:r>
              <a:rPr lang="ko-KR" altLang="en-US" dirty="0" smtClean="0"/>
              <a:t> 근무한 </a:t>
            </a:r>
            <a:r>
              <a:rPr lang="en-US" altLang="ko-KR" dirty="0" smtClean="0"/>
              <a:t>D(48)</a:t>
            </a:r>
            <a:r>
              <a:rPr lang="ko-KR" altLang="en-US" dirty="0" smtClean="0"/>
              <a:t>씨는 </a:t>
            </a:r>
            <a:r>
              <a:rPr lang="en-US" altLang="ko-KR" dirty="0" smtClean="0"/>
              <a:t>2012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11</a:t>
            </a:r>
            <a:r>
              <a:rPr lang="ko-KR" altLang="en-US" dirty="0" smtClean="0"/>
              <a:t>월부터 </a:t>
            </a:r>
            <a:r>
              <a:rPr lang="en-US" altLang="ko-KR" dirty="0" smtClean="0"/>
              <a:t>2013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7</a:t>
            </a:r>
            <a:r>
              <a:rPr lang="ko-KR" altLang="en-US" dirty="0" smtClean="0"/>
              <a:t>월까지 요양원에서 지내는 노인</a:t>
            </a:r>
            <a:r>
              <a:rPr lang="en-US" altLang="ko-KR" dirty="0" smtClean="0"/>
              <a:t>(62·</a:t>
            </a:r>
            <a:r>
              <a:rPr lang="ko-KR" altLang="en-US" dirty="0" smtClean="0"/>
              <a:t>여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매주 </a:t>
            </a:r>
            <a:r>
              <a:rPr lang="en-US" altLang="ko-KR" dirty="0" smtClean="0"/>
              <a:t>1∼2</a:t>
            </a:r>
            <a:r>
              <a:rPr lang="ko-KR" altLang="en-US" dirty="0" smtClean="0"/>
              <a:t>차례 성폭행한 혐의로 구속됐다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피해 노인이 치료를 위해 항생제를 맞아 저항하지 못하는 상태에서 첫 범행을 저지른 그는 이후에 </a:t>
            </a:r>
            <a:r>
              <a:rPr lang="en-US" altLang="ko-KR" dirty="0" smtClean="0"/>
              <a:t>'</a:t>
            </a:r>
            <a:r>
              <a:rPr lang="ko-KR" altLang="en-US" dirty="0" smtClean="0"/>
              <a:t>인면수심</a:t>
            </a:r>
            <a:r>
              <a:rPr lang="en-US" altLang="ko-KR" dirty="0" smtClean="0"/>
              <a:t>' </a:t>
            </a:r>
            <a:r>
              <a:rPr lang="ko-KR" altLang="en-US" dirty="0" smtClean="0"/>
              <a:t>행태를 반복했다</a:t>
            </a:r>
            <a:r>
              <a:rPr lang="en-US" altLang="ko-KR" dirty="0" smtClean="0"/>
              <a:t>. D</a:t>
            </a:r>
            <a:r>
              <a:rPr lang="ko-KR" altLang="en-US" dirty="0" smtClean="0"/>
              <a:t>씨는 피해 노인이 자유롭게 팔다리를 움직이지 못하는 데다 불미스러운 일로 요양원에서 쫓겨날 것을 두려워한다는 점을 이용했다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서브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46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57225" y="0"/>
            <a:ext cx="7772400" cy="90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ko-KR" altLang="en-US" sz="2800" b="1" dirty="0">
                <a:solidFill>
                  <a:srgbClr val="FFFF00"/>
                </a:solidFill>
              </a:rPr>
              <a:t>노인학대 처벌법</a:t>
            </a:r>
            <a:r>
              <a:rPr lang="en-US" altLang="ko-KR" sz="2800" b="1" dirty="0">
                <a:solidFill>
                  <a:srgbClr val="FFFF00"/>
                </a:solidFill>
              </a:rPr>
              <a:t>(</a:t>
            </a:r>
            <a:r>
              <a:rPr lang="ko-KR" altLang="en-US" sz="2800" b="1" dirty="0">
                <a:solidFill>
                  <a:srgbClr val="FFFF00"/>
                </a:solidFill>
              </a:rPr>
              <a:t>노인복지법 제</a:t>
            </a:r>
            <a:r>
              <a:rPr lang="en-US" altLang="ko-KR" sz="2800" b="1" dirty="0">
                <a:solidFill>
                  <a:srgbClr val="FFFF00"/>
                </a:solidFill>
              </a:rPr>
              <a:t>39</a:t>
            </a:r>
            <a:r>
              <a:rPr lang="ko-KR" altLang="en-US" sz="2800" b="1" dirty="0">
                <a:solidFill>
                  <a:srgbClr val="FFFF00"/>
                </a:solidFill>
              </a:rPr>
              <a:t>조의 </a:t>
            </a:r>
            <a:r>
              <a:rPr lang="en-US" altLang="ko-KR" sz="2800" b="1" dirty="0">
                <a:solidFill>
                  <a:srgbClr val="FFFF00"/>
                </a:solidFill>
              </a:rPr>
              <a:t>9)</a:t>
            </a:r>
            <a:endParaRPr lang="en-US" altLang="ko-KR" sz="2800" b="1" dirty="0">
              <a:solidFill>
                <a:schemeClr val="bg1"/>
              </a:solidFill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0" y="6483350"/>
            <a:ext cx="9144000" cy="304800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FFFF00">
                  <a:alpha val="40999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b="1" dirty="0">
                <a:solidFill>
                  <a:srgbClr val="009900"/>
                </a:solidFill>
              </a:rPr>
              <a:t>경 기 도 노 인 보 호 전 문 기 관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06375" y="1223963"/>
            <a:ext cx="8505825" cy="4895850"/>
            <a:chOff x="130" y="771"/>
            <a:chExt cx="5358" cy="3084"/>
          </a:xfrm>
        </p:grpSpPr>
        <p:sp>
          <p:nvSpPr>
            <p:cNvPr id="23558" name="AutoShape 6"/>
            <p:cNvSpPr>
              <a:spLocks noChangeArrowheads="1"/>
            </p:cNvSpPr>
            <p:nvPr/>
          </p:nvSpPr>
          <p:spPr bwMode="auto">
            <a:xfrm>
              <a:off x="862" y="1451"/>
              <a:ext cx="2949" cy="273"/>
            </a:xfrm>
            <a:prstGeom prst="flowChartAlternateProcess">
              <a:avLst/>
            </a:prstGeom>
            <a:solidFill>
              <a:srgbClr val="52B8FE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59" name="AutoShape 7"/>
            <p:cNvSpPr>
              <a:spLocks noChangeArrowheads="1"/>
            </p:cNvSpPr>
            <p:nvPr/>
          </p:nvSpPr>
          <p:spPr bwMode="auto">
            <a:xfrm>
              <a:off x="862" y="1134"/>
              <a:ext cx="2949" cy="272"/>
            </a:xfrm>
            <a:prstGeom prst="flowChartAlternateProcess">
              <a:avLst/>
            </a:prstGeom>
            <a:solidFill>
              <a:srgbClr val="52B8FE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60" name="AutoShape 8"/>
            <p:cNvSpPr>
              <a:spLocks noChangeArrowheads="1"/>
            </p:cNvSpPr>
            <p:nvPr/>
          </p:nvSpPr>
          <p:spPr bwMode="auto">
            <a:xfrm>
              <a:off x="862" y="771"/>
              <a:ext cx="2949" cy="317"/>
            </a:xfrm>
            <a:prstGeom prst="flowChartAlternateProcess">
              <a:avLst/>
            </a:prstGeom>
            <a:gradFill rotWithShape="1">
              <a:gsLst>
                <a:gs pos="0">
                  <a:srgbClr val="305902"/>
                </a:gs>
                <a:gs pos="50000">
                  <a:srgbClr val="67C105"/>
                </a:gs>
                <a:gs pos="100000">
                  <a:srgbClr val="305902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61" name="AutoShape 9"/>
            <p:cNvSpPr>
              <a:spLocks noChangeArrowheads="1"/>
            </p:cNvSpPr>
            <p:nvPr/>
          </p:nvSpPr>
          <p:spPr bwMode="auto">
            <a:xfrm>
              <a:off x="862" y="2903"/>
              <a:ext cx="2949" cy="454"/>
            </a:xfrm>
            <a:prstGeom prst="flowChartAlternateProcess">
              <a:avLst/>
            </a:prstGeom>
            <a:solidFill>
              <a:srgbClr val="52B8FE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62" name="AutoShape 10"/>
            <p:cNvSpPr>
              <a:spLocks noChangeArrowheads="1"/>
            </p:cNvSpPr>
            <p:nvPr/>
          </p:nvSpPr>
          <p:spPr bwMode="auto">
            <a:xfrm>
              <a:off x="862" y="2222"/>
              <a:ext cx="2949" cy="635"/>
            </a:xfrm>
            <a:prstGeom prst="flowChartAlternateProcess">
              <a:avLst/>
            </a:prstGeom>
            <a:solidFill>
              <a:srgbClr val="52B8FE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63" name="AutoShape 11"/>
            <p:cNvSpPr>
              <a:spLocks noChangeArrowheads="1"/>
            </p:cNvSpPr>
            <p:nvPr/>
          </p:nvSpPr>
          <p:spPr bwMode="auto">
            <a:xfrm>
              <a:off x="862" y="3402"/>
              <a:ext cx="2949" cy="453"/>
            </a:xfrm>
            <a:prstGeom prst="flowChartAlternateProcess">
              <a:avLst/>
            </a:prstGeom>
            <a:solidFill>
              <a:srgbClr val="52B8FE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64" name="AutoShape 12"/>
            <p:cNvSpPr>
              <a:spLocks noChangeArrowheads="1"/>
            </p:cNvSpPr>
            <p:nvPr/>
          </p:nvSpPr>
          <p:spPr bwMode="auto">
            <a:xfrm>
              <a:off x="3855" y="3402"/>
              <a:ext cx="1497" cy="453"/>
            </a:xfrm>
            <a:prstGeom prst="flowChartAlternateProcess">
              <a:avLst/>
            </a:prstGeom>
            <a:solidFill>
              <a:srgbClr val="52B8FE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65" name="AutoShape 13"/>
            <p:cNvSpPr>
              <a:spLocks noChangeArrowheads="1"/>
            </p:cNvSpPr>
            <p:nvPr/>
          </p:nvSpPr>
          <p:spPr bwMode="auto">
            <a:xfrm>
              <a:off x="3855" y="1496"/>
              <a:ext cx="1542" cy="1860"/>
            </a:xfrm>
            <a:prstGeom prst="flowChartAlternateProcess">
              <a:avLst/>
            </a:prstGeom>
            <a:solidFill>
              <a:srgbClr val="015E9D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66" name="AutoShape 14"/>
            <p:cNvSpPr>
              <a:spLocks noChangeArrowheads="1"/>
            </p:cNvSpPr>
            <p:nvPr/>
          </p:nvSpPr>
          <p:spPr bwMode="auto">
            <a:xfrm>
              <a:off x="3855" y="1134"/>
              <a:ext cx="1542" cy="317"/>
            </a:xfrm>
            <a:prstGeom prst="flowChartAlternateProcess">
              <a:avLst/>
            </a:prstGeom>
            <a:solidFill>
              <a:srgbClr val="015E9D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67" name="AutoShape 15"/>
            <p:cNvSpPr>
              <a:spLocks noChangeArrowheads="1"/>
            </p:cNvSpPr>
            <p:nvPr/>
          </p:nvSpPr>
          <p:spPr bwMode="auto">
            <a:xfrm>
              <a:off x="3855" y="771"/>
              <a:ext cx="1542" cy="317"/>
            </a:xfrm>
            <a:prstGeom prst="flowChartAlternateProcess">
              <a:avLst/>
            </a:prstGeom>
            <a:gradFill rotWithShape="1">
              <a:gsLst>
                <a:gs pos="0">
                  <a:srgbClr val="305902"/>
                </a:gs>
                <a:gs pos="50000">
                  <a:srgbClr val="67C105"/>
                </a:gs>
                <a:gs pos="100000">
                  <a:srgbClr val="305902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68" name="AutoShape 16"/>
            <p:cNvSpPr>
              <a:spLocks noChangeArrowheads="1"/>
            </p:cNvSpPr>
            <p:nvPr/>
          </p:nvSpPr>
          <p:spPr bwMode="auto">
            <a:xfrm>
              <a:off x="227" y="771"/>
              <a:ext cx="590" cy="318"/>
            </a:xfrm>
            <a:prstGeom prst="flowChartAlternateProcess">
              <a:avLst/>
            </a:prstGeom>
            <a:gradFill rotWithShape="1">
              <a:gsLst>
                <a:gs pos="0">
                  <a:srgbClr val="305902"/>
                </a:gs>
                <a:gs pos="50000">
                  <a:srgbClr val="67C105"/>
                </a:gs>
                <a:gs pos="100000">
                  <a:srgbClr val="305902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69" name="AutoShape 17"/>
            <p:cNvSpPr>
              <a:spLocks noChangeArrowheads="1"/>
            </p:cNvSpPr>
            <p:nvPr/>
          </p:nvSpPr>
          <p:spPr bwMode="auto">
            <a:xfrm>
              <a:off x="130" y="1896"/>
              <a:ext cx="678" cy="1190"/>
            </a:xfrm>
            <a:prstGeom prst="flowChartAlternateProcess">
              <a:avLst/>
            </a:prstGeom>
            <a:solidFill>
              <a:srgbClr val="A3E39A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/>
              <a:r>
                <a:rPr lang="ko-KR" altLang="en-US" sz="2200" b="1" dirty="0"/>
                <a:t>노   인</a:t>
              </a:r>
            </a:p>
            <a:p>
              <a:pPr algn="ctr"/>
              <a:r>
                <a:rPr lang="ko-KR" altLang="en-US" sz="2200" b="1" dirty="0" smtClean="0"/>
                <a:t>복</a:t>
              </a:r>
              <a:endParaRPr lang="en-US" altLang="ko-KR" sz="2200" b="1" dirty="0" smtClean="0"/>
            </a:p>
            <a:p>
              <a:pPr algn="ctr"/>
              <a:r>
                <a:rPr lang="ko-KR" altLang="en-US" sz="2200" b="1" dirty="0" smtClean="0"/>
                <a:t>지</a:t>
              </a:r>
              <a:endParaRPr lang="en-US" altLang="ko-KR" sz="2200" b="1" dirty="0" smtClean="0"/>
            </a:p>
            <a:p>
              <a:pPr algn="ctr"/>
              <a:r>
                <a:rPr lang="ko-KR" altLang="en-US" sz="2200" b="1" dirty="0" smtClean="0"/>
                <a:t>법</a:t>
              </a:r>
              <a:endParaRPr lang="ko-KR" altLang="en-US" sz="2200" b="1" dirty="0"/>
            </a:p>
          </p:txBody>
        </p:sp>
        <p:sp>
          <p:nvSpPr>
            <p:cNvPr id="23570" name="AutoShape 18"/>
            <p:cNvSpPr>
              <a:spLocks noChangeArrowheads="1"/>
            </p:cNvSpPr>
            <p:nvPr/>
          </p:nvSpPr>
          <p:spPr bwMode="auto">
            <a:xfrm>
              <a:off x="862" y="1769"/>
              <a:ext cx="2949" cy="409"/>
            </a:xfrm>
            <a:prstGeom prst="flowChartAlternateProcess">
              <a:avLst/>
            </a:prstGeom>
            <a:solidFill>
              <a:srgbClr val="52B8FE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3571" name="Text Box 19"/>
            <p:cNvSpPr txBox="1">
              <a:spLocks noChangeArrowheads="1"/>
            </p:cNvSpPr>
            <p:nvPr/>
          </p:nvSpPr>
          <p:spPr bwMode="auto">
            <a:xfrm>
              <a:off x="363" y="816"/>
              <a:ext cx="363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800" b="1">
                  <a:solidFill>
                    <a:schemeClr val="bg1"/>
                  </a:solidFill>
                </a:rPr>
                <a:t>법</a:t>
              </a:r>
            </a:p>
          </p:txBody>
        </p:sp>
        <p:sp>
          <p:nvSpPr>
            <p:cNvPr id="23572" name="Text Box 20"/>
            <p:cNvSpPr txBox="1">
              <a:spLocks noChangeArrowheads="1"/>
            </p:cNvSpPr>
            <p:nvPr/>
          </p:nvSpPr>
          <p:spPr bwMode="auto">
            <a:xfrm>
              <a:off x="1678" y="816"/>
              <a:ext cx="1360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800" b="1" dirty="0">
                  <a:solidFill>
                    <a:schemeClr val="bg1"/>
                  </a:solidFill>
                </a:rPr>
                <a:t>내             용</a:t>
              </a:r>
            </a:p>
          </p:txBody>
        </p:sp>
        <p:sp>
          <p:nvSpPr>
            <p:cNvPr id="23573" name="Text Box 21"/>
            <p:cNvSpPr txBox="1">
              <a:spLocks noChangeArrowheads="1"/>
            </p:cNvSpPr>
            <p:nvPr/>
          </p:nvSpPr>
          <p:spPr bwMode="auto">
            <a:xfrm>
              <a:off x="4354" y="816"/>
              <a:ext cx="81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800" b="1">
                  <a:solidFill>
                    <a:schemeClr val="bg1"/>
                  </a:solidFill>
                </a:rPr>
                <a:t>비    고</a:t>
              </a:r>
            </a:p>
          </p:txBody>
        </p:sp>
        <p:sp>
          <p:nvSpPr>
            <p:cNvPr id="23574" name="Text Box 22"/>
            <p:cNvSpPr txBox="1">
              <a:spLocks noChangeArrowheads="1"/>
            </p:cNvSpPr>
            <p:nvPr/>
          </p:nvSpPr>
          <p:spPr bwMode="auto">
            <a:xfrm>
              <a:off x="862" y="1134"/>
              <a:ext cx="2812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800" b="1">
                  <a:solidFill>
                    <a:schemeClr val="bg1"/>
                  </a:solidFill>
                </a:rPr>
                <a:t>1. </a:t>
              </a:r>
              <a:r>
                <a:rPr lang="ko-KR" altLang="en-US" sz="1800" b="1">
                  <a:solidFill>
                    <a:schemeClr val="bg1"/>
                  </a:solidFill>
                </a:rPr>
                <a:t>노인의 신체에 상해를 입히는 행위</a:t>
              </a:r>
            </a:p>
          </p:txBody>
        </p:sp>
        <p:sp>
          <p:nvSpPr>
            <p:cNvPr id="23575" name="Text Box 23"/>
            <p:cNvSpPr txBox="1">
              <a:spLocks noChangeArrowheads="1"/>
            </p:cNvSpPr>
            <p:nvPr/>
          </p:nvSpPr>
          <p:spPr bwMode="auto">
            <a:xfrm>
              <a:off x="862" y="1451"/>
              <a:ext cx="2540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800" b="1">
                  <a:solidFill>
                    <a:schemeClr val="bg1"/>
                  </a:solidFill>
                </a:rPr>
                <a:t>2. </a:t>
              </a:r>
              <a:r>
                <a:rPr lang="ko-KR" altLang="en-US" sz="1800" b="1">
                  <a:solidFill>
                    <a:schemeClr val="bg1"/>
                  </a:solidFill>
                </a:rPr>
                <a:t>노인의 신체에 폭행을 가하는 행위</a:t>
              </a:r>
            </a:p>
          </p:txBody>
        </p:sp>
        <p:sp>
          <p:nvSpPr>
            <p:cNvPr id="23576" name="Text Box 24"/>
            <p:cNvSpPr txBox="1">
              <a:spLocks noChangeArrowheads="1"/>
            </p:cNvSpPr>
            <p:nvPr/>
          </p:nvSpPr>
          <p:spPr bwMode="auto">
            <a:xfrm>
              <a:off x="862" y="1769"/>
              <a:ext cx="2903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800" b="1">
                  <a:solidFill>
                    <a:schemeClr val="bg1"/>
                  </a:solidFill>
                </a:rPr>
                <a:t>3. </a:t>
              </a:r>
              <a:r>
                <a:rPr lang="ko-KR" altLang="en-US" sz="1800" b="1">
                  <a:solidFill>
                    <a:schemeClr val="bg1"/>
                  </a:solidFill>
                </a:rPr>
                <a:t>노인에게 성적 수치심을 주는 성폭행</a:t>
              </a:r>
              <a:r>
                <a:rPr lang="en-US" altLang="ko-KR" sz="1800" b="1">
                  <a:solidFill>
                    <a:schemeClr val="bg1"/>
                  </a:solidFill>
                </a:rPr>
                <a:t>, </a:t>
              </a:r>
              <a:r>
                <a:rPr lang="ko-KR" altLang="en-US" sz="1800" b="1">
                  <a:solidFill>
                    <a:schemeClr val="bg1"/>
                  </a:solidFill>
                </a:rPr>
                <a:t>성희롱 등의 행위</a:t>
              </a:r>
            </a:p>
          </p:txBody>
        </p:sp>
        <p:sp>
          <p:nvSpPr>
            <p:cNvPr id="23577" name="Text Box 25"/>
            <p:cNvSpPr txBox="1">
              <a:spLocks noChangeArrowheads="1"/>
            </p:cNvSpPr>
            <p:nvPr/>
          </p:nvSpPr>
          <p:spPr bwMode="auto">
            <a:xfrm>
              <a:off x="862" y="2222"/>
              <a:ext cx="2903" cy="5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800" b="1">
                  <a:solidFill>
                    <a:schemeClr val="bg1"/>
                  </a:solidFill>
                </a:rPr>
                <a:t>4. </a:t>
              </a:r>
              <a:r>
                <a:rPr lang="ko-KR" altLang="en-US" sz="1800" b="1">
                  <a:solidFill>
                    <a:schemeClr val="bg1"/>
                  </a:solidFill>
                </a:rPr>
                <a:t>자신의 보호 및 감독을 받는 노인을 유기하거나 의식주를 포함한 기본적 보호 및 치료를 소홀히 하는 행위</a:t>
              </a:r>
            </a:p>
          </p:txBody>
        </p:sp>
        <p:sp>
          <p:nvSpPr>
            <p:cNvPr id="23578" name="Text Box 26"/>
            <p:cNvSpPr txBox="1">
              <a:spLocks noChangeArrowheads="1"/>
            </p:cNvSpPr>
            <p:nvPr/>
          </p:nvSpPr>
          <p:spPr bwMode="auto">
            <a:xfrm>
              <a:off x="862" y="2903"/>
              <a:ext cx="3040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800" b="1">
                  <a:solidFill>
                    <a:schemeClr val="bg1"/>
                  </a:solidFill>
                </a:rPr>
                <a:t>5. </a:t>
              </a:r>
              <a:r>
                <a:rPr lang="ko-KR" altLang="en-US" sz="1800" b="1">
                  <a:solidFill>
                    <a:schemeClr val="bg1"/>
                  </a:solidFill>
                </a:rPr>
                <a:t>노인에게 구걸을 하게 하거나 노인을 이용하여 구걸하는 행위</a:t>
              </a:r>
            </a:p>
          </p:txBody>
        </p:sp>
        <p:sp>
          <p:nvSpPr>
            <p:cNvPr id="23579" name="Text Box 27"/>
            <p:cNvSpPr txBox="1">
              <a:spLocks noChangeArrowheads="1"/>
            </p:cNvSpPr>
            <p:nvPr/>
          </p:nvSpPr>
          <p:spPr bwMode="auto">
            <a:xfrm>
              <a:off x="862" y="3447"/>
              <a:ext cx="3040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800" b="1">
                  <a:solidFill>
                    <a:schemeClr val="bg1"/>
                  </a:solidFill>
                </a:rPr>
                <a:t>6. </a:t>
              </a:r>
              <a:r>
                <a:rPr lang="ko-KR" altLang="en-US" sz="1800" b="1">
                  <a:solidFill>
                    <a:schemeClr val="bg1"/>
                  </a:solidFill>
                </a:rPr>
                <a:t>노인을 위하여 증여 또는 급여된 금품을 그 목적외의 용도에 사용하는 행위</a:t>
              </a:r>
            </a:p>
          </p:txBody>
        </p:sp>
        <p:sp>
          <p:nvSpPr>
            <p:cNvPr id="23580" name="Text Box 28"/>
            <p:cNvSpPr txBox="1">
              <a:spLocks noChangeArrowheads="1"/>
            </p:cNvSpPr>
            <p:nvPr/>
          </p:nvSpPr>
          <p:spPr bwMode="auto">
            <a:xfrm>
              <a:off x="3810" y="1088"/>
              <a:ext cx="1678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800" b="1">
                  <a:solidFill>
                    <a:schemeClr val="bg1"/>
                  </a:solidFill>
                </a:rPr>
                <a:t>7</a:t>
              </a:r>
              <a:r>
                <a:rPr lang="ko-KR" altLang="en-US" sz="1800" b="1">
                  <a:solidFill>
                    <a:schemeClr val="bg1"/>
                  </a:solidFill>
                </a:rPr>
                <a:t>년이하의 징역 또는 </a:t>
              </a:r>
              <a:r>
                <a:rPr lang="en-US" altLang="ko-KR" sz="1800" b="1">
                  <a:solidFill>
                    <a:schemeClr val="bg1"/>
                  </a:solidFill>
                </a:rPr>
                <a:t>2</a:t>
              </a:r>
              <a:r>
                <a:rPr lang="ko-KR" altLang="en-US" sz="1800" b="1">
                  <a:solidFill>
                    <a:schemeClr val="bg1"/>
                  </a:solidFill>
                </a:rPr>
                <a:t>천만원 이하의 벌금</a:t>
              </a:r>
            </a:p>
          </p:txBody>
        </p:sp>
        <p:sp>
          <p:nvSpPr>
            <p:cNvPr id="23581" name="Text Box 29"/>
            <p:cNvSpPr txBox="1">
              <a:spLocks noChangeArrowheads="1"/>
            </p:cNvSpPr>
            <p:nvPr/>
          </p:nvSpPr>
          <p:spPr bwMode="auto">
            <a:xfrm>
              <a:off x="4037" y="1995"/>
              <a:ext cx="1225" cy="6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800" b="1">
                  <a:solidFill>
                    <a:schemeClr val="bg1"/>
                  </a:solidFill>
                </a:rPr>
                <a:t>5</a:t>
              </a:r>
              <a:r>
                <a:rPr lang="ko-KR" altLang="en-US" sz="1800" b="1">
                  <a:solidFill>
                    <a:schemeClr val="bg1"/>
                  </a:solidFill>
                </a:rPr>
                <a:t>년 이하의 징역</a:t>
              </a:r>
            </a:p>
            <a:p>
              <a:pPr>
                <a:spcBef>
                  <a:spcPct val="50000"/>
                </a:spcBef>
              </a:pPr>
              <a:r>
                <a:rPr lang="ko-KR" altLang="en-US" sz="1800" b="1">
                  <a:solidFill>
                    <a:schemeClr val="bg1"/>
                  </a:solidFill>
                </a:rPr>
                <a:t>또는 </a:t>
              </a:r>
              <a:r>
                <a:rPr lang="en-US" altLang="ko-KR" sz="1800" b="1">
                  <a:solidFill>
                    <a:schemeClr val="bg1"/>
                  </a:solidFill>
                </a:rPr>
                <a:t>1</a:t>
              </a:r>
              <a:r>
                <a:rPr lang="ko-KR" altLang="en-US" sz="1800" b="1">
                  <a:solidFill>
                    <a:schemeClr val="bg1"/>
                  </a:solidFill>
                </a:rPr>
                <a:t>천 </a:t>
              </a:r>
              <a:r>
                <a:rPr lang="en-US" altLang="ko-KR" sz="1800" b="1">
                  <a:solidFill>
                    <a:schemeClr val="bg1"/>
                  </a:solidFill>
                </a:rPr>
                <a:t>5</a:t>
              </a:r>
              <a:r>
                <a:rPr lang="ko-KR" altLang="en-US" sz="1800" b="1">
                  <a:solidFill>
                    <a:schemeClr val="bg1"/>
                  </a:solidFill>
                </a:rPr>
                <a:t>백만원 이하의 벌금</a:t>
              </a:r>
            </a:p>
          </p:txBody>
        </p:sp>
        <p:sp>
          <p:nvSpPr>
            <p:cNvPr id="23582" name="Text Box 30"/>
            <p:cNvSpPr txBox="1">
              <a:spLocks noChangeArrowheads="1"/>
            </p:cNvSpPr>
            <p:nvPr/>
          </p:nvSpPr>
          <p:spPr bwMode="auto">
            <a:xfrm>
              <a:off x="3855" y="3447"/>
              <a:ext cx="1497" cy="404"/>
            </a:xfrm>
            <a:prstGeom prst="rect">
              <a:avLst/>
            </a:prstGeom>
            <a:solidFill>
              <a:srgbClr val="015E9D"/>
            </a:solidFill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1800" b="1">
                  <a:solidFill>
                    <a:schemeClr val="bg1"/>
                  </a:solidFill>
                </a:rPr>
                <a:t>3</a:t>
              </a:r>
              <a:r>
                <a:rPr lang="ko-KR" altLang="en-US" sz="1800" b="1">
                  <a:solidFill>
                    <a:schemeClr val="bg1"/>
                  </a:solidFill>
                </a:rPr>
                <a:t>년이하의 징역 또는 </a:t>
              </a:r>
              <a:r>
                <a:rPr lang="en-US" altLang="ko-KR" sz="1800" b="1">
                  <a:solidFill>
                    <a:schemeClr val="bg1"/>
                  </a:solidFill>
                </a:rPr>
                <a:t>1</a:t>
              </a:r>
              <a:r>
                <a:rPr lang="ko-KR" altLang="en-US" sz="1800" b="1">
                  <a:solidFill>
                    <a:schemeClr val="bg1"/>
                  </a:solidFill>
                </a:rPr>
                <a:t>천만원 이하의 벌금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서브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46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57225" y="142875"/>
            <a:ext cx="777240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ko-KR" altLang="en-US" sz="2800" b="1">
                <a:solidFill>
                  <a:srgbClr val="FFFF00"/>
                </a:solidFill>
              </a:rPr>
              <a:t>노인학대 신고의무자</a:t>
            </a:r>
          </a:p>
        </p:txBody>
      </p:sp>
      <p:sp>
        <p:nvSpPr>
          <p:cNvPr id="140293" name="AutoShape 5"/>
          <p:cNvSpPr>
            <a:spLocks noChangeArrowheads="1"/>
          </p:cNvSpPr>
          <p:nvPr/>
        </p:nvSpPr>
        <p:spPr bwMode="auto">
          <a:xfrm>
            <a:off x="2276475" y="954088"/>
            <a:ext cx="6391275" cy="944562"/>
          </a:xfrm>
          <a:prstGeom prst="roundRect">
            <a:avLst>
              <a:gd name="adj" fmla="val 7106"/>
            </a:avLst>
          </a:prstGeom>
          <a:solidFill>
            <a:schemeClr val="bg1"/>
          </a:solidFill>
          <a:ln w="12700">
            <a:solidFill>
              <a:srgbClr val="73B9FF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buFontTx/>
              <a:buBlip>
                <a:blip r:embed="rId4"/>
              </a:buBlip>
              <a:defRPr/>
            </a:pPr>
            <a:r>
              <a:rPr lang="en-US" altLang="ko-KR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의료법 제</a:t>
            </a:r>
            <a:r>
              <a:rPr lang="en-US" altLang="ko-KR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3</a:t>
            </a: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조제</a:t>
            </a:r>
            <a:r>
              <a:rPr lang="en-US" altLang="ko-KR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1</a:t>
            </a: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항의 의료기관에서 의료업을 </a:t>
            </a:r>
          </a:p>
          <a:p>
            <a:pPr>
              <a:defRPr/>
            </a:pP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  행하는 의료인</a:t>
            </a:r>
            <a:r>
              <a:rPr lang="en-US" altLang="ko-KR" sz="16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6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의사</a:t>
            </a:r>
            <a:r>
              <a:rPr lang="en-US" altLang="ko-KR" sz="16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6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치과의사</a:t>
            </a:r>
            <a:r>
              <a:rPr lang="en-US" altLang="ko-KR" sz="16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6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한의사</a:t>
            </a:r>
            <a:r>
              <a:rPr lang="en-US" altLang="ko-KR" sz="16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6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조산사</a:t>
            </a:r>
            <a:r>
              <a:rPr lang="en-US" altLang="ko-KR" sz="16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6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간호사 등</a:t>
            </a:r>
            <a:r>
              <a:rPr lang="en-US" altLang="ko-KR" sz="16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)</a:t>
            </a:r>
          </a:p>
        </p:txBody>
      </p:sp>
      <p:sp>
        <p:nvSpPr>
          <p:cNvPr id="140294" name="AutoShape 6"/>
          <p:cNvSpPr>
            <a:spLocks noChangeArrowheads="1"/>
          </p:cNvSpPr>
          <p:nvPr/>
        </p:nvSpPr>
        <p:spPr bwMode="auto">
          <a:xfrm>
            <a:off x="2276475" y="2001838"/>
            <a:ext cx="6391275" cy="706437"/>
          </a:xfrm>
          <a:prstGeom prst="roundRect">
            <a:avLst>
              <a:gd name="adj" fmla="val 7106"/>
            </a:avLst>
          </a:prstGeom>
          <a:solidFill>
            <a:schemeClr val="bg1"/>
          </a:solidFill>
          <a:ln w="12700">
            <a:solidFill>
              <a:srgbClr val="73B9FF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buFontTx/>
              <a:buBlip>
                <a:blip r:embed="rId4"/>
              </a:buBlip>
              <a:defRPr/>
            </a:pPr>
            <a:r>
              <a:rPr lang="en-US" altLang="ko-KR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b="1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노인복지시설의 장 및 그 종사자</a:t>
            </a:r>
          </a:p>
        </p:txBody>
      </p:sp>
      <p:sp>
        <p:nvSpPr>
          <p:cNvPr id="140295" name="AutoShape 7"/>
          <p:cNvSpPr>
            <a:spLocks noChangeArrowheads="1"/>
          </p:cNvSpPr>
          <p:nvPr/>
        </p:nvSpPr>
        <p:spPr bwMode="auto">
          <a:xfrm>
            <a:off x="2276475" y="4238625"/>
            <a:ext cx="6391275" cy="1063625"/>
          </a:xfrm>
          <a:prstGeom prst="roundRect">
            <a:avLst>
              <a:gd name="adj" fmla="val 10472"/>
            </a:avLst>
          </a:prstGeom>
          <a:solidFill>
            <a:schemeClr val="bg1"/>
          </a:solidFill>
          <a:ln w="12700">
            <a:solidFill>
              <a:srgbClr val="73B9FF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10000"/>
              </a:lnSpc>
              <a:buFontTx/>
              <a:buBlip>
                <a:blip r:embed="rId4"/>
              </a:buBlip>
              <a:defRPr/>
            </a:pPr>
            <a:r>
              <a:rPr lang="en-US" altLang="ko-KR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가정폭력방지및피해자보호등에 관한 법률 </a:t>
            </a:r>
          </a:p>
          <a:p>
            <a:pPr>
              <a:lnSpc>
                <a:spcPct val="110000"/>
              </a:lnSpc>
              <a:defRPr/>
            </a:pP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  제</a:t>
            </a:r>
            <a:r>
              <a:rPr lang="en-US" altLang="ko-KR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5</a:t>
            </a: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조 및 제</a:t>
            </a:r>
            <a:r>
              <a:rPr lang="en-US" altLang="ko-KR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7</a:t>
            </a: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조 규정에 의한 가정폭력관련상담소의 </a:t>
            </a:r>
          </a:p>
          <a:p>
            <a:pPr>
              <a:lnSpc>
                <a:spcPct val="110000"/>
              </a:lnSpc>
              <a:defRPr/>
            </a:pP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  상담원 및 가정폭력피해자보호시설의 종사자</a:t>
            </a:r>
          </a:p>
        </p:txBody>
      </p:sp>
      <p:sp>
        <p:nvSpPr>
          <p:cNvPr id="140296" name="AutoShape 8"/>
          <p:cNvSpPr>
            <a:spLocks noChangeArrowheads="1"/>
          </p:cNvSpPr>
          <p:nvPr/>
        </p:nvSpPr>
        <p:spPr bwMode="auto">
          <a:xfrm>
            <a:off x="2276475" y="2843213"/>
            <a:ext cx="6391275" cy="1304925"/>
          </a:xfrm>
          <a:prstGeom prst="roundRect">
            <a:avLst>
              <a:gd name="adj" fmla="val 8343"/>
            </a:avLst>
          </a:prstGeom>
          <a:solidFill>
            <a:schemeClr val="bg1"/>
          </a:solidFill>
          <a:ln w="12700">
            <a:solidFill>
              <a:srgbClr val="73B9FF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40000"/>
              </a:lnSpc>
              <a:buFontTx/>
              <a:buBlip>
                <a:blip r:embed="rId4"/>
              </a:buBlip>
              <a:defRPr/>
            </a:pPr>
            <a:r>
              <a:rPr lang="en-US" altLang="ko-KR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장애인복지법 제</a:t>
            </a:r>
            <a:r>
              <a:rPr lang="en-US" altLang="ko-KR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48</a:t>
            </a: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조</a:t>
            </a:r>
            <a:r>
              <a:rPr lang="en-US" altLang="ko-KR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장애인 복지시설에서 </a:t>
            </a:r>
          </a:p>
          <a:p>
            <a:pPr>
              <a:lnSpc>
                <a:spcPct val="140000"/>
              </a:lnSpc>
              <a:defRPr/>
            </a:pP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   장애노인에 대한 상담</a:t>
            </a:r>
            <a:r>
              <a:rPr lang="en-US" altLang="ko-KR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치료</a:t>
            </a:r>
            <a:r>
              <a:rPr lang="en-US" altLang="ko-KR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훈련</a:t>
            </a:r>
            <a:r>
              <a:rPr lang="en-US" altLang="ko-KR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, </a:t>
            </a:r>
          </a:p>
          <a:p>
            <a:pPr>
              <a:lnSpc>
                <a:spcPct val="140000"/>
              </a:lnSpc>
              <a:defRPr/>
            </a:pPr>
            <a:r>
              <a:rPr lang="en-US" altLang="ko-KR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또는 요양을 행하는 자</a:t>
            </a:r>
          </a:p>
        </p:txBody>
      </p:sp>
      <p:sp>
        <p:nvSpPr>
          <p:cNvPr id="140297" name="AutoShape 9"/>
          <p:cNvSpPr>
            <a:spLocks noChangeArrowheads="1"/>
          </p:cNvSpPr>
          <p:nvPr/>
        </p:nvSpPr>
        <p:spPr bwMode="auto">
          <a:xfrm>
            <a:off x="2276475" y="5384800"/>
            <a:ext cx="6391275" cy="969963"/>
          </a:xfrm>
          <a:prstGeom prst="roundRect">
            <a:avLst>
              <a:gd name="adj" fmla="val 10472"/>
            </a:avLst>
          </a:prstGeom>
          <a:solidFill>
            <a:schemeClr val="bg1"/>
          </a:solidFill>
          <a:ln w="12700">
            <a:solidFill>
              <a:srgbClr val="73B9FF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20000"/>
              </a:lnSpc>
              <a:buFontTx/>
              <a:buBlip>
                <a:blip r:embed="rId4"/>
              </a:buBlip>
              <a:defRPr/>
            </a:pPr>
            <a:r>
              <a:rPr lang="en-US" altLang="ko-KR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노인복지상담원 및 사회복지사업법 제</a:t>
            </a:r>
            <a:r>
              <a:rPr lang="en-US" altLang="ko-KR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14</a:t>
            </a: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조의</a:t>
            </a:r>
          </a:p>
          <a:p>
            <a:pPr>
              <a:lnSpc>
                <a:spcPct val="120000"/>
              </a:lnSpc>
              <a:defRPr/>
            </a:pPr>
            <a:r>
              <a:rPr lang="ko-KR" altLang="en-US" sz="2000" b="1">
                <a:solidFill>
                  <a:schemeClr val="hlink"/>
                </a:solidFill>
                <a:latin typeface="굴림체" pitchFamily="49" charset="-127"/>
                <a:ea typeface="굴림체" pitchFamily="49" charset="-127"/>
              </a:rPr>
              <a:t>  규정에 의한 사회복지전담공무원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06375" y="2754313"/>
            <a:ext cx="1866900" cy="1793875"/>
            <a:chOff x="1066" y="1480"/>
            <a:chExt cx="1176" cy="1130"/>
          </a:xfrm>
        </p:grpSpPr>
        <p:sp>
          <p:nvSpPr>
            <p:cNvPr id="22538" name="AutoShape 11"/>
            <p:cNvSpPr>
              <a:spLocks noChangeArrowheads="1"/>
            </p:cNvSpPr>
            <p:nvPr/>
          </p:nvSpPr>
          <p:spPr bwMode="auto">
            <a:xfrm>
              <a:off x="1066" y="1480"/>
              <a:ext cx="1176" cy="1130"/>
            </a:xfrm>
            <a:prstGeom prst="roundRect">
              <a:avLst>
                <a:gd name="adj" fmla="val 9750"/>
              </a:avLst>
            </a:prstGeom>
            <a:gradFill rotWithShape="0">
              <a:gsLst>
                <a:gs pos="0">
                  <a:srgbClr val="C5E2FF"/>
                </a:gs>
                <a:gs pos="50000">
                  <a:srgbClr val="FFFFFF"/>
                </a:gs>
                <a:gs pos="100000">
                  <a:srgbClr val="C5E2FF"/>
                </a:gs>
              </a:gsLst>
              <a:lin ang="5400000" scaled="1"/>
            </a:gradFill>
            <a:ln w="76200">
              <a:solidFill>
                <a:srgbClr val="C5E2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ko-KR" altLang="en-US" b="1" dirty="0">
                  <a:solidFill>
                    <a:srgbClr val="FF6600"/>
                  </a:solidFill>
                  <a:latin typeface="굴림체" pitchFamily="49" charset="-127"/>
                  <a:ea typeface="굴림체" pitchFamily="49" charset="-127"/>
                </a:rPr>
                <a:t>노인복지법</a:t>
              </a:r>
            </a:p>
            <a:p>
              <a:pPr algn="ctr"/>
              <a:r>
                <a:rPr lang="ko-KR" altLang="en-US" b="1" dirty="0">
                  <a:solidFill>
                    <a:srgbClr val="FF6600"/>
                  </a:solidFill>
                  <a:latin typeface="굴림체" pitchFamily="49" charset="-127"/>
                  <a:ea typeface="굴림체" pitchFamily="49" charset="-127"/>
                </a:rPr>
                <a:t>제 </a:t>
              </a:r>
              <a:r>
                <a:rPr lang="en-US" altLang="ko-KR" b="1" dirty="0">
                  <a:solidFill>
                    <a:srgbClr val="FF6600"/>
                  </a:solidFill>
                  <a:latin typeface="굴림체" pitchFamily="49" charset="-127"/>
                  <a:ea typeface="굴림체" pitchFamily="49" charset="-127"/>
                </a:rPr>
                <a:t>39</a:t>
              </a:r>
              <a:r>
                <a:rPr lang="ko-KR" altLang="en-US" b="1" dirty="0" smtClean="0">
                  <a:solidFill>
                    <a:srgbClr val="FF6600"/>
                  </a:solidFill>
                  <a:latin typeface="굴림체" pitchFamily="49" charset="-127"/>
                  <a:ea typeface="굴림체" pitchFamily="49" charset="-127"/>
                </a:rPr>
                <a:t>조의</a:t>
              </a:r>
              <a:endParaRPr lang="en-US" altLang="ko-KR" b="1" dirty="0" smtClean="0">
                <a:solidFill>
                  <a:srgbClr val="FF6600"/>
                </a:solidFill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b="1" dirty="0" smtClean="0">
                  <a:solidFill>
                    <a:srgbClr val="FF6600"/>
                  </a:solidFill>
                  <a:latin typeface="굴림체" pitchFamily="49" charset="-127"/>
                  <a:ea typeface="굴림체" pitchFamily="49" charset="-127"/>
                </a:rPr>
                <a:t> </a:t>
              </a:r>
              <a:r>
                <a:rPr lang="en-US" altLang="ko-KR" b="1" dirty="0" smtClean="0">
                  <a:solidFill>
                    <a:srgbClr val="FF6600"/>
                  </a:solidFill>
                  <a:latin typeface="굴림체" pitchFamily="49" charset="-127"/>
                  <a:ea typeface="굴림체" pitchFamily="49" charset="-127"/>
                </a:rPr>
                <a:t>62</a:t>
              </a:r>
              <a:r>
                <a:rPr lang="ko-KR" altLang="en-US" b="1" dirty="0">
                  <a:solidFill>
                    <a:srgbClr val="FF6600"/>
                  </a:solidFill>
                  <a:latin typeface="굴림체" pitchFamily="49" charset="-127"/>
                  <a:ea typeface="굴림체" pitchFamily="49" charset="-127"/>
                </a:rPr>
                <a:t>항</a:t>
              </a:r>
            </a:p>
          </p:txBody>
        </p:sp>
        <p:sp>
          <p:nvSpPr>
            <p:cNvPr id="22539" name="Freeform 12"/>
            <p:cNvSpPr>
              <a:spLocks/>
            </p:cNvSpPr>
            <p:nvPr/>
          </p:nvSpPr>
          <p:spPr bwMode="auto">
            <a:xfrm>
              <a:off x="1094" y="1536"/>
              <a:ext cx="551" cy="192"/>
            </a:xfrm>
            <a:custGeom>
              <a:avLst/>
              <a:gdLst>
                <a:gd name="T0" fmla="*/ 28 w 551"/>
                <a:gd name="T1" fmla="*/ 120 h 293"/>
                <a:gd name="T2" fmla="*/ 156 w 551"/>
                <a:gd name="T3" fmla="*/ 102 h 293"/>
                <a:gd name="T4" fmla="*/ 296 w 551"/>
                <a:gd name="T5" fmla="*/ 42 h 293"/>
                <a:gd name="T6" fmla="*/ 551 w 551"/>
                <a:gd name="T7" fmla="*/ 0 h 293"/>
                <a:gd name="T8" fmla="*/ 84 w 551"/>
                <a:gd name="T9" fmla="*/ 2 h 293"/>
                <a:gd name="T10" fmla="*/ 28 w 551"/>
                <a:gd name="T11" fmla="*/ 61 h 29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51"/>
                <a:gd name="T19" fmla="*/ 0 h 293"/>
                <a:gd name="T20" fmla="*/ 551 w 551"/>
                <a:gd name="T21" fmla="*/ 293 h 29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51" h="293">
                  <a:moveTo>
                    <a:pt x="28" y="279"/>
                  </a:moveTo>
                  <a:cubicBezTo>
                    <a:pt x="49" y="293"/>
                    <a:pt x="111" y="269"/>
                    <a:pt x="156" y="238"/>
                  </a:cubicBezTo>
                  <a:cubicBezTo>
                    <a:pt x="201" y="208"/>
                    <a:pt x="230" y="138"/>
                    <a:pt x="296" y="98"/>
                  </a:cubicBezTo>
                  <a:cubicBezTo>
                    <a:pt x="372" y="61"/>
                    <a:pt x="531" y="44"/>
                    <a:pt x="551" y="0"/>
                  </a:cubicBezTo>
                  <a:lnTo>
                    <a:pt x="84" y="5"/>
                  </a:lnTo>
                  <a:cubicBezTo>
                    <a:pt x="0" y="46"/>
                    <a:pt x="37" y="119"/>
                    <a:pt x="28" y="142"/>
                  </a:cubicBezTo>
                </a:path>
              </a:pathLst>
            </a:custGeom>
            <a:solidFill>
              <a:srgbClr val="73B9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540" name="Text Box 13"/>
            <p:cNvSpPr txBox="1">
              <a:spLocks noChangeArrowheads="1"/>
            </p:cNvSpPr>
            <p:nvPr/>
          </p:nvSpPr>
          <p:spPr bwMode="auto">
            <a:xfrm>
              <a:off x="1122" y="1514"/>
              <a:ext cx="18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b="1">
                  <a:solidFill>
                    <a:srgbClr val="FF6600"/>
                  </a:solidFill>
                  <a:latin typeface="새굴림" pitchFamily="18" charset="-127"/>
                  <a:ea typeface="새굴림" pitchFamily="18" charset="-127"/>
                </a:rPr>
                <a:t>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3" grpId="0" animBg="1"/>
      <p:bldP spid="140294" grpId="0" animBg="1"/>
      <p:bldP spid="140295" grpId="0" animBg="1"/>
      <p:bldP spid="140296" grpId="0" animBg="1"/>
      <p:bldP spid="14029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" descr="서브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46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657225" y="142875"/>
            <a:ext cx="777240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ko-KR" altLang="en-US" sz="2800" b="1" dirty="0">
                <a:solidFill>
                  <a:srgbClr val="FFFF00"/>
                </a:solidFill>
              </a:rPr>
              <a:t>노인학대 신고의무자 </a:t>
            </a:r>
            <a:r>
              <a:rPr lang="en-US" altLang="ko-KR" sz="2800" b="1" dirty="0">
                <a:solidFill>
                  <a:srgbClr val="FFFF00"/>
                </a:solidFill>
              </a:rPr>
              <a:t>(09</a:t>
            </a:r>
            <a:r>
              <a:rPr lang="ko-KR" altLang="en-US" sz="2800" b="1" dirty="0">
                <a:solidFill>
                  <a:srgbClr val="FFFF00"/>
                </a:solidFill>
              </a:rPr>
              <a:t>년 추가</a:t>
            </a:r>
            <a:r>
              <a:rPr lang="en-US" altLang="ko-KR" sz="2800" b="1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0" y="6483350"/>
            <a:ext cx="9144000" cy="304800"/>
          </a:xfrm>
          <a:prstGeom prst="rect">
            <a:avLst/>
          </a:prstGeom>
          <a:gradFill rotWithShape="1">
            <a:gsLst>
              <a:gs pos="0">
                <a:schemeClr val="bg1">
                  <a:alpha val="81000"/>
                </a:schemeClr>
              </a:gs>
              <a:gs pos="100000">
                <a:srgbClr val="FFFF00">
                  <a:alpha val="40999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b="1">
                <a:solidFill>
                  <a:srgbClr val="009900"/>
                </a:solidFill>
              </a:rPr>
              <a:t>경 기 도 노 인 보 호 전 문 기 관</a:t>
            </a:r>
          </a:p>
        </p:txBody>
      </p:sp>
      <p:sp>
        <p:nvSpPr>
          <p:cNvPr id="181253" name="AutoShape 5"/>
          <p:cNvSpPr>
            <a:spLocks noChangeArrowheads="1"/>
          </p:cNvSpPr>
          <p:nvPr/>
        </p:nvSpPr>
        <p:spPr bwMode="auto">
          <a:xfrm>
            <a:off x="2276475" y="954088"/>
            <a:ext cx="6391275" cy="944562"/>
          </a:xfrm>
          <a:prstGeom prst="roundRect">
            <a:avLst>
              <a:gd name="adj" fmla="val 7106"/>
            </a:avLst>
          </a:prstGeom>
          <a:solidFill>
            <a:schemeClr val="bg1"/>
          </a:solidFill>
          <a:ln w="12700">
            <a:solidFill>
              <a:srgbClr val="73B9FF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2000" b="1">
                <a:solidFill>
                  <a:srgbClr val="3333FF"/>
                </a:solidFill>
                <a:latin typeface="굴림체" pitchFamily="49" charset="-127"/>
                <a:ea typeface="굴림체" pitchFamily="49" charset="-127"/>
              </a:rPr>
              <a:t>+ </a:t>
            </a:r>
            <a:r>
              <a:rPr lang="ko-KR" altLang="en-US" sz="2000" b="1">
                <a:solidFill>
                  <a:srgbClr val="3333FF"/>
                </a:solidFill>
                <a:latin typeface="굴림체" pitchFamily="49" charset="-127"/>
                <a:ea typeface="굴림체" pitchFamily="49" charset="-127"/>
              </a:rPr>
              <a:t>소방서의 구급대원</a:t>
            </a:r>
          </a:p>
        </p:txBody>
      </p:sp>
      <p:sp>
        <p:nvSpPr>
          <p:cNvPr id="181254" name="AutoShape 6"/>
          <p:cNvSpPr>
            <a:spLocks noChangeArrowheads="1"/>
          </p:cNvSpPr>
          <p:nvPr/>
        </p:nvSpPr>
        <p:spPr bwMode="auto">
          <a:xfrm>
            <a:off x="2276475" y="2033588"/>
            <a:ext cx="6391275" cy="1260475"/>
          </a:xfrm>
          <a:prstGeom prst="roundRect">
            <a:avLst>
              <a:gd name="adj" fmla="val 7106"/>
            </a:avLst>
          </a:prstGeom>
          <a:solidFill>
            <a:schemeClr val="bg1"/>
          </a:solidFill>
          <a:ln w="12700">
            <a:solidFill>
              <a:srgbClr val="73B9FF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ko-KR" sz="2000" b="1">
                <a:solidFill>
                  <a:srgbClr val="3333FF"/>
                </a:solidFill>
                <a:latin typeface="굴림체" pitchFamily="49" charset="-127"/>
                <a:ea typeface="굴림체" pitchFamily="49" charset="-127"/>
              </a:rPr>
              <a:t>+ </a:t>
            </a:r>
            <a:r>
              <a:rPr lang="ko-KR" altLang="en-US" sz="2000" b="1">
                <a:solidFill>
                  <a:srgbClr val="3333FF"/>
                </a:solidFill>
                <a:latin typeface="굴림체" pitchFamily="49" charset="-127"/>
                <a:ea typeface="굴림체" pitchFamily="49" charset="-127"/>
              </a:rPr>
              <a:t>건강가정지원센터 및 다문화가족지원센터의 </a:t>
            </a:r>
          </a:p>
          <a:p>
            <a:pPr>
              <a:defRPr/>
            </a:pPr>
            <a:r>
              <a:rPr lang="ko-KR" altLang="en-US" sz="2000" b="1">
                <a:solidFill>
                  <a:srgbClr val="3333FF"/>
                </a:solidFill>
                <a:latin typeface="굴림체" pitchFamily="49" charset="-127"/>
                <a:ea typeface="굴림체" pitchFamily="49" charset="-127"/>
              </a:rPr>
              <a:t> 장과 종사자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06375" y="1133475"/>
            <a:ext cx="1866900" cy="1793875"/>
            <a:chOff x="1066" y="1480"/>
            <a:chExt cx="1176" cy="1130"/>
          </a:xfrm>
        </p:grpSpPr>
        <p:sp>
          <p:nvSpPr>
            <p:cNvPr id="3088" name="AutoShape 8"/>
            <p:cNvSpPr>
              <a:spLocks noChangeArrowheads="1"/>
            </p:cNvSpPr>
            <p:nvPr/>
          </p:nvSpPr>
          <p:spPr bwMode="auto">
            <a:xfrm>
              <a:off x="1066" y="1480"/>
              <a:ext cx="1176" cy="1130"/>
            </a:xfrm>
            <a:prstGeom prst="roundRect">
              <a:avLst>
                <a:gd name="adj" fmla="val 9750"/>
              </a:avLst>
            </a:prstGeom>
            <a:gradFill rotWithShape="0">
              <a:gsLst>
                <a:gs pos="0">
                  <a:srgbClr val="C5E2FF"/>
                </a:gs>
                <a:gs pos="50000">
                  <a:srgbClr val="FFFFFF"/>
                </a:gs>
                <a:gs pos="100000">
                  <a:srgbClr val="C5E2FF"/>
                </a:gs>
              </a:gsLst>
              <a:lin ang="5400000" scaled="1"/>
            </a:gradFill>
            <a:ln w="76200">
              <a:solidFill>
                <a:srgbClr val="C5E2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ko-KR" altLang="en-US" b="1" dirty="0">
                  <a:solidFill>
                    <a:srgbClr val="FF6600"/>
                  </a:solidFill>
                  <a:latin typeface="굴림체" pitchFamily="49" charset="-127"/>
                  <a:ea typeface="굴림체" pitchFamily="49" charset="-127"/>
                </a:rPr>
                <a:t>노인복지법</a:t>
              </a:r>
            </a:p>
            <a:p>
              <a:pPr algn="ctr"/>
              <a:r>
                <a:rPr lang="ko-KR" altLang="en-US" b="1" dirty="0">
                  <a:solidFill>
                    <a:srgbClr val="FF6600"/>
                  </a:solidFill>
                  <a:latin typeface="굴림체" pitchFamily="49" charset="-127"/>
                  <a:ea typeface="굴림체" pitchFamily="49" charset="-127"/>
                </a:rPr>
                <a:t>제 </a:t>
              </a:r>
              <a:r>
                <a:rPr lang="en-US" altLang="ko-KR" b="1" dirty="0">
                  <a:solidFill>
                    <a:srgbClr val="FF6600"/>
                  </a:solidFill>
                  <a:latin typeface="굴림체" pitchFamily="49" charset="-127"/>
                  <a:ea typeface="굴림체" pitchFamily="49" charset="-127"/>
                </a:rPr>
                <a:t>39</a:t>
              </a:r>
              <a:r>
                <a:rPr lang="ko-KR" altLang="en-US" b="1" dirty="0">
                  <a:solidFill>
                    <a:srgbClr val="FF6600"/>
                  </a:solidFill>
                  <a:latin typeface="굴림체" pitchFamily="49" charset="-127"/>
                  <a:ea typeface="굴림체" pitchFamily="49" charset="-127"/>
                </a:rPr>
                <a:t>조의 </a:t>
              </a:r>
              <a:endParaRPr lang="en-US" altLang="ko-KR" b="1" dirty="0" smtClean="0">
                <a:solidFill>
                  <a:srgbClr val="FF6600"/>
                </a:solidFill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en-US" altLang="ko-KR" b="1" dirty="0" smtClean="0">
                  <a:solidFill>
                    <a:srgbClr val="FF6600"/>
                  </a:solidFill>
                  <a:latin typeface="굴림체" pitchFamily="49" charset="-127"/>
                  <a:ea typeface="굴림체" pitchFamily="49" charset="-127"/>
                </a:rPr>
                <a:t>62</a:t>
              </a:r>
              <a:r>
                <a:rPr lang="ko-KR" altLang="en-US" b="1" dirty="0">
                  <a:solidFill>
                    <a:srgbClr val="FF6600"/>
                  </a:solidFill>
                  <a:latin typeface="굴림체" pitchFamily="49" charset="-127"/>
                  <a:ea typeface="굴림체" pitchFamily="49" charset="-127"/>
                </a:rPr>
                <a:t>항</a:t>
              </a:r>
            </a:p>
          </p:txBody>
        </p:sp>
        <p:sp>
          <p:nvSpPr>
            <p:cNvPr id="3089" name="Freeform 9"/>
            <p:cNvSpPr>
              <a:spLocks/>
            </p:cNvSpPr>
            <p:nvPr/>
          </p:nvSpPr>
          <p:spPr bwMode="auto">
            <a:xfrm>
              <a:off x="1094" y="1536"/>
              <a:ext cx="551" cy="192"/>
            </a:xfrm>
            <a:custGeom>
              <a:avLst/>
              <a:gdLst>
                <a:gd name="T0" fmla="*/ 28 w 551"/>
                <a:gd name="T1" fmla="*/ 120 h 293"/>
                <a:gd name="T2" fmla="*/ 156 w 551"/>
                <a:gd name="T3" fmla="*/ 102 h 293"/>
                <a:gd name="T4" fmla="*/ 296 w 551"/>
                <a:gd name="T5" fmla="*/ 42 h 293"/>
                <a:gd name="T6" fmla="*/ 551 w 551"/>
                <a:gd name="T7" fmla="*/ 0 h 293"/>
                <a:gd name="T8" fmla="*/ 84 w 551"/>
                <a:gd name="T9" fmla="*/ 2 h 293"/>
                <a:gd name="T10" fmla="*/ 28 w 551"/>
                <a:gd name="T11" fmla="*/ 61 h 29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51"/>
                <a:gd name="T19" fmla="*/ 0 h 293"/>
                <a:gd name="T20" fmla="*/ 551 w 551"/>
                <a:gd name="T21" fmla="*/ 293 h 29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51" h="293">
                  <a:moveTo>
                    <a:pt x="28" y="279"/>
                  </a:moveTo>
                  <a:cubicBezTo>
                    <a:pt x="49" y="293"/>
                    <a:pt x="111" y="269"/>
                    <a:pt x="156" y="238"/>
                  </a:cubicBezTo>
                  <a:cubicBezTo>
                    <a:pt x="201" y="208"/>
                    <a:pt x="230" y="138"/>
                    <a:pt x="296" y="98"/>
                  </a:cubicBezTo>
                  <a:cubicBezTo>
                    <a:pt x="372" y="61"/>
                    <a:pt x="531" y="44"/>
                    <a:pt x="551" y="0"/>
                  </a:cubicBezTo>
                  <a:lnTo>
                    <a:pt x="84" y="5"/>
                  </a:lnTo>
                  <a:cubicBezTo>
                    <a:pt x="0" y="46"/>
                    <a:pt x="37" y="119"/>
                    <a:pt x="28" y="142"/>
                  </a:cubicBezTo>
                </a:path>
              </a:pathLst>
            </a:custGeom>
            <a:solidFill>
              <a:srgbClr val="73B9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90" name="Text Box 10"/>
            <p:cNvSpPr txBox="1">
              <a:spLocks noChangeArrowheads="1"/>
            </p:cNvSpPr>
            <p:nvPr/>
          </p:nvSpPr>
          <p:spPr bwMode="auto">
            <a:xfrm>
              <a:off x="1122" y="1514"/>
              <a:ext cx="18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400" b="1">
                  <a:solidFill>
                    <a:srgbClr val="FF6600"/>
                  </a:solidFill>
                  <a:latin typeface="새굴림" pitchFamily="18" charset="-127"/>
                  <a:ea typeface="새굴림" pitchFamily="18" charset="-127"/>
                </a:rPr>
                <a:t>1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31800" y="3473450"/>
            <a:ext cx="7942263" cy="2881313"/>
            <a:chOff x="1056" y="624"/>
            <a:chExt cx="3731" cy="960"/>
          </a:xfrm>
        </p:grpSpPr>
        <p:sp>
          <p:nvSpPr>
            <p:cNvPr id="3084" name="AutoShape 12"/>
            <p:cNvSpPr>
              <a:spLocks noChangeArrowheads="1"/>
            </p:cNvSpPr>
            <p:nvPr/>
          </p:nvSpPr>
          <p:spPr bwMode="auto">
            <a:xfrm flipH="1">
              <a:off x="1058" y="870"/>
              <a:ext cx="3729" cy="714"/>
            </a:xfrm>
            <a:prstGeom prst="homePlate">
              <a:avLst>
                <a:gd name="adj" fmla="val 0"/>
              </a:avLst>
            </a:prstGeom>
            <a:gradFill rotWithShape="0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85597" tIns="42798" rIns="85597" bIns="42798" anchor="ctr"/>
            <a:lstStyle/>
            <a:p>
              <a:pPr algn="ctr" defTabSz="855663" eaLnBrk="0" latinLnBrk="0" hangingPunct="0"/>
              <a:endParaRPr kumimoji="0" lang="ko-KR" altLang="ko-KR" sz="100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085" name="AutoShape 13"/>
            <p:cNvSpPr>
              <a:spLocks noChangeArrowheads="1"/>
            </p:cNvSpPr>
            <p:nvPr/>
          </p:nvSpPr>
          <p:spPr bwMode="auto">
            <a:xfrm flipV="1">
              <a:off x="1101" y="906"/>
              <a:ext cx="3648" cy="630"/>
            </a:xfrm>
            <a:prstGeom prst="roundRect">
              <a:avLst>
                <a:gd name="adj" fmla="val 481"/>
              </a:avLst>
            </a:prstGeom>
            <a:solidFill>
              <a:schemeClr val="bg1"/>
            </a:solidFill>
            <a:ln w="6350">
              <a:solidFill>
                <a:srgbClr val="517C3E"/>
              </a:solidFill>
              <a:round/>
              <a:headEnd/>
              <a:tailEnd/>
            </a:ln>
            <a:effectLst>
              <a:prstShdw prst="shdw17" dist="17961" dir="2700000">
                <a:srgbClr val="314A25"/>
              </a:prstShdw>
            </a:effectLst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086" name="Rectangle 14"/>
            <p:cNvSpPr>
              <a:spLocks noChangeArrowheads="1"/>
            </p:cNvSpPr>
            <p:nvPr/>
          </p:nvSpPr>
          <p:spPr bwMode="auto">
            <a:xfrm>
              <a:off x="1056" y="624"/>
              <a:ext cx="1880" cy="132"/>
            </a:xfrm>
            <a:prstGeom prst="rect">
              <a:avLst/>
            </a:prstGeom>
            <a:gradFill rotWithShape="0">
              <a:gsLst>
                <a:gs pos="0">
                  <a:srgbClr val="DDEBCF"/>
                </a:gs>
                <a:gs pos="25000">
                  <a:srgbClr val="9CB86E"/>
                </a:gs>
                <a:gs pos="50000">
                  <a:srgbClr val="156B13"/>
                </a:gs>
                <a:gs pos="75000">
                  <a:srgbClr val="9CB86E"/>
                </a:gs>
                <a:gs pos="100000">
                  <a:srgbClr val="DDEBC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87" name="AutoShape 15"/>
            <p:cNvSpPr>
              <a:spLocks noChangeArrowheads="1"/>
            </p:cNvSpPr>
            <p:nvPr/>
          </p:nvSpPr>
          <p:spPr bwMode="auto">
            <a:xfrm>
              <a:off x="1232" y="665"/>
              <a:ext cx="2090" cy="14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aphicFrame>
          <p:nvGraphicFramePr>
            <p:cNvPr id="3074" name="Object 16"/>
            <p:cNvGraphicFramePr>
              <a:graphicFrameLocks noChangeAspect="1"/>
            </p:cNvGraphicFramePr>
            <p:nvPr/>
          </p:nvGraphicFramePr>
          <p:xfrm>
            <a:off x="1280" y="673"/>
            <a:ext cx="115" cy="1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795" name="Image" r:id="rId5" imgW="4206142" imgH="2554183" progId="">
                    <p:embed/>
                  </p:oleObj>
                </mc:Choice>
                <mc:Fallback>
                  <p:oleObj name="Image" r:id="rId5" imgW="4206142" imgH="2554183" progId="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FFFFFF"/>
                            </a:clrFrom>
                            <a:clrTo>
                              <a:srgbClr val="FFFFFF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8656" t="8775" b="14259"/>
                        <a:stretch>
                          <a:fillRect/>
                        </a:stretch>
                      </p:blipFill>
                      <p:spPr bwMode="auto">
                        <a:xfrm>
                          <a:off x="1280" y="673"/>
                          <a:ext cx="115" cy="1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1265" name="Text Box 17"/>
          <p:cNvSpPr txBox="1">
            <a:spLocks noChangeArrowheads="1"/>
          </p:cNvSpPr>
          <p:nvPr/>
        </p:nvSpPr>
        <p:spPr bwMode="auto">
          <a:xfrm>
            <a:off x="566738" y="4459288"/>
            <a:ext cx="7605712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ko-KR" altLang="en-US" b="1">
                <a:latin typeface="굴림체" pitchFamily="49" charset="-127"/>
                <a:ea typeface="굴림체" pitchFamily="49" charset="-127"/>
              </a:rPr>
              <a:t>신고의무자가 </a:t>
            </a:r>
            <a:r>
              <a:rPr lang="ko-KR" altLang="en-US" b="1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신고의무를 위반했을 때에는 </a:t>
            </a:r>
            <a:r>
              <a:rPr lang="en-US" altLang="ko-KR" b="1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200</a:t>
            </a:r>
            <a:r>
              <a:rPr lang="ko-KR" altLang="en-US" b="1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만원의 과태료처분</a:t>
            </a:r>
            <a:r>
              <a:rPr lang="ko-KR" altLang="en-US" b="1">
                <a:latin typeface="굴림체" pitchFamily="49" charset="-127"/>
                <a:ea typeface="굴림체" pitchFamily="49" charset="-127"/>
              </a:rPr>
              <a:t>을 내리도록 처벌규정을 강화함</a:t>
            </a:r>
            <a:r>
              <a:rPr lang="en-US" altLang="ko-KR" b="1">
                <a:latin typeface="굴림체" pitchFamily="49" charset="-127"/>
                <a:ea typeface="굴림체" pitchFamily="49" charset="-127"/>
              </a:rPr>
              <a:t>. 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 typeface="Wingdings" pitchFamily="2" charset="2"/>
              <a:buNone/>
            </a:pPr>
            <a:endParaRPr lang="en-US" altLang="ko-KR" b="1">
              <a:latin typeface="굴림체" pitchFamily="49" charset="-127"/>
              <a:ea typeface="굴림체" pitchFamily="49" charset="-127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altLang="ko-KR">
                <a:latin typeface="굴림체" pitchFamily="49" charset="-127"/>
                <a:ea typeface="굴림체" pitchFamily="49" charset="-127"/>
              </a:rPr>
              <a:t> - </a:t>
            </a:r>
            <a:r>
              <a:rPr lang="ko-KR" altLang="en-US">
                <a:latin typeface="굴림체" pitchFamily="49" charset="-127"/>
                <a:ea typeface="굴림체" pitchFamily="49" charset="-127"/>
              </a:rPr>
              <a:t>노인복지법 개정안 통과 </a:t>
            </a:r>
            <a:r>
              <a:rPr lang="en-US" altLang="ko-KR">
                <a:latin typeface="굴림체" pitchFamily="49" charset="-127"/>
                <a:ea typeface="굴림체" pitchFamily="49" charset="-127"/>
              </a:rPr>
              <a:t>(09</a:t>
            </a:r>
            <a:r>
              <a:rPr lang="ko-KR" altLang="en-US">
                <a:latin typeface="굴림체" pitchFamily="49" charset="-127"/>
                <a:ea typeface="굴림체" pitchFamily="49" charset="-127"/>
              </a:rPr>
              <a:t>년 </a:t>
            </a:r>
            <a:r>
              <a:rPr lang="en-US" altLang="ko-KR">
                <a:latin typeface="굴림체" pitchFamily="49" charset="-127"/>
                <a:ea typeface="굴림체" pitchFamily="49" charset="-127"/>
              </a:rPr>
              <a:t>03</a:t>
            </a:r>
            <a:r>
              <a:rPr lang="ko-KR" altLang="en-US">
                <a:latin typeface="굴림체" pitchFamily="49" charset="-127"/>
                <a:ea typeface="굴림체" pitchFamily="49" charset="-127"/>
              </a:rPr>
              <a:t>월</a:t>
            </a:r>
            <a:r>
              <a:rPr lang="en-US" altLang="ko-KR">
                <a:latin typeface="굴림체" pitchFamily="49" charset="-127"/>
                <a:ea typeface="굴림체" pitchFamily="49" charset="-127"/>
              </a:rPr>
              <a:t>)</a:t>
            </a:r>
          </a:p>
        </p:txBody>
      </p:sp>
      <p:sp>
        <p:nvSpPr>
          <p:cNvPr id="3083" name="Text Box 18"/>
          <p:cNvSpPr txBox="1">
            <a:spLocks noChangeArrowheads="1"/>
          </p:cNvSpPr>
          <p:nvPr/>
        </p:nvSpPr>
        <p:spPr bwMode="auto">
          <a:xfrm>
            <a:off x="1241425" y="3608388"/>
            <a:ext cx="3781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b="1">
                <a:solidFill>
                  <a:srgbClr val="FF6600"/>
                </a:solidFill>
                <a:latin typeface="굴림체" pitchFamily="49" charset="-127"/>
                <a:ea typeface="굴림체" pitchFamily="49" charset="-127"/>
              </a:rPr>
              <a:t>처벌규정 강화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8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3" grpId="0" animBg="1"/>
      <p:bldP spid="181254" grpId="0" animBg="1"/>
      <p:bldP spid="18126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서브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900" y="0"/>
            <a:ext cx="8928100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657225" y="0"/>
            <a:ext cx="77724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ko-KR" altLang="en-US" sz="2800" b="1" dirty="0" smtClean="0">
                <a:solidFill>
                  <a:srgbClr val="FFFF00"/>
                </a:solidFill>
              </a:rPr>
              <a:t>신고자 보호 </a:t>
            </a:r>
            <a:r>
              <a:rPr lang="en-US" altLang="ko-KR" sz="2800" b="1" dirty="0" smtClean="0">
                <a:solidFill>
                  <a:srgbClr val="FFFF00"/>
                </a:solidFill>
              </a:rPr>
              <a:t>(</a:t>
            </a:r>
            <a:r>
              <a:rPr lang="ko-KR" altLang="en-US" sz="2800" b="1" dirty="0" smtClean="0">
                <a:solidFill>
                  <a:srgbClr val="FFFF00"/>
                </a:solidFill>
              </a:rPr>
              <a:t>걱정하지 마세요</a:t>
            </a:r>
            <a:r>
              <a:rPr lang="en-US" altLang="ko-KR" sz="2800" b="1" dirty="0" smtClean="0">
                <a:solidFill>
                  <a:srgbClr val="FFFF00"/>
                </a:solidFill>
              </a:rPr>
              <a:t>)</a:t>
            </a:r>
            <a:endParaRPr lang="en-US" altLang="ko-KR" sz="2800" b="1" dirty="0">
              <a:solidFill>
                <a:schemeClr val="bg1"/>
              </a:solidFill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431800" y="1124744"/>
            <a:ext cx="8280400" cy="2167731"/>
            <a:chOff x="272" y="771"/>
            <a:chExt cx="5216" cy="878"/>
          </a:xfrm>
        </p:grpSpPr>
        <p:grpSp>
          <p:nvGrpSpPr>
            <p:cNvPr id="3" name="Group 33"/>
            <p:cNvGrpSpPr>
              <a:grpSpLocks/>
            </p:cNvGrpSpPr>
            <p:nvPr/>
          </p:nvGrpSpPr>
          <p:grpSpPr bwMode="auto">
            <a:xfrm>
              <a:off x="272" y="771"/>
              <a:ext cx="5216" cy="878"/>
              <a:chOff x="539" y="1098"/>
              <a:chExt cx="4825" cy="693"/>
            </a:xfrm>
          </p:grpSpPr>
          <p:sp>
            <p:nvSpPr>
              <p:cNvPr id="24610" name="AutoShape 34"/>
              <p:cNvSpPr>
                <a:spLocks noChangeArrowheads="1"/>
              </p:cNvSpPr>
              <p:nvPr/>
            </p:nvSpPr>
            <p:spPr bwMode="auto">
              <a:xfrm>
                <a:off x="539" y="1098"/>
                <a:ext cx="4825" cy="693"/>
              </a:xfrm>
              <a:prstGeom prst="roundRect">
                <a:avLst>
                  <a:gd name="adj" fmla="val 20769"/>
                </a:avLst>
              </a:prstGeom>
              <a:gradFill rotWithShape="1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2700000" scaled="1"/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611" name="AutoShape 35"/>
              <p:cNvSpPr>
                <a:spLocks noChangeArrowheads="1"/>
              </p:cNvSpPr>
              <p:nvPr/>
            </p:nvSpPr>
            <p:spPr bwMode="auto">
              <a:xfrm>
                <a:off x="580" y="1127"/>
                <a:ext cx="4742" cy="626"/>
              </a:xfrm>
              <a:prstGeom prst="roundRect">
                <a:avLst>
                  <a:gd name="adj" fmla="val 20769"/>
                </a:avLst>
              </a:prstGeom>
              <a:gradFill rotWithShape="1">
                <a:gsLst>
                  <a:gs pos="0">
                    <a:srgbClr val="002F76"/>
                  </a:gs>
                  <a:gs pos="50000">
                    <a:srgbClr val="0066FF"/>
                  </a:gs>
                  <a:gs pos="100000">
                    <a:srgbClr val="002F76"/>
                  </a:gs>
                </a:gsLst>
                <a:lin ang="0" scaled="1"/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3524" name="AutoShape 36"/>
              <p:cNvSpPr>
                <a:spLocks noChangeArrowheads="1"/>
              </p:cNvSpPr>
              <p:nvPr/>
            </p:nvSpPr>
            <p:spPr bwMode="auto">
              <a:xfrm>
                <a:off x="600" y="1154"/>
                <a:ext cx="4702" cy="317"/>
              </a:xfrm>
              <a:prstGeom prst="roundRect">
                <a:avLst>
                  <a:gd name="adj" fmla="val 32134"/>
                </a:avLst>
              </a:prstGeom>
              <a:gradFill rotWithShape="1">
                <a:gsLst>
                  <a:gs pos="0">
                    <a:schemeClr val="bg1">
                      <a:alpha val="70000"/>
                    </a:schemeClr>
                  </a:gs>
                  <a:gs pos="100000">
                    <a:schemeClr val="bg1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24613" name="AutoShape 37"/>
              <p:cNvSpPr>
                <a:spLocks noChangeArrowheads="1"/>
              </p:cNvSpPr>
              <p:nvPr/>
            </p:nvSpPr>
            <p:spPr bwMode="auto">
              <a:xfrm>
                <a:off x="680" y="1149"/>
                <a:ext cx="4542" cy="59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614" name="AutoShape 38"/>
              <p:cNvSpPr>
                <a:spLocks noChangeArrowheads="1"/>
              </p:cNvSpPr>
              <p:nvPr/>
            </p:nvSpPr>
            <p:spPr bwMode="auto">
              <a:xfrm>
                <a:off x="600" y="1277"/>
                <a:ext cx="4702" cy="457"/>
              </a:xfrm>
              <a:prstGeom prst="roundRect">
                <a:avLst>
                  <a:gd name="adj" fmla="val 32134"/>
                </a:avLst>
              </a:prstGeom>
              <a:gradFill rotWithShape="1">
                <a:gsLst>
                  <a:gs pos="0">
                    <a:srgbClr val="9ED8FF">
                      <a:alpha val="0"/>
                    </a:srgbClr>
                  </a:gs>
                  <a:gs pos="100000">
                    <a:srgbClr val="0099FF">
                      <a:alpha val="79999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615" name="AutoShape 39"/>
              <p:cNvSpPr>
                <a:spLocks noChangeArrowheads="1"/>
              </p:cNvSpPr>
              <p:nvPr/>
            </p:nvSpPr>
            <p:spPr bwMode="auto">
              <a:xfrm>
                <a:off x="680" y="1573"/>
                <a:ext cx="4542" cy="134"/>
              </a:xfrm>
              <a:prstGeom prst="roundRect">
                <a:avLst>
                  <a:gd name="adj" fmla="val 50000"/>
                </a:avLst>
              </a:prstGeom>
              <a:solidFill>
                <a:srgbClr val="FFFFFF">
                  <a:alpha val="20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394" y="1026"/>
              <a:ext cx="416" cy="501"/>
              <a:chOff x="3121" y="647"/>
              <a:chExt cx="797" cy="958"/>
            </a:xfrm>
          </p:grpSpPr>
          <p:sp>
            <p:nvSpPr>
              <p:cNvPr id="24602" name="Oval 13"/>
              <p:cNvSpPr>
                <a:spLocks noChangeArrowheads="1"/>
              </p:cNvSpPr>
              <p:nvPr/>
            </p:nvSpPr>
            <p:spPr bwMode="auto">
              <a:xfrm>
                <a:off x="3203" y="1316"/>
                <a:ext cx="632" cy="289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000000">
                      <a:alpha val="20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603" name="Oval 14"/>
              <p:cNvSpPr>
                <a:spLocks noChangeArrowheads="1"/>
              </p:cNvSpPr>
              <p:nvPr/>
            </p:nvSpPr>
            <p:spPr bwMode="auto">
              <a:xfrm>
                <a:off x="3121" y="647"/>
                <a:ext cx="797" cy="797"/>
              </a:xfrm>
              <a:prstGeom prst="ellipse">
                <a:avLst/>
              </a:prstGeom>
              <a:gradFill rotWithShape="1">
                <a:gsLst>
                  <a:gs pos="0">
                    <a:srgbClr val="E8005E"/>
                  </a:gs>
                  <a:gs pos="100000">
                    <a:srgbClr val="FF6DC4">
                      <a:alpha val="50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3503" name="Arc 15"/>
              <p:cNvSpPr>
                <a:spLocks/>
              </p:cNvSpPr>
              <p:nvPr/>
            </p:nvSpPr>
            <p:spPr bwMode="auto">
              <a:xfrm>
                <a:off x="3159" y="1067"/>
                <a:ext cx="721" cy="356"/>
              </a:xfrm>
              <a:custGeom>
                <a:avLst/>
                <a:gdLst>
                  <a:gd name="G0" fmla="+- 21069 0 0"/>
                  <a:gd name="G1" fmla="+- 0 0 0"/>
                  <a:gd name="G2" fmla="+- 21600 0 0"/>
                  <a:gd name="T0" fmla="*/ 42265 w 42265"/>
                  <a:gd name="T1" fmla="*/ 4159 h 21600"/>
                  <a:gd name="T2" fmla="*/ 0 w 42265"/>
                  <a:gd name="T3" fmla="*/ 4758 h 21600"/>
                  <a:gd name="T4" fmla="*/ 21069 w 4226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265" h="21600" fill="none" extrusionOk="0">
                    <a:moveTo>
                      <a:pt x="42264" y="4158"/>
                    </a:moveTo>
                    <a:cubicBezTo>
                      <a:pt x="40276" y="14291"/>
                      <a:pt x="31394" y="21599"/>
                      <a:pt x="21069" y="21600"/>
                    </a:cubicBezTo>
                    <a:cubicBezTo>
                      <a:pt x="10972" y="21600"/>
                      <a:pt x="2223" y="14606"/>
                      <a:pt x="-1" y="4758"/>
                    </a:cubicBezTo>
                  </a:path>
                  <a:path w="42265" h="21600" stroke="0" extrusionOk="0">
                    <a:moveTo>
                      <a:pt x="42264" y="4158"/>
                    </a:moveTo>
                    <a:cubicBezTo>
                      <a:pt x="40276" y="14291"/>
                      <a:pt x="31394" y="21599"/>
                      <a:pt x="21069" y="21600"/>
                    </a:cubicBezTo>
                    <a:cubicBezTo>
                      <a:pt x="10972" y="21600"/>
                      <a:pt x="2223" y="14606"/>
                      <a:pt x="-1" y="4758"/>
                    </a:cubicBezTo>
                    <a:lnTo>
                      <a:pt x="21069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3BBD9"/>
                  </a:gs>
                  <a:gs pos="50000">
                    <a:schemeClr val="bg1">
                      <a:alpha val="50000"/>
                    </a:schemeClr>
                  </a:gs>
                  <a:gs pos="100000">
                    <a:srgbClr val="E3BBD9"/>
                  </a:gs>
                </a:gsLst>
                <a:lin ang="0" scaled="1"/>
              </a:gradFill>
              <a:ln w="12700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24607" name="Oval 16"/>
              <p:cNvSpPr>
                <a:spLocks noChangeArrowheads="1"/>
              </p:cNvSpPr>
              <p:nvPr/>
            </p:nvSpPr>
            <p:spPr bwMode="auto">
              <a:xfrm>
                <a:off x="3158" y="1025"/>
                <a:ext cx="723" cy="194"/>
              </a:xfrm>
              <a:prstGeom prst="ellipse">
                <a:avLst/>
              </a:prstGeom>
              <a:gradFill rotWithShape="1">
                <a:gsLst>
                  <a:gs pos="0">
                    <a:srgbClr val="FF3399"/>
                  </a:gs>
                  <a:gs pos="50000">
                    <a:srgbClr val="E2BCD5"/>
                  </a:gs>
                  <a:gs pos="100000">
                    <a:srgbClr val="FF3399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608" name="Oval 17"/>
              <p:cNvSpPr>
                <a:spLocks noChangeArrowheads="1"/>
              </p:cNvSpPr>
              <p:nvPr/>
            </p:nvSpPr>
            <p:spPr bwMode="auto">
              <a:xfrm>
                <a:off x="3191" y="665"/>
                <a:ext cx="656" cy="571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89998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609" name="Oval 18"/>
              <p:cNvSpPr>
                <a:spLocks noChangeArrowheads="1"/>
              </p:cNvSpPr>
              <p:nvPr/>
            </p:nvSpPr>
            <p:spPr bwMode="auto">
              <a:xfrm>
                <a:off x="3431" y="667"/>
                <a:ext cx="177" cy="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63528" name="Rectangle 40"/>
          <p:cNvSpPr>
            <a:spLocks noChangeArrowheads="1"/>
          </p:cNvSpPr>
          <p:nvPr/>
        </p:nvSpPr>
        <p:spPr bwMode="auto">
          <a:xfrm>
            <a:off x="1376363" y="1556792"/>
            <a:ext cx="715645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  </a:t>
            </a:r>
            <a:r>
              <a:rPr lang="ko-KR" altLang="en-US" b="1" dirty="0" smtClean="0">
                <a:solidFill>
                  <a:schemeClr val="accent2"/>
                </a:solidFill>
              </a:rPr>
              <a:t>노인복지법 </a:t>
            </a:r>
            <a:r>
              <a:rPr lang="ko-KR" altLang="en-US" b="1" dirty="0">
                <a:solidFill>
                  <a:schemeClr val="accent2"/>
                </a:solidFill>
              </a:rPr>
              <a:t>제</a:t>
            </a:r>
            <a:r>
              <a:rPr lang="en-US" altLang="ko-KR" b="1" dirty="0">
                <a:solidFill>
                  <a:schemeClr val="accent2"/>
                </a:solidFill>
              </a:rPr>
              <a:t>39</a:t>
            </a:r>
            <a:r>
              <a:rPr lang="ko-KR" altLang="en-US" b="1" dirty="0">
                <a:solidFill>
                  <a:schemeClr val="accent2"/>
                </a:solidFill>
              </a:rPr>
              <a:t>조의</a:t>
            </a:r>
            <a:r>
              <a:rPr lang="en-US" altLang="ko-KR" b="1" dirty="0">
                <a:solidFill>
                  <a:schemeClr val="accent2"/>
                </a:solidFill>
              </a:rPr>
              <a:t>6 </a:t>
            </a:r>
            <a:r>
              <a:rPr lang="ko-KR" altLang="en-US" b="1" dirty="0">
                <a:solidFill>
                  <a:schemeClr val="accent2"/>
                </a:solidFill>
              </a:rPr>
              <a:t>제</a:t>
            </a:r>
            <a:r>
              <a:rPr lang="en-US" altLang="ko-KR" b="1" dirty="0">
                <a:solidFill>
                  <a:schemeClr val="accent2"/>
                </a:solidFill>
              </a:rPr>
              <a:t>3</a:t>
            </a:r>
            <a:r>
              <a:rPr lang="ko-KR" altLang="en-US" b="1" dirty="0">
                <a:solidFill>
                  <a:schemeClr val="accent2"/>
                </a:solidFill>
              </a:rPr>
              <a:t>항</a:t>
            </a:r>
          </a:p>
          <a:p>
            <a:r>
              <a:rPr lang="ko-KR" altLang="en-US" sz="2000" b="1" dirty="0">
                <a:solidFill>
                  <a:schemeClr val="bg1"/>
                </a:solidFill>
              </a:rPr>
              <a:t>  신고자의 신분은 보호되어야 하며</a:t>
            </a:r>
            <a:r>
              <a:rPr lang="en-US" altLang="ko-KR" sz="2000" b="1" dirty="0">
                <a:solidFill>
                  <a:schemeClr val="bg1"/>
                </a:solidFill>
              </a:rPr>
              <a:t>, </a:t>
            </a:r>
          </a:p>
          <a:p>
            <a:r>
              <a:rPr lang="en-US" altLang="ko-KR" sz="2000" b="1" dirty="0">
                <a:solidFill>
                  <a:schemeClr val="bg1"/>
                </a:solidFill>
              </a:rPr>
              <a:t>  </a:t>
            </a:r>
            <a:r>
              <a:rPr lang="ko-KR" altLang="en-US" sz="2000" b="1" dirty="0">
                <a:solidFill>
                  <a:schemeClr val="bg1"/>
                </a:solidFill>
              </a:rPr>
              <a:t>그 의사에 반하여 신분이 노출되어서는 아니 된다</a:t>
            </a:r>
            <a:r>
              <a:rPr lang="en-US" altLang="ko-KR" b="1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5" name="Group 42"/>
          <p:cNvGrpSpPr>
            <a:grpSpLocks/>
          </p:cNvGrpSpPr>
          <p:nvPr/>
        </p:nvGrpSpPr>
        <p:grpSpPr bwMode="auto">
          <a:xfrm>
            <a:off x="431800" y="3356992"/>
            <a:ext cx="8280400" cy="2376264"/>
            <a:chOff x="357" y="771"/>
            <a:chExt cx="5216" cy="878"/>
          </a:xfrm>
        </p:grpSpPr>
        <p:grpSp>
          <p:nvGrpSpPr>
            <p:cNvPr id="6" name="Group 43"/>
            <p:cNvGrpSpPr>
              <a:grpSpLocks/>
            </p:cNvGrpSpPr>
            <p:nvPr/>
          </p:nvGrpSpPr>
          <p:grpSpPr bwMode="auto">
            <a:xfrm>
              <a:off x="357" y="771"/>
              <a:ext cx="5216" cy="878"/>
              <a:chOff x="539" y="1098"/>
              <a:chExt cx="4825" cy="693"/>
            </a:xfrm>
          </p:grpSpPr>
          <p:sp>
            <p:nvSpPr>
              <p:cNvPr id="24594" name="AutoShape 44"/>
              <p:cNvSpPr>
                <a:spLocks noChangeArrowheads="1"/>
              </p:cNvSpPr>
              <p:nvPr/>
            </p:nvSpPr>
            <p:spPr bwMode="auto">
              <a:xfrm>
                <a:off x="539" y="1098"/>
                <a:ext cx="4825" cy="693"/>
              </a:xfrm>
              <a:prstGeom prst="roundRect">
                <a:avLst>
                  <a:gd name="adj" fmla="val 20769"/>
                </a:avLst>
              </a:prstGeom>
              <a:gradFill rotWithShape="1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2700000" scaled="1"/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595" name="AutoShape 45"/>
              <p:cNvSpPr>
                <a:spLocks noChangeArrowheads="1"/>
              </p:cNvSpPr>
              <p:nvPr/>
            </p:nvSpPr>
            <p:spPr bwMode="auto">
              <a:xfrm>
                <a:off x="580" y="1127"/>
                <a:ext cx="4742" cy="626"/>
              </a:xfrm>
              <a:prstGeom prst="roundRect">
                <a:avLst>
                  <a:gd name="adj" fmla="val 20769"/>
                </a:avLst>
              </a:prstGeom>
              <a:gradFill rotWithShape="1">
                <a:gsLst>
                  <a:gs pos="0">
                    <a:srgbClr val="002F76"/>
                  </a:gs>
                  <a:gs pos="50000">
                    <a:srgbClr val="0066FF"/>
                  </a:gs>
                  <a:gs pos="100000">
                    <a:srgbClr val="002F76"/>
                  </a:gs>
                </a:gsLst>
                <a:lin ang="0" scaled="1"/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3534" name="AutoShape 46"/>
              <p:cNvSpPr>
                <a:spLocks noChangeArrowheads="1"/>
              </p:cNvSpPr>
              <p:nvPr/>
            </p:nvSpPr>
            <p:spPr bwMode="auto">
              <a:xfrm>
                <a:off x="600" y="1154"/>
                <a:ext cx="4702" cy="317"/>
              </a:xfrm>
              <a:prstGeom prst="roundRect">
                <a:avLst>
                  <a:gd name="adj" fmla="val 32134"/>
                </a:avLst>
              </a:prstGeom>
              <a:gradFill rotWithShape="1">
                <a:gsLst>
                  <a:gs pos="0">
                    <a:schemeClr val="bg1">
                      <a:alpha val="70000"/>
                    </a:schemeClr>
                  </a:gs>
                  <a:gs pos="100000">
                    <a:schemeClr val="bg1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24597" name="AutoShape 47"/>
              <p:cNvSpPr>
                <a:spLocks noChangeArrowheads="1"/>
              </p:cNvSpPr>
              <p:nvPr/>
            </p:nvSpPr>
            <p:spPr bwMode="auto">
              <a:xfrm>
                <a:off x="680" y="1149"/>
                <a:ext cx="4542" cy="59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598" name="AutoShape 48"/>
              <p:cNvSpPr>
                <a:spLocks noChangeArrowheads="1"/>
              </p:cNvSpPr>
              <p:nvPr/>
            </p:nvSpPr>
            <p:spPr bwMode="auto">
              <a:xfrm>
                <a:off x="600" y="1277"/>
                <a:ext cx="4702" cy="457"/>
              </a:xfrm>
              <a:prstGeom prst="roundRect">
                <a:avLst>
                  <a:gd name="adj" fmla="val 32134"/>
                </a:avLst>
              </a:prstGeom>
              <a:gradFill rotWithShape="1">
                <a:gsLst>
                  <a:gs pos="0">
                    <a:srgbClr val="9ED8FF">
                      <a:alpha val="0"/>
                    </a:srgbClr>
                  </a:gs>
                  <a:gs pos="100000">
                    <a:srgbClr val="0099FF">
                      <a:alpha val="79999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599" name="AutoShape 49"/>
              <p:cNvSpPr>
                <a:spLocks noChangeArrowheads="1"/>
              </p:cNvSpPr>
              <p:nvPr/>
            </p:nvSpPr>
            <p:spPr bwMode="auto">
              <a:xfrm>
                <a:off x="680" y="1573"/>
                <a:ext cx="4542" cy="134"/>
              </a:xfrm>
              <a:prstGeom prst="roundRect">
                <a:avLst>
                  <a:gd name="adj" fmla="val 50000"/>
                </a:avLst>
              </a:prstGeom>
              <a:solidFill>
                <a:srgbClr val="FFFFFF">
                  <a:alpha val="20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7" name="Group 50"/>
            <p:cNvGrpSpPr>
              <a:grpSpLocks/>
            </p:cNvGrpSpPr>
            <p:nvPr/>
          </p:nvGrpSpPr>
          <p:grpSpPr bwMode="auto">
            <a:xfrm>
              <a:off x="458" y="969"/>
              <a:ext cx="438" cy="527"/>
              <a:chOff x="1959" y="647"/>
              <a:chExt cx="797" cy="958"/>
            </a:xfrm>
          </p:grpSpPr>
          <p:sp>
            <p:nvSpPr>
              <p:cNvPr id="24586" name="Oval 51"/>
              <p:cNvSpPr>
                <a:spLocks noChangeArrowheads="1"/>
              </p:cNvSpPr>
              <p:nvPr/>
            </p:nvSpPr>
            <p:spPr bwMode="auto">
              <a:xfrm>
                <a:off x="2041" y="1316"/>
                <a:ext cx="632" cy="289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000000">
                      <a:alpha val="20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587" name="Oval 52"/>
              <p:cNvSpPr>
                <a:spLocks noChangeArrowheads="1"/>
              </p:cNvSpPr>
              <p:nvPr/>
            </p:nvSpPr>
            <p:spPr bwMode="auto">
              <a:xfrm>
                <a:off x="1959" y="647"/>
                <a:ext cx="797" cy="797"/>
              </a:xfrm>
              <a:prstGeom prst="ellipse">
                <a:avLst/>
              </a:prstGeom>
              <a:gradFill rotWithShape="1">
                <a:gsLst>
                  <a:gs pos="0">
                    <a:srgbClr val="006C00"/>
                  </a:gs>
                  <a:gs pos="100000">
                    <a:srgbClr val="00FF00">
                      <a:alpha val="50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3541" name="Arc 53"/>
              <p:cNvSpPr>
                <a:spLocks/>
              </p:cNvSpPr>
              <p:nvPr/>
            </p:nvSpPr>
            <p:spPr bwMode="auto">
              <a:xfrm>
                <a:off x="1997" y="1067"/>
                <a:ext cx="721" cy="356"/>
              </a:xfrm>
              <a:custGeom>
                <a:avLst/>
                <a:gdLst>
                  <a:gd name="G0" fmla="+- 21069 0 0"/>
                  <a:gd name="G1" fmla="+- 0 0 0"/>
                  <a:gd name="G2" fmla="+- 21600 0 0"/>
                  <a:gd name="T0" fmla="*/ 42265 w 42265"/>
                  <a:gd name="T1" fmla="*/ 4159 h 21600"/>
                  <a:gd name="T2" fmla="*/ 0 w 42265"/>
                  <a:gd name="T3" fmla="*/ 4758 h 21600"/>
                  <a:gd name="T4" fmla="*/ 21069 w 4226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265" h="21600" fill="none" extrusionOk="0">
                    <a:moveTo>
                      <a:pt x="42264" y="4158"/>
                    </a:moveTo>
                    <a:cubicBezTo>
                      <a:pt x="40276" y="14291"/>
                      <a:pt x="31394" y="21599"/>
                      <a:pt x="21069" y="21600"/>
                    </a:cubicBezTo>
                    <a:cubicBezTo>
                      <a:pt x="10972" y="21600"/>
                      <a:pt x="2223" y="14606"/>
                      <a:pt x="-1" y="4758"/>
                    </a:cubicBezTo>
                  </a:path>
                  <a:path w="42265" h="21600" stroke="0" extrusionOk="0">
                    <a:moveTo>
                      <a:pt x="42264" y="4158"/>
                    </a:moveTo>
                    <a:cubicBezTo>
                      <a:pt x="40276" y="14291"/>
                      <a:pt x="31394" y="21599"/>
                      <a:pt x="21069" y="21600"/>
                    </a:cubicBezTo>
                    <a:cubicBezTo>
                      <a:pt x="10972" y="21600"/>
                      <a:pt x="2223" y="14606"/>
                      <a:pt x="-1" y="4758"/>
                    </a:cubicBezTo>
                    <a:lnTo>
                      <a:pt x="21069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0E4BA"/>
                  </a:gs>
                  <a:gs pos="50000">
                    <a:schemeClr val="bg1">
                      <a:alpha val="50000"/>
                    </a:schemeClr>
                  </a:gs>
                  <a:gs pos="100000">
                    <a:srgbClr val="C0E4BA"/>
                  </a:gs>
                </a:gsLst>
                <a:lin ang="0" scaled="1"/>
              </a:gradFill>
              <a:ln w="12700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24591" name="Oval 54"/>
              <p:cNvSpPr>
                <a:spLocks noChangeArrowheads="1"/>
              </p:cNvSpPr>
              <p:nvPr/>
            </p:nvSpPr>
            <p:spPr bwMode="auto">
              <a:xfrm>
                <a:off x="1996" y="1025"/>
                <a:ext cx="723" cy="194"/>
              </a:xfrm>
              <a:prstGeom prst="ellipse">
                <a:avLst/>
              </a:prstGeom>
              <a:gradFill rotWithShape="1">
                <a:gsLst>
                  <a:gs pos="0">
                    <a:srgbClr val="01FF01"/>
                  </a:gs>
                  <a:gs pos="50000">
                    <a:srgbClr val="BDE4BA"/>
                  </a:gs>
                  <a:gs pos="100000">
                    <a:srgbClr val="01FF0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592" name="Oval 55"/>
              <p:cNvSpPr>
                <a:spLocks noChangeArrowheads="1"/>
              </p:cNvSpPr>
              <p:nvPr/>
            </p:nvSpPr>
            <p:spPr bwMode="auto">
              <a:xfrm>
                <a:off x="2029" y="665"/>
                <a:ext cx="656" cy="571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89998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4593" name="Oval 56"/>
              <p:cNvSpPr>
                <a:spLocks noChangeArrowheads="1"/>
              </p:cNvSpPr>
              <p:nvPr/>
            </p:nvSpPr>
            <p:spPr bwMode="auto">
              <a:xfrm>
                <a:off x="2269" y="667"/>
                <a:ext cx="177" cy="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63545" name="Rectangle 57"/>
          <p:cNvSpPr>
            <a:spLocks noChangeArrowheads="1"/>
          </p:cNvSpPr>
          <p:nvPr/>
        </p:nvSpPr>
        <p:spPr bwMode="auto">
          <a:xfrm>
            <a:off x="1241425" y="3645024"/>
            <a:ext cx="7426325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chemeClr val="accent2"/>
                </a:solidFill>
              </a:rPr>
              <a:t>노인복지법 제</a:t>
            </a:r>
            <a:r>
              <a:rPr lang="en-US" altLang="ko-KR" b="1" dirty="0">
                <a:solidFill>
                  <a:schemeClr val="accent2"/>
                </a:solidFill>
              </a:rPr>
              <a:t>39</a:t>
            </a:r>
            <a:r>
              <a:rPr lang="ko-KR" altLang="en-US" b="1" dirty="0">
                <a:solidFill>
                  <a:schemeClr val="accent2"/>
                </a:solidFill>
              </a:rPr>
              <a:t>조의 </a:t>
            </a:r>
            <a:r>
              <a:rPr lang="en-US" altLang="ko-KR" b="1" dirty="0">
                <a:solidFill>
                  <a:schemeClr val="accent2"/>
                </a:solidFill>
              </a:rPr>
              <a:t>11</a:t>
            </a:r>
          </a:p>
          <a:p>
            <a:r>
              <a:rPr lang="en-US" altLang="ko-KR" sz="2000" b="1" dirty="0">
                <a:solidFill>
                  <a:schemeClr val="bg1"/>
                </a:solidFill>
              </a:rPr>
              <a:t>  </a:t>
            </a:r>
            <a:r>
              <a:rPr lang="ko-KR" altLang="en-US" sz="2000" b="1" dirty="0">
                <a:solidFill>
                  <a:schemeClr val="bg1"/>
                </a:solidFill>
              </a:rPr>
              <a:t>학대노인의 보호와 관련된 업무에 종사하였거나 종사하는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자    는 그 </a:t>
            </a:r>
            <a:r>
              <a:rPr lang="ko-KR" altLang="en-US" sz="2000" b="1" dirty="0">
                <a:solidFill>
                  <a:schemeClr val="bg1"/>
                </a:solidFill>
              </a:rPr>
              <a:t>직무상 알게 된 비밀을 누설하지 못한다</a:t>
            </a:r>
            <a:r>
              <a:rPr lang="en-US" altLang="ko-KR" sz="2000" b="1" dirty="0">
                <a:solidFill>
                  <a:schemeClr val="bg1"/>
                </a:solidFill>
              </a:rPr>
              <a:t>.</a:t>
            </a:r>
            <a:endParaRPr lang="en-US" altLang="ko-K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35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35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35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635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635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635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28" grpId="0"/>
      <p:bldP spid="6354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서브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938"/>
            <a:ext cx="9144000" cy="646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124744"/>
            <a:ext cx="8229600" cy="5544616"/>
          </a:xfrm>
          <a:solidFill>
            <a:srgbClr val="CCCC00"/>
          </a:solidFill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ko-KR" sz="2400" dirty="0" smtClean="0"/>
              <a:t>1. </a:t>
            </a:r>
            <a:r>
              <a:rPr lang="ko-KR" altLang="en-US" sz="24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위기상황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 및 </a:t>
            </a:r>
            <a:r>
              <a:rPr lang="ko-KR" altLang="en-US" sz="24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의심상황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을 알게 될 시에는 기관에 알려라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.</a:t>
            </a:r>
          </a:p>
          <a:p>
            <a:pPr marL="609600" indent="-609600" eaLnBrk="1" hangingPunct="1">
              <a:buFontTx/>
              <a:buNone/>
            </a:pPr>
            <a:endParaRPr lang="en-US" altLang="ko-KR" sz="2400" dirty="0" smtClean="0">
              <a:latin typeface="HY동녘B" pitchFamily="18" charset="-127"/>
              <a:ea typeface="HY동녘B" pitchFamily="18" charset="-127"/>
            </a:endParaRPr>
          </a:p>
          <a:p>
            <a:pPr marL="609600" indent="-609600" eaLnBrk="1" hangingPunct="1">
              <a:buFontTx/>
              <a:buNone/>
            </a:pP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2. </a:t>
            </a:r>
            <a:r>
              <a:rPr lang="ko-KR" altLang="en-US" sz="24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노인보호전문기관을 활용하라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 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!</a:t>
            </a:r>
          </a:p>
          <a:p>
            <a:pPr marL="609600" indent="-609600" eaLnBrk="1" hangingPunct="1">
              <a:buFontTx/>
              <a:buNone/>
            </a:pPr>
            <a:endParaRPr lang="en-US" altLang="ko-KR" sz="2400" dirty="0" smtClean="0">
              <a:latin typeface="HY동녘B" pitchFamily="18" charset="-127"/>
              <a:ea typeface="HY동녘B" pitchFamily="18" charset="-127"/>
            </a:endParaRPr>
          </a:p>
          <a:p>
            <a:pPr marL="609600" indent="-609600" eaLnBrk="1" hangingPunct="1">
              <a:buFontTx/>
              <a:buNone/>
            </a:pP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3. 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피해노인의 언행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, 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학대상황에 대해 </a:t>
            </a:r>
            <a:r>
              <a:rPr lang="ko-KR" altLang="en-US" sz="24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판정하지 말라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.</a:t>
            </a:r>
          </a:p>
          <a:p>
            <a:pPr marL="609600" indent="-609600" eaLnBrk="1" hangingPunct="1">
              <a:buFontTx/>
              <a:buNone/>
            </a:pPr>
            <a:endParaRPr lang="en-US" altLang="ko-KR" sz="2400" dirty="0" smtClean="0">
              <a:latin typeface="HY동녘B" pitchFamily="18" charset="-127"/>
              <a:ea typeface="HY동녘B" pitchFamily="18" charset="-127"/>
            </a:endParaRPr>
          </a:p>
          <a:p>
            <a:pPr marL="609600" indent="-609600" eaLnBrk="1" hangingPunct="1">
              <a:buFontTx/>
              <a:buNone/>
            </a:pP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4. 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노인보호전문기관은 </a:t>
            </a:r>
            <a:r>
              <a:rPr lang="ko-KR" altLang="en-US" sz="2400" dirty="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만능 해결사가 아니다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 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! </a:t>
            </a:r>
          </a:p>
          <a:p>
            <a:pPr marL="609600" indent="-609600" eaLnBrk="1" hangingPunct="1">
              <a:buFontTx/>
              <a:buNone/>
            </a:pP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    노인보호전문기관의 역할을 정확히 인지해야 한다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.</a:t>
            </a:r>
          </a:p>
        </p:txBody>
      </p:sp>
      <p:sp>
        <p:nvSpPr>
          <p:cNvPr id="25604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pPr eaLnBrk="1" hangingPunct="1"/>
            <a:r>
              <a:rPr lang="ko-KR" altLang="en-US" sz="2800" b="1" dirty="0" smtClean="0">
                <a:solidFill>
                  <a:srgbClr val="FFFF00"/>
                </a:solidFill>
                <a:latin typeface="HY동녘B" pitchFamily="18" charset="-127"/>
                <a:ea typeface="HY동녘B" pitchFamily="18" charset="-127"/>
              </a:rPr>
              <a:t>노인학대에 대처해야 하는 신고의무자의 자세 </a:t>
            </a:r>
            <a:r>
              <a:rPr lang="en-US" altLang="ko-KR" sz="2800" b="1" dirty="0" smtClean="0">
                <a:solidFill>
                  <a:srgbClr val="FFFF00"/>
                </a:solidFill>
                <a:latin typeface="HY동녘B" pitchFamily="18" charset="-127"/>
                <a:ea typeface="HY동녘B" pitchFamily="18" charset="-127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노인학대를 예방하려면 우선 당사자인 노인 스스로 노후준비를 철저히 해야 한다</a:t>
            </a:r>
            <a:endParaRPr lang="en-US" altLang="ko-KR" sz="2400" dirty="0" smtClean="0">
              <a:latin typeface="HY동녘B" pitchFamily="18" charset="-127"/>
              <a:ea typeface="HY동녘B" pitchFamily="18" charset="-127"/>
            </a:endParaRPr>
          </a:p>
          <a:p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“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내가 너희들을 키웠으니 이제 부양해야지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” 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하고 요구하거나 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“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아들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(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딸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)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이 나를 부양하겠지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” 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하고 기대하는 것에서 부터 벗어나야 한다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.</a:t>
            </a:r>
          </a:p>
          <a:p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경제적으로도 자녀에게 기대지 말고 독립적 </a:t>
            </a:r>
            <a:r>
              <a:rPr lang="ko-KR" altLang="en-US" sz="2400" dirty="0" err="1" smtClean="0">
                <a:latin typeface="HY동녘B" pitchFamily="18" charset="-127"/>
                <a:ea typeface="HY동녘B" pitchFamily="18" charset="-127"/>
              </a:rPr>
              <a:t>으로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 생활 해야 한다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.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 </a:t>
            </a:r>
            <a:endParaRPr lang="en-US" altLang="ko-KR" sz="2400" dirty="0" smtClean="0">
              <a:latin typeface="HY동녘B" pitchFamily="18" charset="-127"/>
              <a:ea typeface="HY동녘B" pitchFamily="18" charset="-127"/>
            </a:endParaRPr>
          </a:p>
          <a:p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아이 또한 성인이 되고 다시 노인이 된다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. 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노인의 모습은 결국 우리 모습이라며 어르신 공경은 결국 나 자신을 공경하는 것이라는 인식을 갖고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, 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어르신을 공경하는 문화를 지금부터라도 만들어 나가야 할 것이다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.</a:t>
            </a:r>
            <a:endParaRPr lang="ko-KR" altLang="en-US" sz="2400" dirty="0" smtClean="0">
              <a:latin typeface="HY동녘B" pitchFamily="18" charset="-127"/>
              <a:ea typeface="HY동녘B" pitchFamily="18" charset="-127"/>
            </a:endParaRPr>
          </a:p>
          <a:p>
            <a:pPr>
              <a:buNone/>
            </a:pPr>
            <a:r>
              <a:rPr lang="en-US" altLang="ko-KR" dirty="0" smtClean="0"/>
              <a:t> </a:t>
            </a:r>
            <a:endParaRPr lang="ko-KR" altLang="en-US" dirty="0"/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395536" y="188640"/>
            <a:ext cx="8280400" cy="908719"/>
            <a:chOff x="272" y="771"/>
            <a:chExt cx="5216" cy="878"/>
          </a:xfrm>
        </p:grpSpPr>
        <p:grpSp>
          <p:nvGrpSpPr>
            <p:cNvPr id="6" name="Group 33"/>
            <p:cNvGrpSpPr>
              <a:grpSpLocks/>
            </p:cNvGrpSpPr>
            <p:nvPr/>
          </p:nvGrpSpPr>
          <p:grpSpPr bwMode="auto">
            <a:xfrm>
              <a:off x="272" y="771"/>
              <a:ext cx="5216" cy="878"/>
              <a:chOff x="539" y="1098"/>
              <a:chExt cx="4825" cy="693"/>
            </a:xfrm>
          </p:grpSpPr>
          <p:sp>
            <p:nvSpPr>
              <p:cNvPr id="14" name="AutoShape 34"/>
              <p:cNvSpPr>
                <a:spLocks noChangeArrowheads="1"/>
              </p:cNvSpPr>
              <p:nvPr/>
            </p:nvSpPr>
            <p:spPr bwMode="auto">
              <a:xfrm>
                <a:off x="539" y="1098"/>
                <a:ext cx="4825" cy="693"/>
              </a:xfrm>
              <a:prstGeom prst="roundRect">
                <a:avLst>
                  <a:gd name="adj" fmla="val 20769"/>
                </a:avLst>
              </a:prstGeom>
              <a:gradFill rotWithShape="1">
                <a:gsLst>
                  <a:gs pos="0">
                    <a:srgbClr val="595959"/>
                  </a:gs>
                  <a:gs pos="50000">
                    <a:srgbClr val="C0C0C0"/>
                  </a:gs>
                  <a:gs pos="100000">
                    <a:srgbClr val="595959"/>
                  </a:gs>
                </a:gsLst>
                <a:lin ang="2700000" scaled="1"/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" name="AutoShape 35"/>
              <p:cNvSpPr>
                <a:spLocks noChangeArrowheads="1"/>
              </p:cNvSpPr>
              <p:nvPr/>
            </p:nvSpPr>
            <p:spPr bwMode="auto">
              <a:xfrm>
                <a:off x="580" y="1127"/>
                <a:ext cx="4742" cy="626"/>
              </a:xfrm>
              <a:prstGeom prst="roundRect">
                <a:avLst>
                  <a:gd name="adj" fmla="val 20769"/>
                </a:avLst>
              </a:prstGeom>
              <a:gradFill rotWithShape="1">
                <a:gsLst>
                  <a:gs pos="0">
                    <a:srgbClr val="002F76"/>
                  </a:gs>
                  <a:gs pos="50000">
                    <a:srgbClr val="0066FF"/>
                  </a:gs>
                  <a:gs pos="100000">
                    <a:srgbClr val="002F76"/>
                  </a:gs>
                </a:gsLst>
                <a:lin ang="0" scaled="1"/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6" name="AutoShape 36"/>
              <p:cNvSpPr>
                <a:spLocks noChangeArrowheads="1"/>
              </p:cNvSpPr>
              <p:nvPr/>
            </p:nvSpPr>
            <p:spPr bwMode="auto">
              <a:xfrm>
                <a:off x="600" y="1154"/>
                <a:ext cx="4702" cy="317"/>
              </a:xfrm>
              <a:prstGeom prst="roundRect">
                <a:avLst>
                  <a:gd name="adj" fmla="val 32134"/>
                </a:avLst>
              </a:prstGeom>
              <a:gradFill rotWithShape="1">
                <a:gsLst>
                  <a:gs pos="0">
                    <a:schemeClr val="bg1">
                      <a:alpha val="70000"/>
                    </a:schemeClr>
                  </a:gs>
                  <a:gs pos="100000">
                    <a:schemeClr val="bg1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7" name="AutoShape 37"/>
              <p:cNvSpPr>
                <a:spLocks noChangeArrowheads="1"/>
              </p:cNvSpPr>
              <p:nvPr/>
            </p:nvSpPr>
            <p:spPr bwMode="auto">
              <a:xfrm>
                <a:off x="680" y="1149"/>
                <a:ext cx="4542" cy="59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8" name="AutoShape 38"/>
              <p:cNvSpPr>
                <a:spLocks noChangeArrowheads="1"/>
              </p:cNvSpPr>
              <p:nvPr/>
            </p:nvSpPr>
            <p:spPr bwMode="auto">
              <a:xfrm>
                <a:off x="600" y="1277"/>
                <a:ext cx="4702" cy="457"/>
              </a:xfrm>
              <a:prstGeom prst="roundRect">
                <a:avLst>
                  <a:gd name="adj" fmla="val 32134"/>
                </a:avLst>
              </a:prstGeom>
              <a:gradFill rotWithShape="1">
                <a:gsLst>
                  <a:gs pos="0">
                    <a:srgbClr val="9ED8FF">
                      <a:alpha val="0"/>
                    </a:srgbClr>
                  </a:gs>
                  <a:gs pos="100000">
                    <a:srgbClr val="0099FF">
                      <a:alpha val="79999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9" name="AutoShape 39"/>
              <p:cNvSpPr>
                <a:spLocks noChangeArrowheads="1"/>
              </p:cNvSpPr>
              <p:nvPr/>
            </p:nvSpPr>
            <p:spPr bwMode="auto">
              <a:xfrm flipV="1">
                <a:off x="680" y="1707"/>
                <a:ext cx="4542" cy="35"/>
              </a:xfrm>
              <a:prstGeom prst="roundRect">
                <a:avLst>
                  <a:gd name="adj" fmla="val 50000"/>
                </a:avLst>
              </a:prstGeom>
              <a:solidFill>
                <a:srgbClr val="FFFFFF">
                  <a:alpha val="20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7" name="Group 12"/>
            <p:cNvGrpSpPr>
              <a:grpSpLocks/>
            </p:cNvGrpSpPr>
            <p:nvPr/>
          </p:nvGrpSpPr>
          <p:grpSpPr bwMode="auto">
            <a:xfrm>
              <a:off x="394" y="1026"/>
              <a:ext cx="416" cy="501"/>
              <a:chOff x="3121" y="647"/>
              <a:chExt cx="797" cy="958"/>
            </a:xfrm>
          </p:grpSpPr>
          <p:sp>
            <p:nvSpPr>
              <p:cNvPr id="8" name="Oval 13"/>
              <p:cNvSpPr>
                <a:spLocks noChangeArrowheads="1"/>
              </p:cNvSpPr>
              <p:nvPr/>
            </p:nvSpPr>
            <p:spPr bwMode="auto">
              <a:xfrm>
                <a:off x="3203" y="1316"/>
                <a:ext cx="632" cy="289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000000">
                      <a:alpha val="20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" name="Oval 14"/>
              <p:cNvSpPr>
                <a:spLocks noChangeArrowheads="1"/>
              </p:cNvSpPr>
              <p:nvPr/>
            </p:nvSpPr>
            <p:spPr bwMode="auto">
              <a:xfrm>
                <a:off x="3121" y="647"/>
                <a:ext cx="797" cy="797"/>
              </a:xfrm>
              <a:prstGeom prst="ellipse">
                <a:avLst/>
              </a:prstGeom>
              <a:gradFill rotWithShape="1">
                <a:gsLst>
                  <a:gs pos="0">
                    <a:srgbClr val="E8005E"/>
                  </a:gs>
                  <a:gs pos="100000">
                    <a:srgbClr val="FF6DC4">
                      <a:alpha val="50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" name="Arc 15"/>
              <p:cNvSpPr>
                <a:spLocks/>
              </p:cNvSpPr>
              <p:nvPr/>
            </p:nvSpPr>
            <p:spPr bwMode="auto">
              <a:xfrm>
                <a:off x="3159" y="1067"/>
                <a:ext cx="721" cy="356"/>
              </a:xfrm>
              <a:custGeom>
                <a:avLst/>
                <a:gdLst>
                  <a:gd name="G0" fmla="+- 21069 0 0"/>
                  <a:gd name="G1" fmla="+- 0 0 0"/>
                  <a:gd name="G2" fmla="+- 21600 0 0"/>
                  <a:gd name="T0" fmla="*/ 42265 w 42265"/>
                  <a:gd name="T1" fmla="*/ 4159 h 21600"/>
                  <a:gd name="T2" fmla="*/ 0 w 42265"/>
                  <a:gd name="T3" fmla="*/ 4758 h 21600"/>
                  <a:gd name="T4" fmla="*/ 21069 w 4226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265" h="21600" fill="none" extrusionOk="0">
                    <a:moveTo>
                      <a:pt x="42264" y="4158"/>
                    </a:moveTo>
                    <a:cubicBezTo>
                      <a:pt x="40276" y="14291"/>
                      <a:pt x="31394" y="21599"/>
                      <a:pt x="21069" y="21600"/>
                    </a:cubicBezTo>
                    <a:cubicBezTo>
                      <a:pt x="10972" y="21600"/>
                      <a:pt x="2223" y="14606"/>
                      <a:pt x="-1" y="4758"/>
                    </a:cubicBezTo>
                  </a:path>
                  <a:path w="42265" h="21600" stroke="0" extrusionOk="0">
                    <a:moveTo>
                      <a:pt x="42264" y="4158"/>
                    </a:moveTo>
                    <a:cubicBezTo>
                      <a:pt x="40276" y="14291"/>
                      <a:pt x="31394" y="21599"/>
                      <a:pt x="21069" y="21600"/>
                    </a:cubicBezTo>
                    <a:cubicBezTo>
                      <a:pt x="10972" y="21600"/>
                      <a:pt x="2223" y="14606"/>
                      <a:pt x="-1" y="4758"/>
                    </a:cubicBezTo>
                    <a:lnTo>
                      <a:pt x="21069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3BBD9"/>
                  </a:gs>
                  <a:gs pos="50000">
                    <a:schemeClr val="bg1">
                      <a:alpha val="50000"/>
                    </a:schemeClr>
                  </a:gs>
                  <a:gs pos="100000">
                    <a:srgbClr val="E3BBD9"/>
                  </a:gs>
                </a:gsLst>
                <a:lin ang="0" scaled="1"/>
              </a:gradFill>
              <a:ln w="12700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1" name="Oval 16"/>
              <p:cNvSpPr>
                <a:spLocks noChangeArrowheads="1"/>
              </p:cNvSpPr>
              <p:nvPr/>
            </p:nvSpPr>
            <p:spPr bwMode="auto">
              <a:xfrm>
                <a:off x="3158" y="1025"/>
                <a:ext cx="723" cy="194"/>
              </a:xfrm>
              <a:prstGeom prst="ellipse">
                <a:avLst/>
              </a:prstGeom>
              <a:gradFill rotWithShape="1">
                <a:gsLst>
                  <a:gs pos="0">
                    <a:srgbClr val="FF3399"/>
                  </a:gs>
                  <a:gs pos="50000">
                    <a:srgbClr val="E2BCD5"/>
                  </a:gs>
                  <a:gs pos="100000">
                    <a:srgbClr val="FF3399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2" name="Oval 17"/>
              <p:cNvSpPr>
                <a:spLocks noChangeArrowheads="1"/>
              </p:cNvSpPr>
              <p:nvPr/>
            </p:nvSpPr>
            <p:spPr bwMode="auto">
              <a:xfrm>
                <a:off x="3191" y="665"/>
                <a:ext cx="656" cy="571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89998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3" name="Oval 18"/>
              <p:cNvSpPr>
                <a:spLocks noChangeArrowheads="1"/>
              </p:cNvSpPr>
              <p:nvPr/>
            </p:nvSpPr>
            <p:spPr bwMode="auto">
              <a:xfrm>
                <a:off x="3431" y="667"/>
                <a:ext cx="177" cy="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21" name="Rectangle 40"/>
          <p:cNvSpPr>
            <a:spLocks noChangeArrowheads="1"/>
          </p:cNvSpPr>
          <p:nvPr/>
        </p:nvSpPr>
        <p:spPr bwMode="auto">
          <a:xfrm>
            <a:off x="1376363" y="404664"/>
            <a:ext cx="71564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  </a:t>
            </a:r>
            <a:r>
              <a:rPr lang="ko-KR" altLang="en-US" sz="2800" b="1" dirty="0" smtClean="0">
                <a:solidFill>
                  <a:schemeClr val="accent2"/>
                </a:solidFill>
              </a:rPr>
              <a:t>노인학대의 예방법</a:t>
            </a:r>
            <a:endParaRPr lang="ko-KR" altLang="en-US" sz="28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ChangeArrowheads="1"/>
          </p:cNvSpPr>
          <p:nvPr/>
        </p:nvSpPr>
        <p:spPr bwMode="auto">
          <a:xfrm>
            <a:off x="8113713" y="6457950"/>
            <a:ext cx="850900" cy="412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ko-KR" sz="1800" b="0">
                <a:latin typeface="휴먼모음T" pitchFamily="18" charset="-127"/>
                <a:ea typeface="휴먼모음T" pitchFamily="18" charset="-127"/>
              </a:rPr>
              <a:t>20</a:t>
            </a:r>
          </a:p>
        </p:txBody>
      </p:sp>
      <p:pic>
        <p:nvPicPr>
          <p:cNvPr id="38915" name="그림 5" descr="노인학대예방센터.jpg"/>
          <p:cNvPicPr>
            <a:picLocks noChangeAspect="1"/>
          </p:cNvPicPr>
          <p:nvPr/>
        </p:nvPicPr>
        <p:blipFill>
          <a:blip r:embed="rId2" cstate="print"/>
          <a:srcRect l="2039" t="3481" r="6270" b="4408"/>
          <a:stretch>
            <a:fillRect/>
          </a:stretch>
        </p:blipFill>
        <p:spPr bwMode="auto">
          <a:xfrm>
            <a:off x="642938" y="839788"/>
            <a:ext cx="7942262" cy="545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Rectangle 2"/>
          <p:cNvSpPr>
            <a:spLocks noChangeArrowheads="1"/>
          </p:cNvSpPr>
          <p:nvPr/>
        </p:nvSpPr>
        <p:spPr bwMode="auto">
          <a:xfrm>
            <a:off x="325438" y="150813"/>
            <a:ext cx="5399087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ko-KR" altLang="en-US" sz="2800" b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노인학대신고기관 </a:t>
            </a:r>
            <a:r>
              <a:rPr lang="en-US" altLang="ko-KR" sz="2800" b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1577-1389</a:t>
            </a:r>
            <a:endParaRPr lang="ko-KR" altLang="en-US" sz="2800" b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8917" name="직사각형 8"/>
          <p:cNvSpPr>
            <a:spLocks noChangeArrowheads="1"/>
          </p:cNvSpPr>
          <p:nvPr/>
        </p:nvSpPr>
        <p:spPr bwMode="auto">
          <a:xfrm>
            <a:off x="3929063" y="6429375"/>
            <a:ext cx="1071562" cy="428625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ko-KR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201</TotalTime>
  <Words>1559</Words>
  <Application>Microsoft Office PowerPoint</Application>
  <PresentationFormat>화면 슬라이드 쇼(4:3)</PresentationFormat>
  <Paragraphs>307</Paragraphs>
  <Slides>33</Slides>
  <Notes>7</Notes>
  <HiddenSlides>0</HiddenSlides>
  <MMClips>3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33</vt:i4>
      </vt:variant>
    </vt:vector>
  </HeadingPairs>
  <TitlesOfParts>
    <vt:vector size="36" baseType="lpstr">
      <vt:lpstr>광장</vt:lpstr>
      <vt:lpstr>차트</vt:lpstr>
      <vt:lpstr>Image</vt:lpstr>
      <vt:lpstr>노인학대 및 예방 지침 </vt:lpstr>
      <vt:lpstr>목 차 </vt:lpstr>
      <vt:lpstr>너희는 늙어봤냐? 나는 젊어 봤다…..</vt:lpstr>
      <vt:lpstr>PowerPoint 프레젠테이션</vt:lpstr>
      <vt:lpstr>노인학대의 정의 </vt:lpstr>
      <vt:lpstr>PowerPoint 프레젠테이션</vt:lpstr>
      <vt:lpstr>PowerPoint 프레젠테이션</vt:lpstr>
      <vt:lpstr>PowerPoint 프레젠테이션</vt:lpstr>
      <vt:lpstr>PowerPoint 프레젠테이션</vt:lpstr>
      <vt:lpstr>노인학대 유형(행태적 분류)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노인학대 처벌법 (불효자엄벌법)</vt:lpstr>
      <vt:lpstr>요양원에서의 노인학대(mbc뉴스)</vt:lpstr>
      <vt:lpstr>요양원에서의 노인학대(kbs뉴스)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노인학대에 대처해야 하는 신고의무자의 자세 !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및 예방 지침 </dc:title>
  <dc:creator>samsung</dc:creator>
  <cp:lastModifiedBy>user</cp:lastModifiedBy>
  <cp:revision>28</cp:revision>
  <cp:lastPrinted>2016-06-07T06:13:44Z</cp:lastPrinted>
  <dcterms:created xsi:type="dcterms:W3CDTF">2016-04-06T10:19:48Z</dcterms:created>
  <dcterms:modified xsi:type="dcterms:W3CDTF">2016-06-07T06:15:19Z</dcterms:modified>
</cp:coreProperties>
</file>