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47" r:id="rId1"/>
  </p:sldMasterIdLst>
  <p:notesMasterIdLst>
    <p:notesMasterId r:id="rId44"/>
  </p:notesMasterIdLst>
  <p:handoutMasterIdLst>
    <p:handoutMasterId r:id="rId45"/>
  </p:handoutMasterIdLst>
  <p:sldIdLst>
    <p:sldId id="963" r:id="rId2"/>
    <p:sldId id="919" r:id="rId3"/>
    <p:sldId id="849" r:id="rId4"/>
    <p:sldId id="872" r:id="rId5"/>
    <p:sldId id="873" r:id="rId6"/>
    <p:sldId id="875" r:id="rId7"/>
    <p:sldId id="876" r:id="rId8"/>
    <p:sldId id="878" r:id="rId9"/>
    <p:sldId id="879" r:id="rId10"/>
    <p:sldId id="917" r:id="rId11"/>
    <p:sldId id="884" r:id="rId12"/>
    <p:sldId id="885" r:id="rId13"/>
    <p:sldId id="890" r:id="rId14"/>
    <p:sldId id="907" r:id="rId15"/>
    <p:sldId id="908" r:id="rId16"/>
    <p:sldId id="894" r:id="rId17"/>
    <p:sldId id="903" r:id="rId18"/>
    <p:sldId id="850" r:id="rId19"/>
    <p:sldId id="949" r:id="rId20"/>
    <p:sldId id="945" r:id="rId21"/>
    <p:sldId id="944" r:id="rId22"/>
    <p:sldId id="880" r:id="rId23"/>
    <p:sldId id="942" r:id="rId24"/>
    <p:sldId id="941" r:id="rId25"/>
    <p:sldId id="955" r:id="rId26"/>
    <p:sldId id="920" r:id="rId27"/>
    <p:sldId id="950" r:id="rId28"/>
    <p:sldId id="956" r:id="rId29"/>
    <p:sldId id="923" r:id="rId30"/>
    <p:sldId id="954" r:id="rId31"/>
    <p:sldId id="957" r:id="rId32"/>
    <p:sldId id="962" r:id="rId33"/>
    <p:sldId id="926" r:id="rId34"/>
    <p:sldId id="930" r:id="rId35"/>
    <p:sldId id="925" r:id="rId36"/>
    <p:sldId id="960" r:id="rId37"/>
    <p:sldId id="869" r:id="rId38"/>
    <p:sldId id="882" r:id="rId39"/>
    <p:sldId id="906" r:id="rId40"/>
    <p:sldId id="904" r:id="rId41"/>
    <p:sldId id="905" r:id="rId42"/>
    <p:sldId id="897" r:id="rId43"/>
  </p:sldIdLst>
  <p:sldSz cx="9906000" cy="6858000" type="A4"/>
  <p:notesSz cx="6797675" cy="9926638"/>
  <p:defaultTextStyle>
    <a:defPPr>
      <a:defRPr lang="ko-KR"/>
    </a:defPPr>
    <a:lvl1pPr algn="l" rtl="0" fontAlgn="base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HY견고딕" pitchFamily="18" charset="-127"/>
        <a:ea typeface="HY견고딕" pitchFamily="18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06" userDrawn="1">
          <p15:clr>
            <a:srgbClr val="A4A3A4"/>
          </p15:clr>
        </p15:guide>
        <p15:guide id="3" orient="horz" pos="666" userDrawn="1">
          <p15:clr>
            <a:srgbClr val="A4A3A4"/>
          </p15:clr>
        </p15:guide>
        <p15:guide id="4" orient="horz" pos="1162" userDrawn="1">
          <p15:clr>
            <a:srgbClr val="A4A3A4"/>
          </p15:clr>
        </p15:guide>
        <p15:guide id="5" orient="horz" pos="4020" userDrawn="1">
          <p15:clr>
            <a:srgbClr val="A4A3A4"/>
          </p15:clr>
        </p15:guide>
        <p15:guide id="6" pos="376" userDrawn="1">
          <p15:clr>
            <a:srgbClr val="A4A3A4"/>
          </p15:clr>
        </p15:guide>
        <p15:guide id="8" pos="557" userDrawn="1">
          <p15:clr>
            <a:srgbClr val="A4A3A4"/>
          </p15:clr>
        </p15:guide>
        <p15:guide id="13" pos="5978" userDrawn="1">
          <p15:clr>
            <a:srgbClr val="A4A3A4"/>
          </p15:clr>
        </p15:guide>
        <p15:guide id="14" pos="41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FF99"/>
    <a:srgbClr val="FFFF66"/>
    <a:srgbClr val="FF9900"/>
    <a:srgbClr val="B2B2B2"/>
    <a:srgbClr val="00FF99"/>
    <a:srgbClr val="0000FF"/>
    <a:srgbClr val="FFCC99"/>
    <a:srgbClr val="0099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437" autoAdjust="0"/>
  </p:normalViewPr>
  <p:slideViewPr>
    <p:cSldViewPr snapToGrid="0">
      <p:cViewPr varScale="1">
        <p:scale>
          <a:sx n="115" d="100"/>
          <a:sy n="115" d="100"/>
        </p:scale>
        <p:origin x="1254" y="114"/>
      </p:cViewPr>
      <p:guideLst>
        <p:guide orient="horz" pos="506"/>
        <p:guide orient="horz" pos="666"/>
        <p:guide orient="horz" pos="1162"/>
        <p:guide orient="horz" pos="4020"/>
        <p:guide pos="376"/>
        <p:guide pos="557"/>
        <p:guide pos="5978"/>
        <p:guide pos="416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4014" y="96"/>
      </p:cViewPr>
      <p:guideLst>
        <p:guide orient="horz" pos="3126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88" cy="534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latinLnBrk="1"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439" y="0"/>
            <a:ext cx="2895276" cy="534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algn="r" latinLnBrk="1"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307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9563"/>
            <a:ext cx="2971888" cy="456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latinLnBrk="1"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307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439" y="9449563"/>
            <a:ext cx="2895276" cy="456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 latinLnBrk="1"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>
              <a:defRPr/>
            </a:pPr>
            <a:fld id="{9893CB2A-7AB0-4EF0-9C91-A2D7224322C3}" type="slidenum">
              <a:rPr lang="zh-CN" altLang="en-US"/>
              <a:pPr>
                <a:defRPr/>
              </a:pPr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6719427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351" cy="497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latinLnBrk="1">
              <a:defRPr>
                <a:latin typeface="굴림" pitchFamily="34" charset="-127"/>
                <a:ea typeface="굴림" pitchFamily="34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728" y="1"/>
            <a:ext cx="2946351" cy="497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algn="r" latinLnBrk="1">
              <a:defRPr>
                <a:latin typeface="굴림" pitchFamily="34" charset="-127"/>
                <a:ea typeface="굴림" pitchFamily="34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1200" y="744538"/>
            <a:ext cx="537686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35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928" y="4715273"/>
            <a:ext cx="5437821" cy="4466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1935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7374"/>
            <a:ext cx="2946351" cy="497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latinLnBrk="1">
              <a:defRPr>
                <a:latin typeface="굴림" pitchFamily="34" charset="-127"/>
                <a:ea typeface="굴림" pitchFamily="34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1935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728" y="9427374"/>
            <a:ext cx="2946351" cy="497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algn="r" latinLnBrk="1">
              <a:defRPr>
                <a:latin typeface="굴림" pitchFamily="34" charset="-127"/>
                <a:ea typeface="굴림" pitchFamily="34" charset="-127"/>
              </a:defRPr>
            </a:lvl1pPr>
          </a:lstStyle>
          <a:p>
            <a:pPr>
              <a:defRPr/>
            </a:pPr>
            <a:fld id="{854D8BFA-DAA6-4C2C-9CA6-6DFBD1D4866C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9639395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0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89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70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71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740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6769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298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316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7306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9568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3471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4360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5297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3361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0427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3186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657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8865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8864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0090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3994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0957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0297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2917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3142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8065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4855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6653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28187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5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3149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9994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1116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6700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79497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34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72888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35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64894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36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3914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37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90445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38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43564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39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09353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40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80533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4D8BFA-DAA6-4C2C-9CA6-6DFBD1D4866C}" type="slidenum">
              <a:rPr lang="en-US" altLang="ko-KR" smtClean="0">
                <a:solidFill>
                  <a:srgbClr val="000000"/>
                </a:solidFill>
              </a:rPr>
              <a:pPr>
                <a:defRPr/>
              </a:pPr>
              <a:t>41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96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9359895" y="855529"/>
            <a:ext cx="3490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85000"/>
                  </a:schemeClr>
                </a:solidFill>
              </a:rPr>
              <a:t>.</a:t>
            </a:r>
            <a:endParaRPr lang="ko-KR" altLang="en-US" sz="1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9359895" y="6227510"/>
            <a:ext cx="3490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85000"/>
                  </a:schemeClr>
                </a:solidFill>
              </a:rPr>
              <a:t>.</a:t>
            </a:r>
            <a:endParaRPr lang="ko-KR" altLang="en-US" sz="1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860684" y="6227510"/>
            <a:ext cx="3490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85000"/>
                  </a:schemeClr>
                </a:solidFill>
              </a:rPr>
              <a:t>.</a:t>
            </a:r>
            <a:endParaRPr lang="ko-KR" altLang="en-US" sz="1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860684" y="856968"/>
            <a:ext cx="3490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85000"/>
                  </a:schemeClr>
                </a:solidFill>
              </a:rPr>
              <a:t>.</a:t>
            </a:r>
            <a:endParaRPr lang="ko-KR" altLang="en-US" sz="1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6025219" y="6227510"/>
            <a:ext cx="3490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85000"/>
                  </a:schemeClr>
                </a:solidFill>
              </a:rPr>
              <a:t>.</a:t>
            </a:r>
            <a:endParaRPr lang="ko-KR" altLang="en-US" sz="1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6025219" y="857813"/>
            <a:ext cx="3490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85000"/>
                  </a:schemeClr>
                </a:solidFill>
              </a:rPr>
              <a:t>.</a:t>
            </a:r>
            <a:endParaRPr lang="ko-KR" altLang="en-US" sz="1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5756338" y="6227510"/>
            <a:ext cx="3490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85000"/>
                  </a:schemeClr>
                </a:solidFill>
              </a:rPr>
              <a:t>.</a:t>
            </a:r>
            <a:endParaRPr lang="ko-KR" altLang="en-US" sz="1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5756338" y="857813"/>
            <a:ext cx="3490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85000"/>
                  </a:schemeClr>
                </a:solidFill>
              </a:rPr>
              <a:t>.</a:t>
            </a:r>
            <a:endParaRPr lang="ko-KR" altLang="en-US" sz="1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482330" y="6227510"/>
            <a:ext cx="3490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85000"/>
                  </a:schemeClr>
                </a:solidFill>
              </a:rPr>
              <a:t>.</a:t>
            </a:r>
            <a:endParaRPr lang="ko-KR" altLang="en-US" sz="1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482330" y="857813"/>
            <a:ext cx="3490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85000"/>
                  </a:schemeClr>
                </a:solidFill>
              </a:rPr>
              <a:t>.</a:t>
            </a:r>
            <a:endParaRPr lang="ko-KR" altLang="en-US" sz="1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350489" y="110260"/>
            <a:ext cx="6023798" cy="276999"/>
          </a:xfrm>
          <a:prstGeom prst="rect">
            <a:avLst/>
          </a:prstGeom>
          <a:effectLst/>
        </p:spPr>
        <p:txBody>
          <a:bodyPr anchor="ctr" anchorCtr="0"/>
          <a:lstStyle>
            <a:lvl1pPr algn="l"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BottomBar"/>
          <p:cNvSpPr>
            <a:spLocks noChangeArrowheads="1"/>
          </p:cNvSpPr>
          <p:nvPr userDrawn="1"/>
        </p:nvSpPr>
        <p:spPr bwMode="auto">
          <a:xfrm>
            <a:off x="1" y="6381329"/>
            <a:ext cx="9906000" cy="478466"/>
          </a:xfrm>
          <a:prstGeom prst="rect">
            <a:avLst/>
          </a:prstGeom>
          <a:solidFill>
            <a:srgbClr val="C7DFFB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7725" tIns="48863" rIns="97725" bIns="48863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2960"/>
              </a:buClr>
              <a:defRPr/>
            </a:pPr>
            <a:endParaRPr kumimoji="1" lang="ko-KR" altLang="en-US" sz="2500" dirty="0">
              <a:solidFill>
                <a:srgbClr val="000000"/>
              </a:solidFill>
              <a:latin typeface="맑은 고딕"/>
              <a:ea typeface="굴림" charset="-127"/>
              <a:cs typeface="Arial" pitchFamily="34" charset="0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350489" y="110260"/>
            <a:ext cx="6101111" cy="582437"/>
          </a:xfrm>
          <a:prstGeom prst="rect">
            <a:avLst/>
          </a:prstGeom>
          <a:effectLst/>
        </p:spPr>
        <p:txBody>
          <a:bodyPr anchor="ctr" anchorCtr="0"/>
          <a:lstStyle>
            <a:lvl1pPr algn="l"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마스터 제목 스타일 편집</a:t>
            </a:r>
          </a:p>
        </p:txBody>
      </p:sp>
      <p:sp>
        <p:nvSpPr>
          <p:cNvPr id="8" name="Text Box 23"/>
          <p:cNvSpPr txBox="1">
            <a:spLocks noChangeArrowheads="1"/>
          </p:cNvSpPr>
          <p:nvPr userDrawn="1"/>
        </p:nvSpPr>
        <p:spPr bwMode="auto">
          <a:xfrm>
            <a:off x="8668685" y="6530975"/>
            <a:ext cx="12090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latinLnBrk="1">
              <a:spcBef>
                <a:spcPct val="50000"/>
              </a:spcBef>
              <a:defRPr/>
            </a:pPr>
            <a:fld id="{BD491ABC-CB30-4A64-A87E-2F6F987D6DB1}" type="slidenum">
              <a:rPr lang="zh-CN" altLang="en-US" sz="1800" b="1" i="1" smtClean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</a:rPr>
              <a:pPr algn="r" latinLnBrk="1">
                <a:spcBef>
                  <a:spcPct val="50000"/>
                </a:spcBef>
                <a:defRPr/>
              </a:pPr>
              <a:t>‹#›</a:t>
            </a:fld>
            <a:r>
              <a:rPr lang="en-US" altLang="zh-CN" sz="1800" b="1" i="1" dirty="0">
                <a:solidFill>
                  <a:schemeClr val="bg1">
                    <a:lumMod val="50000"/>
                  </a:schemeClr>
                </a:solidFill>
                <a:latin typeface="맑은 고딕" pitchFamily="50" charset="-127"/>
              </a:rPr>
              <a:t>/29</a:t>
            </a:r>
            <a:endParaRPr lang="en-US" altLang="zh-CN" sz="1800" b="1" i="1" dirty="0">
              <a:solidFill>
                <a:schemeClr val="bg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626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31156" y="1"/>
            <a:ext cx="6069645" cy="7469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 anchorCtr="0"/>
          <a:lstStyle>
            <a:lvl1pPr>
              <a:defRPr sz="2800" b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신규Templete_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1"/>
            <a:ext cx="9906000" cy="3789363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ko-KR" dirty="0">
              <a:solidFill>
                <a:srgbClr val="FFFFFF"/>
              </a:solidFill>
              <a:ea typeface="굴림" charset="-127"/>
              <a:cs typeface="Arial" charset="0"/>
            </a:endParaRPr>
          </a:p>
        </p:txBody>
      </p:sp>
      <p:pic>
        <p:nvPicPr>
          <p:cNvPr id="8" name="Picture 4" descr="C:\Users\i\Desktop\aaa\Cover_0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3203" y="4752976"/>
            <a:ext cx="3030273" cy="111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93991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 userDrawn="1"/>
        </p:nvCxnSpPr>
        <p:spPr>
          <a:xfrm>
            <a:off x="241677" y="790575"/>
            <a:ext cx="9473978" cy="0"/>
          </a:xfrm>
          <a:prstGeom prst="line">
            <a:avLst/>
          </a:prstGeom>
          <a:ln w="38100">
            <a:solidFill>
              <a:srgbClr val="D1E8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23" r:id="rId2"/>
    <p:sldLayoutId id="2147484042" r:id="rId3"/>
    <p:sldLayoutId id="2147484030" r:id="rId4"/>
    <p:sldLayoutId id="2147484059" r:id="rId5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34" charset="-127"/>
          <a:ea typeface="굴림" pitchFamily="34" charset="-127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34" charset="-127"/>
          <a:ea typeface="굴림" pitchFamily="34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34" charset="-127"/>
          <a:ea typeface="굴림" pitchFamily="34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34" charset="-127"/>
          <a:ea typeface="굴림" pitchFamily="34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34" charset="-127"/>
          <a:ea typeface="굴림" pitchFamily="34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34" charset="-127"/>
          <a:ea typeface="굴림" pitchFamily="34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34" charset="-127"/>
          <a:ea typeface="굴림" pitchFamily="34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34" charset="-127"/>
          <a:ea typeface="굴림" pitchFamily="34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굴림" pitchFamily="34" charset="-127"/>
          <a:ea typeface="굴림" pitchFamily="34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kumimoji="1" sz="3200">
          <a:solidFill>
            <a:schemeClr val="tx1"/>
          </a:solidFill>
          <a:latin typeface="+mn-lt"/>
          <a:ea typeface="굴림" pitchFamily="34" charset="-127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kumimoji="1" sz="2800">
          <a:solidFill>
            <a:schemeClr val="tx1"/>
          </a:solidFill>
          <a:latin typeface="+mn-lt"/>
          <a:ea typeface="굴림" pitchFamily="34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  <a:ea typeface="굴림" pitchFamily="34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kumimoji="1" sz="2000">
          <a:solidFill>
            <a:schemeClr val="tx1"/>
          </a:solidFill>
          <a:latin typeface="+mn-lt"/>
          <a:ea typeface="굴림" pitchFamily="34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굴림" pitchFamily="34" charset="-127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0.jp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11" Type="http://schemas.openxmlformats.org/officeDocument/2006/relationships/image" Target="../media/image7.jpeg"/><Relationship Id="rId5" Type="http://schemas.openxmlformats.org/officeDocument/2006/relationships/image" Target="../media/image14.jpeg"/><Relationship Id="rId10" Type="http://schemas.openxmlformats.org/officeDocument/2006/relationships/image" Target="../media/image6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1.jp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eg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10" Type="http://schemas.openxmlformats.org/officeDocument/2006/relationships/image" Target="../media/image7.jpeg"/><Relationship Id="rId4" Type="http://schemas.openxmlformats.org/officeDocument/2006/relationships/image" Target="../media/image26.jpeg"/><Relationship Id="rId9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jp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jpg"/><Relationship Id="rId5" Type="http://schemas.openxmlformats.org/officeDocument/2006/relationships/image" Target="../media/image36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pn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43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48.jpeg"/><Relationship Id="rId4" Type="http://schemas.openxmlformats.org/officeDocument/2006/relationships/image" Target="../media/image44.png"/><Relationship Id="rId9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10.jpe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gif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55.pn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6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9.jp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61.jpg"/><Relationship Id="rId4" Type="http://schemas.openxmlformats.org/officeDocument/2006/relationships/image" Target="../media/image6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.jpeg"/><Relationship Id="rId7" Type="http://schemas.openxmlformats.org/officeDocument/2006/relationships/image" Target="../media/image6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.jpeg"/><Relationship Id="rId7" Type="http://schemas.openxmlformats.org/officeDocument/2006/relationships/image" Target="../media/image6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6.jpeg"/><Relationship Id="rId7" Type="http://schemas.openxmlformats.org/officeDocument/2006/relationships/image" Target="../media/image7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75.jpeg"/><Relationship Id="rId7" Type="http://schemas.openxmlformats.org/officeDocument/2006/relationships/image" Target="../media/image7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76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79.jpeg"/><Relationship Id="rId7" Type="http://schemas.openxmlformats.org/officeDocument/2006/relationships/image" Target="../media/image8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0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image" Target="../media/image6.jpeg"/><Relationship Id="rId7" Type="http://schemas.openxmlformats.org/officeDocument/2006/relationships/image" Target="../media/image8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4.jpeg"/><Relationship Id="rId5" Type="http://schemas.openxmlformats.org/officeDocument/2006/relationships/image" Target="../media/image83.jpg"/><Relationship Id="rId4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eg"/><Relationship Id="rId3" Type="http://schemas.openxmlformats.org/officeDocument/2006/relationships/image" Target="../media/image6.jpeg"/><Relationship Id="rId7" Type="http://schemas.openxmlformats.org/officeDocument/2006/relationships/image" Target="../media/image8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8.jpeg"/><Relationship Id="rId5" Type="http://schemas.openxmlformats.org/officeDocument/2006/relationships/image" Target="../media/image87.jpg"/><Relationship Id="rId4" Type="http://schemas.openxmlformats.org/officeDocument/2006/relationships/image" Target="../media/image7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image" Target="../media/image91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Relationship Id="rId9" Type="http://schemas.openxmlformats.org/officeDocument/2006/relationships/image" Target="../media/image95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g"/><Relationship Id="rId3" Type="http://schemas.openxmlformats.org/officeDocument/2006/relationships/image" Target="../media/image6.jpeg"/><Relationship Id="rId7" Type="http://schemas.openxmlformats.org/officeDocument/2006/relationships/image" Target="../media/image9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7.jpg"/><Relationship Id="rId5" Type="http://schemas.openxmlformats.org/officeDocument/2006/relationships/image" Target="../media/image96.jpeg"/><Relationship Id="rId4" Type="http://schemas.openxmlformats.org/officeDocument/2006/relationships/image" Target="../media/image7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eg"/><Relationship Id="rId3" Type="http://schemas.openxmlformats.org/officeDocument/2006/relationships/image" Target="../media/image6.jpeg"/><Relationship Id="rId7" Type="http://schemas.openxmlformats.org/officeDocument/2006/relationships/image" Target="../media/image10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7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g"/><Relationship Id="rId3" Type="http://schemas.openxmlformats.org/officeDocument/2006/relationships/image" Target="../media/image6.jpeg"/><Relationship Id="rId7" Type="http://schemas.openxmlformats.org/officeDocument/2006/relationships/image" Target="../media/image10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5.jpg"/><Relationship Id="rId5" Type="http://schemas.openxmlformats.org/officeDocument/2006/relationships/image" Target="../media/image104.jpg"/><Relationship Id="rId4" Type="http://schemas.openxmlformats.org/officeDocument/2006/relationships/image" Target="../media/image7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jpg"/><Relationship Id="rId3" Type="http://schemas.openxmlformats.org/officeDocument/2006/relationships/image" Target="../media/image6.jpeg"/><Relationship Id="rId7" Type="http://schemas.openxmlformats.org/officeDocument/2006/relationships/image" Target="../media/image11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9.jpg"/><Relationship Id="rId5" Type="http://schemas.openxmlformats.org/officeDocument/2006/relationships/image" Target="../media/image108.jpeg"/><Relationship Id="rId4" Type="http://schemas.openxmlformats.org/officeDocument/2006/relationships/image" Target="../media/image7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jpeg"/><Relationship Id="rId3" Type="http://schemas.openxmlformats.org/officeDocument/2006/relationships/image" Target="../media/image6.jpeg"/><Relationship Id="rId7" Type="http://schemas.openxmlformats.org/officeDocument/2006/relationships/image" Target="../media/image11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3.jpeg"/><Relationship Id="rId5" Type="http://schemas.openxmlformats.org/officeDocument/2006/relationships/image" Target="../media/image112.jpg"/><Relationship Id="rId4" Type="http://schemas.openxmlformats.org/officeDocument/2006/relationships/image" Target="../media/image7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jpeg"/><Relationship Id="rId3" Type="http://schemas.openxmlformats.org/officeDocument/2006/relationships/image" Target="../media/image6.jpeg"/><Relationship Id="rId7" Type="http://schemas.openxmlformats.org/officeDocument/2006/relationships/image" Target="../media/image118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7.jpg"/><Relationship Id="rId5" Type="http://schemas.openxmlformats.org/officeDocument/2006/relationships/image" Target="../media/image116.jpg"/><Relationship Id="rId4" Type="http://schemas.openxmlformats.org/officeDocument/2006/relationships/image" Target="../media/image7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jpeg"/><Relationship Id="rId3" Type="http://schemas.openxmlformats.org/officeDocument/2006/relationships/image" Target="../media/image6.jpeg"/><Relationship Id="rId7" Type="http://schemas.openxmlformats.org/officeDocument/2006/relationships/image" Target="../media/image12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1.jpeg"/><Relationship Id="rId5" Type="http://schemas.openxmlformats.org/officeDocument/2006/relationships/image" Target="../media/image120.jpg"/><Relationship Id="rId4" Type="http://schemas.openxmlformats.org/officeDocument/2006/relationships/image" Target="../media/image7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jpeg"/><Relationship Id="rId3" Type="http://schemas.openxmlformats.org/officeDocument/2006/relationships/image" Target="../media/image124.jpeg"/><Relationship Id="rId7" Type="http://schemas.openxmlformats.org/officeDocument/2006/relationships/image" Target="../media/image12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5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jpeg"/><Relationship Id="rId3" Type="http://schemas.openxmlformats.org/officeDocument/2006/relationships/image" Target="../media/image6.jpeg"/><Relationship Id="rId7" Type="http://schemas.openxmlformats.org/officeDocument/2006/relationships/image" Target="../media/image130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9.jpeg"/><Relationship Id="rId5" Type="http://schemas.openxmlformats.org/officeDocument/2006/relationships/image" Target="../media/image128.jpeg"/><Relationship Id="rId4" Type="http://schemas.openxmlformats.org/officeDocument/2006/relationships/image" Target="../media/image7.jpeg"/><Relationship Id="rId9" Type="http://schemas.openxmlformats.org/officeDocument/2006/relationships/image" Target="../media/image132.jp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jpg"/><Relationship Id="rId3" Type="http://schemas.openxmlformats.org/officeDocument/2006/relationships/image" Target="../media/image133.jp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135.jpeg"/><Relationship Id="rId4" Type="http://schemas.openxmlformats.org/officeDocument/2006/relationships/image" Target="../media/image134.jpg"/><Relationship Id="rId9" Type="http://schemas.openxmlformats.org/officeDocument/2006/relationships/image" Target="../media/image137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38.jpg"/><Relationship Id="rId7" Type="http://schemas.openxmlformats.org/officeDocument/2006/relationships/image" Target="../media/image142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1.jpeg"/><Relationship Id="rId5" Type="http://schemas.openxmlformats.org/officeDocument/2006/relationships/image" Target="../media/image140.jpeg"/><Relationship Id="rId4" Type="http://schemas.openxmlformats.org/officeDocument/2006/relationships/image" Target="../media/image139.jpeg"/><Relationship Id="rId9" Type="http://schemas.openxmlformats.org/officeDocument/2006/relationships/image" Target="../media/image7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s://mail.naver.com/read/image/?mailSN=13839&amp;attachIndex=2&amp;contentType=image/jpeg&amp;offset=4690&amp;size=352266&amp;mimeSN=1550969281.773479.59552.46848&amp;org=1&amp;u=af86" TargetMode="External"/><Relationship Id="rId3" Type="http://schemas.openxmlformats.org/officeDocument/2006/relationships/image" Target="../media/image143.jp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145.jpg"/><Relationship Id="rId4" Type="http://schemas.openxmlformats.org/officeDocument/2006/relationships/image" Target="../media/image144.jpg"/><Relationship Id="rId9" Type="http://schemas.openxmlformats.org/officeDocument/2006/relationships/image" Target="../media/image146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7" Type="http://schemas.openxmlformats.org/officeDocument/2006/relationships/image" Target="../media/image149.gi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8.jp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1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5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jpg"/><Relationship Id="rId3" Type="http://schemas.openxmlformats.org/officeDocument/2006/relationships/image" Target="../media/image6.jpeg"/><Relationship Id="rId7" Type="http://schemas.openxmlformats.org/officeDocument/2006/relationships/image" Target="../media/image158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7.jpg"/><Relationship Id="rId5" Type="http://schemas.openxmlformats.org/officeDocument/2006/relationships/image" Target="../media/image156.jp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98" b="8183"/>
          <a:stretch/>
        </p:blipFill>
        <p:spPr>
          <a:xfrm>
            <a:off x="-1" y="0"/>
            <a:ext cx="9918000" cy="6858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" t="927" r="3108" b="-307"/>
          <a:stretch/>
        </p:blipFill>
        <p:spPr>
          <a:xfrm>
            <a:off x="2857728" y="2429045"/>
            <a:ext cx="4208404" cy="1800000"/>
          </a:xfrm>
          <a:prstGeom prst="rect">
            <a:avLst/>
          </a:prstGeom>
        </p:spPr>
      </p:pic>
      <p:sp>
        <p:nvSpPr>
          <p:cNvPr id="7" name="제목 21">
            <a:extLst>
              <a:ext uri="{FF2B5EF4-FFF2-40B4-BE49-F238E27FC236}">
                <a16:creationId xmlns:a16="http://schemas.microsoft.com/office/drawing/2014/main" id="{5B4E571C-7A2B-4EAB-A80D-F9910A31FC42}"/>
              </a:ext>
            </a:extLst>
          </p:cNvPr>
          <p:cNvSpPr txBox="1">
            <a:spLocks/>
          </p:cNvSpPr>
          <p:nvPr/>
        </p:nvSpPr>
        <p:spPr>
          <a:xfrm>
            <a:off x="3594411" y="4784164"/>
            <a:ext cx="2987052" cy="226009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 anchorCtr="0">
            <a:no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4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9pPr>
          </a:lstStyle>
          <a:p>
            <a:pPr>
              <a:lnSpc>
                <a:spcPct val="150000"/>
              </a:lnSpc>
              <a:spcBef>
                <a:spcPts val="554"/>
              </a:spcBef>
            </a:pPr>
            <a:r>
              <a:rPr lang="en-US" altLang="ko-KR" sz="2800" kern="0" dirty="0" smtClean="0">
                <a:solidFill>
                  <a:schemeClr val="tx2">
                    <a:lumMod val="65000"/>
                    <a:lumOff val="35000"/>
                  </a:schemeClr>
                </a:solidFill>
              </a:rPr>
              <a:t>2019. 02</a:t>
            </a:r>
            <a:endParaRPr lang="ko-KR" altLang="en-US" sz="2800" kern="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29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360" y="218429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목차</a:t>
            </a:r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2" name="모서리가 둥근 직사각형 13">
            <a:extLst>
              <a:ext uri="{FF2B5EF4-FFF2-40B4-BE49-F238E27FC236}">
                <a16:creationId xmlns:a16="http://schemas.microsoft.com/office/drawing/2014/main" id="{1701F32C-72DA-468C-B3DB-84CEF7E8F5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3764" y="1448586"/>
            <a:ext cx="6396831" cy="4488563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>
              <a:lnSpc>
                <a:spcPts val="3760"/>
              </a:lnSpc>
            </a:pPr>
            <a:r>
              <a:rPr lang="en-US" altLang="ko-KR" sz="2400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2400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설립목적 및</a:t>
            </a:r>
            <a:r>
              <a:rPr lang="ko-KR" altLang="en-US" sz="2400" dirty="0">
                <a:latin typeface="HY엽서M" panose="02030600000101010101" pitchFamily="18" charset="-127"/>
                <a:ea typeface="HY엽서M" panose="02030600000101010101" pitchFamily="18" charset="-127"/>
              </a:rPr>
              <a:t> 목표</a:t>
            </a:r>
          </a:p>
          <a:p>
            <a:pPr>
              <a:lnSpc>
                <a:spcPts val="3760"/>
              </a:lnSpc>
            </a:pPr>
            <a:r>
              <a:rPr lang="ko-KR" altLang="en-US" sz="2400" dirty="0">
                <a:latin typeface="HY엽서M" panose="02030600000101010101" pitchFamily="18" charset="-127"/>
                <a:ea typeface="HY엽서M" panose="02030600000101010101" pitchFamily="18" charset="-127"/>
              </a:rPr>
              <a:t> </a:t>
            </a:r>
            <a:r>
              <a:rPr lang="ko-KR" altLang="en-US" sz="2400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주요연혁</a:t>
            </a:r>
            <a:endParaRPr lang="ko-KR" altLang="en-US" sz="24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>
              <a:lnSpc>
                <a:spcPts val="3760"/>
              </a:lnSpc>
            </a:pPr>
            <a:r>
              <a:rPr lang="ko-KR" altLang="en-US" sz="2400" dirty="0">
                <a:latin typeface="HY엽서M" panose="02030600000101010101" pitchFamily="18" charset="-127"/>
                <a:ea typeface="HY엽서M" panose="02030600000101010101" pitchFamily="18" charset="-127"/>
              </a:rPr>
              <a:t> 수상</a:t>
            </a:r>
            <a:r>
              <a:rPr lang="en-US" altLang="ko-KR" sz="2400" dirty="0"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2400" dirty="0">
                <a:latin typeface="HY엽서M" panose="02030600000101010101" pitchFamily="18" charset="-127"/>
                <a:ea typeface="HY엽서M" panose="02030600000101010101" pitchFamily="18" charset="-127"/>
              </a:rPr>
              <a:t>언론 홍보</a:t>
            </a:r>
            <a:r>
              <a:rPr lang="en-US" altLang="ko-KR" sz="2400" dirty="0"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2400" dirty="0">
                <a:latin typeface="HY엽서M" panose="02030600000101010101" pitchFamily="18" charset="-127"/>
                <a:ea typeface="HY엽서M" panose="02030600000101010101" pitchFamily="18" charset="-127"/>
              </a:rPr>
              <a:t>위촉 </a:t>
            </a:r>
            <a:endParaRPr lang="en-US" altLang="ko-KR" sz="24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>
              <a:lnSpc>
                <a:spcPts val="3760"/>
              </a:lnSpc>
            </a:pPr>
            <a:r>
              <a:rPr lang="ko-KR" altLang="en-US" sz="2400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조직도</a:t>
            </a:r>
            <a:endParaRPr lang="en-US" altLang="ko-KR" sz="2400" dirty="0" smtClean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>
              <a:lnSpc>
                <a:spcPts val="3760"/>
              </a:lnSpc>
            </a:pPr>
            <a:r>
              <a:rPr lang="en-US" altLang="ko-KR" sz="2400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2400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운영 </a:t>
            </a:r>
            <a:r>
              <a:rPr lang="ko-KR" altLang="en-US" sz="2400" dirty="0">
                <a:latin typeface="HY엽서M" panose="02030600000101010101" pitchFamily="18" charset="-127"/>
                <a:ea typeface="HY엽서M" panose="02030600000101010101" pitchFamily="18" charset="-127"/>
              </a:rPr>
              <a:t>및 </a:t>
            </a:r>
            <a:r>
              <a:rPr lang="ko-KR" altLang="en-US" sz="2400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관리방침</a:t>
            </a:r>
            <a:endParaRPr lang="ko-KR" altLang="en-US" sz="24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>
              <a:lnSpc>
                <a:spcPts val="3760"/>
              </a:lnSpc>
            </a:pPr>
            <a:r>
              <a:rPr lang="ko-KR" altLang="en-US" sz="2400" dirty="0">
                <a:latin typeface="HY엽서M" panose="02030600000101010101" pitchFamily="18" charset="-127"/>
                <a:ea typeface="HY엽서M" panose="02030600000101010101" pitchFamily="18" charset="-127"/>
              </a:rPr>
              <a:t> </a:t>
            </a:r>
            <a:r>
              <a:rPr lang="ko-KR" altLang="en-US" sz="2400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급여</a:t>
            </a:r>
            <a:r>
              <a:rPr lang="en-US" altLang="ko-KR" sz="2400" dirty="0"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2400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이용비용</a:t>
            </a:r>
            <a:endParaRPr lang="en-US" altLang="ko-KR" sz="2400" dirty="0" smtClean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>
              <a:lnSpc>
                <a:spcPts val="3760"/>
              </a:lnSpc>
            </a:pPr>
            <a:r>
              <a:rPr lang="ko-KR" altLang="en-US" sz="2400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주요 사업내용</a:t>
            </a:r>
            <a:endParaRPr lang="en-US" altLang="ko-KR" sz="2400" dirty="0" smtClean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>
              <a:lnSpc>
                <a:spcPts val="3760"/>
              </a:lnSpc>
            </a:pPr>
            <a:r>
              <a:rPr lang="en-US" altLang="ko-KR" sz="2400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2400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프로그램 활동</a:t>
            </a:r>
            <a:endParaRPr lang="en-US" altLang="ko-KR" sz="2400" dirty="0" smtClean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>
              <a:lnSpc>
                <a:spcPts val="3760"/>
              </a:lnSpc>
            </a:pPr>
            <a:r>
              <a:rPr lang="ko-KR" altLang="en-US" sz="2400" dirty="0">
                <a:latin typeface="HY엽서M" panose="02030600000101010101" pitchFamily="18" charset="-127"/>
                <a:ea typeface="HY엽서M" panose="02030600000101010101" pitchFamily="18" charset="-127"/>
              </a:rPr>
              <a:t> </a:t>
            </a:r>
            <a:r>
              <a:rPr lang="en-US" altLang="ko-KR" sz="2400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19</a:t>
            </a:r>
            <a:r>
              <a:rPr lang="ko-KR" altLang="en-US" sz="2400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년 활동 계획</a:t>
            </a:r>
            <a:endParaRPr lang="en-US" altLang="ko-KR" sz="2400" dirty="0" smtClean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>
              <a:lnSpc>
                <a:spcPts val="3760"/>
              </a:lnSpc>
            </a:pPr>
            <a:r>
              <a:rPr lang="en-US" altLang="ko-KR" sz="2400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en-US" altLang="ko-KR" sz="2400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2400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찾아오시는 길</a:t>
            </a:r>
            <a:endParaRPr lang="ko-KR" altLang="en-US" sz="24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1447576" y="1375164"/>
            <a:ext cx="288000" cy="288000"/>
            <a:chOff x="7400893" y="5470776"/>
            <a:chExt cx="342625" cy="326558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21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22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1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1447576" y="1879018"/>
            <a:ext cx="288000" cy="288000"/>
            <a:chOff x="7400893" y="5470776"/>
            <a:chExt cx="342625" cy="326558"/>
          </a:xfrm>
        </p:grpSpPr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58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59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2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1447576" y="2347728"/>
            <a:ext cx="288000" cy="288000"/>
            <a:chOff x="7400893" y="5470776"/>
            <a:chExt cx="342625" cy="326558"/>
          </a:xfrm>
        </p:grpSpPr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63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64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3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1447576" y="2851579"/>
            <a:ext cx="288000" cy="288000"/>
            <a:chOff x="7400893" y="5470776"/>
            <a:chExt cx="342625" cy="326558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68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69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4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1447576" y="3324312"/>
            <a:ext cx="288000" cy="288000"/>
            <a:chOff x="7400893" y="5470776"/>
            <a:chExt cx="342625" cy="326558"/>
          </a:xfrm>
        </p:grpSpPr>
        <p:grpSp>
          <p:nvGrpSpPr>
            <p:cNvPr id="71" name="그룹 70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73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74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5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1447576" y="3798309"/>
            <a:ext cx="288000" cy="288000"/>
            <a:chOff x="7400893" y="5470776"/>
            <a:chExt cx="342625" cy="326558"/>
          </a:xfrm>
        </p:grpSpPr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78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79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6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1447576" y="4278006"/>
            <a:ext cx="288000" cy="288000"/>
            <a:chOff x="7400893" y="5470776"/>
            <a:chExt cx="342625" cy="326558"/>
          </a:xfrm>
        </p:grpSpPr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83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84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7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1447576" y="4760861"/>
            <a:ext cx="288000" cy="288000"/>
            <a:chOff x="7400893" y="5470776"/>
            <a:chExt cx="342625" cy="326558"/>
          </a:xfrm>
        </p:grpSpPr>
        <p:grpSp>
          <p:nvGrpSpPr>
            <p:cNvPr id="86" name="그룹 85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88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89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8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grpSp>
        <p:nvGrpSpPr>
          <p:cNvPr id="100" name="그룹 99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1447576" y="5235216"/>
            <a:ext cx="288000" cy="288000"/>
            <a:chOff x="7400893" y="5470776"/>
            <a:chExt cx="342625" cy="326558"/>
          </a:xfrm>
        </p:grpSpPr>
        <p:grpSp>
          <p:nvGrpSpPr>
            <p:cNvPr id="106" name="그룹 105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108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109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9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1447576" y="5736439"/>
            <a:ext cx="288000" cy="288000"/>
            <a:chOff x="7400893" y="5470776"/>
            <a:chExt cx="342625" cy="326558"/>
          </a:xfrm>
        </p:grpSpPr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52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53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 sz="1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10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295" y="1460167"/>
            <a:ext cx="2238375" cy="180975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456" y="3822304"/>
            <a:ext cx="3353210" cy="2126426"/>
          </a:xfrm>
          <a:prstGeom prst="rect">
            <a:avLst/>
          </a:prstGeom>
        </p:spPr>
      </p:pic>
      <p:pic>
        <p:nvPicPr>
          <p:cNvPr id="90" name="그림 8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91" name="그림 9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sp>
        <p:nvSpPr>
          <p:cNvPr id="92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6777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설립목적 및 목표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37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38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1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sp>
        <p:nvSpPr>
          <p:cNvPr id="3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-2/40-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038943"/>
            <a:ext cx="9163861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</a:t>
            </a:r>
            <a:r>
              <a:rPr lang="ko-KR" altLang="en-US" sz="20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노인의</a:t>
            </a:r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평안한 삶과 가족의 안정적 삶 추구 </a:t>
            </a:r>
            <a:endParaRPr lang="ko-KR" altLang="en-US" sz="18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grpSp>
        <p:nvGrpSpPr>
          <p:cNvPr id="16" name="그룹 15">
            <a:extLst>
              <a:ext uri="{FF2B5EF4-FFF2-40B4-BE49-F238E27FC236}">
                <a16:creationId xmlns:a16="http://schemas.microsoft.com/office/drawing/2014/main" id="{C3F80A98-A436-4949-88F7-C81B11E8A1B5}"/>
              </a:ext>
            </a:extLst>
          </p:cNvPr>
          <p:cNvGrpSpPr/>
          <p:nvPr/>
        </p:nvGrpSpPr>
        <p:grpSpPr>
          <a:xfrm>
            <a:off x="3037111" y="1616285"/>
            <a:ext cx="3738136" cy="1474225"/>
            <a:chOff x="269835" y="1233239"/>
            <a:chExt cx="2782247" cy="589942"/>
          </a:xfrm>
        </p:grpSpPr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0DA19811-D05C-42FE-A058-78DB6761A84C}"/>
                </a:ext>
              </a:extLst>
            </p:cNvPr>
            <p:cNvGrpSpPr/>
            <p:nvPr/>
          </p:nvGrpSpPr>
          <p:grpSpPr>
            <a:xfrm>
              <a:off x="269835" y="1233239"/>
              <a:ext cx="2782247" cy="589942"/>
              <a:chOff x="1016001" y="1557338"/>
              <a:chExt cx="7200899" cy="1138237"/>
            </a:xfrm>
          </p:grpSpPr>
          <p:sp>
            <p:nvSpPr>
              <p:cNvPr id="19" name="AutoShape 13">
                <a:extLst>
                  <a:ext uri="{FF2B5EF4-FFF2-40B4-BE49-F238E27FC236}">
                    <a16:creationId xmlns:a16="http://schemas.microsoft.com/office/drawing/2014/main" id="{25FE3C56-3D9D-444E-BD9F-DCC2A9F8C3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016001" y="2479675"/>
                <a:ext cx="7200899" cy="215900"/>
              </a:xfrm>
              <a:custGeom>
                <a:avLst/>
                <a:gdLst>
                  <a:gd name="G0" fmla="+- 2032 0 0"/>
                  <a:gd name="G1" fmla="+- 21600 0 2032"/>
                  <a:gd name="G2" fmla="*/ 2032 1 2"/>
                  <a:gd name="G3" fmla="+- 21600 0 G2"/>
                  <a:gd name="G4" fmla="+/ 2032 21600 2"/>
                  <a:gd name="G5" fmla="+/ G1 0 2"/>
                  <a:gd name="G6" fmla="*/ 21600 21600 2032"/>
                  <a:gd name="G7" fmla="*/ G6 1 2"/>
                  <a:gd name="G8" fmla="+- 21600 0 G7"/>
                  <a:gd name="G9" fmla="*/ 21600 1 2"/>
                  <a:gd name="G10" fmla="+- 2032 0 G9"/>
                  <a:gd name="G11" fmla="?: G10 G8 0"/>
                  <a:gd name="G12" fmla="?: G10 G7 21600"/>
                  <a:gd name="T0" fmla="*/ 20584 w 21600"/>
                  <a:gd name="T1" fmla="*/ 10800 h 21600"/>
                  <a:gd name="T2" fmla="*/ 10800 w 21600"/>
                  <a:gd name="T3" fmla="*/ 21600 h 21600"/>
                  <a:gd name="T4" fmla="*/ 1016 w 21600"/>
                  <a:gd name="T5" fmla="*/ 10800 h 21600"/>
                  <a:gd name="T6" fmla="*/ 10800 w 21600"/>
                  <a:gd name="T7" fmla="*/ 0 h 21600"/>
                  <a:gd name="T8" fmla="*/ 2816 w 21600"/>
                  <a:gd name="T9" fmla="*/ 2816 h 21600"/>
                  <a:gd name="T10" fmla="*/ 18784 w 21600"/>
                  <a:gd name="T11" fmla="*/ 1878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2032" y="21600"/>
                    </a:lnTo>
                    <a:lnTo>
                      <a:pt x="19568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5CE4">
                      <a:alpha val="0"/>
                    </a:srgbClr>
                  </a:gs>
                  <a:gs pos="100000">
                    <a:schemeClr val="tx1">
                      <a:alpha val="60001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9pPr>
              </a:lstStyle>
              <a:p>
                <a:endParaRPr lang="ko-KR" altLang="en-US" dirty="0"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20" name="AutoShape 14">
                <a:extLst>
                  <a:ext uri="{FF2B5EF4-FFF2-40B4-BE49-F238E27FC236}">
                    <a16:creationId xmlns:a16="http://schemas.microsoft.com/office/drawing/2014/main" id="{6740D4F4-7C25-45AA-8503-F53571AF13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V="1">
                <a:off x="1060450" y="2435225"/>
                <a:ext cx="7119938" cy="66675"/>
              </a:xfrm>
              <a:custGeom>
                <a:avLst/>
                <a:gdLst>
                  <a:gd name="G0" fmla="+- 2218 0 0"/>
                  <a:gd name="G1" fmla="+- 21600 0 2218"/>
                  <a:gd name="G2" fmla="*/ 2218 1 2"/>
                  <a:gd name="G3" fmla="+- 21600 0 G2"/>
                  <a:gd name="G4" fmla="+/ 2218 21600 2"/>
                  <a:gd name="G5" fmla="+/ G1 0 2"/>
                  <a:gd name="G6" fmla="*/ 21600 21600 2218"/>
                  <a:gd name="G7" fmla="*/ G6 1 2"/>
                  <a:gd name="G8" fmla="+- 21600 0 G7"/>
                  <a:gd name="G9" fmla="*/ 21600 1 2"/>
                  <a:gd name="G10" fmla="+- 2218 0 G9"/>
                  <a:gd name="G11" fmla="?: G10 G8 0"/>
                  <a:gd name="G12" fmla="?: G10 G7 21600"/>
                  <a:gd name="T0" fmla="*/ 20491 w 21600"/>
                  <a:gd name="T1" fmla="*/ 10800 h 21600"/>
                  <a:gd name="T2" fmla="*/ 10800 w 21600"/>
                  <a:gd name="T3" fmla="*/ 21600 h 21600"/>
                  <a:gd name="T4" fmla="*/ 1109 w 21600"/>
                  <a:gd name="T5" fmla="*/ 10800 h 21600"/>
                  <a:gd name="T6" fmla="*/ 10800 w 21600"/>
                  <a:gd name="T7" fmla="*/ 0 h 21600"/>
                  <a:gd name="T8" fmla="*/ 2909 w 21600"/>
                  <a:gd name="T9" fmla="*/ 2909 h 21600"/>
                  <a:gd name="T10" fmla="*/ 18691 w 21600"/>
                  <a:gd name="T11" fmla="*/ 18691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2218" y="21600"/>
                    </a:lnTo>
                    <a:lnTo>
                      <a:pt x="19382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424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2A29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9pPr>
              </a:lstStyle>
              <a:p>
                <a:endParaRPr lang="ko-KR" altLang="en-US" dirty="0"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21" name="AutoShape 15">
                <a:extLst>
                  <a:ext uri="{FF2B5EF4-FFF2-40B4-BE49-F238E27FC236}">
                    <a16:creationId xmlns:a16="http://schemas.microsoft.com/office/drawing/2014/main" id="{D4219E9B-D5F5-4ED9-B626-8047D36E50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1060450" y="1557338"/>
                <a:ext cx="7119938" cy="876300"/>
              </a:xfrm>
              <a:custGeom>
                <a:avLst/>
                <a:gdLst>
                  <a:gd name="G0" fmla="+- 943 0 0"/>
                  <a:gd name="G1" fmla="+- 21600 0 943"/>
                  <a:gd name="G2" fmla="*/ 943 1 2"/>
                  <a:gd name="G3" fmla="+- 21600 0 G2"/>
                  <a:gd name="G4" fmla="+/ 943 21600 2"/>
                  <a:gd name="G5" fmla="+/ G1 0 2"/>
                  <a:gd name="G6" fmla="*/ 21600 21600 943"/>
                  <a:gd name="G7" fmla="*/ G6 1 2"/>
                  <a:gd name="G8" fmla="+- 21600 0 G7"/>
                  <a:gd name="G9" fmla="*/ 21600 1 2"/>
                  <a:gd name="G10" fmla="+- 943 0 G9"/>
                  <a:gd name="G11" fmla="?: G10 G8 0"/>
                  <a:gd name="G12" fmla="?: G10 G7 21600"/>
                  <a:gd name="T0" fmla="*/ 21128 w 21600"/>
                  <a:gd name="T1" fmla="*/ 10800 h 21600"/>
                  <a:gd name="T2" fmla="*/ 10800 w 21600"/>
                  <a:gd name="T3" fmla="*/ 21600 h 21600"/>
                  <a:gd name="T4" fmla="*/ 472 w 21600"/>
                  <a:gd name="T5" fmla="*/ 10800 h 21600"/>
                  <a:gd name="T6" fmla="*/ 10800 w 21600"/>
                  <a:gd name="T7" fmla="*/ 0 h 21600"/>
                  <a:gd name="T8" fmla="*/ 2272 w 21600"/>
                  <a:gd name="T9" fmla="*/ 2272 h 21600"/>
                  <a:gd name="T10" fmla="*/ 19328 w 21600"/>
                  <a:gd name="T11" fmla="*/ 19328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943" y="21600"/>
                    </a:lnTo>
                    <a:lnTo>
                      <a:pt x="2065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66FF"/>
                  </a:gs>
                  <a:gs pos="100000">
                    <a:schemeClr val="tx2"/>
                  </a:gs>
                </a:gsLst>
                <a:path path="rect">
                  <a:fillToRect l="100000" t="100000"/>
                </a:path>
              </a:gradFill>
              <a:ln w="12700">
                <a:solidFill>
                  <a:srgbClr val="002A29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9pPr>
              </a:lstStyle>
              <a:p>
                <a:endParaRPr lang="ko-KR" altLang="en-US" dirty="0"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22" name="AutoShape 18">
                <a:extLst>
                  <a:ext uri="{FF2B5EF4-FFF2-40B4-BE49-F238E27FC236}">
                    <a16:creationId xmlns:a16="http://schemas.microsoft.com/office/drawing/2014/main" id="{88B162BA-AB40-498E-8EDC-E3A0348559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1312863" y="1585913"/>
                <a:ext cx="6624637" cy="215900"/>
              </a:xfrm>
              <a:custGeom>
                <a:avLst/>
                <a:gdLst>
                  <a:gd name="G0" fmla="+- 243 0 0"/>
                  <a:gd name="G1" fmla="+- 21600 0 243"/>
                  <a:gd name="G2" fmla="*/ 243 1 2"/>
                  <a:gd name="G3" fmla="+- 21600 0 G2"/>
                  <a:gd name="G4" fmla="+/ 243 21600 2"/>
                  <a:gd name="G5" fmla="+/ G1 0 2"/>
                  <a:gd name="G6" fmla="*/ 21600 21600 243"/>
                  <a:gd name="G7" fmla="*/ G6 1 2"/>
                  <a:gd name="G8" fmla="+- 21600 0 G7"/>
                  <a:gd name="G9" fmla="*/ 21600 1 2"/>
                  <a:gd name="G10" fmla="+- 243 0 G9"/>
                  <a:gd name="G11" fmla="?: G10 G8 0"/>
                  <a:gd name="G12" fmla="?: G10 G7 21600"/>
                  <a:gd name="T0" fmla="*/ 21478 w 21600"/>
                  <a:gd name="T1" fmla="*/ 10800 h 21600"/>
                  <a:gd name="T2" fmla="*/ 10800 w 21600"/>
                  <a:gd name="T3" fmla="*/ 21600 h 21600"/>
                  <a:gd name="T4" fmla="*/ 122 w 21600"/>
                  <a:gd name="T5" fmla="*/ 10800 h 21600"/>
                  <a:gd name="T6" fmla="*/ 10800 w 21600"/>
                  <a:gd name="T7" fmla="*/ 0 h 21600"/>
                  <a:gd name="T8" fmla="*/ 1922 w 21600"/>
                  <a:gd name="T9" fmla="*/ 1922 h 21600"/>
                  <a:gd name="T10" fmla="*/ 19678 w 21600"/>
                  <a:gd name="T11" fmla="*/ 19678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243" y="21600"/>
                    </a:lnTo>
                    <a:lnTo>
                      <a:pt x="2135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4240">
                      <a:alpha val="0"/>
                    </a:srgbClr>
                  </a:gs>
                  <a:gs pos="100000">
                    <a:schemeClr val="bg1">
                      <a:alpha val="39999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2A29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sz="1200" kern="1200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  <a:cs typeface="+mn-cs"/>
                  </a:defRPr>
                </a:lvl9pPr>
              </a:lstStyle>
              <a:p>
                <a:endParaRPr lang="ko-KR" altLang="en-US" dirty="0"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18" name="TextBox 21">
              <a:extLst>
                <a:ext uri="{FF2B5EF4-FFF2-40B4-BE49-F238E27FC236}">
                  <a16:creationId xmlns:a16="http://schemas.microsoft.com/office/drawing/2014/main" id="{B65E4995-E5E0-4BA9-BA1C-07B363C874EA}"/>
                </a:ext>
              </a:extLst>
            </p:cNvPr>
            <p:cNvSpPr txBox="1"/>
            <p:nvPr/>
          </p:nvSpPr>
          <p:spPr>
            <a:xfrm>
              <a:off x="399639" y="1270841"/>
              <a:ext cx="2522638" cy="35101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lIns="0" tIns="0" rIns="0" bIns="0" rtlCol="0" anchor="ctr" anchorCtr="0">
              <a:spAutoFit/>
            </a:bodyPr>
            <a:lstStyle>
              <a:defPPr>
                <a:defRPr lang="ko-K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umimoji="1" sz="12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umimoji="1" sz="12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umimoji="1" sz="12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umimoji="1" sz="12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umimoji="1" sz="12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5pPr>
              <a:lvl6pPr marL="2286000" algn="l" defTabSz="914400" rtl="0" eaLnBrk="1" latinLnBrk="0" hangingPunct="1">
                <a:defRPr kumimoji="1" sz="12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6pPr>
              <a:lvl7pPr marL="2743200" algn="l" defTabSz="914400" rtl="0" eaLnBrk="1" latinLnBrk="0" hangingPunct="1">
                <a:defRPr kumimoji="1" sz="12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7pPr>
              <a:lvl8pPr marL="3200400" algn="l" defTabSz="914400" rtl="0" eaLnBrk="1" latinLnBrk="0" hangingPunct="1">
                <a:defRPr kumimoji="1" sz="12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8pPr>
              <a:lvl9pPr marL="3657600" algn="l" defTabSz="914400" rtl="0" eaLnBrk="1" latinLnBrk="0" hangingPunct="1">
                <a:defRPr kumimoji="1" sz="1200" kern="120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ko-KR" altLang="en-US" sz="20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은혜요양원</a:t>
              </a:r>
              <a:endParaRPr lang="en-US" altLang="ko-K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원장  </a:t>
              </a:r>
              <a:r>
                <a:rPr lang="ko-KR" altLang="en-US" sz="18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문태광</a:t>
              </a:r>
              <a:endPara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sp>
        <p:nvSpPr>
          <p:cNvPr id="23" name="모서리가 둥근 직사각형 21">
            <a:extLst>
              <a:ext uri="{FF2B5EF4-FFF2-40B4-BE49-F238E27FC236}">
                <a16:creationId xmlns:a16="http://schemas.microsoft.com/office/drawing/2014/main" id="{752673DF-95CB-422D-8FAB-4F6AE4E145F9}"/>
              </a:ext>
            </a:extLst>
          </p:cNvPr>
          <p:cNvSpPr/>
          <p:nvPr/>
        </p:nvSpPr>
        <p:spPr bwMode="auto">
          <a:xfrm>
            <a:off x="850311" y="5825469"/>
            <a:ext cx="1179054" cy="617812"/>
          </a:xfrm>
          <a:prstGeom prst="roundRect">
            <a:avLst>
              <a:gd name="adj" fmla="val 3624"/>
            </a:avLst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latinLnBrk="1"/>
            <a:r>
              <a:rPr lang="en-US" altLang="ko-KR" sz="1400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endParaRPr lang="ko-KR" altLang="en-US" sz="14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24" name="모서리가 둥근 직사각형 20">
            <a:extLst>
              <a:ext uri="{FF2B5EF4-FFF2-40B4-BE49-F238E27FC236}">
                <a16:creationId xmlns:a16="http://schemas.microsoft.com/office/drawing/2014/main" id="{F163B9D4-B541-4CAB-A2CD-6E040B63B18D}"/>
              </a:ext>
            </a:extLst>
          </p:cNvPr>
          <p:cNvSpPr/>
          <p:nvPr/>
        </p:nvSpPr>
        <p:spPr bwMode="auto">
          <a:xfrm>
            <a:off x="841516" y="5331480"/>
            <a:ext cx="1183355" cy="489472"/>
          </a:xfrm>
          <a:prstGeom prst="roundRect">
            <a:avLst>
              <a:gd name="adj" fmla="val 3624"/>
            </a:avLst>
          </a:prstGeom>
          <a:solidFill>
            <a:srgbClr val="40404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 latinLnBrk="1"/>
            <a:r>
              <a:rPr lang="ko-KR" altLang="en-US" sz="1600" dirty="0" smtClean="0">
                <a:solidFill>
                  <a:schemeClr val="bg1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주용도</a:t>
            </a:r>
            <a:endParaRPr lang="ko-KR" altLang="en-US" sz="1600" dirty="0">
              <a:solidFill>
                <a:schemeClr val="bg1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25" name="TextBox 16">
            <a:extLst>
              <a:ext uri="{FF2B5EF4-FFF2-40B4-BE49-F238E27FC236}">
                <a16:creationId xmlns:a16="http://schemas.microsoft.com/office/drawing/2014/main" id="{1B35C7A3-CAB0-4C1E-8704-FD9A028BAA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789" y="5977501"/>
            <a:ext cx="130214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노인복지시설</a:t>
            </a:r>
            <a:endParaRPr lang="ko-KR" altLang="en-US" sz="14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26" name="모서리가 둥근 직사각형 148">
            <a:extLst>
              <a:ext uri="{FF2B5EF4-FFF2-40B4-BE49-F238E27FC236}">
                <a16:creationId xmlns:a16="http://schemas.microsoft.com/office/drawing/2014/main" id="{F576BBB3-B2B6-449B-AFE7-705940FA3328}"/>
              </a:ext>
            </a:extLst>
          </p:cNvPr>
          <p:cNvSpPr/>
          <p:nvPr/>
        </p:nvSpPr>
        <p:spPr>
          <a:xfrm flipH="1">
            <a:off x="841515" y="3378453"/>
            <a:ext cx="4064664" cy="1778524"/>
          </a:xfrm>
          <a:prstGeom prst="roundRect">
            <a:avLst>
              <a:gd name="adj" fmla="val 5822"/>
            </a:avLst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>
            <a:innerShdw blurRad="114300">
              <a:prstClr val="black"/>
            </a:innerShdw>
          </a:effectLst>
        </p:spPr>
        <p:txBody>
          <a:bodyPr rtlCol="0"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7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27" name="TextBox 9">
            <a:extLst>
              <a:ext uri="{FF2B5EF4-FFF2-40B4-BE49-F238E27FC236}">
                <a16:creationId xmlns:a16="http://schemas.microsoft.com/office/drawing/2014/main" id="{D460B4F9-5089-434C-B006-3805300A1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352" y="3654753"/>
            <a:ext cx="403655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>
              <a:lnSpc>
                <a:spcPts val="1180"/>
              </a:lnSpc>
              <a:spcBef>
                <a:spcPts val="600"/>
              </a:spcBef>
            </a:pPr>
            <a:r>
              <a:rPr lang="en-US" altLang="ko-KR" sz="1400" kern="0" spc="-8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1. </a:t>
            </a:r>
            <a:r>
              <a:rPr lang="ko-KR" altLang="en-US" sz="1400" kern="0" spc="-8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만성적인 질환 </a:t>
            </a:r>
            <a:r>
              <a:rPr lang="ko-KR" altLang="en-US" sz="1400" kern="0" spc="-8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노인을 대상으로 </a:t>
            </a:r>
            <a:r>
              <a:rPr lang="en-US" altLang="ko-KR" sz="1400" kern="0" spc="-8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1400" kern="0" spc="-8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생활서비스 및</a:t>
            </a:r>
            <a:endParaRPr lang="en-US" altLang="ko-KR" sz="1400" kern="0" spc="-8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>
              <a:lnSpc>
                <a:spcPts val="1180"/>
              </a:lnSpc>
              <a:spcBef>
                <a:spcPts val="600"/>
              </a:spcBef>
            </a:pPr>
            <a:r>
              <a:rPr lang="ko-KR" altLang="en-US" sz="14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  양질의 의료재활서비스를 제공하여 정신적</a:t>
            </a:r>
            <a:r>
              <a:rPr lang="en-US" altLang="ko-KR" sz="14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</a:t>
            </a:r>
          </a:p>
          <a:p>
            <a:pPr>
              <a:lnSpc>
                <a:spcPts val="1180"/>
              </a:lnSpc>
              <a:spcBef>
                <a:spcPts val="600"/>
              </a:spcBef>
            </a:pPr>
            <a:r>
              <a:rPr lang="en-US" altLang="ko-KR" sz="14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  </a:t>
            </a:r>
            <a:r>
              <a:rPr lang="ko-KR" altLang="en-US" sz="14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신체적 안정 도모 및 노년의 평안한 삶 추구</a:t>
            </a:r>
            <a:endParaRPr lang="ko-KR" altLang="en-US" sz="10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28" name="모서리가 둥근 직사각형 21">
            <a:extLst>
              <a:ext uri="{FF2B5EF4-FFF2-40B4-BE49-F238E27FC236}">
                <a16:creationId xmlns:a16="http://schemas.microsoft.com/office/drawing/2014/main" id="{B05B56CD-7FF5-4E28-B5A6-83B644DEA2B4}"/>
              </a:ext>
            </a:extLst>
          </p:cNvPr>
          <p:cNvSpPr/>
          <p:nvPr/>
        </p:nvSpPr>
        <p:spPr bwMode="auto">
          <a:xfrm>
            <a:off x="2307354" y="5825469"/>
            <a:ext cx="1179054" cy="617812"/>
          </a:xfrm>
          <a:prstGeom prst="roundRect">
            <a:avLst>
              <a:gd name="adj" fmla="val 3624"/>
            </a:avLst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latinLnBrk="1"/>
            <a:r>
              <a:rPr lang="en-US" altLang="ko-KR" sz="1400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endParaRPr lang="ko-KR" altLang="en-US" sz="14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29" name="모서리가 둥근 직사각형 20">
            <a:extLst>
              <a:ext uri="{FF2B5EF4-FFF2-40B4-BE49-F238E27FC236}">
                <a16:creationId xmlns:a16="http://schemas.microsoft.com/office/drawing/2014/main" id="{EE63D31B-3E07-46AF-8520-92F965ABC33C}"/>
              </a:ext>
            </a:extLst>
          </p:cNvPr>
          <p:cNvSpPr/>
          <p:nvPr/>
        </p:nvSpPr>
        <p:spPr bwMode="auto">
          <a:xfrm>
            <a:off x="2298559" y="5331480"/>
            <a:ext cx="1183355" cy="489472"/>
          </a:xfrm>
          <a:prstGeom prst="roundRect">
            <a:avLst>
              <a:gd name="adj" fmla="val 3624"/>
            </a:avLst>
          </a:prstGeom>
          <a:solidFill>
            <a:srgbClr val="40404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 latinLnBrk="1"/>
            <a:r>
              <a:rPr lang="ko-KR" altLang="en-US" sz="1600" dirty="0" smtClean="0">
                <a:solidFill>
                  <a:schemeClr val="bg1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연면적</a:t>
            </a:r>
            <a:endParaRPr lang="ko-KR" altLang="en-US" sz="1600" dirty="0">
              <a:solidFill>
                <a:schemeClr val="bg1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32" name="모서리가 둥근 직사각형 21">
            <a:extLst>
              <a:ext uri="{FF2B5EF4-FFF2-40B4-BE49-F238E27FC236}">
                <a16:creationId xmlns:a16="http://schemas.microsoft.com/office/drawing/2014/main" id="{B854BCC8-297D-4DE7-B1DD-562F3D97A445}"/>
              </a:ext>
            </a:extLst>
          </p:cNvPr>
          <p:cNvSpPr/>
          <p:nvPr/>
        </p:nvSpPr>
        <p:spPr bwMode="auto">
          <a:xfrm>
            <a:off x="3740584" y="5825469"/>
            <a:ext cx="1179054" cy="617812"/>
          </a:xfrm>
          <a:prstGeom prst="roundRect">
            <a:avLst>
              <a:gd name="adj" fmla="val 3624"/>
            </a:avLst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latinLnBrk="1"/>
            <a:r>
              <a:rPr lang="en-US" altLang="ko-KR" sz="1400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endParaRPr lang="ko-KR" altLang="en-US" sz="14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34" name="모서리가 둥근 직사각형 20">
            <a:extLst>
              <a:ext uri="{FF2B5EF4-FFF2-40B4-BE49-F238E27FC236}">
                <a16:creationId xmlns:a16="http://schemas.microsoft.com/office/drawing/2014/main" id="{ACF140F4-5452-46ED-9BCB-7AA75DE6C904}"/>
              </a:ext>
            </a:extLst>
          </p:cNvPr>
          <p:cNvSpPr/>
          <p:nvPr/>
        </p:nvSpPr>
        <p:spPr bwMode="auto">
          <a:xfrm>
            <a:off x="3731789" y="5331480"/>
            <a:ext cx="1183355" cy="489472"/>
          </a:xfrm>
          <a:prstGeom prst="roundRect">
            <a:avLst>
              <a:gd name="adj" fmla="val 3624"/>
            </a:avLst>
          </a:prstGeom>
          <a:solidFill>
            <a:srgbClr val="40404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 latinLnBrk="1"/>
            <a:r>
              <a:rPr lang="ko-KR" altLang="en-US" sz="1600" dirty="0" smtClean="0">
                <a:solidFill>
                  <a:schemeClr val="bg1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지번</a:t>
            </a:r>
            <a:endParaRPr lang="ko-KR" altLang="en-US" sz="1600" dirty="0">
              <a:solidFill>
                <a:schemeClr val="bg1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40" name="모서리가 둥근 직사각형 21">
            <a:extLst>
              <a:ext uri="{FF2B5EF4-FFF2-40B4-BE49-F238E27FC236}">
                <a16:creationId xmlns:a16="http://schemas.microsoft.com/office/drawing/2014/main" id="{643A2BFA-36A6-4987-9EB8-BE8436D25A84}"/>
              </a:ext>
            </a:extLst>
          </p:cNvPr>
          <p:cNvSpPr/>
          <p:nvPr/>
        </p:nvSpPr>
        <p:spPr bwMode="auto">
          <a:xfrm>
            <a:off x="5146326" y="5825469"/>
            <a:ext cx="1179054" cy="617812"/>
          </a:xfrm>
          <a:prstGeom prst="roundRect">
            <a:avLst>
              <a:gd name="adj" fmla="val 3624"/>
            </a:avLst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latinLnBrk="1"/>
            <a:r>
              <a:rPr lang="en-US" altLang="ko-KR" sz="1400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endParaRPr lang="ko-KR" altLang="en-US" sz="14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41" name="모서리가 둥근 직사각형 20">
            <a:extLst>
              <a:ext uri="{FF2B5EF4-FFF2-40B4-BE49-F238E27FC236}">
                <a16:creationId xmlns:a16="http://schemas.microsoft.com/office/drawing/2014/main" id="{396334EA-70A8-4484-988B-73DB80847E02}"/>
              </a:ext>
            </a:extLst>
          </p:cNvPr>
          <p:cNvSpPr/>
          <p:nvPr/>
        </p:nvSpPr>
        <p:spPr bwMode="auto">
          <a:xfrm>
            <a:off x="5137531" y="5331480"/>
            <a:ext cx="1183355" cy="489472"/>
          </a:xfrm>
          <a:prstGeom prst="roundRect">
            <a:avLst>
              <a:gd name="adj" fmla="val 3624"/>
            </a:avLst>
          </a:prstGeom>
          <a:solidFill>
            <a:srgbClr val="40404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 latinLnBrk="1"/>
            <a:r>
              <a:rPr lang="ko-KR" altLang="en-US" sz="1600" dirty="0" smtClean="0">
                <a:solidFill>
                  <a:schemeClr val="bg1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층수</a:t>
            </a:r>
            <a:endParaRPr lang="ko-KR" altLang="en-US" sz="1600" dirty="0">
              <a:solidFill>
                <a:schemeClr val="bg1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47" name="모서리가 둥근 직사각형 21">
            <a:extLst>
              <a:ext uri="{FF2B5EF4-FFF2-40B4-BE49-F238E27FC236}">
                <a16:creationId xmlns:a16="http://schemas.microsoft.com/office/drawing/2014/main" id="{752673DF-95CB-422D-8FAB-4F6AE4E145F9}"/>
              </a:ext>
            </a:extLst>
          </p:cNvPr>
          <p:cNvSpPr/>
          <p:nvPr/>
        </p:nvSpPr>
        <p:spPr bwMode="auto">
          <a:xfrm>
            <a:off x="6563959" y="5825469"/>
            <a:ext cx="1179054" cy="617812"/>
          </a:xfrm>
          <a:prstGeom prst="roundRect">
            <a:avLst>
              <a:gd name="adj" fmla="val 3624"/>
            </a:avLst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latinLnBrk="1"/>
            <a:r>
              <a:rPr lang="en-US" altLang="ko-KR" sz="1400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endParaRPr lang="ko-KR" altLang="en-US" sz="14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48" name="모서리가 둥근 직사각형 20">
            <a:extLst>
              <a:ext uri="{FF2B5EF4-FFF2-40B4-BE49-F238E27FC236}">
                <a16:creationId xmlns:a16="http://schemas.microsoft.com/office/drawing/2014/main" id="{F163B9D4-B541-4CAB-A2CD-6E040B63B18D}"/>
              </a:ext>
            </a:extLst>
          </p:cNvPr>
          <p:cNvSpPr/>
          <p:nvPr/>
        </p:nvSpPr>
        <p:spPr bwMode="auto">
          <a:xfrm>
            <a:off x="6555164" y="5331480"/>
            <a:ext cx="1183355" cy="489472"/>
          </a:xfrm>
          <a:prstGeom prst="roundRect">
            <a:avLst>
              <a:gd name="adj" fmla="val 3624"/>
            </a:avLst>
          </a:prstGeom>
          <a:solidFill>
            <a:srgbClr val="40404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 latinLnBrk="1"/>
            <a:r>
              <a:rPr lang="ko-KR" altLang="en-US" sz="1600" dirty="0" err="1" smtClean="0">
                <a:solidFill>
                  <a:schemeClr val="bg1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준공일자</a:t>
            </a:r>
            <a:endParaRPr lang="ko-KR" altLang="en-US" sz="1600" dirty="0">
              <a:solidFill>
                <a:schemeClr val="bg1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50" name="모서리가 둥근 직사각형 21">
            <a:extLst>
              <a:ext uri="{FF2B5EF4-FFF2-40B4-BE49-F238E27FC236}">
                <a16:creationId xmlns:a16="http://schemas.microsoft.com/office/drawing/2014/main" id="{B05B56CD-7FF5-4E28-B5A6-83B644DEA2B4}"/>
              </a:ext>
            </a:extLst>
          </p:cNvPr>
          <p:cNvSpPr/>
          <p:nvPr/>
        </p:nvSpPr>
        <p:spPr bwMode="auto">
          <a:xfrm>
            <a:off x="8011354" y="5825469"/>
            <a:ext cx="1179054" cy="617812"/>
          </a:xfrm>
          <a:prstGeom prst="roundRect">
            <a:avLst>
              <a:gd name="adj" fmla="val 3624"/>
            </a:avLst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latinLnBrk="1"/>
            <a:r>
              <a:rPr lang="en-US" altLang="ko-KR" sz="1400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endParaRPr lang="ko-KR" altLang="en-US" sz="14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51" name="모서리가 둥근 직사각형 20">
            <a:extLst>
              <a:ext uri="{FF2B5EF4-FFF2-40B4-BE49-F238E27FC236}">
                <a16:creationId xmlns:a16="http://schemas.microsoft.com/office/drawing/2014/main" id="{EE63D31B-3E07-46AF-8520-92F965ABC33C}"/>
              </a:ext>
            </a:extLst>
          </p:cNvPr>
          <p:cNvSpPr/>
          <p:nvPr/>
        </p:nvSpPr>
        <p:spPr bwMode="auto">
          <a:xfrm>
            <a:off x="8002559" y="5331480"/>
            <a:ext cx="1183355" cy="489472"/>
          </a:xfrm>
          <a:prstGeom prst="roundRect">
            <a:avLst>
              <a:gd name="adj" fmla="val 3624"/>
            </a:avLst>
          </a:prstGeom>
          <a:solidFill>
            <a:srgbClr val="40404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 latinLnBrk="1"/>
            <a:r>
              <a:rPr lang="ko-KR" altLang="en-US" sz="1600" dirty="0" err="1" smtClean="0">
                <a:solidFill>
                  <a:schemeClr val="bg1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취득일자</a:t>
            </a:r>
            <a:endParaRPr lang="ko-KR" altLang="en-US" sz="1600" dirty="0">
              <a:solidFill>
                <a:schemeClr val="bg1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53" name="TextBox 16">
            <a:extLst>
              <a:ext uri="{FF2B5EF4-FFF2-40B4-BE49-F238E27FC236}">
                <a16:creationId xmlns:a16="http://schemas.microsoft.com/office/drawing/2014/main" id="{1B35C7A3-CAB0-4C1E-8704-FD9A028BAA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2097" y="5977501"/>
            <a:ext cx="13495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666.5</a:t>
            </a:r>
            <a:r>
              <a:rPr lang="ko-KR" altLang="en-US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㎥</a:t>
            </a:r>
            <a:r>
              <a:rPr lang="en-US" altLang="ko-KR" sz="13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(</a:t>
            </a:r>
            <a:r>
              <a:rPr lang="ko-KR" altLang="en-US" sz="13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대지</a:t>
            </a:r>
            <a:r>
              <a:rPr lang="en-US" altLang="ko-KR" sz="13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)</a:t>
            </a:r>
            <a:endParaRPr lang="ko-KR" altLang="en-US" sz="13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54" name="TextBox 16">
            <a:extLst>
              <a:ext uri="{FF2B5EF4-FFF2-40B4-BE49-F238E27FC236}">
                <a16:creationId xmlns:a16="http://schemas.microsoft.com/office/drawing/2014/main" id="{1B35C7A3-CAB0-4C1E-8704-FD9A028BAA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0375" y="5977501"/>
            <a:ext cx="130214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400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파장동</a:t>
            </a:r>
            <a:r>
              <a:rPr lang="ko-KR" altLang="en-US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en-US" altLang="ko-KR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580</a:t>
            </a:r>
            <a:endParaRPr lang="ko-KR" altLang="en-US" sz="14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55" name="TextBox 16">
            <a:extLst>
              <a:ext uri="{FF2B5EF4-FFF2-40B4-BE49-F238E27FC236}">
                <a16:creationId xmlns:a16="http://schemas.microsoft.com/office/drawing/2014/main" id="{1B35C7A3-CAB0-4C1E-8704-FD9A028BAA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4258" y="5977501"/>
            <a:ext cx="87218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지상</a:t>
            </a:r>
            <a:r>
              <a:rPr lang="en-US" altLang="ko-KR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2</a:t>
            </a:r>
            <a:r>
              <a:rPr lang="ko-KR" altLang="en-US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층</a:t>
            </a:r>
            <a:endParaRPr lang="ko-KR" altLang="en-US" sz="14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49" name="TextBox 16">
            <a:extLst>
              <a:ext uri="{FF2B5EF4-FFF2-40B4-BE49-F238E27FC236}">
                <a16:creationId xmlns:a16="http://schemas.microsoft.com/office/drawing/2014/main" id="{1B35C7A3-CAB0-4C1E-8704-FD9A028BAA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0896" y="5977501"/>
            <a:ext cx="129750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2003.02.11</a:t>
            </a:r>
            <a:endParaRPr lang="ko-KR" altLang="en-US" sz="14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56" name="TextBox 16">
            <a:extLst>
              <a:ext uri="{FF2B5EF4-FFF2-40B4-BE49-F238E27FC236}">
                <a16:creationId xmlns:a16="http://schemas.microsoft.com/office/drawing/2014/main" id="{1B35C7A3-CAB0-4C1E-8704-FD9A028BAA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1238" y="5977501"/>
            <a:ext cx="13281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2012.11.28</a:t>
            </a:r>
            <a:endParaRPr lang="ko-KR" altLang="en-US" sz="14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60" name="Picture 194" descr="16">
            <a:extLst>
              <a:ext uri="{FF2B5EF4-FFF2-40B4-BE49-F238E27FC236}">
                <a16:creationId xmlns:a16="http://schemas.microsoft.com/office/drawing/2014/main" id="{E2E6EF54-FB18-4822-BD78-6630966A1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lum contrast="-6000"/>
          </a:blip>
          <a:srcRect/>
          <a:stretch>
            <a:fillRect/>
          </a:stretch>
        </p:blipFill>
        <p:spPr bwMode="auto">
          <a:xfrm>
            <a:off x="1895895" y="3219188"/>
            <a:ext cx="1755061" cy="337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TextBox 9">
            <a:extLst>
              <a:ext uri="{FF2B5EF4-FFF2-40B4-BE49-F238E27FC236}">
                <a16:creationId xmlns:a16="http://schemas.microsoft.com/office/drawing/2014/main" id="{4E8C721C-9A6F-44B4-9742-3858FB6E90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0374" y="3281277"/>
            <a:ext cx="1528964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>
              <a:lnSpc>
                <a:spcPts val="1600"/>
              </a:lnSpc>
              <a:spcBef>
                <a:spcPts val="600"/>
              </a:spcBef>
            </a:pPr>
            <a:r>
              <a:rPr lang="ko-KR" altLang="en-US" sz="1800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Arial" pitchFamily="34" charset="0"/>
              </a:rPr>
              <a:t>사업목적</a:t>
            </a:r>
            <a:endParaRPr lang="en-US" altLang="ko-KR" sz="1800" b="1" dirty="0">
              <a:solidFill>
                <a:srgbClr val="0033CC"/>
              </a:solidFill>
              <a:latin typeface="HY엽서M" panose="02030600000101010101" pitchFamily="18" charset="-127"/>
              <a:ea typeface="HY엽서M" panose="02030600000101010101" pitchFamily="18" charset="-127"/>
              <a:cs typeface="Arial" pitchFamily="34" charset="0"/>
            </a:endParaRPr>
          </a:p>
        </p:txBody>
      </p:sp>
      <p:sp>
        <p:nvSpPr>
          <p:cNvPr id="63" name="모서리가 둥근 직사각형 148">
            <a:extLst>
              <a:ext uri="{FF2B5EF4-FFF2-40B4-BE49-F238E27FC236}">
                <a16:creationId xmlns:a16="http://schemas.microsoft.com/office/drawing/2014/main" id="{F576BBB3-B2B6-449B-AFE7-705940FA3328}"/>
              </a:ext>
            </a:extLst>
          </p:cNvPr>
          <p:cNvSpPr/>
          <p:nvPr/>
        </p:nvSpPr>
        <p:spPr>
          <a:xfrm flipH="1">
            <a:off x="5150197" y="3378453"/>
            <a:ext cx="4064664" cy="1778524"/>
          </a:xfrm>
          <a:prstGeom prst="roundRect">
            <a:avLst>
              <a:gd name="adj" fmla="val 5822"/>
            </a:avLst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>
            <a:innerShdw blurRad="114300">
              <a:prstClr val="black"/>
            </a:innerShdw>
          </a:effectLst>
        </p:spPr>
        <p:txBody>
          <a:bodyPr rtlCol="0"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7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65" name="Picture 194" descr="16">
            <a:extLst>
              <a:ext uri="{FF2B5EF4-FFF2-40B4-BE49-F238E27FC236}">
                <a16:creationId xmlns:a16="http://schemas.microsoft.com/office/drawing/2014/main" id="{E2E6EF54-FB18-4822-BD78-6630966A1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lum contrast="-6000"/>
          </a:blip>
          <a:srcRect/>
          <a:stretch>
            <a:fillRect/>
          </a:stretch>
        </p:blipFill>
        <p:spPr bwMode="auto">
          <a:xfrm>
            <a:off x="6204577" y="3219188"/>
            <a:ext cx="1755061" cy="337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TextBox 9">
            <a:extLst>
              <a:ext uri="{FF2B5EF4-FFF2-40B4-BE49-F238E27FC236}">
                <a16:creationId xmlns:a16="http://schemas.microsoft.com/office/drawing/2014/main" id="{4E8C721C-9A6F-44B4-9742-3858FB6E90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9056" y="3281277"/>
            <a:ext cx="1528964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>
              <a:lnSpc>
                <a:spcPts val="1600"/>
              </a:lnSpc>
              <a:spcBef>
                <a:spcPts val="600"/>
              </a:spcBef>
            </a:pPr>
            <a:r>
              <a:rPr lang="ko-KR" altLang="en-US" sz="1800" b="1" dirty="0" err="1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Arial" pitchFamily="34" charset="0"/>
              </a:rPr>
              <a:t>사업목표</a:t>
            </a:r>
            <a:endParaRPr lang="en-US" altLang="ko-KR" sz="1800" b="1" dirty="0">
              <a:solidFill>
                <a:srgbClr val="0033CC"/>
              </a:solidFill>
              <a:latin typeface="HY엽서M" panose="02030600000101010101" pitchFamily="18" charset="-127"/>
              <a:ea typeface="HY엽서M" panose="02030600000101010101" pitchFamily="18" charset="-127"/>
              <a:cs typeface="Arial" pitchFamily="34" charset="0"/>
            </a:endParaRPr>
          </a:p>
        </p:txBody>
      </p:sp>
      <p:sp>
        <p:nvSpPr>
          <p:cNvPr id="67" name="TextBox 9">
            <a:extLst>
              <a:ext uri="{FF2B5EF4-FFF2-40B4-BE49-F238E27FC236}">
                <a16:creationId xmlns:a16="http://schemas.microsoft.com/office/drawing/2014/main" id="{D460B4F9-5089-434C-B006-3805300A1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352" y="4377608"/>
            <a:ext cx="403655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>
              <a:lnSpc>
                <a:spcPts val="1180"/>
              </a:lnSpc>
              <a:spcBef>
                <a:spcPts val="600"/>
              </a:spcBef>
            </a:pPr>
            <a:r>
              <a:rPr lang="en-US" altLang="ko-KR" sz="1400" kern="0" spc="-8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2. </a:t>
            </a:r>
            <a:r>
              <a:rPr lang="ko-KR" altLang="en-US" sz="1400" kern="0" spc="-8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대상 노인의 요양 및 간호로 가족의 정신적</a:t>
            </a:r>
            <a:r>
              <a:rPr lang="en-US" altLang="ko-KR" sz="1400" kern="0" spc="-8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</a:p>
          <a:p>
            <a:pPr>
              <a:lnSpc>
                <a:spcPts val="1180"/>
              </a:lnSpc>
              <a:spcBef>
                <a:spcPts val="600"/>
              </a:spcBef>
            </a:pPr>
            <a:r>
              <a:rPr lang="en-US" altLang="ko-KR" sz="1400" kern="0" spc="-8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en-US" altLang="ko-KR" sz="1400" kern="0" spc="-8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  </a:t>
            </a:r>
            <a:r>
              <a:rPr lang="ko-KR" altLang="en-US" sz="1400" kern="0" spc="-8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육체적</a:t>
            </a:r>
            <a:r>
              <a:rPr lang="en-US" altLang="ko-KR" sz="1400" kern="0" spc="-8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1400" kern="0" spc="-8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경제적 부담을 경감하여 가족들의</a:t>
            </a:r>
            <a:endParaRPr lang="en-US" altLang="ko-KR" sz="1400" kern="0" spc="-8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>
              <a:lnSpc>
                <a:spcPts val="1180"/>
              </a:lnSpc>
              <a:spcBef>
                <a:spcPts val="600"/>
              </a:spcBef>
            </a:pPr>
            <a:r>
              <a:rPr lang="en-US" altLang="ko-KR" sz="1400" kern="0" spc="-8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en-US" altLang="ko-KR" sz="1400" kern="0" spc="-8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  </a:t>
            </a:r>
            <a:r>
              <a:rPr lang="ko-KR" altLang="en-US" sz="1400" kern="0" spc="-8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삶의 질 향상 도모</a:t>
            </a:r>
            <a:endParaRPr lang="ko-KR" altLang="en-US" sz="10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69" name="TextBox 9">
            <a:extLst>
              <a:ext uri="{FF2B5EF4-FFF2-40B4-BE49-F238E27FC236}">
                <a16:creationId xmlns:a16="http://schemas.microsoft.com/office/drawing/2014/main" id="{D460B4F9-5089-434C-B006-3805300A1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2706" y="3654753"/>
            <a:ext cx="4036557" cy="140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>
              <a:lnSpc>
                <a:spcPts val="1180"/>
              </a:lnSpc>
              <a:spcBef>
                <a:spcPts val="600"/>
              </a:spcBef>
            </a:pPr>
            <a:r>
              <a:rPr lang="en-US" altLang="ko-KR" sz="1400" kern="0" spc="-8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1. </a:t>
            </a:r>
            <a:r>
              <a:rPr lang="ko-KR" altLang="en-US" sz="1400" kern="0" spc="-8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어르신의 건강유지 및 증진</a:t>
            </a:r>
            <a:endParaRPr lang="en-US" altLang="ko-KR" sz="1400" kern="0" spc="-8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>
              <a:lnSpc>
                <a:spcPts val="1180"/>
              </a:lnSpc>
              <a:spcBef>
                <a:spcPts val="600"/>
              </a:spcBef>
            </a:pPr>
            <a:r>
              <a:rPr lang="en-US" altLang="ko-KR" sz="1400" kern="0" spc="-8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2. </a:t>
            </a:r>
            <a:r>
              <a:rPr lang="ko-KR" altLang="en-US" sz="1400" kern="0" spc="-8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서비스의 </a:t>
            </a:r>
            <a:r>
              <a:rPr lang="ko-KR" altLang="en-US" sz="1400" kern="0" spc="-8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권리성과</a:t>
            </a:r>
            <a:r>
              <a:rPr lang="ko-KR" altLang="en-US" sz="1400" kern="0" spc="-8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1400" kern="0" spc="-8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선택성이</a:t>
            </a:r>
            <a:r>
              <a:rPr lang="ko-KR" altLang="en-US" sz="1400" kern="0" spc="-8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보장되는 어르신</a:t>
            </a:r>
            <a:endParaRPr lang="en-US" altLang="ko-KR" sz="1400" kern="0" spc="-8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>
              <a:lnSpc>
                <a:spcPts val="1180"/>
              </a:lnSpc>
              <a:spcBef>
                <a:spcPts val="600"/>
              </a:spcBef>
            </a:pPr>
            <a:r>
              <a:rPr lang="en-US" altLang="ko-KR" sz="1400" kern="0" spc="-8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en-US" altLang="ko-KR" sz="1400" kern="0" spc="-8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 </a:t>
            </a:r>
            <a:r>
              <a:rPr lang="ko-KR" altLang="en-US" sz="1400" kern="0" spc="-8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중심의 서비스 제공</a:t>
            </a:r>
            <a:endParaRPr lang="en-US" altLang="ko-KR" sz="1400" kern="0" spc="-8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>
              <a:lnSpc>
                <a:spcPts val="1180"/>
              </a:lnSpc>
              <a:spcBef>
                <a:spcPts val="600"/>
              </a:spcBef>
            </a:pPr>
            <a:r>
              <a:rPr lang="en-US" altLang="ko-KR" sz="1400" kern="0" spc="-8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3. </a:t>
            </a:r>
            <a:r>
              <a:rPr lang="ko-KR" altLang="en-US" sz="1400" kern="0" spc="-8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집중적인 교육을 통한 요양보호사의 전문화</a:t>
            </a:r>
            <a:endParaRPr lang="en-US" altLang="ko-KR" sz="1400" kern="0" spc="-8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>
              <a:lnSpc>
                <a:spcPts val="1180"/>
              </a:lnSpc>
              <a:spcBef>
                <a:spcPts val="600"/>
              </a:spcBef>
            </a:pPr>
            <a:r>
              <a:rPr lang="en-US" altLang="ko-KR" sz="1400" kern="0" spc="-8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4. </a:t>
            </a:r>
            <a:r>
              <a:rPr lang="ko-KR" altLang="en-US" sz="1400" kern="0" spc="-8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장기요양이</a:t>
            </a:r>
            <a:r>
              <a:rPr lang="ko-KR" altLang="en-US" sz="1400" kern="0" spc="-8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필요한 어르신들에게 가족과 같은</a:t>
            </a:r>
            <a:endParaRPr lang="en-US" altLang="ko-KR" sz="1400" kern="0" spc="-8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>
              <a:lnSpc>
                <a:spcPts val="1180"/>
              </a:lnSpc>
              <a:spcBef>
                <a:spcPts val="600"/>
              </a:spcBef>
            </a:pPr>
            <a:r>
              <a:rPr lang="en-US" altLang="ko-KR" sz="1400" kern="0" spc="-8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en-US" altLang="ko-KR" sz="1400" kern="0" spc="-8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  </a:t>
            </a:r>
            <a:r>
              <a:rPr lang="ko-KR" altLang="en-US" sz="1400" kern="0" spc="-8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환경제공</a:t>
            </a:r>
            <a:endParaRPr lang="ko-KR" altLang="en-US" sz="10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46" name="그림 4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45" b="5448"/>
          <a:stretch/>
        </p:blipFill>
        <p:spPr>
          <a:xfrm>
            <a:off x="8053536" y="867983"/>
            <a:ext cx="1404000" cy="233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66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주요연혁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37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38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2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sp>
        <p:nvSpPr>
          <p:cNvPr id="3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-3/40-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038943"/>
            <a:ext cx="9163861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</a:t>
            </a:r>
            <a:r>
              <a:rPr lang="en-US" altLang="ko-KR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2008.12</a:t>
            </a:r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월 장안요양센터   </a:t>
            </a:r>
            <a:r>
              <a:rPr lang="en-US" altLang="ko-KR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2013.6</a:t>
            </a:r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월 </a:t>
            </a:r>
            <a:r>
              <a:rPr lang="ko-KR" altLang="en-US" sz="1800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은혜요양원</a:t>
            </a:r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개원</a:t>
            </a:r>
            <a:endParaRPr lang="ko-KR" altLang="en-US" sz="18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17" name="Picture 1028" descr="화살표프로세스"/>
          <p:cNvPicPr>
            <a:picLocks noChangeAspect="1" noChangeArrowheads="1"/>
          </p:cNvPicPr>
          <p:nvPr/>
        </p:nvPicPr>
        <p:blipFill rotWithShape="1">
          <a:blip r:embed="rId3" cstate="print"/>
          <a:srcRect r="3228"/>
          <a:stretch/>
        </p:blipFill>
        <p:spPr bwMode="auto">
          <a:xfrm>
            <a:off x="456475" y="1629121"/>
            <a:ext cx="4653485" cy="914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직사각형 17"/>
          <p:cNvSpPr/>
          <p:nvPr/>
        </p:nvSpPr>
        <p:spPr bwMode="auto">
          <a:xfrm>
            <a:off x="1003983" y="1932316"/>
            <a:ext cx="989757" cy="3080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0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2008</a:t>
            </a:r>
            <a:endParaRPr lang="ko-KR" altLang="en-US" sz="2000" b="1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19" name="Picture 1028" descr="화살표프로세스"/>
          <p:cNvPicPr>
            <a:picLocks noChangeAspect="1" noChangeArrowheads="1"/>
          </p:cNvPicPr>
          <p:nvPr/>
        </p:nvPicPr>
        <p:blipFill rotWithShape="1">
          <a:blip r:embed="rId3" cstate="print"/>
          <a:srcRect l="2692" r="3228"/>
          <a:stretch/>
        </p:blipFill>
        <p:spPr bwMode="auto">
          <a:xfrm>
            <a:off x="5105671" y="1629121"/>
            <a:ext cx="4524070" cy="914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028" descr="화살표프로세스"/>
          <p:cNvPicPr>
            <a:picLocks noChangeAspect="1" noChangeArrowheads="1"/>
          </p:cNvPicPr>
          <p:nvPr/>
        </p:nvPicPr>
        <p:blipFill rotWithShape="1">
          <a:blip r:embed="rId3" cstate="print"/>
          <a:srcRect r="3228"/>
          <a:stretch/>
        </p:blipFill>
        <p:spPr bwMode="auto">
          <a:xfrm rot="10800000">
            <a:off x="488926" y="4353813"/>
            <a:ext cx="4653485" cy="914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028" descr="화살표프로세스"/>
          <p:cNvPicPr>
            <a:picLocks noChangeAspect="1" noChangeArrowheads="1"/>
          </p:cNvPicPr>
          <p:nvPr/>
        </p:nvPicPr>
        <p:blipFill rotWithShape="1">
          <a:blip r:embed="rId3" cstate="print"/>
          <a:srcRect l="2692" r="3228"/>
          <a:stretch/>
        </p:blipFill>
        <p:spPr bwMode="auto">
          <a:xfrm rot="10800000">
            <a:off x="5138122" y="4353813"/>
            <a:ext cx="4524070" cy="914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직사각형 21"/>
          <p:cNvSpPr/>
          <p:nvPr/>
        </p:nvSpPr>
        <p:spPr bwMode="auto">
          <a:xfrm>
            <a:off x="2457398" y="1932316"/>
            <a:ext cx="989757" cy="3080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0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2010</a:t>
            </a:r>
            <a:endParaRPr lang="ko-KR" altLang="en-US" sz="2000" b="1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3853061" y="1932316"/>
            <a:ext cx="989757" cy="3080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0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2012</a:t>
            </a:r>
            <a:endParaRPr lang="ko-KR" altLang="en-US" sz="2000" b="1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24" name="직사각형 23"/>
          <p:cNvSpPr/>
          <p:nvPr/>
        </p:nvSpPr>
        <p:spPr bwMode="auto">
          <a:xfrm>
            <a:off x="5470105" y="1932316"/>
            <a:ext cx="989757" cy="3080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0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2012</a:t>
            </a:r>
            <a:endParaRPr lang="ko-KR" altLang="en-US" sz="2000" b="1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25" name="직사각형 24"/>
          <p:cNvSpPr/>
          <p:nvPr/>
        </p:nvSpPr>
        <p:spPr bwMode="auto">
          <a:xfrm>
            <a:off x="6949006" y="1932316"/>
            <a:ext cx="989757" cy="3080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0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2013</a:t>
            </a:r>
            <a:endParaRPr lang="ko-KR" altLang="en-US" sz="2000" b="1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8352820" y="1932316"/>
            <a:ext cx="989757" cy="3080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0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2014</a:t>
            </a:r>
            <a:endParaRPr lang="ko-KR" altLang="en-US" sz="2000" b="1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2306966" y="4628133"/>
            <a:ext cx="957305" cy="3080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000" b="1" dirty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2017</a:t>
            </a:r>
            <a:endParaRPr lang="ko-KR" altLang="en-US" sz="2000" b="1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28" name="직사각형 27"/>
          <p:cNvSpPr/>
          <p:nvPr/>
        </p:nvSpPr>
        <p:spPr bwMode="auto">
          <a:xfrm>
            <a:off x="901678" y="4628133"/>
            <a:ext cx="957305" cy="3080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000" b="1" dirty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2018</a:t>
            </a:r>
            <a:endParaRPr lang="ko-KR" altLang="en-US" sz="2000" b="1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29" name="직사각형 28"/>
          <p:cNvSpPr/>
          <p:nvPr/>
        </p:nvSpPr>
        <p:spPr bwMode="auto">
          <a:xfrm>
            <a:off x="3789257" y="4628133"/>
            <a:ext cx="957305" cy="3080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0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2017</a:t>
            </a:r>
            <a:endParaRPr lang="ko-KR" altLang="en-US" sz="2000" b="1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5520366" y="4628133"/>
            <a:ext cx="957305" cy="3080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0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2017</a:t>
            </a:r>
            <a:endParaRPr lang="ko-KR" altLang="en-US" sz="2000" b="1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32" name="직사각형 31"/>
          <p:cNvSpPr/>
          <p:nvPr/>
        </p:nvSpPr>
        <p:spPr bwMode="auto">
          <a:xfrm>
            <a:off x="6981457" y="4628133"/>
            <a:ext cx="957305" cy="3080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0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2016</a:t>
            </a:r>
            <a:endParaRPr lang="ko-KR" altLang="en-US" sz="2000" b="1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34" name="직사각형 33"/>
          <p:cNvSpPr/>
          <p:nvPr/>
        </p:nvSpPr>
        <p:spPr bwMode="auto">
          <a:xfrm>
            <a:off x="8385271" y="4628133"/>
            <a:ext cx="957305" cy="3080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1"/>
            <a:r>
              <a:rPr lang="en-US" altLang="ko-KR" sz="2000" b="1" dirty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2016</a:t>
            </a:r>
            <a:endParaRPr lang="ko-KR" altLang="en-US" sz="2000" b="1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35" name="직사각형 34"/>
          <p:cNvSpPr/>
          <p:nvPr/>
        </p:nvSpPr>
        <p:spPr bwMode="auto">
          <a:xfrm>
            <a:off x="689093" y="3009426"/>
            <a:ext cx="1377637" cy="46201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b="1" dirty="0" err="1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장안요양센타</a:t>
            </a:r>
            <a:endParaRPr lang="en-US" altLang="ko-KR" b="1" dirty="0" smtClean="0">
              <a:solidFill>
                <a:srgbClr val="0033CC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설립 </a:t>
            </a:r>
            <a:r>
              <a:rPr lang="en-US" altLang="ko-KR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(12</a:t>
            </a:r>
            <a:r>
              <a:rPr lang="ko-KR" altLang="en-US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월</a:t>
            </a:r>
            <a:r>
              <a:rPr lang="en-US" altLang="ko-KR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)</a:t>
            </a:r>
            <a:endParaRPr lang="ko-KR" altLang="en-US" b="1" dirty="0">
              <a:solidFill>
                <a:srgbClr val="0033CC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40" name="그룹 39"/>
          <p:cNvGrpSpPr>
            <a:grpSpLocks noChangeAspect="1"/>
          </p:cNvGrpSpPr>
          <p:nvPr/>
        </p:nvGrpSpPr>
        <p:grpSpPr>
          <a:xfrm>
            <a:off x="1225321" y="2564177"/>
            <a:ext cx="281094" cy="288000"/>
            <a:chOff x="381437" y="1622994"/>
            <a:chExt cx="557231" cy="555202"/>
          </a:xfrm>
        </p:grpSpPr>
        <p:sp>
          <p:nvSpPr>
            <p:cNvPr id="41" name="눈물 방울 40"/>
            <p:cNvSpPr/>
            <p:nvPr/>
          </p:nvSpPr>
          <p:spPr>
            <a:xfrm rot="8084718">
              <a:off x="382452" y="1621979"/>
              <a:ext cx="555202" cy="557231"/>
            </a:xfrm>
            <a:prstGeom prst="teardrop">
              <a:avLst>
                <a:gd name="adj" fmla="val 153173"/>
              </a:avLst>
            </a:prstGeom>
            <a:solidFill>
              <a:srgbClr val="1428A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6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  <p:sp>
          <p:nvSpPr>
            <p:cNvPr id="42" name="타원 41"/>
            <p:cNvSpPr>
              <a:spLocks noChangeAspect="1"/>
            </p:cNvSpPr>
            <p:nvPr/>
          </p:nvSpPr>
          <p:spPr>
            <a:xfrm>
              <a:off x="515288" y="1756594"/>
              <a:ext cx="289530" cy="2880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6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cxnSp>
        <p:nvCxnSpPr>
          <p:cNvPr id="59" name="직선 연결선 58"/>
          <p:cNvCxnSpPr/>
          <p:nvPr/>
        </p:nvCxnSpPr>
        <p:spPr bwMode="auto">
          <a:xfrm>
            <a:off x="1368770" y="2352664"/>
            <a:ext cx="0" cy="216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8" name="직선 연결선 87"/>
          <p:cNvCxnSpPr/>
          <p:nvPr/>
        </p:nvCxnSpPr>
        <p:spPr bwMode="auto">
          <a:xfrm flipV="1">
            <a:off x="8494545" y="3935184"/>
            <a:ext cx="0" cy="9213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9" name="직사각형 88"/>
          <p:cNvSpPr/>
          <p:nvPr/>
        </p:nvSpPr>
        <p:spPr bwMode="auto">
          <a:xfrm>
            <a:off x="2062847" y="3031075"/>
            <a:ext cx="1576044" cy="46201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장안요양보호사</a:t>
            </a:r>
            <a:endParaRPr lang="en-US" altLang="ko-KR" b="1" dirty="0">
              <a:solidFill>
                <a:srgbClr val="0033CC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교육원 설립 </a:t>
            </a:r>
            <a:r>
              <a:rPr lang="en-US" altLang="ko-KR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(2</a:t>
            </a:r>
            <a:r>
              <a:rPr lang="ko-KR" altLang="en-US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월</a:t>
            </a:r>
            <a:r>
              <a:rPr lang="en-US" altLang="ko-KR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)</a:t>
            </a:r>
            <a:endParaRPr lang="ko-KR" altLang="en-US" b="1" dirty="0">
              <a:solidFill>
                <a:srgbClr val="0033CC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93" name="직사각형 92"/>
          <p:cNvSpPr/>
          <p:nvPr/>
        </p:nvSpPr>
        <p:spPr bwMode="auto">
          <a:xfrm>
            <a:off x="6738197" y="3033969"/>
            <a:ext cx="1377637" cy="46201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b="1" dirty="0" err="1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은혜요양원</a:t>
            </a:r>
            <a:endParaRPr lang="en-US" altLang="ko-KR" b="1" dirty="0" smtClean="0">
              <a:solidFill>
                <a:srgbClr val="0033CC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설립 </a:t>
            </a:r>
            <a:r>
              <a:rPr lang="en-US" altLang="ko-KR" b="1" dirty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(</a:t>
            </a:r>
            <a:r>
              <a:rPr lang="en-US" altLang="ko-KR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6</a:t>
            </a:r>
            <a:r>
              <a:rPr lang="ko-KR" altLang="en-US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월</a:t>
            </a:r>
            <a:r>
              <a:rPr lang="en-US" altLang="ko-KR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)</a:t>
            </a:r>
            <a:endParaRPr lang="ko-KR" altLang="en-US" b="1" dirty="0">
              <a:solidFill>
                <a:srgbClr val="0033CC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94" name="오른쪽 화살표 93"/>
          <p:cNvSpPr/>
          <p:nvPr/>
        </p:nvSpPr>
        <p:spPr bwMode="auto">
          <a:xfrm rot="5400000">
            <a:off x="8812852" y="3553375"/>
            <a:ext cx="1180967" cy="681203"/>
          </a:xfrm>
          <a:prstGeom prst="rightArrow">
            <a:avLst/>
          </a:prstGeom>
          <a:solidFill>
            <a:srgbClr val="D1E8FF">
              <a:alpha val="67059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1"/>
            <a:endParaRPr lang="ko-KR" altLang="en-US" sz="16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95" name="아래쪽 화살표 94"/>
          <p:cNvSpPr/>
          <p:nvPr/>
        </p:nvSpPr>
        <p:spPr bwMode="auto">
          <a:xfrm>
            <a:off x="8906448" y="3403973"/>
            <a:ext cx="696800" cy="980009"/>
          </a:xfrm>
          <a:prstGeom prst="downArrow">
            <a:avLst/>
          </a:prstGeom>
          <a:solidFill>
            <a:srgbClr val="00B0F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1"/>
            <a:endParaRPr lang="ko-KR" altLang="en-US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97" name="직사각형 96"/>
          <p:cNvSpPr/>
          <p:nvPr/>
        </p:nvSpPr>
        <p:spPr bwMode="auto">
          <a:xfrm>
            <a:off x="2190539" y="5734608"/>
            <a:ext cx="1377637" cy="46201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EMS </a:t>
            </a:r>
            <a:r>
              <a:rPr lang="ko-KR" altLang="en-US" b="1" dirty="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소비자 평가</a:t>
            </a:r>
            <a:endParaRPr lang="en-US" altLang="ko-KR" b="1" dirty="0" smtClean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b="1" dirty="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우수 대상</a:t>
            </a:r>
            <a:r>
              <a:rPr lang="en-US" altLang="ko-KR" b="1" dirty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b="1" dirty="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수상</a:t>
            </a:r>
            <a:endParaRPr lang="ko-KR" altLang="en-US" b="1" dirty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98" name="직사각형 97"/>
          <p:cNvSpPr/>
          <p:nvPr/>
        </p:nvSpPr>
        <p:spPr bwMode="auto">
          <a:xfrm>
            <a:off x="600000" y="5752413"/>
            <a:ext cx="1533328" cy="46201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b="1" dirty="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장기요양 평가기관</a:t>
            </a:r>
            <a:endParaRPr lang="en-US" altLang="ko-KR" b="1" dirty="0" smtClean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b="1" dirty="0" err="1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우수등급</a:t>
            </a:r>
            <a:r>
              <a:rPr lang="ko-KR" altLang="en-US" b="1" dirty="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획득</a:t>
            </a:r>
            <a:endParaRPr lang="ko-KR" altLang="en-US" b="1" dirty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01" name="직사각형 100"/>
          <p:cNvSpPr/>
          <p:nvPr/>
        </p:nvSpPr>
        <p:spPr bwMode="auto">
          <a:xfrm>
            <a:off x="7031804" y="5712447"/>
            <a:ext cx="902608" cy="46201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수원시장</a:t>
            </a:r>
            <a:endParaRPr lang="en-US" altLang="ko-KR" b="1" dirty="0" smtClean="0">
              <a:solidFill>
                <a:srgbClr val="FF99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표창장</a:t>
            </a:r>
            <a:endParaRPr lang="ko-KR" altLang="en-US" b="1" dirty="0">
              <a:solidFill>
                <a:srgbClr val="FF99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04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2366" y="5816688"/>
            <a:ext cx="1428474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전국요양보호사</a:t>
            </a:r>
            <a:endParaRPr lang="en-US" altLang="ko-KR" b="1" dirty="0" smtClean="0">
              <a:solidFill>
                <a:srgbClr val="FF99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r>
              <a:rPr lang="ko-KR" altLang="en-US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대회 표창장</a:t>
            </a:r>
            <a:endParaRPr lang="ko-KR" altLang="en-US" dirty="0">
              <a:solidFill>
                <a:srgbClr val="FF99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08" name="직사각형 107"/>
          <p:cNvSpPr/>
          <p:nvPr/>
        </p:nvSpPr>
        <p:spPr bwMode="auto">
          <a:xfrm>
            <a:off x="5175118" y="3031075"/>
            <a:ext cx="1500967" cy="46201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장안장례지도사</a:t>
            </a:r>
            <a:endParaRPr lang="en-US" altLang="ko-KR" b="1" dirty="0">
              <a:solidFill>
                <a:srgbClr val="0033CC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교육원 설립</a:t>
            </a:r>
            <a:r>
              <a:rPr lang="en-US" altLang="ko-KR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(8</a:t>
            </a:r>
            <a:r>
              <a:rPr lang="ko-KR" altLang="en-US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월</a:t>
            </a:r>
            <a:r>
              <a:rPr lang="en-US" altLang="ko-KR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)</a:t>
            </a:r>
            <a:endParaRPr lang="ko-KR" altLang="en-US" b="1" dirty="0">
              <a:solidFill>
                <a:srgbClr val="0033CC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12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4534" y="3106253"/>
            <a:ext cx="1405875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 anchorCtr="0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국회의원 이찬열</a:t>
            </a:r>
            <a:endParaRPr lang="en-US" altLang="ko-KR" b="1" dirty="0" smtClean="0">
              <a:solidFill>
                <a:srgbClr val="FF99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r>
              <a:rPr lang="ko-KR" altLang="en-US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표창장</a:t>
            </a:r>
            <a:endParaRPr lang="ko-KR" altLang="en-US" dirty="0">
              <a:solidFill>
                <a:srgbClr val="FF99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13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6250" y="3119682"/>
            <a:ext cx="1877112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b="1" dirty="0" smtClean="0">
                <a:solidFill>
                  <a:srgbClr val="00B05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한국요양보호사 중앙회</a:t>
            </a:r>
            <a:r>
              <a:rPr lang="en-US" altLang="ko-KR" b="1" dirty="0">
                <a:solidFill>
                  <a:srgbClr val="00B05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b="1" dirty="0" smtClean="0">
                <a:solidFill>
                  <a:srgbClr val="00B05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경기지역 </a:t>
            </a:r>
            <a:r>
              <a:rPr lang="ko-KR" altLang="en-US" b="1" dirty="0" err="1" smtClean="0">
                <a:solidFill>
                  <a:srgbClr val="00B05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지회장</a:t>
            </a:r>
            <a:r>
              <a:rPr lang="ko-KR" altLang="en-US" b="1" dirty="0" smtClean="0">
                <a:solidFill>
                  <a:srgbClr val="00B05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위촉</a:t>
            </a:r>
            <a:endParaRPr lang="ko-KR" altLang="en-US" dirty="0">
              <a:solidFill>
                <a:srgbClr val="00B05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14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2925" y="5787919"/>
            <a:ext cx="1826631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b="1" dirty="0" smtClean="0">
                <a:solidFill>
                  <a:srgbClr val="00B05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한국요양보호사 중앙회</a:t>
            </a:r>
            <a:endParaRPr lang="en-US" altLang="ko-KR" b="1" dirty="0">
              <a:solidFill>
                <a:srgbClr val="00B05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r>
              <a:rPr lang="ko-KR" altLang="en-US" b="1" dirty="0" smtClean="0">
                <a:solidFill>
                  <a:srgbClr val="00B05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수원 지부장 위촉</a:t>
            </a:r>
            <a:endParaRPr lang="ko-KR" altLang="en-US" dirty="0">
              <a:solidFill>
                <a:srgbClr val="00B05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16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7378" y="5811843"/>
            <a:ext cx="1665545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b="1" dirty="0" smtClean="0">
                <a:solidFill>
                  <a:srgbClr val="00B05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수원시 장기요양기관</a:t>
            </a:r>
            <a:endParaRPr lang="en-US" altLang="ko-KR" b="1" dirty="0" smtClean="0">
              <a:solidFill>
                <a:srgbClr val="00B05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r>
              <a:rPr lang="ko-KR" altLang="en-US" b="1" dirty="0" smtClean="0">
                <a:solidFill>
                  <a:srgbClr val="00B05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b="1" dirty="0">
                <a:solidFill>
                  <a:srgbClr val="00B05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협회 자문위원 위촉</a:t>
            </a:r>
            <a:endParaRPr lang="ko-KR" altLang="en-US" dirty="0">
              <a:solidFill>
                <a:srgbClr val="00B05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133" name="그룹 132"/>
          <p:cNvGrpSpPr>
            <a:grpSpLocks noChangeAspect="1"/>
          </p:cNvGrpSpPr>
          <p:nvPr/>
        </p:nvGrpSpPr>
        <p:grpSpPr>
          <a:xfrm>
            <a:off x="2693397" y="2564177"/>
            <a:ext cx="281094" cy="288000"/>
            <a:chOff x="381437" y="1622994"/>
            <a:chExt cx="557231" cy="555202"/>
          </a:xfrm>
        </p:grpSpPr>
        <p:sp>
          <p:nvSpPr>
            <p:cNvPr id="134" name="눈물 방울 133"/>
            <p:cNvSpPr/>
            <p:nvPr/>
          </p:nvSpPr>
          <p:spPr>
            <a:xfrm rot="8084718">
              <a:off x="382452" y="1621979"/>
              <a:ext cx="555202" cy="557231"/>
            </a:xfrm>
            <a:prstGeom prst="teardrop">
              <a:avLst>
                <a:gd name="adj" fmla="val 153173"/>
              </a:avLst>
            </a:prstGeom>
            <a:solidFill>
              <a:srgbClr val="1428A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6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  <p:sp>
          <p:nvSpPr>
            <p:cNvPr id="135" name="타원 134"/>
            <p:cNvSpPr>
              <a:spLocks noChangeAspect="1"/>
            </p:cNvSpPr>
            <p:nvPr/>
          </p:nvSpPr>
          <p:spPr>
            <a:xfrm>
              <a:off x="515288" y="1756594"/>
              <a:ext cx="289530" cy="2880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6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cxnSp>
        <p:nvCxnSpPr>
          <p:cNvPr id="136" name="직선 연결선 135"/>
          <p:cNvCxnSpPr/>
          <p:nvPr/>
        </p:nvCxnSpPr>
        <p:spPr bwMode="auto">
          <a:xfrm>
            <a:off x="2836846" y="2352664"/>
            <a:ext cx="0" cy="216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37" name="그룹 136"/>
          <p:cNvGrpSpPr>
            <a:grpSpLocks noChangeAspect="1"/>
          </p:cNvGrpSpPr>
          <p:nvPr/>
        </p:nvGrpSpPr>
        <p:grpSpPr>
          <a:xfrm>
            <a:off x="4153066" y="2564177"/>
            <a:ext cx="281094" cy="288000"/>
            <a:chOff x="381437" y="1622994"/>
            <a:chExt cx="557231" cy="555202"/>
          </a:xfrm>
        </p:grpSpPr>
        <p:sp>
          <p:nvSpPr>
            <p:cNvPr id="138" name="눈물 방울 137"/>
            <p:cNvSpPr/>
            <p:nvPr/>
          </p:nvSpPr>
          <p:spPr>
            <a:xfrm rot="8084718">
              <a:off x="382452" y="1621979"/>
              <a:ext cx="555202" cy="557231"/>
            </a:xfrm>
            <a:prstGeom prst="teardrop">
              <a:avLst>
                <a:gd name="adj" fmla="val 153173"/>
              </a:avLst>
            </a:prstGeom>
            <a:solidFill>
              <a:srgbClr val="1428A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6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  <p:sp>
          <p:nvSpPr>
            <p:cNvPr id="139" name="타원 138"/>
            <p:cNvSpPr>
              <a:spLocks noChangeAspect="1"/>
            </p:cNvSpPr>
            <p:nvPr/>
          </p:nvSpPr>
          <p:spPr>
            <a:xfrm>
              <a:off x="515288" y="1756594"/>
              <a:ext cx="289530" cy="2880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6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cxnSp>
        <p:nvCxnSpPr>
          <p:cNvPr id="140" name="직선 연결선 139"/>
          <p:cNvCxnSpPr/>
          <p:nvPr/>
        </p:nvCxnSpPr>
        <p:spPr bwMode="auto">
          <a:xfrm>
            <a:off x="4296515" y="2352664"/>
            <a:ext cx="0" cy="216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41" name="그룹 140"/>
          <p:cNvGrpSpPr>
            <a:grpSpLocks noChangeAspect="1"/>
          </p:cNvGrpSpPr>
          <p:nvPr/>
        </p:nvGrpSpPr>
        <p:grpSpPr>
          <a:xfrm>
            <a:off x="5752658" y="2564177"/>
            <a:ext cx="281094" cy="288000"/>
            <a:chOff x="381437" y="1622994"/>
            <a:chExt cx="557231" cy="555202"/>
          </a:xfrm>
        </p:grpSpPr>
        <p:sp>
          <p:nvSpPr>
            <p:cNvPr id="142" name="눈물 방울 141"/>
            <p:cNvSpPr/>
            <p:nvPr/>
          </p:nvSpPr>
          <p:spPr>
            <a:xfrm rot="8084718">
              <a:off x="382452" y="1621979"/>
              <a:ext cx="555202" cy="557231"/>
            </a:xfrm>
            <a:prstGeom prst="teardrop">
              <a:avLst>
                <a:gd name="adj" fmla="val 153173"/>
              </a:avLst>
            </a:prstGeom>
            <a:solidFill>
              <a:srgbClr val="1428A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6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  <p:sp>
          <p:nvSpPr>
            <p:cNvPr id="143" name="타원 142"/>
            <p:cNvSpPr>
              <a:spLocks noChangeAspect="1"/>
            </p:cNvSpPr>
            <p:nvPr/>
          </p:nvSpPr>
          <p:spPr>
            <a:xfrm>
              <a:off x="515288" y="1756594"/>
              <a:ext cx="289530" cy="2880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6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cxnSp>
        <p:nvCxnSpPr>
          <p:cNvPr id="144" name="직선 연결선 143"/>
          <p:cNvCxnSpPr/>
          <p:nvPr/>
        </p:nvCxnSpPr>
        <p:spPr bwMode="auto">
          <a:xfrm>
            <a:off x="5896107" y="2352664"/>
            <a:ext cx="0" cy="216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45" name="그룹 144"/>
          <p:cNvGrpSpPr>
            <a:grpSpLocks noChangeAspect="1"/>
          </p:cNvGrpSpPr>
          <p:nvPr/>
        </p:nvGrpSpPr>
        <p:grpSpPr>
          <a:xfrm>
            <a:off x="7233895" y="2564177"/>
            <a:ext cx="281094" cy="288000"/>
            <a:chOff x="381437" y="1622994"/>
            <a:chExt cx="557231" cy="555202"/>
          </a:xfrm>
        </p:grpSpPr>
        <p:sp>
          <p:nvSpPr>
            <p:cNvPr id="146" name="눈물 방울 145"/>
            <p:cNvSpPr/>
            <p:nvPr/>
          </p:nvSpPr>
          <p:spPr>
            <a:xfrm rot="8084718">
              <a:off x="382452" y="1621979"/>
              <a:ext cx="555202" cy="557231"/>
            </a:xfrm>
            <a:prstGeom prst="teardrop">
              <a:avLst>
                <a:gd name="adj" fmla="val 153173"/>
              </a:avLst>
            </a:prstGeom>
            <a:solidFill>
              <a:srgbClr val="1428A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6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  <p:sp>
          <p:nvSpPr>
            <p:cNvPr id="147" name="타원 146"/>
            <p:cNvSpPr>
              <a:spLocks noChangeAspect="1"/>
            </p:cNvSpPr>
            <p:nvPr/>
          </p:nvSpPr>
          <p:spPr>
            <a:xfrm>
              <a:off x="515288" y="1756594"/>
              <a:ext cx="289530" cy="2880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6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cxnSp>
        <p:nvCxnSpPr>
          <p:cNvPr id="148" name="직선 연결선 147"/>
          <p:cNvCxnSpPr/>
          <p:nvPr/>
        </p:nvCxnSpPr>
        <p:spPr bwMode="auto">
          <a:xfrm>
            <a:off x="7377344" y="2352664"/>
            <a:ext cx="0" cy="216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49" name="그룹 148"/>
          <p:cNvGrpSpPr>
            <a:grpSpLocks noChangeAspect="1"/>
          </p:cNvGrpSpPr>
          <p:nvPr/>
        </p:nvGrpSpPr>
        <p:grpSpPr>
          <a:xfrm>
            <a:off x="8616443" y="2564177"/>
            <a:ext cx="281094" cy="288000"/>
            <a:chOff x="381437" y="1622994"/>
            <a:chExt cx="557231" cy="555202"/>
          </a:xfrm>
        </p:grpSpPr>
        <p:sp>
          <p:nvSpPr>
            <p:cNvPr id="150" name="눈물 방울 149"/>
            <p:cNvSpPr/>
            <p:nvPr/>
          </p:nvSpPr>
          <p:spPr>
            <a:xfrm rot="8084718">
              <a:off x="382452" y="1621979"/>
              <a:ext cx="555202" cy="557231"/>
            </a:xfrm>
            <a:prstGeom prst="teardrop">
              <a:avLst>
                <a:gd name="adj" fmla="val 153173"/>
              </a:avLst>
            </a:prstGeom>
            <a:solidFill>
              <a:srgbClr val="1428A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6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  <p:sp>
          <p:nvSpPr>
            <p:cNvPr id="151" name="타원 150"/>
            <p:cNvSpPr>
              <a:spLocks noChangeAspect="1"/>
            </p:cNvSpPr>
            <p:nvPr/>
          </p:nvSpPr>
          <p:spPr>
            <a:xfrm>
              <a:off x="515288" y="1756594"/>
              <a:ext cx="289530" cy="2880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6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cxnSp>
        <p:nvCxnSpPr>
          <p:cNvPr id="152" name="직선 연결선 151"/>
          <p:cNvCxnSpPr/>
          <p:nvPr/>
        </p:nvCxnSpPr>
        <p:spPr bwMode="auto">
          <a:xfrm>
            <a:off x="8759892" y="2352664"/>
            <a:ext cx="0" cy="216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53" name="그룹 152"/>
          <p:cNvGrpSpPr>
            <a:grpSpLocks noChangeAspect="1"/>
          </p:cNvGrpSpPr>
          <p:nvPr/>
        </p:nvGrpSpPr>
        <p:grpSpPr>
          <a:xfrm>
            <a:off x="1181361" y="5280453"/>
            <a:ext cx="281094" cy="288000"/>
            <a:chOff x="381437" y="1622994"/>
            <a:chExt cx="557231" cy="555202"/>
          </a:xfrm>
        </p:grpSpPr>
        <p:sp>
          <p:nvSpPr>
            <p:cNvPr id="154" name="눈물 방울 153"/>
            <p:cNvSpPr/>
            <p:nvPr/>
          </p:nvSpPr>
          <p:spPr>
            <a:xfrm rot="8084718">
              <a:off x="382452" y="1621979"/>
              <a:ext cx="555202" cy="557231"/>
            </a:xfrm>
            <a:prstGeom prst="teardrop">
              <a:avLst>
                <a:gd name="adj" fmla="val 153173"/>
              </a:avLst>
            </a:prstGeom>
            <a:solidFill>
              <a:srgbClr val="1428A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6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  <p:sp>
          <p:nvSpPr>
            <p:cNvPr id="155" name="타원 154"/>
            <p:cNvSpPr>
              <a:spLocks noChangeAspect="1"/>
            </p:cNvSpPr>
            <p:nvPr/>
          </p:nvSpPr>
          <p:spPr>
            <a:xfrm>
              <a:off x="515288" y="1756594"/>
              <a:ext cx="289530" cy="2880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6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cxnSp>
        <p:nvCxnSpPr>
          <p:cNvPr id="156" name="직선 연결선 155"/>
          <p:cNvCxnSpPr/>
          <p:nvPr/>
        </p:nvCxnSpPr>
        <p:spPr bwMode="auto">
          <a:xfrm>
            <a:off x="1324810" y="5068940"/>
            <a:ext cx="0" cy="216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57" name="그룹 156"/>
          <p:cNvGrpSpPr>
            <a:grpSpLocks noChangeAspect="1"/>
          </p:cNvGrpSpPr>
          <p:nvPr/>
        </p:nvGrpSpPr>
        <p:grpSpPr>
          <a:xfrm>
            <a:off x="2649437" y="5280453"/>
            <a:ext cx="281094" cy="288000"/>
            <a:chOff x="381437" y="1622994"/>
            <a:chExt cx="557231" cy="555202"/>
          </a:xfrm>
        </p:grpSpPr>
        <p:sp>
          <p:nvSpPr>
            <p:cNvPr id="158" name="눈물 방울 157"/>
            <p:cNvSpPr/>
            <p:nvPr/>
          </p:nvSpPr>
          <p:spPr>
            <a:xfrm rot="8084718">
              <a:off x="382452" y="1621979"/>
              <a:ext cx="555202" cy="557231"/>
            </a:xfrm>
            <a:prstGeom prst="teardrop">
              <a:avLst>
                <a:gd name="adj" fmla="val 153173"/>
              </a:avLst>
            </a:prstGeom>
            <a:solidFill>
              <a:srgbClr val="1428A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6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  <p:sp>
          <p:nvSpPr>
            <p:cNvPr id="159" name="타원 158"/>
            <p:cNvSpPr>
              <a:spLocks noChangeAspect="1"/>
            </p:cNvSpPr>
            <p:nvPr/>
          </p:nvSpPr>
          <p:spPr>
            <a:xfrm>
              <a:off x="515288" y="1756594"/>
              <a:ext cx="289530" cy="2880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6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cxnSp>
        <p:nvCxnSpPr>
          <p:cNvPr id="160" name="직선 연결선 159"/>
          <p:cNvCxnSpPr/>
          <p:nvPr/>
        </p:nvCxnSpPr>
        <p:spPr bwMode="auto">
          <a:xfrm>
            <a:off x="2792886" y="5068940"/>
            <a:ext cx="0" cy="216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61" name="그룹 160"/>
          <p:cNvGrpSpPr>
            <a:grpSpLocks noChangeAspect="1"/>
          </p:cNvGrpSpPr>
          <p:nvPr/>
        </p:nvGrpSpPr>
        <p:grpSpPr>
          <a:xfrm>
            <a:off x="4109106" y="5280453"/>
            <a:ext cx="281094" cy="288000"/>
            <a:chOff x="381437" y="1622994"/>
            <a:chExt cx="557231" cy="555202"/>
          </a:xfrm>
        </p:grpSpPr>
        <p:sp>
          <p:nvSpPr>
            <p:cNvPr id="162" name="눈물 방울 161"/>
            <p:cNvSpPr/>
            <p:nvPr/>
          </p:nvSpPr>
          <p:spPr>
            <a:xfrm rot="8084718">
              <a:off x="382452" y="1621979"/>
              <a:ext cx="555202" cy="557231"/>
            </a:xfrm>
            <a:prstGeom prst="teardrop">
              <a:avLst>
                <a:gd name="adj" fmla="val 153173"/>
              </a:avLst>
            </a:prstGeom>
            <a:solidFill>
              <a:srgbClr val="1428A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6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  <p:sp>
          <p:nvSpPr>
            <p:cNvPr id="163" name="타원 162"/>
            <p:cNvSpPr>
              <a:spLocks noChangeAspect="1"/>
            </p:cNvSpPr>
            <p:nvPr/>
          </p:nvSpPr>
          <p:spPr>
            <a:xfrm>
              <a:off x="515288" y="1756594"/>
              <a:ext cx="289530" cy="2880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6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cxnSp>
        <p:nvCxnSpPr>
          <p:cNvPr id="164" name="직선 연결선 163"/>
          <p:cNvCxnSpPr/>
          <p:nvPr/>
        </p:nvCxnSpPr>
        <p:spPr bwMode="auto">
          <a:xfrm>
            <a:off x="4252555" y="5068940"/>
            <a:ext cx="0" cy="216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65" name="그룹 164"/>
          <p:cNvGrpSpPr>
            <a:grpSpLocks noChangeAspect="1"/>
          </p:cNvGrpSpPr>
          <p:nvPr/>
        </p:nvGrpSpPr>
        <p:grpSpPr>
          <a:xfrm>
            <a:off x="5708698" y="5280453"/>
            <a:ext cx="281094" cy="288000"/>
            <a:chOff x="381437" y="1622994"/>
            <a:chExt cx="557231" cy="555202"/>
          </a:xfrm>
        </p:grpSpPr>
        <p:sp>
          <p:nvSpPr>
            <p:cNvPr id="166" name="눈물 방울 165"/>
            <p:cNvSpPr/>
            <p:nvPr/>
          </p:nvSpPr>
          <p:spPr>
            <a:xfrm rot="8084718">
              <a:off x="382452" y="1621979"/>
              <a:ext cx="555202" cy="557231"/>
            </a:xfrm>
            <a:prstGeom prst="teardrop">
              <a:avLst>
                <a:gd name="adj" fmla="val 153173"/>
              </a:avLst>
            </a:prstGeom>
            <a:solidFill>
              <a:srgbClr val="1428A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6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  <p:sp>
          <p:nvSpPr>
            <p:cNvPr id="167" name="타원 166"/>
            <p:cNvSpPr>
              <a:spLocks noChangeAspect="1"/>
            </p:cNvSpPr>
            <p:nvPr/>
          </p:nvSpPr>
          <p:spPr>
            <a:xfrm>
              <a:off x="515288" y="1756594"/>
              <a:ext cx="289530" cy="2880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6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cxnSp>
        <p:nvCxnSpPr>
          <p:cNvPr id="168" name="직선 연결선 167"/>
          <p:cNvCxnSpPr/>
          <p:nvPr/>
        </p:nvCxnSpPr>
        <p:spPr bwMode="auto">
          <a:xfrm>
            <a:off x="5852147" y="5068940"/>
            <a:ext cx="0" cy="216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69" name="그룹 168"/>
          <p:cNvGrpSpPr>
            <a:grpSpLocks noChangeAspect="1"/>
          </p:cNvGrpSpPr>
          <p:nvPr/>
        </p:nvGrpSpPr>
        <p:grpSpPr>
          <a:xfrm>
            <a:off x="7242687" y="5280453"/>
            <a:ext cx="281094" cy="288000"/>
            <a:chOff x="381437" y="1622994"/>
            <a:chExt cx="557231" cy="555202"/>
          </a:xfrm>
        </p:grpSpPr>
        <p:sp>
          <p:nvSpPr>
            <p:cNvPr id="170" name="눈물 방울 169"/>
            <p:cNvSpPr/>
            <p:nvPr/>
          </p:nvSpPr>
          <p:spPr>
            <a:xfrm rot="8084718">
              <a:off x="382452" y="1621979"/>
              <a:ext cx="555202" cy="557231"/>
            </a:xfrm>
            <a:prstGeom prst="teardrop">
              <a:avLst>
                <a:gd name="adj" fmla="val 153173"/>
              </a:avLst>
            </a:prstGeom>
            <a:solidFill>
              <a:srgbClr val="1428A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6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  <p:sp>
          <p:nvSpPr>
            <p:cNvPr id="171" name="타원 170"/>
            <p:cNvSpPr>
              <a:spLocks noChangeAspect="1"/>
            </p:cNvSpPr>
            <p:nvPr/>
          </p:nvSpPr>
          <p:spPr>
            <a:xfrm>
              <a:off x="515288" y="1756594"/>
              <a:ext cx="289530" cy="2880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6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cxnSp>
        <p:nvCxnSpPr>
          <p:cNvPr id="172" name="직선 연결선 171"/>
          <p:cNvCxnSpPr/>
          <p:nvPr/>
        </p:nvCxnSpPr>
        <p:spPr bwMode="auto">
          <a:xfrm>
            <a:off x="7386136" y="5068940"/>
            <a:ext cx="0" cy="216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73" name="그룹 172"/>
          <p:cNvGrpSpPr>
            <a:grpSpLocks noChangeAspect="1"/>
          </p:cNvGrpSpPr>
          <p:nvPr/>
        </p:nvGrpSpPr>
        <p:grpSpPr>
          <a:xfrm>
            <a:off x="8669196" y="5280453"/>
            <a:ext cx="281094" cy="288000"/>
            <a:chOff x="381437" y="1622994"/>
            <a:chExt cx="557231" cy="555202"/>
          </a:xfrm>
        </p:grpSpPr>
        <p:sp>
          <p:nvSpPr>
            <p:cNvPr id="174" name="눈물 방울 173"/>
            <p:cNvSpPr/>
            <p:nvPr/>
          </p:nvSpPr>
          <p:spPr>
            <a:xfrm rot="8084718">
              <a:off x="382452" y="1621979"/>
              <a:ext cx="555202" cy="557231"/>
            </a:xfrm>
            <a:prstGeom prst="teardrop">
              <a:avLst>
                <a:gd name="adj" fmla="val 153173"/>
              </a:avLst>
            </a:prstGeom>
            <a:solidFill>
              <a:srgbClr val="1428A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6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  <p:sp>
          <p:nvSpPr>
            <p:cNvPr id="175" name="타원 174"/>
            <p:cNvSpPr>
              <a:spLocks noChangeAspect="1"/>
            </p:cNvSpPr>
            <p:nvPr/>
          </p:nvSpPr>
          <p:spPr>
            <a:xfrm>
              <a:off x="515288" y="1756594"/>
              <a:ext cx="289530" cy="2880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6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cxnSp>
        <p:nvCxnSpPr>
          <p:cNvPr id="176" name="직선 연결선 175"/>
          <p:cNvCxnSpPr/>
          <p:nvPr/>
        </p:nvCxnSpPr>
        <p:spPr bwMode="auto">
          <a:xfrm>
            <a:off x="8812645" y="5068940"/>
            <a:ext cx="0" cy="216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92" name="그림 9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96" name="그림 9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3" t="8294" r="-1185" b="7523"/>
          <a:stretch/>
        </p:blipFill>
        <p:spPr>
          <a:xfrm>
            <a:off x="7544283" y="864232"/>
            <a:ext cx="1728000" cy="838981"/>
          </a:xfrm>
          <a:prstGeom prst="rect">
            <a:avLst/>
          </a:prstGeom>
        </p:spPr>
      </p:pic>
      <p:sp>
        <p:nvSpPr>
          <p:cNvPr id="9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505" y="6281544"/>
            <a:ext cx="2818650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ko-KR" altLang="en-US" b="1" dirty="0" smtClean="0">
                <a:solidFill>
                  <a:srgbClr val="00B05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수원 장기요양시설협회 협회장</a:t>
            </a:r>
            <a:endParaRPr lang="en-US" altLang="ko-KR" b="1" dirty="0" smtClean="0">
              <a:solidFill>
                <a:srgbClr val="00B05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ctr"/>
            <a:r>
              <a:rPr lang="en-US" altLang="ko-KR" b="1" dirty="0">
                <a:solidFill>
                  <a:srgbClr val="00B05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en-US" altLang="ko-KR" b="1" dirty="0" smtClean="0">
                <a:solidFill>
                  <a:srgbClr val="00B05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(2017.1~2917.2)</a:t>
            </a:r>
            <a:endParaRPr lang="ko-KR" altLang="en-US" dirty="0">
              <a:solidFill>
                <a:srgbClr val="00B05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72853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수상</a:t>
            </a:r>
            <a:r>
              <a:rPr lang="en-US" altLang="ko-KR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언론홍보</a:t>
            </a:r>
            <a:r>
              <a:rPr lang="en-US" altLang="ko-KR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위촉 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37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38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3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sp>
        <p:nvSpPr>
          <p:cNvPr id="3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-4/40-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100487"/>
            <a:ext cx="9163861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20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수상</a:t>
            </a:r>
            <a:endParaRPr lang="ko-KR" altLang="en-US" sz="20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64" y="2148132"/>
            <a:ext cx="2772000" cy="1889339"/>
          </a:xfrm>
          <a:prstGeom prst="rect">
            <a:avLst/>
          </a:prstGeom>
        </p:spPr>
      </p:pic>
      <p:sp>
        <p:nvSpPr>
          <p:cNvPr id="102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903" y="1633280"/>
            <a:ext cx="3048061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sz="16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2016.12 </a:t>
            </a:r>
            <a:r>
              <a:rPr lang="ko-KR" altLang="en-US" sz="16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수원시장 표창장</a:t>
            </a:r>
            <a:endParaRPr lang="ko-KR" altLang="en-US" sz="16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803" y="1749684"/>
            <a:ext cx="1476000" cy="2033265"/>
          </a:xfrm>
          <a:prstGeom prst="rect">
            <a:avLst/>
          </a:prstGeom>
        </p:spPr>
      </p:pic>
      <p:sp>
        <p:nvSpPr>
          <p:cNvPr id="103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2460" y="1291339"/>
            <a:ext cx="187574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2013.3 </a:t>
            </a:r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감사패</a:t>
            </a:r>
            <a:endParaRPr lang="en-US" altLang="ko-KR" b="1" dirty="0" smtClean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수원시 방문요양 협의회</a:t>
            </a:r>
            <a:endParaRPr lang="ko-KR" altLang="en-US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104" name="그림 10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914" y="1729867"/>
            <a:ext cx="1512000" cy="2016000"/>
          </a:xfrm>
          <a:prstGeom prst="rect">
            <a:avLst/>
          </a:prstGeom>
        </p:spPr>
      </p:pic>
      <p:sp>
        <p:nvSpPr>
          <p:cNvPr id="105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8161" y="1225013"/>
            <a:ext cx="2160000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2017.11 </a:t>
            </a:r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표창장</a:t>
            </a:r>
            <a:endParaRPr lang="en-US" altLang="ko-KR" b="1" dirty="0" smtClean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전국요양보호사 대회 표창장</a:t>
            </a:r>
            <a:endParaRPr lang="ko-KR" altLang="en-US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107" name="그림 10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803" y="4432726"/>
            <a:ext cx="1440000" cy="2035661"/>
          </a:xfrm>
          <a:prstGeom prst="rect">
            <a:avLst/>
          </a:prstGeom>
        </p:spPr>
      </p:pic>
      <p:sp>
        <p:nvSpPr>
          <p:cNvPr id="10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2991" y="3954525"/>
            <a:ext cx="1705091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2015.12 </a:t>
            </a:r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표창장</a:t>
            </a:r>
            <a:endParaRPr lang="en-US" altLang="ko-KR" b="1" dirty="0" smtClean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국회의원 이찬열</a:t>
            </a:r>
            <a:endParaRPr lang="ko-KR" altLang="en-US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588" y="4444685"/>
            <a:ext cx="1440000" cy="2031940"/>
          </a:xfrm>
          <a:prstGeom prst="rect">
            <a:avLst/>
          </a:prstGeom>
        </p:spPr>
      </p:pic>
      <p:sp>
        <p:nvSpPr>
          <p:cNvPr id="110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0803" y="3968099"/>
            <a:ext cx="1405875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2014.10 </a:t>
            </a:r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표창장 </a:t>
            </a:r>
            <a:endParaRPr lang="en-US" altLang="ko-KR" b="1" dirty="0" smtClean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국회의원 이찬열</a:t>
            </a:r>
            <a:endParaRPr lang="ko-KR" altLang="en-US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0" r="20233" b="37077"/>
          <a:stretch/>
        </p:blipFill>
        <p:spPr>
          <a:xfrm>
            <a:off x="3241543" y="1539594"/>
            <a:ext cx="1692000" cy="486661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3" t="19231" r="7935" b="20651"/>
          <a:stretch/>
        </p:blipFill>
        <p:spPr>
          <a:xfrm>
            <a:off x="774390" y="4612040"/>
            <a:ext cx="1440000" cy="1853510"/>
          </a:xfrm>
          <a:prstGeom prst="rect">
            <a:avLst/>
          </a:prstGeom>
        </p:spPr>
      </p:pic>
      <p:sp>
        <p:nvSpPr>
          <p:cNvPr id="24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588" y="4213356"/>
            <a:ext cx="2418094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2017</a:t>
            </a:r>
          </a:p>
          <a:p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장기요양 평가기관 우수</a:t>
            </a:r>
            <a:endParaRPr lang="ko-KR" altLang="en-US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175" y="4626552"/>
            <a:ext cx="1800000" cy="1870587"/>
          </a:xfrm>
          <a:prstGeom prst="rect">
            <a:avLst/>
          </a:prstGeom>
        </p:spPr>
      </p:pic>
      <p:sp>
        <p:nvSpPr>
          <p:cNvPr id="27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4175" y="4213356"/>
            <a:ext cx="2570568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2018.2</a:t>
            </a:r>
          </a:p>
          <a:p>
            <a:r>
              <a:rPr lang="ko-KR" altLang="en-US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공로패</a:t>
            </a:r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(</a:t>
            </a:r>
            <a:r>
              <a:rPr lang="ko-KR" altLang="en-US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수원시장기요양시설협회</a:t>
            </a:r>
            <a:r>
              <a: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)</a:t>
            </a:r>
            <a:endParaRPr lang="ko-KR" altLang="en-US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883" y="2553378"/>
            <a:ext cx="1584000" cy="107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088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수상</a:t>
            </a:r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언론홍보</a:t>
            </a:r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위촉 </a:t>
            </a: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37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38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3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sp>
        <p:nvSpPr>
          <p:cNvPr id="3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-5/40-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065319"/>
            <a:ext cx="4330413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대한민국 소비자 평가 </a:t>
            </a:r>
            <a:r>
              <a:rPr lang="ko-KR" altLang="en-US" sz="1800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우수대상</a:t>
            </a:r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endParaRPr lang="ko-KR" altLang="en-US" sz="18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46" y="1582714"/>
            <a:ext cx="8676000" cy="1768951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4"/>
          <a:srcRect l="29466" t="82103" r="52872" b="4847"/>
          <a:stretch/>
        </p:blipFill>
        <p:spPr>
          <a:xfrm>
            <a:off x="609661" y="5153753"/>
            <a:ext cx="3492000" cy="1255839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4"/>
          <a:srcRect l="2959" t="16670" r="85658" b="73969"/>
          <a:stretch/>
        </p:blipFill>
        <p:spPr>
          <a:xfrm>
            <a:off x="616728" y="3476577"/>
            <a:ext cx="3528000" cy="1559522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0" t="5557" r="3877" b="2444"/>
          <a:stretch/>
        </p:blipFill>
        <p:spPr>
          <a:xfrm rot="16200000">
            <a:off x="4594485" y="3900336"/>
            <a:ext cx="2898679" cy="2119831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578" y="3476578"/>
            <a:ext cx="1764000" cy="2933014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626" y="5043252"/>
            <a:ext cx="2104089" cy="1531129"/>
          </a:xfrm>
          <a:prstGeom prst="rect">
            <a:avLst/>
          </a:prstGeom>
        </p:spPr>
      </p:pic>
      <p:sp>
        <p:nvSpPr>
          <p:cNvPr id="14" name="모서리가 둥근 직사각형 13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수상</a:t>
            </a:r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언론홍보</a:t>
            </a:r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위촉 </a:t>
            </a: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37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38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3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sp>
        <p:nvSpPr>
          <p:cNvPr id="3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-6/40-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082903"/>
            <a:ext cx="4393285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</a:t>
            </a:r>
            <a:r>
              <a:rPr lang="ko-KR" altLang="en-US" sz="1800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위촉장</a:t>
            </a:r>
            <a:endParaRPr lang="ko-KR" altLang="en-US" sz="18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02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9813" y="4717216"/>
            <a:ext cx="1558327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2017.3 </a:t>
            </a:r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수원시 </a:t>
            </a:r>
            <a:endParaRPr lang="en-US" altLang="ko-KR" b="1" dirty="0" smtClean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장기요양기관</a:t>
            </a:r>
            <a:endParaRPr lang="en-US" altLang="ko-KR" b="1" dirty="0" smtClean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협회 자문위원 위촉</a:t>
            </a:r>
            <a:endParaRPr lang="ko-KR" altLang="en-US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173" y="4543491"/>
            <a:ext cx="1594800" cy="2330180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9382" y="2441381"/>
            <a:ext cx="2340000" cy="1639944"/>
          </a:xfrm>
          <a:prstGeom prst="rect">
            <a:avLst/>
          </a:prstGeom>
        </p:spPr>
      </p:pic>
      <p:sp>
        <p:nvSpPr>
          <p:cNvPr id="1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120" y="1679037"/>
            <a:ext cx="2247455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2010.4 </a:t>
            </a:r>
            <a:r>
              <a:rPr lang="ko-KR" altLang="en-US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수원교육청</a:t>
            </a:r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endParaRPr lang="en-US" altLang="ko-KR" b="1" dirty="0" smtClean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학교환경위생 정화 위원 위촉</a:t>
            </a:r>
            <a:endParaRPr lang="ko-KR" altLang="en-US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102" y="2091353"/>
            <a:ext cx="1719065" cy="2364986"/>
          </a:xfrm>
          <a:prstGeom prst="rect">
            <a:avLst/>
          </a:prstGeom>
        </p:spPr>
      </p:pic>
      <p:sp>
        <p:nvSpPr>
          <p:cNvPr id="21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8549" y="1635235"/>
            <a:ext cx="2270816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2012. 7 </a:t>
            </a:r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한국요양보호사</a:t>
            </a:r>
            <a:endParaRPr lang="en-US" altLang="ko-KR" b="1" dirty="0" smtClean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중앙회 경기지역 </a:t>
            </a:r>
            <a:r>
              <a:rPr lang="ko-KR" altLang="en-US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지회장</a:t>
            </a:r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위촉</a:t>
            </a:r>
            <a:endParaRPr lang="ko-KR" altLang="en-US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973" y="2108250"/>
            <a:ext cx="1620000" cy="2343432"/>
          </a:xfrm>
          <a:prstGeom prst="rect">
            <a:avLst/>
          </a:prstGeom>
        </p:spPr>
      </p:pic>
      <p:sp>
        <p:nvSpPr>
          <p:cNvPr id="24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8482" y="1635235"/>
            <a:ext cx="3048061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2016.3 </a:t>
            </a:r>
            <a:r>
              <a:rPr lang="ko-KR" altLang="en-US" b="1" dirty="0">
                <a:latin typeface="HY엽서M" panose="02030600000101010101" pitchFamily="18" charset="-127"/>
                <a:ea typeface="HY엽서M" panose="02030600000101010101" pitchFamily="18" charset="-127"/>
              </a:rPr>
              <a:t>수원시 장기요양기관 협회 자문위원 위촉</a:t>
            </a:r>
            <a:endParaRPr lang="ko-KR" altLang="en-US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82" y="4579979"/>
            <a:ext cx="1627200" cy="2348197"/>
          </a:xfrm>
          <a:prstGeom prst="rect">
            <a:avLst/>
          </a:prstGeom>
        </p:spPr>
      </p:pic>
      <p:sp>
        <p:nvSpPr>
          <p:cNvPr id="26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3071" y="4659069"/>
            <a:ext cx="3048061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2017.4 </a:t>
            </a:r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한국요양보호사</a:t>
            </a:r>
            <a:endParaRPr lang="en-US" altLang="ko-KR" b="1" dirty="0" smtClean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중앙회 수원 지부장 위촉</a:t>
            </a:r>
            <a:endParaRPr lang="ko-KR" altLang="en-US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487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수상</a:t>
            </a:r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언론홍보</a:t>
            </a:r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위촉 </a:t>
            </a: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37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38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3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sp>
        <p:nvSpPr>
          <p:cNvPr id="3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-7/40-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056527"/>
            <a:ext cx="191826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언론홍보</a:t>
            </a:r>
            <a:endParaRPr lang="ko-KR" altLang="en-US" sz="18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9" t="19176" r="19894" b="5496"/>
          <a:stretch/>
        </p:blipFill>
        <p:spPr>
          <a:xfrm>
            <a:off x="547321" y="1483364"/>
            <a:ext cx="8460000" cy="5077293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4"/>
          <a:srcRect l="13822" t="26215" r="70901" b="66579"/>
          <a:stretch/>
        </p:blipFill>
        <p:spPr>
          <a:xfrm>
            <a:off x="547322" y="1462092"/>
            <a:ext cx="1620000" cy="332037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9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수상</a:t>
            </a:r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언론홍보</a:t>
            </a:r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위촉 </a:t>
            </a: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37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38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3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sp>
        <p:nvSpPr>
          <p:cNvPr id="3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-8/40-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056527"/>
            <a:ext cx="3856955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언론홍보</a:t>
            </a:r>
            <a:endParaRPr lang="ko-KR" altLang="en-US" sz="18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3"/>
          <a:srcRect l="13822" t="26215" r="70901" b="66579"/>
          <a:stretch/>
        </p:blipFill>
        <p:spPr>
          <a:xfrm>
            <a:off x="7123972" y="1184867"/>
            <a:ext cx="1476000" cy="391612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4"/>
          <a:srcRect l="14354" t="28180" r="55746" b="61157"/>
          <a:stretch/>
        </p:blipFill>
        <p:spPr>
          <a:xfrm>
            <a:off x="671473" y="1614687"/>
            <a:ext cx="3864764" cy="775222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5"/>
          <a:srcRect l="16906" t="23855" r="38735" b="25971"/>
          <a:stretch/>
        </p:blipFill>
        <p:spPr>
          <a:xfrm>
            <a:off x="557041" y="2525935"/>
            <a:ext cx="6480000" cy="4122770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2" t="6395" b="15443"/>
          <a:stretch/>
        </p:blipFill>
        <p:spPr>
          <a:xfrm rot="5400000">
            <a:off x="5791279" y="2955495"/>
            <a:ext cx="5112000" cy="2425062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65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조직도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37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38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4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sp>
        <p:nvSpPr>
          <p:cNvPr id="3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-9/40-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056527"/>
            <a:ext cx="4486867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7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조직 및 </a:t>
            </a:r>
            <a:r>
              <a:rPr lang="ko-KR" altLang="en-US" sz="1800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인력현황</a:t>
            </a:r>
            <a:r>
              <a:rPr lang="ko-KR" altLang="en-US" sz="17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en-US" altLang="ko-KR" sz="17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endParaRPr lang="ko-KR" altLang="en-US" sz="17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8" name="Line 173"/>
          <p:cNvSpPr>
            <a:spLocks noChangeShapeType="1"/>
          </p:cNvSpPr>
          <p:nvPr/>
        </p:nvSpPr>
        <p:spPr bwMode="auto">
          <a:xfrm>
            <a:off x="4842624" y="2276060"/>
            <a:ext cx="0" cy="936000"/>
          </a:xfrm>
          <a:prstGeom prst="line">
            <a:avLst/>
          </a:prstGeom>
          <a:noFill/>
          <a:ln w="5715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HY엽서M" panose="02030600000101010101" pitchFamily="18" charset="-127"/>
              <a:ea typeface="HY엽서M" panose="02030600000101010101" pitchFamily="18" charset="-127"/>
              <a:cs typeface="맑은 고딕 Semilight" panose="020B0502040204020203" pitchFamily="50" charset="-127"/>
            </a:endParaRPr>
          </a:p>
        </p:txBody>
      </p:sp>
      <p:sp>
        <p:nvSpPr>
          <p:cNvPr id="56" name="Rectangle 5"/>
          <p:cNvSpPr/>
          <p:nvPr/>
        </p:nvSpPr>
        <p:spPr>
          <a:xfrm>
            <a:off x="810728" y="3570860"/>
            <a:ext cx="1641555" cy="432000"/>
          </a:xfrm>
          <a:prstGeom prst="rect">
            <a:avLst/>
          </a:prstGeom>
          <a:solidFill>
            <a:srgbClr val="B383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06500"/>
            <a:endParaRPr lang="en-US" sz="1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2" name="Rectangle 14"/>
          <p:cNvSpPr/>
          <p:nvPr/>
        </p:nvSpPr>
        <p:spPr>
          <a:xfrm>
            <a:off x="6303695" y="2492506"/>
            <a:ext cx="1626968" cy="432000"/>
          </a:xfrm>
          <a:prstGeom prst="rect">
            <a:avLst/>
          </a:prstGeom>
          <a:solidFill>
            <a:srgbClr val="3D8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spc="-300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운 영 위 원 회</a:t>
            </a:r>
            <a:endParaRPr lang="en-US" sz="1600" b="1" spc="-300" dirty="0">
              <a:latin typeface="HY엽서M" panose="02030600000101010101" pitchFamily="18" charset="-127"/>
              <a:ea typeface="HY엽서M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74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8810" y="3619015"/>
            <a:ext cx="1324770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600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사회복지팀</a:t>
            </a:r>
            <a:endParaRPr lang="ko-KR" altLang="en-US" sz="16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75" name="Rectangle 5"/>
          <p:cNvSpPr/>
          <p:nvPr/>
        </p:nvSpPr>
        <p:spPr>
          <a:xfrm>
            <a:off x="3052663" y="3570860"/>
            <a:ext cx="1641555" cy="432000"/>
          </a:xfrm>
          <a:prstGeom prst="rect">
            <a:avLst/>
          </a:prstGeom>
          <a:solidFill>
            <a:srgbClr val="B383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06500"/>
            <a:endParaRPr lang="en-US" sz="1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6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9790" y="3619015"/>
            <a:ext cx="1324770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ko-KR" altLang="en-US" sz="16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간 호 팀</a:t>
            </a:r>
            <a:endParaRPr lang="ko-KR" altLang="en-US" sz="16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78" name="Rectangle 5"/>
          <p:cNvSpPr/>
          <p:nvPr/>
        </p:nvSpPr>
        <p:spPr>
          <a:xfrm>
            <a:off x="5338107" y="3570860"/>
            <a:ext cx="1641555" cy="432000"/>
          </a:xfrm>
          <a:prstGeom prst="rect">
            <a:avLst/>
          </a:prstGeom>
          <a:solidFill>
            <a:srgbClr val="B383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06500"/>
            <a:endParaRPr lang="en-US" sz="1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9730" y="3619015"/>
            <a:ext cx="1484428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6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요양보호사팀</a:t>
            </a:r>
            <a:endParaRPr lang="ko-KR" altLang="en-US" sz="16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80" name="Rectangle 5"/>
          <p:cNvSpPr/>
          <p:nvPr/>
        </p:nvSpPr>
        <p:spPr>
          <a:xfrm>
            <a:off x="7590204" y="3570860"/>
            <a:ext cx="1659304" cy="432000"/>
          </a:xfrm>
          <a:prstGeom prst="rect">
            <a:avLst/>
          </a:prstGeom>
          <a:solidFill>
            <a:srgbClr val="B383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06500"/>
            <a:endParaRPr lang="en-US" sz="1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1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8347" y="3619015"/>
            <a:ext cx="1484428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ko-KR" altLang="en-US" sz="16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조 리 팀</a:t>
            </a:r>
            <a:endParaRPr lang="ko-KR" altLang="en-US" sz="16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88" name="Rectangle 7"/>
          <p:cNvSpPr/>
          <p:nvPr/>
        </p:nvSpPr>
        <p:spPr>
          <a:xfrm>
            <a:off x="766768" y="4530787"/>
            <a:ext cx="900000" cy="432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89" name="Rectangle 9"/>
          <p:cNvSpPr/>
          <p:nvPr/>
        </p:nvSpPr>
        <p:spPr>
          <a:xfrm>
            <a:off x="762330" y="5016177"/>
            <a:ext cx="914400" cy="4320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2">
                  <a:lumMod val="65000"/>
                  <a:lumOff val="3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90" name="Rectangle 10"/>
          <p:cNvSpPr/>
          <p:nvPr/>
        </p:nvSpPr>
        <p:spPr>
          <a:xfrm>
            <a:off x="762330" y="5901490"/>
            <a:ext cx="914400" cy="432000"/>
          </a:xfrm>
          <a:prstGeom prst="rect">
            <a:avLst/>
          </a:prstGeom>
          <a:solidFill>
            <a:srgbClr val="7E4D76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91" name="Rectangle 11"/>
          <p:cNvSpPr/>
          <p:nvPr/>
        </p:nvSpPr>
        <p:spPr>
          <a:xfrm>
            <a:off x="766768" y="5458315"/>
            <a:ext cx="914400" cy="432000"/>
          </a:xfrm>
          <a:prstGeom prst="rect">
            <a:avLst/>
          </a:prstGeom>
          <a:solidFill>
            <a:srgbClr val="59B3A4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2">
                  <a:lumMod val="65000"/>
                  <a:lumOff val="3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11" name="Rectangle 7"/>
          <p:cNvSpPr/>
          <p:nvPr/>
        </p:nvSpPr>
        <p:spPr>
          <a:xfrm>
            <a:off x="1716337" y="4530787"/>
            <a:ext cx="900000" cy="432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12" name="Rectangle 7"/>
          <p:cNvSpPr/>
          <p:nvPr/>
        </p:nvSpPr>
        <p:spPr>
          <a:xfrm>
            <a:off x="2665906" y="4530787"/>
            <a:ext cx="900000" cy="432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13" name="Rectangle 7"/>
          <p:cNvSpPr/>
          <p:nvPr/>
        </p:nvSpPr>
        <p:spPr>
          <a:xfrm>
            <a:off x="3615475" y="4530787"/>
            <a:ext cx="900000" cy="432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14" name="Rectangle 7"/>
          <p:cNvSpPr/>
          <p:nvPr/>
        </p:nvSpPr>
        <p:spPr>
          <a:xfrm>
            <a:off x="4565044" y="4530787"/>
            <a:ext cx="900000" cy="432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15" name="Rectangle 7"/>
          <p:cNvSpPr/>
          <p:nvPr/>
        </p:nvSpPr>
        <p:spPr>
          <a:xfrm>
            <a:off x="5514613" y="4530787"/>
            <a:ext cx="900000" cy="432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16" name="Rectangle 7"/>
          <p:cNvSpPr/>
          <p:nvPr/>
        </p:nvSpPr>
        <p:spPr>
          <a:xfrm>
            <a:off x="6464182" y="4530787"/>
            <a:ext cx="900000" cy="432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17" name="Rectangle 7"/>
          <p:cNvSpPr/>
          <p:nvPr/>
        </p:nvSpPr>
        <p:spPr>
          <a:xfrm>
            <a:off x="7413751" y="4530787"/>
            <a:ext cx="900000" cy="432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18" name="Rectangle 7"/>
          <p:cNvSpPr/>
          <p:nvPr/>
        </p:nvSpPr>
        <p:spPr>
          <a:xfrm>
            <a:off x="8363320" y="4530787"/>
            <a:ext cx="900000" cy="432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19" name="Rectangle 9"/>
          <p:cNvSpPr/>
          <p:nvPr/>
        </p:nvSpPr>
        <p:spPr>
          <a:xfrm>
            <a:off x="1703107" y="5016177"/>
            <a:ext cx="913230" cy="4320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2">
                  <a:lumMod val="65000"/>
                  <a:lumOff val="3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20" name="Rectangle 9"/>
          <p:cNvSpPr/>
          <p:nvPr/>
        </p:nvSpPr>
        <p:spPr>
          <a:xfrm>
            <a:off x="2652676" y="5016177"/>
            <a:ext cx="913230" cy="4320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2">
                  <a:lumMod val="65000"/>
                  <a:lumOff val="3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21" name="Rectangle 9"/>
          <p:cNvSpPr/>
          <p:nvPr/>
        </p:nvSpPr>
        <p:spPr>
          <a:xfrm>
            <a:off x="3602245" y="5016177"/>
            <a:ext cx="913230" cy="4320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2">
                  <a:lumMod val="65000"/>
                  <a:lumOff val="3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22" name="Rectangle 9"/>
          <p:cNvSpPr/>
          <p:nvPr/>
        </p:nvSpPr>
        <p:spPr>
          <a:xfrm>
            <a:off x="4551814" y="5016177"/>
            <a:ext cx="913230" cy="4320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2">
                  <a:lumMod val="65000"/>
                  <a:lumOff val="3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23" name="Rectangle 9"/>
          <p:cNvSpPr/>
          <p:nvPr/>
        </p:nvSpPr>
        <p:spPr>
          <a:xfrm>
            <a:off x="5501383" y="5016177"/>
            <a:ext cx="913230" cy="4320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2">
                  <a:lumMod val="65000"/>
                  <a:lumOff val="3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24" name="Rectangle 9"/>
          <p:cNvSpPr/>
          <p:nvPr/>
        </p:nvSpPr>
        <p:spPr>
          <a:xfrm>
            <a:off x="6450952" y="5016177"/>
            <a:ext cx="913230" cy="4320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2">
                  <a:lumMod val="65000"/>
                  <a:lumOff val="3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25" name="Rectangle 9"/>
          <p:cNvSpPr/>
          <p:nvPr/>
        </p:nvSpPr>
        <p:spPr>
          <a:xfrm>
            <a:off x="7400521" y="5016177"/>
            <a:ext cx="913230" cy="4320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2">
                  <a:lumMod val="65000"/>
                  <a:lumOff val="3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26" name="Rectangle 9"/>
          <p:cNvSpPr/>
          <p:nvPr/>
        </p:nvSpPr>
        <p:spPr>
          <a:xfrm>
            <a:off x="8356705" y="5016177"/>
            <a:ext cx="913230" cy="4320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2">
                  <a:lumMod val="65000"/>
                  <a:lumOff val="3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27" name="Rectangle 11"/>
          <p:cNvSpPr/>
          <p:nvPr/>
        </p:nvSpPr>
        <p:spPr>
          <a:xfrm>
            <a:off x="1703107" y="5458315"/>
            <a:ext cx="914400" cy="432000"/>
          </a:xfrm>
          <a:prstGeom prst="rect">
            <a:avLst/>
          </a:prstGeom>
          <a:solidFill>
            <a:srgbClr val="59B3A4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2">
                  <a:lumMod val="65000"/>
                  <a:lumOff val="3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30" name="Rectangle 11"/>
          <p:cNvSpPr/>
          <p:nvPr/>
        </p:nvSpPr>
        <p:spPr>
          <a:xfrm>
            <a:off x="2652676" y="5458315"/>
            <a:ext cx="914400" cy="432000"/>
          </a:xfrm>
          <a:prstGeom prst="rect">
            <a:avLst/>
          </a:prstGeom>
          <a:solidFill>
            <a:srgbClr val="59B3A4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2">
                  <a:lumMod val="65000"/>
                  <a:lumOff val="3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31" name="Rectangle 11"/>
          <p:cNvSpPr/>
          <p:nvPr/>
        </p:nvSpPr>
        <p:spPr>
          <a:xfrm>
            <a:off x="3606599" y="5458315"/>
            <a:ext cx="914400" cy="432000"/>
          </a:xfrm>
          <a:prstGeom prst="rect">
            <a:avLst/>
          </a:prstGeom>
          <a:solidFill>
            <a:srgbClr val="59B3A4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2">
                  <a:lumMod val="65000"/>
                  <a:lumOff val="3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32" name="Rectangle 11"/>
          <p:cNvSpPr/>
          <p:nvPr/>
        </p:nvSpPr>
        <p:spPr>
          <a:xfrm>
            <a:off x="4556252" y="5458315"/>
            <a:ext cx="910800" cy="432000"/>
          </a:xfrm>
          <a:prstGeom prst="rect">
            <a:avLst/>
          </a:prstGeom>
          <a:solidFill>
            <a:srgbClr val="59B3A4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2">
                  <a:lumMod val="65000"/>
                  <a:lumOff val="3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33" name="Rectangle 11"/>
          <p:cNvSpPr/>
          <p:nvPr/>
        </p:nvSpPr>
        <p:spPr>
          <a:xfrm>
            <a:off x="5501383" y="5458315"/>
            <a:ext cx="914400" cy="432000"/>
          </a:xfrm>
          <a:prstGeom prst="rect">
            <a:avLst/>
          </a:prstGeom>
          <a:solidFill>
            <a:srgbClr val="59B3A4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2">
                  <a:lumMod val="65000"/>
                  <a:lumOff val="3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34" name="Rectangle 11"/>
          <p:cNvSpPr/>
          <p:nvPr/>
        </p:nvSpPr>
        <p:spPr>
          <a:xfrm>
            <a:off x="6450952" y="5458315"/>
            <a:ext cx="914400" cy="432000"/>
          </a:xfrm>
          <a:prstGeom prst="rect">
            <a:avLst/>
          </a:prstGeom>
          <a:solidFill>
            <a:srgbClr val="59B3A4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2">
                  <a:lumMod val="65000"/>
                  <a:lumOff val="3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35" name="Rectangle 11"/>
          <p:cNvSpPr/>
          <p:nvPr/>
        </p:nvSpPr>
        <p:spPr>
          <a:xfrm>
            <a:off x="7404875" y="5458315"/>
            <a:ext cx="914400" cy="432000"/>
          </a:xfrm>
          <a:prstGeom prst="rect">
            <a:avLst/>
          </a:prstGeom>
          <a:solidFill>
            <a:srgbClr val="59B3A4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2">
                  <a:lumMod val="65000"/>
                  <a:lumOff val="3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36" name="Rectangle 11"/>
          <p:cNvSpPr/>
          <p:nvPr/>
        </p:nvSpPr>
        <p:spPr>
          <a:xfrm>
            <a:off x="8355535" y="5458315"/>
            <a:ext cx="914400" cy="432000"/>
          </a:xfrm>
          <a:prstGeom prst="rect">
            <a:avLst/>
          </a:prstGeom>
          <a:solidFill>
            <a:srgbClr val="59B3A4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2">
                  <a:lumMod val="65000"/>
                  <a:lumOff val="3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37" name="Rectangle 10"/>
          <p:cNvSpPr/>
          <p:nvPr/>
        </p:nvSpPr>
        <p:spPr>
          <a:xfrm>
            <a:off x="1709137" y="5901490"/>
            <a:ext cx="914400" cy="432000"/>
          </a:xfrm>
          <a:prstGeom prst="rect">
            <a:avLst/>
          </a:prstGeom>
          <a:solidFill>
            <a:srgbClr val="7E4D76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38" name="Rectangle 10"/>
          <p:cNvSpPr/>
          <p:nvPr/>
        </p:nvSpPr>
        <p:spPr>
          <a:xfrm>
            <a:off x="2652676" y="5901490"/>
            <a:ext cx="914400" cy="432000"/>
          </a:xfrm>
          <a:prstGeom prst="rect">
            <a:avLst/>
          </a:prstGeom>
          <a:solidFill>
            <a:srgbClr val="7E4D76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39" name="Rectangle 10"/>
          <p:cNvSpPr/>
          <p:nvPr/>
        </p:nvSpPr>
        <p:spPr>
          <a:xfrm>
            <a:off x="3608275" y="5901490"/>
            <a:ext cx="914400" cy="432000"/>
          </a:xfrm>
          <a:prstGeom prst="rect">
            <a:avLst/>
          </a:prstGeom>
          <a:solidFill>
            <a:srgbClr val="7E4D76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40" name="Rectangle 10"/>
          <p:cNvSpPr/>
          <p:nvPr/>
        </p:nvSpPr>
        <p:spPr>
          <a:xfrm>
            <a:off x="4551814" y="5901490"/>
            <a:ext cx="914400" cy="432000"/>
          </a:xfrm>
          <a:prstGeom prst="rect">
            <a:avLst/>
          </a:prstGeom>
          <a:solidFill>
            <a:srgbClr val="7E4D76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41" name="Rectangle 10"/>
          <p:cNvSpPr/>
          <p:nvPr/>
        </p:nvSpPr>
        <p:spPr>
          <a:xfrm>
            <a:off x="5507413" y="5901490"/>
            <a:ext cx="914400" cy="432000"/>
          </a:xfrm>
          <a:prstGeom prst="rect">
            <a:avLst/>
          </a:prstGeom>
          <a:solidFill>
            <a:srgbClr val="7E4D76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42" name="Rectangle 10"/>
          <p:cNvSpPr/>
          <p:nvPr/>
        </p:nvSpPr>
        <p:spPr>
          <a:xfrm>
            <a:off x="6450952" y="5901490"/>
            <a:ext cx="914400" cy="432000"/>
          </a:xfrm>
          <a:prstGeom prst="rect">
            <a:avLst/>
          </a:prstGeom>
          <a:solidFill>
            <a:srgbClr val="7E4D76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43" name="Rectangle 10"/>
          <p:cNvSpPr/>
          <p:nvPr/>
        </p:nvSpPr>
        <p:spPr>
          <a:xfrm>
            <a:off x="7406551" y="5901490"/>
            <a:ext cx="914400" cy="432000"/>
          </a:xfrm>
          <a:prstGeom prst="rect">
            <a:avLst/>
          </a:prstGeom>
          <a:solidFill>
            <a:srgbClr val="7E4D76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44" name="Rectangle 10"/>
          <p:cNvSpPr/>
          <p:nvPr/>
        </p:nvSpPr>
        <p:spPr>
          <a:xfrm>
            <a:off x="8354526" y="5901490"/>
            <a:ext cx="914400" cy="432000"/>
          </a:xfrm>
          <a:prstGeom prst="rect">
            <a:avLst/>
          </a:prstGeom>
          <a:solidFill>
            <a:srgbClr val="7E4D76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46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6337" y="4584044"/>
            <a:ext cx="900000" cy="32571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ko-KR" altLang="en-US" sz="1400" b="1" dirty="0" err="1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시설장</a:t>
            </a:r>
            <a:endParaRPr lang="ko-KR" altLang="en-US" sz="1400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47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9924" y="4584044"/>
            <a:ext cx="1057678" cy="32571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ko-KR" altLang="en-US" sz="14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사무국장</a:t>
            </a:r>
            <a:endParaRPr lang="ko-KR" altLang="en-US" sz="1400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4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438" y="4566460"/>
            <a:ext cx="900000" cy="32571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ko-KR" altLang="en-US" sz="14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사회</a:t>
            </a:r>
            <a:endParaRPr lang="en-US" altLang="ko-KR" sz="1400" b="1" dirty="0" smtClean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ctr">
              <a:lnSpc>
                <a:spcPts val="1500"/>
              </a:lnSpc>
            </a:pPr>
            <a:r>
              <a:rPr lang="ko-KR" altLang="en-US" sz="1400" b="1" dirty="0" err="1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복지사</a:t>
            </a:r>
            <a:endParaRPr lang="ko-KR" altLang="en-US" sz="1400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4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8429" y="4584044"/>
            <a:ext cx="900000" cy="32571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ko-KR" altLang="en-US" sz="14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간호사</a:t>
            </a:r>
            <a:endParaRPr lang="en-US" altLang="ko-KR" sz="1400" b="1" dirty="0" smtClean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ctr"/>
            <a:r>
              <a:rPr lang="en-US" altLang="ko-KR" sz="14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(</a:t>
            </a:r>
            <a:r>
              <a:rPr lang="ko-KR" altLang="en-US" sz="14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조무사</a:t>
            </a:r>
            <a:r>
              <a:rPr lang="en-US" altLang="ko-KR" sz="14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)</a:t>
            </a:r>
            <a:endParaRPr lang="ko-KR" altLang="en-US" sz="1400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50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7998" y="4584044"/>
            <a:ext cx="900000" cy="32571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ko-KR" altLang="en-US" sz="1400" b="1" dirty="0" err="1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조리원</a:t>
            </a:r>
            <a:endParaRPr lang="ko-KR" altLang="en-US" sz="1400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51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7567" y="4584044"/>
            <a:ext cx="900000" cy="32571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ko-KR" altLang="en-US" sz="14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요양</a:t>
            </a:r>
            <a:endParaRPr lang="en-US" altLang="ko-KR" sz="1400" b="1" dirty="0" smtClean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ctr">
              <a:lnSpc>
                <a:spcPts val="1500"/>
              </a:lnSpc>
            </a:pPr>
            <a:r>
              <a:rPr lang="ko-KR" altLang="en-US" sz="1400" b="1" dirty="0" err="1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보호사</a:t>
            </a:r>
            <a:endParaRPr lang="ko-KR" altLang="en-US" sz="1400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52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0521" y="4584044"/>
            <a:ext cx="900000" cy="32571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ko-KR" altLang="en-US" sz="1400" b="1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촉탁의</a:t>
            </a:r>
            <a:endParaRPr lang="ko-KR" altLang="en-US" sz="1400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53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0090" y="4584044"/>
            <a:ext cx="900000" cy="32571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ko-KR" altLang="en-US" sz="14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합 계</a:t>
            </a:r>
            <a:endParaRPr lang="ko-KR" altLang="en-US" sz="1400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54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533" y="5081807"/>
            <a:ext cx="878593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ko-KR" altLang="en-US" sz="1400" b="1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남자</a:t>
            </a:r>
            <a:endParaRPr lang="ko-KR" altLang="en-US" sz="1400" dirty="0">
              <a:solidFill>
                <a:schemeClr val="tx2">
                  <a:lumMod val="65000"/>
                  <a:lumOff val="3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55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533" y="5527569"/>
            <a:ext cx="878593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ko-KR" altLang="en-US" sz="1400" b="1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여자</a:t>
            </a:r>
            <a:endParaRPr lang="ko-KR" altLang="en-US" sz="1400" dirty="0">
              <a:solidFill>
                <a:schemeClr val="tx2">
                  <a:lumMod val="65000"/>
                  <a:lumOff val="3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56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533" y="5970744"/>
            <a:ext cx="878593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ko-KR" altLang="en-US" sz="14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합계</a:t>
            </a:r>
            <a:endParaRPr lang="ko-KR" altLang="en-US" sz="1400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57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4497" y="5081807"/>
            <a:ext cx="878593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sz="1400" b="1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endParaRPr lang="ko-KR" altLang="en-US" sz="1400" dirty="0">
              <a:solidFill>
                <a:schemeClr val="tx2">
                  <a:lumMod val="65000"/>
                  <a:lumOff val="3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5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0521" y="5081807"/>
            <a:ext cx="878593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sz="1400" b="1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endParaRPr lang="ko-KR" altLang="en-US" sz="1400" dirty="0">
              <a:solidFill>
                <a:schemeClr val="tx2">
                  <a:lumMod val="65000"/>
                  <a:lumOff val="3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5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3307" y="5081807"/>
            <a:ext cx="878593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sz="1400" b="1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</a:t>
            </a:r>
            <a:endParaRPr lang="ko-KR" altLang="en-US" sz="1400" dirty="0">
              <a:solidFill>
                <a:schemeClr val="tx2">
                  <a:lumMod val="65000"/>
                  <a:lumOff val="3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60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4497" y="5520321"/>
            <a:ext cx="878593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sz="1400" b="1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endParaRPr lang="ko-KR" altLang="en-US" sz="1400" dirty="0">
              <a:solidFill>
                <a:schemeClr val="tx2">
                  <a:lumMod val="65000"/>
                  <a:lumOff val="3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61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838" y="5520321"/>
            <a:ext cx="878593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sz="1400" b="1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endParaRPr lang="ko-KR" altLang="en-US" sz="1400" dirty="0">
              <a:solidFill>
                <a:schemeClr val="tx2">
                  <a:lumMod val="65000"/>
                  <a:lumOff val="3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63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4421" y="5520321"/>
            <a:ext cx="878593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sz="1400" b="1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endParaRPr lang="ko-KR" altLang="en-US" sz="1400" dirty="0">
              <a:solidFill>
                <a:schemeClr val="tx2">
                  <a:lumMod val="65000"/>
                  <a:lumOff val="3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64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814" y="5520321"/>
            <a:ext cx="878593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sz="1400" b="1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endParaRPr lang="ko-KR" altLang="en-US" sz="1400" dirty="0">
              <a:solidFill>
                <a:schemeClr val="tx2">
                  <a:lumMod val="65000"/>
                  <a:lumOff val="3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65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1383" y="5520321"/>
            <a:ext cx="878593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sz="1400" b="1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</a:t>
            </a:r>
            <a:endParaRPr lang="ko-KR" altLang="en-US" sz="1400" dirty="0">
              <a:solidFill>
                <a:schemeClr val="tx2">
                  <a:lumMod val="65000"/>
                  <a:lumOff val="3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66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9135" y="5520321"/>
            <a:ext cx="878593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sz="1400" b="1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13</a:t>
            </a:r>
            <a:endParaRPr lang="ko-KR" altLang="en-US" sz="1400" dirty="0">
              <a:solidFill>
                <a:schemeClr val="tx2">
                  <a:lumMod val="65000"/>
                  <a:lumOff val="3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67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6705" y="5520321"/>
            <a:ext cx="878593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sz="1400" b="1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18</a:t>
            </a:r>
            <a:endParaRPr lang="ko-KR" altLang="en-US" sz="1400" dirty="0">
              <a:solidFill>
                <a:schemeClr val="tx2">
                  <a:lumMod val="65000"/>
                  <a:lumOff val="3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6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4497" y="5951073"/>
            <a:ext cx="878593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sz="14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endParaRPr lang="ko-KR" altLang="en-US" sz="1400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6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0417" y="5951073"/>
            <a:ext cx="878593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sz="14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endParaRPr lang="ko-KR" altLang="en-US" sz="1400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70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563" y="5951073"/>
            <a:ext cx="878593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sz="14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endParaRPr lang="ko-KR" altLang="en-US" sz="1400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71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6451" y="5951073"/>
            <a:ext cx="878593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sz="14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endParaRPr lang="ko-KR" altLang="en-US" sz="1400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72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8701" y="5951073"/>
            <a:ext cx="878593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sz="14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</a:t>
            </a:r>
            <a:endParaRPr lang="ko-KR" altLang="en-US" sz="1400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73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6681" y="5951073"/>
            <a:ext cx="878593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sz="14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13</a:t>
            </a:r>
            <a:endParaRPr lang="ko-KR" altLang="en-US" sz="1400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74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1224" y="5951073"/>
            <a:ext cx="878593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sz="14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endParaRPr lang="ko-KR" altLang="en-US" sz="1400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75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0090" y="5951073"/>
            <a:ext cx="878593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sz="14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20</a:t>
            </a:r>
            <a:endParaRPr lang="ko-KR" altLang="en-US" sz="1400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76" name="Line 173"/>
          <p:cNvSpPr>
            <a:spLocks noChangeShapeType="1"/>
          </p:cNvSpPr>
          <p:nvPr/>
        </p:nvSpPr>
        <p:spPr bwMode="auto">
          <a:xfrm flipV="1">
            <a:off x="4861096" y="2678343"/>
            <a:ext cx="1440000" cy="1600"/>
          </a:xfrm>
          <a:prstGeom prst="line">
            <a:avLst/>
          </a:prstGeom>
          <a:noFill/>
          <a:ln w="381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HY엽서M" panose="02030600000101010101" pitchFamily="18" charset="-127"/>
              <a:ea typeface="HY엽서M" panose="02030600000101010101" pitchFamily="18" charset="-127"/>
              <a:cs typeface="맑은 고딕 Semilight" panose="020B0502040204020203" pitchFamily="50" charset="-127"/>
            </a:endParaRPr>
          </a:p>
        </p:txBody>
      </p:sp>
      <p:sp>
        <p:nvSpPr>
          <p:cNvPr id="178" name="Line 173"/>
          <p:cNvSpPr>
            <a:spLocks noChangeShapeType="1"/>
          </p:cNvSpPr>
          <p:nvPr/>
        </p:nvSpPr>
        <p:spPr bwMode="auto">
          <a:xfrm>
            <a:off x="1659146" y="3206132"/>
            <a:ext cx="0" cy="360000"/>
          </a:xfrm>
          <a:prstGeom prst="line">
            <a:avLst/>
          </a:prstGeom>
          <a:noFill/>
          <a:ln w="5715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HY엽서M" panose="02030600000101010101" pitchFamily="18" charset="-127"/>
              <a:ea typeface="HY엽서M" panose="02030600000101010101" pitchFamily="18" charset="-127"/>
              <a:cs typeface="맑은 고딕 Semilight" panose="020B0502040204020203" pitchFamily="50" charset="-127"/>
            </a:endParaRPr>
          </a:p>
        </p:txBody>
      </p:sp>
      <p:sp>
        <p:nvSpPr>
          <p:cNvPr id="179" name="Line 173"/>
          <p:cNvSpPr>
            <a:spLocks noChangeShapeType="1"/>
          </p:cNvSpPr>
          <p:nvPr/>
        </p:nvSpPr>
        <p:spPr bwMode="auto">
          <a:xfrm flipV="1">
            <a:off x="1631505" y="3204832"/>
            <a:ext cx="6696000" cy="2260"/>
          </a:xfrm>
          <a:prstGeom prst="line">
            <a:avLst/>
          </a:prstGeom>
          <a:noFill/>
          <a:ln w="5715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HY엽서M" panose="02030600000101010101" pitchFamily="18" charset="-127"/>
              <a:ea typeface="HY엽서M" panose="02030600000101010101" pitchFamily="18" charset="-127"/>
              <a:cs typeface="맑은 고딕 Semilight" panose="020B0502040204020203" pitchFamily="50" charset="-127"/>
            </a:endParaRPr>
          </a:p>
        </p:txBody>
      </p:sp>
      <p:sp>
        <p:nvSpPr>
          <p:cNvPr id="180" name="Line 173"/>
          <p:cNvSpPr>
            <a:spLocks noChangeShapeType="1"/>
          </p:cNvSpPr>
          <p:nvPr/>
        </p:nvSpPr>
        <p:spPr bwMode="auto">
          <a:xfrm>
            <a:off x="3849254" y="3203268"/>
            <a:ext cx="0" cy="360000"/>
          </a:xfrm>
          <a:prstGeom prst="line">
            <a:avLst/>
          </a:prstGeom>
          <a:noFill/>
          <a:ln w="5715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HY엽서M" panose="02030600000101010101" pitchFamily="18" charset="-127"/>
              <a:ea typeface="HY엽서M" panose="02030600000101010101" pitchFamily="18" charset="-127"/>
              <a:cs typeface="맑은 고딕 Semilight" panose="020B0502040204020203" pitchFamily="50" charset="-127"/>
            </a:endParaRPr>
          </a:p>
        </p:txBody>
      </p:sp>
      <p:sp>
        <p:nvSpPr>
          <p:cNvPr id="181" name="Line 173"/>
          <p:cNvSpPr>
            <a:spLocks noChangeShapeType="1"/>
          </p:cNvSpPr>
          <p:nvPr/>
        </p:nvSpPr>
        <p:spPr bwMode="auto">
          <a:xfrm>
            <a:off x="6121939" y="3203268"/>
            <a:ext cx="0" cy="360000"/>
          </a:xfrm>
          <a:prstGeom prst="line">
            <a:avLst/>
          </a:prstGeom>
          <a:noFill/>
          <a:ln w="5715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HY엽서M" panose="02030600000101010101" pitchFamily="18" charset="-127"/>
              <a:ea typeface="HY엽서M" panose="02030600000101010101" pitchFamily="18" charset="-127"/>
              <a:cs typeface="맑은 고딕 Semilight" panose="020B0502040204020203" pitchFamily="50" charset="-127"/>
            </a:endParaRPr>
          </a:p>
        </p:txBody>
      </p:sp>
      <p:sp>
        <p:nvSpPr>
          <p:cNvPr id="182" name="Line 173"/>
          <p:cNvSpPr>
            <a:spLocks noChangeShapeType="1"/>
          </p:cNvSpPr>
          <p:nvPr/>
        </p:nvSpPr>
        <p:spPr bwMode="auto">
          <a:xfrm>
            <a:off x="8301102" y="3203268"/>
            <a:ext cx="0" cy="360000"/>
          </a:xfrm>
          <a:prstGeom prst="line">
            <a:avLst/>
          </a:prstGeom>
          <a:noFill/>
          <a:ln w="5715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HY엽서M" panose="02030600000101010101" pitchFamily="18" charset="-127"/>
              <a:ea typeface="HY엽서M" panose="02030600000101010101" pitchFamily="18" charset="-127"/>
              <a:cs typeface="맑은 고딕 Semilight" panose="020B0502040204020203" pitchFamily="50" charset="-127"/>
            </a:endParaRPr>
          </a:p>
        </p:txBody>
      </p:sp>
      <p:sp>
        <p:nvSpPr>
          <p:cNvPr id="92" name="Rectangle 4"/>
          <p:cNvSpPr/>
          <p:nvPr/>
        </p:nvSpPr>
        <p:spPr>
          <a:xfrm>
            <a:off x="4106004" y="1800210"/>
            <a:ext cx="1573970" cy="45126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13"/>
          <p:cNvSpPr/>
          <p:nvPr/>
        </p:nvSpPr>
        <p:spPr>
          <a:xfrm>
            <a:off x="4022548" y="1889651"/>
            <a:ext cx="1548000" cy="504000"/>
          </a:xfrm>
          <a:prstGeom prst="rect">
            <a:avLst/>
          </a:prstGeom>
          <a:solidFill>
            <a:srgbClr val="CD08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b="1" spc="-300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원  장</a:t>
            </a:r>
            <a:endParaRPr lang="en-US" sz="1800" b="1" spc="-300" dirty="0">
              <a:latin typeface="HY엽서M" panose="02030600000101010101" pitchFamily="18" charset="-127"/>
              <a:ea typeface="HY엽서M" panose="02030600000101010101" pitchFamily="18" charset="-127"/>
              <a:cs typeface="Arial" panose="020B0604020202020204" pitchFamily="34" charset="0"/>
            </a:endParaRPr>
          </a:p>
        </p:txBody>
      </p:sp>
      <p:pic>
        <p:nvPicPr>
          <p:cNvPr id="94" name="그림 9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95" name="그림 9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pic>
        <p:nvPicPr>
          <p:cNvPr id="97" name="그림 9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17" y="1638603"/>
            <a:ext cx="1807649" cy="1362967"/>
          </a:xfrm>
          <a:prstGeom prst="rect">
            <a:avLst/>
          </a:prstGeom>
        </p:spPr>
      </p:pic>
      <p:pic>
        <p:nvPicPr>
          <p:cNvPr id="98" name="그림 9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9" t="12109" r="6539" b="14576"/>
          <a:stretch/>
        </p:blipFill>
        <p:spPr>
          <a:xfrm>
            <a:off x="7413650" y="1282460"/>
            <a:ext cx="1899339" cy="92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16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운영 및 </a:t>
            </a:r>
            <a:r>
              <a:rPr lang="ko-KR" altLang="en-US" sz="3200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관리방침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37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38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5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sp>
        <p:nvSpPr>
          <p:cNvPr id="3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-10/40-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056527"/>
            <a:ext cx="4486867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7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입소 및 의료 이용 절차</a:t>
            </a:r>
            <a:endParaRPr lang="ko-KR" altLang="en-US" sz="17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40" name="그림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pic>
        <p:nvPicPr>
          <p:cNvPr id="41" name="그림 40"/>
          <p:cNvPicPr>
            <a:picLocks noChangeAspect="1"/>
          </p:cNvPicPr>
          <p:nvPr/>
        </p:nvPicPr>
        <p:blipFill rotWithShape="1">
          <a:blip r:embed="rId5"/>
          <a:srcRect l="33099" t="19179" r="17751" b="12680"/>
          <a:stretch/>
        </p:blipFill>
        <p:spPr>
          <a:xfrm>
            <a:off x="386861" y="1626577"/>
            <a:ext cx="9233293" cy="4961621"/>
          </a:xfrm>
          <a:prstGeom prst="rect">
            <a:avLst/>
          </a:prstGeom>
        </p:spPr>
      </p:pic>
      <p:sp>
        <p:nvSpPr>
          <p:cNvPr id="42" name="모서리가 둥근 직사각형 41"/>
          <p:cNvSpPr/>
          <p:nvPr/>
        </p:nvSpPr>
        <p:spPr bwMode="auto">
          <a:xfrm>
            <a:off x="1130137" y="1485787"/>
            <a:ext cx="2976966" cy="413347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1"/>
            <a:r>
              <a:rPr lang="ko-KR" altLang="en-US" sz="1600" b="1" dirty="0" smtClean="0">
                <a:solidFill>
                  <a:schemeClr val="tx1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입소 기준 및 절차</a:t>
            </a:r>
            <a:endParaRPr lang="ko-KR" altLang="en-US" sz="1600" b="1" dirty="0">
              <a:solidFill>
                <a:schemeClr val="tx1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43" name="모서리가 둥근 직사각형 42"/>
          <p:cNvSpPr/>
          <p:nvPr/>
        </p:nvSpPr>
        <p:spPr bwMode="auto">
          <a:xfrm>
            <a:off x="5767830" y="1485787"/>
            <a:ext cx="2976966" cy="413347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1"/>
            <a:r>
              <a:rPr lang="ko-KR" altLang="en-US" sz="1600" b="1" dirty="0" smtClean="0">
                <a:solidFill>
                  <a:schemeClr val="tx1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의료 이용 절차</a:t>
            </a:r>
            <a:endParaRPr lang="ko-KR" altLang="en-US" sz="1600" b="1" dirty="0">
              <a:solidFill>
                <a:schemeClr val="tx1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190267" y="2229655"/>
            <a:ext cx="1116000" cy="264682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txBody>
          <a:bodyPr wrap="none" rtlCol="0" anchor="ctr" anchorCtr="0">
            <a:noAutofit/>
          </a:bodyPr>
          <a:lstStyle/>
          <a:p>
            <a:pPr algn="ctr"/>
            <a:r>
              <a:rPr lang="ko-KR" altLang="en-US" sz="1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rPr>
              <a:t>입소대상</a:t>
            </a:r>
            <a:endParaRPr lang="ko-KR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33619" y="2229655"/>
            <a:ext cx="240944" cy="26468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endParaRPr lang="ko-KR" altLang="en-US" sz="1400" dirty="0">
              <a:solidFill>
                <a:schemeClr val="bg1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981092" y="2563224"/>
            <a:ext cx="4125850" cy="1066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 latinLnBrk="1"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중증</a:t>
            </a:r>
            <a:r>
              <a:rPr lang="ko-KR" altLang="en-US" sz="10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노인성</a:t>
            </a:r>
            <a:r>
              <a:rPr lang="ko-KR" altLang="en-US" sz="8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질환으로</a:t>
            </a:r>
            <a:r>
              <a:rPr lang="ko-KR" altLang="en-US" sz="8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요양을</a:t>
            </a:r>
            <a:r>
              <a:rPr lang="ko-KR" altLang="en-US" sz="8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필요로</a:t>
            </a:r>
            <a:r>
              <a:rPr lang="ko-KR" altLang="en-US" sz="10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하는</a:t>
            </a:r>
            <a:r>
              <a:rPr lang="ko-KR" altLang="en-US" sz="10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어르신 </a:t>
            </a:r>
            <a:endParaRPr lang="en-US" altLang="ko-KR" sz="1300" kern="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just" latinLnBrk="1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en-US" altLang="ko-KR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 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중 장기 </a:t>
            </a:r>
            <a:r>
              <a:rPr lang="ko-KR" altLang="en-US" sz="1300" kern="0" dirty="0" err="1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요양등급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en-US" altLang="ko-KR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1.2.3.4.5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등급을 </a:t>
            </a:r>
            <a:r>
              <a:rPr lang="ko-KR" altLang="en-US" sz="1300" kern="0" dirty="0" err="1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받은자</a:t>
            </a:r>
            <a:endParaRPr lang="ko-KR" altLang="en-US" sz="13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171450" indent="-171450" algn="just" latinLnBrk="1"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기초생활수급권 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어르신일 경우 관할 </a:t>
            </a:r>
            <a:r>
              <a:rPr lang="ko-KR" altLang="en-US" sz="1300" kern="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시군구청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 </a:t>
            </a:r>
            <a:endParaRPr lang="en-US" altLang="ko-KR" sz="1300" kern="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just" latinLnBrk="1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  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에서 </a:t>
            </a:r>
            <a:r>
              <a:rPr lang="ko-KR" altLang="en-US" sz="1300" kern="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입소결정이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통보된 자</a:t>
            </a:r>
            <a:endParaRPr lang="ko-KR" altLang="en-US" sz="13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190267" y="3754794"/>
            <a:ext cx="1116000" cy="264682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txBody>
          <a:bodyPr wrap="none" rtlCol="0" anchor="ctr" anchorCtr="0">
            <a:no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rPr>
              <a:t>계약규정</a:t>
            </a:r>
            <a:endParaRPr lang="ko-KR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33619" y="3754794"/>
            <a:ext cx="240944" cy="26468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</a:t>
            </a:r>
            <a:endParaRPr lang="ko-KR" altLang="en-US" sz="1400" dirty="0">
              <a:solidFill>
                <a:schemeClr val="bg1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1007468" y="4121633"/>
            <a:ext cx="3776077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 latinLnBrk="1"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기간</a:t>
            </a:r>
            <a:r>
              <a:rPr lang="en-US" altLang="ko-KR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목적</a:t>
            </a:r>
            <a:r>
              <a:rPr lang="en-US" altLang="ko-KR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월 이용료</a:t>
            </a:r>
            <a:r>
              <a:rPr lang="en-US" altLang="ko-KR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1300" kern="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기타부담액</a:t>
            </a:r>
            <a:r>
              <a:rPr lang="en-US" altLang="ko-KR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1300" kern="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신원인수인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 의 권리</a:t>
            </a:r>
            <a:r>
              <a:rPr lang="en-US" altLang="ko-KR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의무</a:t>
            </a:r>
            <a:r>
              <a:rPr lang="en-US" altLang="ko-KR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계약 해제 등에 관한 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사항</a:t>
            </a:r>
            <a:endParaRPr lang="ko-KR" altLang="en-US" sz="13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190267" y="4810222"/>
            <a:ext cx="1116000" cy="264682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txBody>
          <a:bodyPr wrap="none" rtlCol="0" anchor="ctr" anchorCtr="0">
            <a:noAutofit/>
          </a:bodyPr>
          <a:lstStyle/>
          <a:p>
            <a:pPr algn="ctr"/>
            <a:r>
              <a:rPr lang="ko-KR" altLang="en-US" sz="1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rPr>
              <a:t>입소서류</a:t>
            </a:r>
            <a:endParaRPr lang="ko-KR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33619" y="4810222"/>
            <a:ext cx="240944" cy="26468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3</a:t>
            </a:r>
            <a:endParaRPr lang="ko-KR" altLang="en-US" sz="1400" dirty="0">
              <a:solidFill>
                <a:schemeClr val="bg1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981092" y="5141893"/>
            <a:ext cx="3999246" cy="1310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 latinLnBrk="1"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장기요양 </a:t>
            </a:r>
            <a:r>
              <a:rPr lang="ko-KR" altLang="en-US" sz="1300" kern="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인정서</a:t>
            </a:r>
            <a:endParaRPr lang="en-US" altLang="ko-KR" sz="1300" kern="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171450" indent="-171450" algn="just" latinLnBrk="1"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장기요양서비스 </a:t>
            </a:r>
            <a:r>
              <a:rPr lang="ko-KR" altLang="en-US" sz="1300" kern="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이용계획서</a:t>
            </a:r>
            <a:endParaRPr lang="en-US" altLang="ko-KR" sz="1300" kern="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171450" indent="-171450" algn="just" latinLnBrk="1"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주민등록등본</a:t>
            </a:r>
            <a:r>
              <a:rPr lang="en-US" altLang="ko-KR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가족관계 증명서</a:t>
            </a:r>
            <a:endParaRPr lang="en-US" altLang="ko-KR" sz="1300" kern="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171450" indent="-171450" algn="just" latinLnBrk="1"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건강진단서 </a:t>
            </a:r>
            <a:r>
              <a:rPr lang="en-US" altLang="ko-KR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(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전염병 관련</a:t>
            </a:r>
            <a:r>
              <a:rPr lang="en-US" altLang="ko-KR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)</a:t>
            </a:r>
          </a:p>
          <a:p>
            <a:pPr marL="171450" indent="-171450" algn="just" latinLnBrk="1"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처방전</a:t>
            </a:r>
            <a:endParaRPr lang="ko-KR" altLang="en-US" sz="13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370776" y="2229655"/>
            <a:ext cx="1116000" cy="264682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txBody>
          <a:bodyPr wrap="none" rtlCol="0" anchor="ctr" anchorCtr="0">
            <a:no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rPr>
              <a:t>병원진료</a:t>
            </a:r>
            <a:endParaRPr lang="ko-KR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114128" y="2229655"/>
            <a:ext cx="240944" cy="26468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endParaRPr lang="ko-KR" altLang="en-US" sz="1400" dirty="0">
              <a:solidFill>
                <a:schemeClr val="bg1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5187977" y="2563224"/>
            <a:ext cx="4125850" cy="1066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 latinLnBrk="1"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원장님과 보호자에게 상황설명 후 </a:t>
            </a:r>
            <a:r>
              <a:rPr lang="ko-KR" altLang="en-US" sz="1300" kern="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조치진행</a:t>
            </a:r>
            <a:endParaRPr lang="en-US" altLang="ko-KR" sz="1300" kern="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171450" indent="-171450" algn="just" latinLnBrk="1"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ko-KR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진료가</a:t>
            </a:r>
            <a:r>
              <a:rPr lang="ko-KR" altLang="en-US" sz="8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필요하다고</a:t>
            </a:r>
            <a:r>
              <a:rPr lang="ko-KR" altLang="en-US" sz="8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1300" kern="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인정될때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진료 받도록 조치</a:t>
            </a:r>
            <a:endParaRPr lang="en-US" altLang="ko-KR" sz="1300" kern="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171450" indent="-171450" algn="just" latinLnBrk="1"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의사 </a:t>
            </a:r>
            <a:r>
              <a:rPr lang="ko-KR" altLang="en-US" sz="1300" kern="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진료결과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입원 또는 </a:t>
            </a:r>
            <a:r>
              <a:rPr lang="ko-KR" altLang="en-US" sz="1300" kern="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장기진료가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요구되는  </a:t>
            </a:r>
            <a:endParaRPr lang="en-US" altLang="ko-KR" sz="1300" kern="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just" latinLnBrk="1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en-US" altLang="ko-KR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 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경우 진료비</a:t>
            </a:r>
            <a:r>
              <a:rPr lang="en-US" altLang="ko-KR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1300" kern="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경비등은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본인</a:t>
            </a:r>
            <a:r>
              <a:rPr lang="en-US" altLang="ko-KR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보호자에게 별도 징수</a:t>
            </a:r>
            <a:endParaRPr lang="ko-KR" altLang="en-US" sz="13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370776" y="3754794"/>
            <a:ext cx="1116000" cy="264682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txBody>
          <a:bodyPr wrap="none" rtlCol="0" anchor="ctr" anchorCtr="0">
            <a:no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rPr>
              <a:t>응급상황</a:t>
            </a:r>
            <a:endParaRPr lang="ko-KR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114128" y="3754794"/>
            <a:ext cx="240944" cy="26468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</a:t>
            </a:r>
            <a:endParaRPr lang="ko-KR" altLang="en-US" sz="1400" dirty="0">
              <a:solidFill>
                <a:schemeClr val="bg1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5187977" y="4121633"/>
            <a:ext cx="4125850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 latinLnBrk="1"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응급처치 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및 </a:t>
            </a:r>
            <a:r>
              <a:rPr lang="ko-KR" altLang="en-US" sz="1300" kern="0" dirty="0" err="1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응급이송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차량으로 신속한 진료를 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받</a:t>
            </a:r>
            <a:endParaRPr lang="en-US" altLang="ko-KR" sz="1300" kern="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just" latinLnBrk="1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  을 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수 있도록 하며 보호자에게 연락을 취함</a:t>
            </a:r>
            <a:endParaRPr lang="en-US" altLang="ko-KR" sz="13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171450" indent="-171450" algn="just" latinLnBrk="1"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진료에 따른  후송 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시 부득이 가족이나 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보호자가</a:t>
            </a:r>
            <a:endParaRPr lang="en-US" altLang="ko-KR" sz="1300" kern="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just" latinLnBrk="1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en-US" altLang="ko-KR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 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동행할 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수 없을 경우</a:t>
            </a:r>
            <a:r>
              <a:rPr lang="en-US" altLang="ko-KR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1300" kern="0" dirty="0" err="1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본요양원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직원이 </a:t>
            </a:r>
            <a:r>
              <a:rPr lang="ko-KR" altLang="en-US" sz="1300" kern="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병원동행후</a:t>
            </a:r>
            <a:r>
              <a:rPr lang="en-US" altLang="ko-KR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   </a:t>
            </a:r>
          </a:p>
          <a:p>
            <a:pPr algn="just" latinLnBrk="1">
              <a:lnSpc>
                <a:spcPts val="186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en-US" altLang="ko-KR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가족이나 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보호자 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병원에 </a:t>
            </a:r>
            <a:r>
              <a:rPr lang="ko-KR" altLang="en-US" sz="1300" kern="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도착시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인계한 후 </a:t>
            </a:r>
            <a:r>
              <a:rPr lang="ko-KR" altLang="en-US" sz="1300" kern="0" dirty="0" err="1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귀원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함</a:t>
            </a:r>
            <a:r>
              <a:rPr lang="en-US" altLang="ko-KR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</a:t>
            </a:r>
            <a:endParaRPr lang="ko-KR" altLang="en-US" sz="13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171450" indent="-171450" algn="just" latinLnBrk="1"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ko-KR" altLang="en-US" sz="13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370776" y="5517220"/>
            <a:ext cx="1152000" cy="264682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txBody>
          <a:bodyPr wrap="none" rtlCol="0" anchor="ctr" anchorCtr="0">
            <a:no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rPr>
              <a:t>협력의료기관</a:t>
            </a:r>
            <a:endParaRPr lang="ko-KR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114128" y="5517220"/>
            <a:ext cx="240944" cy="26468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3</a:t>
            </a:r>
            <a:endParaRPr lang="ko-KR" altLang="en-US" sz="1400" dirty="0">
              <a:solidFill>
                <a:schemeClr val="bg1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5187977" y="5822515"/>
            <a:ext cx="3999246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 latinLnBrk="1"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효사랑요양병원</a:t>
            </a:r>
            <a:endParaRPr lang="en-US" altLang="ko-KR" sz="1300" kern="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171450" indent="-171450" algn="just" latinLnBrk="1"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o-KR" altLang="en-US" sz="1300" kern="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수원의료원</a:t>
            </a:r>
            <a:endParaRPr lang="en-US" altLang="ko-KR" sz="1300" kern="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9" t="7683" r="22660" b="7316"/>
          <a:stretch/>
        </p:blipFill>
        <p:spPr>
          <a:xfrm>
            <a:off x="4521351" y="1283075"/>
            <a:ext cx="849425" cy="77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9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749625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급여</a:t>
            </a:r>
            <a:r>
              <a:rPr lang="en-US" altLang="ko-KR" sz="3200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3200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이용 비용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52522" cy="326558"/>
            <a:chOff x="7400893" y="5470776"/>
            <a:chExt cx="342625" cy="326558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37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38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6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sp>
        <p:nvSpPr>
          <p:cNvPr id="3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-11/40-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065319"/>
            <a:ext cx="9428577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7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급여 및 비용 </a:t>
            </a:r>
            <a:r>
              <a:rPr lang="en-US" altLang="ko-KR" sz="17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(19</a:t>
            </a:r>
            <a:r>
              <a:rPr lang="ko-KR" altLang="en-US" sz="17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년</a:t>
            </a:r>
            <a:r>
              <a:rPr lang="en-US" altLang="ko-KR" sz="17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, 30</a:t>
            </a:r>
            <a:r>
              <a:rPr lang="ko-KR" altLang="en-US" sz="17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일 </a:t>
            </a:r>
            <a:r>
              <a:rPr lang="ko-KR" altLang="en-US" sz="1700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일반기준</a:t>
            </a:r>
            <a:r>
              <a:rPr lang="en-US" altLang="ko-KR" sz="17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)</a:t>
            </a:r>
            <a:endParaRPr lang="ko-KR" altLang="en-US" sz="17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72304" y="1427328"/>
            <a:ext cx="885305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hangingPunct="0">
              <a:tabLst>
                <a:tab pos="346075" algn="l"/>
                <a:tab pos="695325" algn="l"/>
                <a:tab pos="1027113" algn="l"/>
                <a:tab pos="1306513" algn="l"/>
                <a:tab pos="1631950" algn="l"/>
              </a:tabLst>
            </a:pPr>
            <a:endParaRPr kumimoji="0" lang="en-US" altLang="ko-KR" sz="14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lvl="0" algn="just" eaLnBrk="0" hangingPunct="0">
              <a:tabLst>
                <a:tab pos="346075" algn="l"/>
                <a:tab pos="695325" algn="l"/>
                <a:tab pos="1027113" algn="l"/>
                <a:tab pos="1306513" algn="l"/>
                <a:tab pos="1631950" algn="l"/>
              </a:tabLst>
            </a:pPr>
            <a:r>
              <a:rPr kumimoji="0" lang="en-US" altLang="ko-KR" sz="140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1) </a:t>
            </a:r>
            <a:r>
              <a:rPr kumimoji="0" lang="ko-KR" altLang="en-US" sz="140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수가</a:t>
            </a:r>
            <a:endParaRPr kumimoji="0" lang="ko-KR" altLang="en-US" sz="14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lvl="0" algn="just" eaLnBrk="0" hangingPunct="0">
              <a:tabLst>
                <a:tab pos="346075" algn="l"/>
                <a:tab pos="695325" algn="l"/>
                <a:tab pos="1027113" algn="l"/>
                <a:tab pos="1306513" algn="l"/>
                <a:tab pos="1631950" algn="l"/>
              </a:tabLst>
            </a:pPr>
            <a:r>
              <a:rPr kumimoji="0" lang="ko-KR" altLang="en-US" sz="140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  </a:t>
            </a:r>
            <a:endParaRPr kumimoji="0" lang="ko-KR" altLang="en-US" sz="14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lvl="0" algn="just" eaLnBrk="0" hangingPunct="0">
              <a:tabLst>
                <a:tab pos="346075" algn="l"/>
                <a:tab pos="695325" algn="l"/>
                <a:tab pos="1027113" algn="l"/>
                <a:tab pos="1306513" algn="l"/>
                <a:tab pos="1631950" algn="l"/>
              </a:tabLst>
            </a:pPr>
            <a:r>
              <a:rPr kumimoji="0" lang="en-US" altLang="ko-KR" sz="140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2) </a:t>
            </a:r>
            <a:r>
              <a:rPr kumimoji="0" lang="ko-KR" altLang="en-US" sz="140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비급여 </a:t>
            </a:r>
            <a:r>
              <a:rPr kumimoji="0" lang="en-US" altLang="ko-KR" sz="140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: </a:t>
            </a:r>
            <a:r>
              <a:rPr kumimoji="0" lang="ko-KR" altLang="en-US" sz="1400" dirty="0" err="1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식재료비</a:t>
            </a:r>
            <a:r>
              <a:rPr kumimoji="0" lang="ko-KR" altLang="en-US" sz="140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kumimoji="0" lang="en-US" altLang="ko-KR" sz="14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9,000</a:t>
            </a:r>
            <a:r>
              <a:rPr kumimoji="0" lang="ko-KR" altLang="en-US" sz="140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원</a:t>
            </a:r>
            <a:r>
              <a:rPr kumimoji="0" lang="en-US" altLang="ko-KR" sz="140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/</a:t>
            </a:r>
            <a:r>
              <a:rPr kumimoji="0" lang="ko-KR" altLang="en-US" sz="140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일</a:t>
            </a:r>
            <a:r>
              <a:rPr kumimoji="0" lang="en-US" altLang="ko-KR" sz="140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3</a:t>
            </a:r>
            <a:r>
              <a:rPr kumimoji="0" lang="ko-KR" altLang="en-US" sz="140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 </a:t>
            </a:r>
            <a:r>
              <a:rPr kumimoji="0" lang="en-US" altLang="ko-KR" sz="140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(1</a:t>
            </a:r>
            <a:r>
              <a:rPr kumimoji="0" lang="ko-KR" altLang="en-US" sz="140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식 </a:t>
            </a:r>
            <a:r>
              <a:rPr kumimoji="0" lang="en-US" altLang="ko-KR" sz="14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3,000</a:t>
            </a:r>
            <a:r>
              <a:rPr kumimoji="0" lang="ko-KR" altLang="en-US" sz="140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원</a:t>
            </a:r>
            <a:r>
              <a:rPr kumimoji="0" lang="en-US" altLang="ko-KR" sz="14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), </a:t>
            </a:r>
          </a:p>
          <a:p>
            <a:pPr lvl="0" algn="just" eaLnBrk="0" hangingPunct="0">
              <a:tabLst>
                <a:tab pos="346075" algn="l"/>
                <a:tab pos="695325" algn="l"/>
                <a:tab pos="1027113" algn="l"/>
                <a:tab pos="1306513" algn="l"/>
                <a:tab pos="1631950" algn="l"/>
              </a:tabLst>
            </a:pPr>
            <a:r>
              <a:rPr kumimoji="0" lang="en-US" altLang="ko-KR" sz="140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kumimoji="0" lang="en-US" altLang="ko-KR" sz="14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               </a:t>
            </a:r>
            <a:r>
              <a:rPr kumimoji="0" lang="ko-KR" altLang="en-US" sz="14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간식비 </a:t>
            </a:r>
            <a:r>
              <a:rPr kumimoji="0" lang="en-US" altLang="ko-KR" sz="140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1,500</a:t>
            </a:r>
            <a:r>
              <a:rPr kumimoji="0" lang="ko-KR" altLang="en-US" sz="140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원</a:t>
            </a:r>
            <a:r>
              <a:rPr kumimoji="0" lang="en-US" altLang="ko-KR" sz="140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/</a:t>
            </a:r>
            <a:r>
              <a:rPr kumimoji="0" lang="ko-KR" altLang="en-US" sz="14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일</a:t>
            </a:r>
            <a:r>
              <a:rPr kumimoji="0" lang="en-US" altLang="ko-KR" sz="14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kumimoji="0" lang="ko-KR" altLang="en-US" sz="14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 </a:t>
            </a:r>
            <a:r>
              <a:rPr kumimoji="0" lang="en-US" altLang="ko-KR" sz="140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(1</a:t>
            </a:r>
            <a:r>
              <a:rPr kumimoji="0" lang="ko-KR" altLang="en-US" sz="140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 </a:t>
            </a:r>
            <a:r>
              <a:rPr kumimoji="0" lang="en-US" altLang="ko-KR" sz="14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1,500</a:t>
            </a:r>
            <a:r>
              <a:rPr kumimoji="0" lang="ko-KR" altLang="en-US" sz="140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원</a:t>
            </a:r>
            <a:r>
              <a:rPr kumimoji="0" lang="en-US" altLang="ko-KR" sz="14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), </a:t>
            </a:r>
            <a:r>
              <a:rPr kumimoji="0" lang="ko-KR" altLang="en-US" sz="14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총 </a:t>
            </a:r>
            <a:r>
              <a:rPr kumimoji="0" lang="en-US" altLang="ko-KR" sz="14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10,500</a:t>
            </a:r>
            <a:r>
              <a:rPr kumimoji="0" lang="ko-KR" altLang="en-US" sz="140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원 </a:t>
            </a:r>
            <a:r>
              <a:rPr kumimoji="0" lang="en-US" altLang="ko-KR" sz="140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(1</a:t>
            </a:r>
            <a:r>
              <a:rPr kumimoji="0" lang="ko-KR" altLang="en-US" sz="140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일</a:t>
            </a:r>
            <a:r>
              <a:rPr kumimoji="0" lang="en-US" altLang="ko-KR" sz="14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)</a:t>
            </a:r>
          </a:p>
          <a:p>
            <a:pPr lvl="0" algn="just" eaLnBrk="0" hangingPunct="0">
              <a:tabLst>
                <a:tab pos="346075" algn="l"/>
                <a:tab pos="695325" algn="l"/>
                <a:tab pos="1027113" algn="l"/>
                <a:tab pos="1306513" algn="l"/>
                <a:tab pos="1631950" algn="l"/>
              </a:tabLst>
            </a:pPr>
            <a:endParaRPr kumimoji="0" lang="en-US" altLang="ko-KR" sz="140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lvl="0" algn="just" eaLnBrk="0" hangingPunct="0">
              <a:tabLst>
                <a:tab pos="346075" algn="l"/>
                <a:tab pos="695325" algn="l"/>
                <a:tab pos="1027113" algn="l"/>
                <a:tab pos="1306513" algn="l"/>
                <a:tab pos="1631950" algn="l"/>
              </a:tabLst>
            </a:pPr>
            <a:r>
              <a:rPr kumimoji="0" lang="en-US" altLang="ko-KR" sz="14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3) </a:t>
            </a:r>
            <a:r>
              <a:rPr kumimoji="0" lang="ko-KR" altLang="en-US" sz="140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이미용비</a:t>
            </a:r>
            <a:r>
              <a:rPr kumimoji="0" lang="en-US" altLang="ko-KR" sz="140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kumimoji="0" lang="en-US" altLang="ko-KR" sz="14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kumimoji="0" lang="ko-KR" altLang="en-US" sz="14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상급 침실 이용료 </a:t>
            </a:r>
            <a:r>
              <a:rPr kumimoji="0" lang="en-US" altLang="ko-KR" sz="14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: </a:t>
            </a:r>
            <a:r>
              <a:rPr kumimoji="0" lang="ko-KR" altLang="en-US" sz="14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없음</a:t>
            </a:r>
            <a:endParaRPr kumimoji="0" lang="en-US" altLang="ko-KR" sz="14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sp>
        <p:nvSpPr>
          <p:cNvPr id="15" name="Rectangle 7"/>
          <p:cNvSpPr/>
          <p:nvPr/>
        </p:nvSpPr>
        <p:spPr>
          <a:xfrm>
            <a:off x="672009" y="3375029"/>
            <a:ext cx="1075676" cy="10203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6" name="Rectangle 9"/>
          <p:cNvSpPr/>
          <p:nvPr/>
        </p:nvSpPr>
        <p:spPr>
          <a:xfrm>
            <a:off x="672010" y="4428609"/>
            <a:ext cx="1075674" cy="54248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7" name="Rectangle 10"/>
          <p:cNvSpPr/>
          <p:nvPr/>
        </p:nvSpPr>
        <p:spPr>
          <a:xfrm>
            <a:off x="672009" y="5542514"/>
            <a:ext cx="1075675" cy="566071"/>
          </a:xfrm>
          <a:prstGeom prst="rect">
            <a:avLst/>
          </a:prstGeom>
          <a:solidFill>
            <a:srgbClr val="7E4D76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20" name="Rectangle 11"/>
          <p:cNvSpPr/>
          <p:nvPr/>
        </p:nvSpPr>
        <p:spPr>
          <a:xfrm>
            <a:off x="667655" y="4993835"/>
            <a:ext cx="1080029" cy="518899"/>
          </a:xfrm>
          <a:prstGeom prst="rect">
            <a:avLst/>
          </a:prstGeom>
          <a:solidFill>
            <a:srgbClr val="59B3A4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6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213" y="4494240"/>
            <a:ext cx="1066471" cy="38457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lang="ko-KR" altLang="en-US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등급</a:t>
            </a:r>
            <a:endParaRPr lang="ko-KR" altLang="en-US" b="1" dirty="0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6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213" y="5063090"/>
            <a:ext cx="1066471" cy="38457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</a:t>
            </a:r>
            <a:r>
              <a:rPr lang="ko-KR" altLang="en-US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등급</a:t>
            </a:r>
            <a:endParaRPr lang="ko-KR" altLang="en-US" dirty="0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70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213" y="5611769"/>
            <a:ext cx="1066471" cy="38457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3~5</a:t>
            </a:r>
            <a:r>
              <a:rPr lang="ko-KR" altLang="en-US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등급</a:t>
            </a:r>
            <a:endParaRPr lang="ko-KR" altLang="en-US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37" name="Rectangle 9"/>
          <p:cNvSpPr/>
          <p:nvPr/>
        </p:nvSpPr>
        <p:spPr>
          <a:xfrm>
            <a:off x="1768820" y="4428609"/>
            <a:ext cx="1075674" cy="54248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38" name="Rectangle 10"/>
          <p:cNvSpPr/>
          <p:nvPr/>
        </p:nvSpPr>
        <p:spPr>
          <a:xfrm>
            <a:off x="1768819" y="5542514"/>
            <a:ext cx="1075675" cy="566071"/>
          </a:xfrm>
          <a:prstGeom prst="rect">
            <a:avLst/>
          </a:prstGeom>
          <a:solidFill>
            <a:srgbClr val="7E4D76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39" name="Rectangle 11"/>
          <p:cNvSpPr/>
          <p:nvPr/>
        </p:nvSpPr>
        <p:spPr>
          <a:xfrm>
            <a:off x="1764465" y="4993835"/>
            <a:ext cx="1080029" cy="518899"/>
          </a:xfrm>
          <a:prstGeom prst="rect">
            <a:avLst/>
          </a:prstGeom>
          <a:solidFill>
            <a:srgbClr val="59B3A4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40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023" y="4494240"/>
            <a:ext cx="1066471" cy="38457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69,150</a:t>
            </a:r>
            <a:endParaRPr lang="ko-KR" altLang="en-US" b="1" dirty="0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41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023" y="5063090"/>
            <a:ext cx="1066471" cy="38457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64,170</a:t>
            </a:r>
            <a:endParaRPr lang="ko-KR" altLang="en-US" dirty="0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42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023" y="5611769"/>
            <a:ext cx="1066471" cy="38457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59,170</a:t>
            </a:r>
            <a:endParaRPr lang="ko-KR" altLang="en-US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43" name="Rectangle 9"/>
          <p:cNvSpPr/>
          <p:nvPr/>
        </p:nvSpPr>
        <p:spPr>
          <a:xfrm>
            <a:off x="2865630" y="4428609"/>
            <a:ext cx="1075674" cy="54248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44" name="Rectangle 10"/>
          <p:cNvSpPr/>
          <p:nvPr/>
        </p:nvSpPr>
        <p:spPr>
          <a:xfrm>
            <a:off x="2865629" y="5542514"/>
            <a:ext cx="1075675" cy="566071"/>
          </a:xfrm>
          <a:prstGeom prst="rect">
            <a:avLst/>
          </a:prstGeom>
          <a:solidFill>
            <a:srgbClr val="7E4D76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45" name="Rectangle 11"/>
          <p:cNvSpPr/>
          <p:nvPr/>
        </p:nvSpPr>
        <p:spPr>
          <a:xfrm>
            <a:off x="2861275" y="4993835"/>
            <a:ext cx="1080029" cy="518899"/>
          </a:xfrm>
          <a:prstGeom prst="rect">
            <a:avLst/>
          </a:prstGeom>
          <a:solidFill>
            <a:srgbClr val="59B3A4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46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4833" y="4494240"/>
            <a:ext cx="1066471" cy="38457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2,074,500</a:t>
            </a:r>
            <a:endParaRPr lang="ko-KR" altLang="en-US" b="1" dirty="0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47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4833" y="5063090"/>
            <a:ext cx="1066471" cy="38457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1,925,100</a:t>
            </a:r>
            <a:endParaRPr lang="ko-KR" altLang="en-US" dirty="0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4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4833" y="5611769"/>
            <a:ext cx="1066471" cy="38457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1,775,100</a:t>
            </a:r>
            <a:endParaRPr lang="ko-KR" altLang="en-US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49" name="Rectangle 9"/>
          <p:cNvSpPr/>
          <p:nvPr/>
        </p:nvSpPr>
        <p:spPr>
          <a:xfrm>
            <a:off x="3962440" y="4428609"/>
            <a:ext cx="1075674" cy="54248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50" name="Rectangle 10"/>
          <p:cNvSpPr/>
          <p:nvPr/>
        </p:nvSpPr>
        <p:spPr>
          <a:xfrm>
            <a:off x="3962439" y="5542514"/>
            <a:ext cx="1075675" cy="566071"/>
          </a:xfrm>
          <a:prstGeom prst="rect">
            <a:avLst/>
          </a:prstGeom>
          <a:solidFill>
            <a:srgbClr val="7E4D76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51" name="Rectangle 11"/>
          <p:cNvSpPr/>
          <p:nvPr/>
        </p:nvSpPr>
        <p:spPr>
          <a:xfrm>
            <a:off x="3958085" y="4993835"/>
            <a:ext cx="1080029" cy="518899"/>
          </a:xfrm>
          <a:prstGeom prst="rect">
            <a:avLst/>
          </a:prstGeom>
          <a:solidFill>
            <a:srgbClr val="59B3A4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52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1643" y="4494240"/>
            <a:ext cx="1066471" cy="38457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1,659,600</a:t>
            </a:r>
            <a:endParaRPr lang="ko-KR" altLang="en-US" b="1" dirty="0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53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1643" y="5063090"/>
            <a:ext cx="1066471" cy="38457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1,540,080</a:t>
            </a:r>
            <a:endParaRPr lang="ko-KR" altLang="en-US" dirty="0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54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1643" y="5611769"/>
            <a:ext cx="1066471" cy="38457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1,420,080</a:t>
            </a:r>
            <a:endParaRPr lang="ko-KR" altLang="en-US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55" name="Rectangle 9"/>
          <p:cNvSpPr/>
          <p:nvPr/>
        </p:nvSpPr>
        <p:spPr>
          <a:xfrm>
            <a:off x="5059250" y="4428609"/>
            <a:ext cx="1075674" cy="54248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56" name="Rectangle 10"/>
          <p:cNvSpPr/>
          <p:nvPr/>
        </p:nvSpPr>
        <p:spPr>
          <a:xfrm>
            <a:off x="5059249" y="5542514"/>
            <a:ext cx="1075675" cy="566071"/>
          </a:xfrm>
          <a:prstGeom prst="rect">
            <a:avLst/>
          </a:prstGeom>
          <a:solidFill>
            <a:srgbClr val="7E4D76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57" name="Rectangle 11"/>
          <p:cNvSpPr/>
          <p:nvPr/>
        </p:nvSpPr>
        <p:spPr>
          <a:xfrm>
            <a:off x="5054895" y="4993835"/>
            <a:ext cx="1080029" cy="518899"/>
          </a:xfrm>
          <a:prstGeom prst="rect">
            <a:avLst/>
          </a:prstGeom>
          <a:solidFill>
            <a:srgbClr val="59B3A4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5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8453" y="4494240"/>
            <a:ext cx="1066471" cy="38457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414,900</a:t>
            </a:r>
            <a:endParaRPr lang="ko-KR" altLang="en-US" b="1" dirty="0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5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8453" y="5063090"/>
            <a:ext cx="1066471" cy="38457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385,020</a:t>
            </a:r>
            <a:endParaRPr lang="ko-KR" altLang="en-US" dirty="0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60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8453" y="5611769"/>
            <a:ext cx="1066471" cy="38457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355,020</a:t>
            </a:r>
            <a:endParaRPr lang="ko-KR" altLang="en-US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61" name="Rectangle 9"/>
          <p:cNvSpPr/>
          <p:nvPr/>
        </p:nvSpPr>
        <p:spPr>
          <a:xfrm>
            <a:off x="6156060" y="4428609"/>
            <a:ext cx="1075674" cy="54248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62" name="Rectangle 10"/>
          <p:cNvSpPr/>
          <p:nvPr/>
        </p:nvSpPr>
        <p:spPr>
          <a:xfrm>
            <a:off x="6156059" y="5542514"/>
            <a:ext cx="1075675" cy="566071"/>
          </a:xfrm>
          <a:prstGeom prst="rect">
            <a:avLst/>
          </a:prstGeom>
          <a:solidFill>
            <a:srgbClr val="7E4D76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63" name="Rectangle 11"/>
          <p:cNvSpPr/>
          <p:nvPr/>
        </p:nvSpPr>
        <p:spPr>
          <a:xfrm>
            <a:off x="6151705" y="4993835"/>
            <a:ext cx="1080029" cy="518899"/>
          </a:xfrm>
          <a:prstGeom prst="rect">
            <a:avLst/>
          </a:prstGeom>
          <a:solidFill>
            <a:srgbClr val="59B3A4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64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5263" y="4494240"/>
            <a:ext cx="1066471" cy="38457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270,000</a:t>
            </a:r>
            <a:endParaRPr lang="ko-KR" altLang="en-US" b="1" dirty="0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65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5263" y="5063090"/>
            <a:ext cx="1066471" cy="38457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270,000</a:t>
            </a:r>
            <a:endParaRPr lang="ko-KR" altLang="en-US" dirty="0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66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5263" y="5611769"/>
            <a:ext cx="1066471" cy="38457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270,000</a:t>
            </a:r>
            <a:endParaRPr lang="ko-KR" altLang="en-US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67" name="Rectangle 9"/>
          <p:cNvSpPr/>
          <p:nvPr/>
        </p:nvSpPr>
        <p:spPr>
          <a:xfrm>
            <a:off x="7252870" y="4428609"/>
            <a:ext cx="1075674" cy="54248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68" name="Rectangle 10"/>
          <p:cNvSpPr/>
          <p:nvPr/>
        </p:nvSpPr>
        <p:spPr>
          <a:xfrm>
            <a:off x="7252869" y="5542514"/>
            <a:ext cx="1075675" cy="566071"/>
          </a:xfrm>
          <a:prstGeom prst="rect">
            <a:avLst/>
          </a:prstGeom>
          <a:solidFill>
            <a:srgbClr val="7E4D76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69" name="Rectangle 11"/>
          <p:cNvSpPr/>
          <p:nvPr/>
        </p:nvSpPr>
        <p:spPr>
          <a:xfrm>
            <a:off x="7248515" y="4993835"/>
            <a:ext cx="1080029" cy="518899"/>
          </a:xfrm>
          <a:prstGeom prst="rect">
            <a:avLst/>
          </a:prstGeom>
          <a:solidFill>
            <a:srgbClr val="59B3A4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70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2073" y="4494240"/>
            <a:ext cx="1066471" cy="38457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45,000</a:t>
            </a:r>
            <a:endParaRPr lang="ko-KR" altLang="en-US" b="1" dirty="0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71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2073" y="5063090"/>
            <a:ext cx="1066471" cy="38457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45,000</a:t>
            </a:r>
            <a:endParaRPr lang="ko-KR" altLang="en-US" dirty="0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72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2073" y="5611769"/>
            <a:ext cx="1066471" cy="38457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45,000</a:t>
            </a:r>
            <a:endParaRPr lang="ko-KR" altLang="en-US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73" name="Rectangle 9"/>
          <p:cNvSpPr/>
          <p:nvPr/>
        </p:nvSpPr>
        <p:spPr>
          <a:xfrm>
            <a:off x="8349680" y="4428609"/>
            <a:ext cx="1075674" cy="54248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74" name="Rectangle 10"/>
          <p:cNvSpPr/>
          <p:nvPr/>
        </p:nvSpPr>
        <p:spPr>
          <a:xfrm>
            <a:off x="8349679" y="5542514"/>
            <a:ext cx="1075675" cy="566071"/>
          </a:xfrm>
          <a:prstGeom prst="rect">
            <a:avLst/>
          </a:prstGeom>
          <a:solidFill>
            <a:srgbClr val="7E4D76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75" name="Rectangle 11"/>
          <p:cNvSpPr/>
          <p:nvPr/>
        </p:nvSpPr>
        <p:spPr>
          <a:xfrm>
            <a:off x="8345325" y="4993835"/>
            <a:ext cx="1080029" cy="518899"/>
          </a:xfrm>
          <a:prstGeom prst="rect">
            <a:avLst/>
          </a:prstGeom>
          <a:solidFill>
            <a:srgbClr val="59B3A4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76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8883" y="4494240"/>
            <a:ext cx="1066471" cy="38457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729,900</a:t>
            </a:r>
            <a:endParaRPr lang="ko-KR" altLang="en-US" b="1" dirty="0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77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8883" y="5063090"/>
            <a:ext cx="1066471" cy="38457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700,200</a:t>
            </a:r>
            <a:endParaRPr lang="ko-KR" altLang="en-US" dirty="0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7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8883" y="5611769"/>
            <a:ext cx="1066471" cy="384576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670,020</a:t>
            </a:r>
            <a:endParaRPr lang="ko-KR" altLang="en-US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79" name="Rectangle 7"/>
          <p:cNvSpPr/>
          <p:nvPr/>
        </p:nvSpPr>
        <p:spPr>
          <a:xfrm>
            <a:off x="1782377" y="3375029"/>
            <a:ext cx="1062117" cy="10203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80" name="Rectangle 7"/>
          <p:cNvSpPr/>
          <p:nvPr/>
        </p:nvSpPr>
        <p:spPr>
          <a:xfrm>
            <a:off x="2880641" y="3375029"/>
            <a:ext cx="1060663" cy="10203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81" name="Rectangle 7"/>
          <p:cNvSpPr/>
          <p:nvPr/>
        </p:nvSpPr>
        <p:spPr>
          <a:xfrm>
            <a:off x="3977451" y="3375029"/>
            <a:ext cx="1060663" cy="10203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82" name="Rectangle 7"/>
          <p:cNvSpPr/>
          <p:nvPr/>
        </p:nvSpPr>
        <p:spPr>
          <a:xfrm>
            <a:off x="5077535" y="3375029"/>
            <a:ext cx="4347819" cy="334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83" name="Rectangle 7"/>
          <p:cNvSpPr/>
          <p:nvPr/>
        </p:nvSpPr>
        <p:spPr>
          <a:xfrm>
            <a:off x="5077535" y="3720588"/>
            <a:ext cx="1057389" cy="67476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85" name="Rectangle 7"/>
          <p:cNvSpPr/>
          <p:nvPr/>
        </p:nvSpPr>
        <p:spPr>
          <a:xfrm>
            <a:off x="6154232" y="3720588"/>
            <a:ext cx="2196000" cy="334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86" name="Rectangle 7"/>
          <p:cNvSpPr/>
          <p:nvPr/>
        </p:nvSpPr>
        <p:spPr>
          <a:xfrm>
            <a:off x="8365436" y="3720588"/>
            <a:ext cx="1057389" cy="67476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87" name="Rectangle 7"/>
          <p:cNvSpPr/>
          <p:nvPr/>
        </p:nvSpPr>
        <p:spPr>
          <a:xfrm>
            <a:off x="6154232" y="4082240"/>
            <a:ext cx="1066467" cy="334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88" name="Rectangle 7"/>
          <p:cNvSpPr/>
          <p:nvPr/>
        </p:nvSpPr>
        <p:spPr>
          <a:xfrm>
            <a:off x="7262074" y="4082240"/>
            <a:ext cx="1066467" cy="334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8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213" y="3700797"/>
            <a:ext cx="1066471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ko-KR" altLang="en-US" sz="1400" b="1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요양</a:t>
            </a:r>
            <a:endParaRPr lang="en-US" altLang="ko-KR" sz="1400" b="1" dirty="0" smtClean="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ctr"/>
            <a:r>
              <a:rPr lang="ko-KR" altLang="en-US" sz="1400" b="1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등급</a:t>
            </a:r>
            <a:endParaRPr lang="ko-KR" altLang="en-US" sz="1400" dirty="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91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2888" y="3700797"/>
            <a:ext cx="1066471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ko-KR" altLang="en-US" sz="1400" b="1" dirty="0" err="1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일일급여</a:t>
            </a:r>
            <a:endParaRPr lang="en-US" altLang="ko-KR" sz="1400" b="1" dirty="0" smtClean="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ctr"/>
            <a:r>
              <a:rPr lang="en-US" altLang="ko-KR" sz="1400" b="1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(</a:t>
            </a:r>
            <a:r>
              <a:rPr lang="ko-KR" altLang="en-US" sz="1400" b="1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보험료</a:t>
            </a:r>
            <a:r>
              <a:rPr lang="en-US" altLang="ko-KR" sz="1400" b="1" dirty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)</a:t>
            </a:r>
            <a:endParaRPr lang="ko-KR" altLang="en-US" sz="1400" dirty="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92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9698" y="3700797"/>
            <a:ext cx="1066471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ko-KR" altLang="en-US" sz="1400" b="1" dirty="0" err="1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총급여</a:t>
            </a:r>
            <a:endParaRPr lang="en-US" altLang="ko-KR" sz="1400" b="1" dirty="0" smtClean="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ctr"/>
            <a:r>
              <a:rPr lang="en-US" altLang="ko-KR" sz="1400" b="1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(</a:t>
            </a:r>
            <a:r>
              <a:rPr lang="ko-KR" altLang="en-US" sz="1400" b="1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①</a:t>
            </a:r>
            <a:r>
              <a:rPr lang="en-US" altLang="ko-KR" sz="1400" b="1" dirty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+</a:t>
            </a:r>
            <a:r>
              <a:rPr lang="ko-KR" altLang="en-US" sz="1400" b="1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②</a:t>
            </a:r>
            <a:r>
              <a:rPr lang="en-US" altLang="ko-KR" sz="1400" b="1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)</a:t>
            </a:r>
            <a:endParaRPr lang="ko-KR" altLang="en-US" sz="1400" dirty="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93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6989" y="3700797"/>
            <a:ext cx="1172091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ko-KR" altLang="en-US" sz="1400" b="1" dirty="0" err="1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공단지원</a:t>
            </a:r>
            <a:endParaRPr lang="en-US" altLang="ko-KR" sz="1400" b="1" dirty="0" smtClean="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ctr"/>
            <a:r>
              <a:rPr lang="ko-KR" altLang="en-US" sz="1400" b="1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보험료 ①</a:t>
            </a:r>
            <a:endParaRPr lang="ko-KR" altLang="en-US" sz="1400" dirty="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76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5095" y="3407948"/>
            <a:ext cx="2851356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ko-KR" altLang="en-US" sz="1400" b="1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입소자 부담금</a:t>
            </a:r>
            <a:endParaRPr lang="ko-KR" altLang="en-US" sz="1400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7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6321" y="3850011"/>
            <a:ext cx="1136246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ko-KR" altLang="en-US" sz="1400" b="1" dirty="0" err="1" smtClean="0">
                <a:solidFill>
                  <a:schemeClr val="tx2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개인부담</a:t>
            </a:r>
            <a:endParaRPr lang="en-US" altLang="ko-KR" sz="1400" b="1" dirty="0" smtClean="0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ctr"/>
            <a:r>
              <a:rPr lang="ko-KR" altLang="en-US" sz="1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의료비②</a:t>
            </a:r>
            <a:endParaRPr lang="ko-KR" altLang="en-US" sz="1400" dirty="0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7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2649" y="3726923"/>
            <a:ext cx="1288421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ko-KR" altLang="en-US" sz="1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비급여 ③</a:t>
            </a:r>
            <a:endParaRPr lang="ko-KR" altLang="en-US" sz="1400" dirty="0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80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9993" y="4078339"/>
            <a:ext cx="764655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ko-KR" altLang="en-US" sz="1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식</a:t>
            </a:r>
            <a:r>
              <a:rPr lang="ko-KR" altLang="en-US" sz="1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대</a:t>
            </a:r>
            <a:endParaRPr lang="ko-KR" altLang="en-US" sz="1400" dirty="0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81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2979" y="4078339"/>
            <a:ext cx="764655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ko-KR" altLang="en-US" sz="1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간식</a:t>
            </a:r>
            <a:endParaRPr lang="ko-KR" altLang="en-US" sz="1400" dirty="0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82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45325" y="3850011"/>
            <a:ext cx="1136246" cy="29349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ko-KR" altLang="en-US" sz="1400" b="1" dirty="0" err="1" smtClean="0">
                <a:solidFill>
                  <a:schemeClr val="tx2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소걔</a:t>
            </a:r>
            <a:endParaRPr lang="en-US" altLang="ko-KR" sz="1400" b="1" dirty="0" smtClean="0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ctr"/>
            <a:r>
              <a:rPr lang="ko-KR" altLang="en-US" sz="1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②</a:t>
            </a:r>
            <a:r>
              <a:rPr lang="en-US" altLang="ko-KR" sz="1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+</a:t>
            </a:r>
            <a:r>
              <a:rPr lang="ko-KR" altLang="en-US" sz="1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③</a:t>
            </a:r>
            <a:endParaRPr lang="ko-KR" altLang="en-US" sz="1400" dirty="0">
              <a:solidFill>
                <a:schemeClr val="tx2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842" y="1133387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6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주요 사업내용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37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38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7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sp>
        <p:nvSpPr>
          <p:cNvPr id="3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-12/40-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04502" y="931353"/>
            <a:ext cx="893292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tabLst>
                <a:tab pos="345440" algn="l"/>
                <a:tab pos="694690" algn="l"/>
                <a:tab pos="1027430" algn="l"/>
                <a:tab pos="1306830" algn="l"/>
                <a:tab pos="1631950" algn="l"/>
              </a:tabLst>
            </a:pPr>
            <a:r>
              <a:rPr lang="en-US" altLang="ko-KR" sz="1800" b="1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1. </a:t>
            </a:r>
            <a:r>
              <a:rPr lang="ko-KR" altLang="en-US" sz="1800" b="1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일상생활지원 및 위생관리서비스</a:t>
            </a:r>
            <a:endParaRPr lang="ko-KR" altLang="en-US" sz="11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17" name="Group 69"/>
          <p:cNvGrpSpPr>
            <a:grpSpLocks/>
          </p:cNvGrpSpPr>
          <p:nvPr/>
        </p:nvGrpSpPr>
        <p:grpSpPr bwMode="auto">
          <a:xfrm>
            <a:off x="557041" y="2506904"/>
            <a:ext cx="1325748" cy="1118421"/>
            <a:chOff x="543" y="2726"/>
            <a:chExt cx="1026" cy="948"/>
          </a:xfrm>
        </p:grpSpPr>
        <p:pic>
          <p:nvPicPr>
            <p:cNvPr id="18" name="Picture 70" descr="그림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3" y="2726"/>
              <a:ext cx="1026" cy="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Text Box 15"/>
            <p:cNvSpPr txBox="1">
              <a:spLocks noChangeArrowheads="1"/>
            </p:cNvSpPr>
            <p:nvPr/>
          </p:nvSpPr>
          <p:spPr bwMode="auto">
            <a:xfrm>
              <a:off x="755" y="3044"/>
              <a:ext cx="601" cy="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FFFFFF">
                  <a:alpha val="50000"/>
                </a:srgbClr>
              </a:outerShdw>
            </a:effectLst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defTabSz="816366">
                <a:lnSpc>
                  <a:spcPct val="90000"/>
                </a:lnSpc>
                <a:defRPr/>
              </a:pPr>
              <a:r>
                <a:rPr lang="ko-KR" altLang="en-US" sz="1500" spc="-75" dirty="0" smtClean="0">
                  <a:solidFill>
                    <a:srgbClr val="002346"/>
                  </a:solidFill>
                  <a:latin typeface="HY엽서M" panose="02030600000101010101" pitchFamily="18" charset="-127"/>
                  <a:ea typeface="HY엽서M" panose="02030600000101010101" pitchFamily="18" charset="-127"/>
                  <a:cs typeface="Arial" pitchFamily="34" charset="0"/>
                </a:rPr>
                <a:t>세안 및</a:t>
              </a:r>
              <a:endParaRPr lang="en-US" altLang="ko-KR" sz="1500" spc="-75" dirty="0" smtClean="0">
                <a:solidFill>
                  <a:srgbClr val="002346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Arial" pitchFamily="34" charset="0"/>
              </a:endParaRPr>
            </a:p>
            <a:p>
              <a:pPr algn="ctr" defTabSz="816366">
                <a:lnSpc>
                  <a:spcPct val="90000"/>
                </a:lnSpc>
                <a:defRPr/>
              </a:pPr>
              <a:r>
                <a:rPr lang="ko-KR" altLang="en-US" sz="1500" spc="-75" dirty="0" err="1" smtClean="0">
                  <a:solidFill>
                    <a:srgbClr val="002346"/>
                  </a:solidFill>
                  <a:latin typeface="HY엽서M" panose="02030600000101010101" pitchFamily="18" charset="-127"/>
                  <a:ea typeface="HY엽서M" panose="02030600000101010101" pitchFamily="18" charset="-127"/>
                  <a:cs typeface="Arial" pitchFamily="34" charset="0"/>
                </a:rPr>
                <a:t>손씻기</a:t>
              </a:r>
              <a:endParaRPr lang="ko-KR" altLang="en-US" sz="1500" spc="-75" dirty="0">
                <a:solidFill>
                  <a:srgbClr val="002346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Arial" pitchFamily="34" charset="0"/>
              </a:endParaRPr>
            </a:p>
          </p:txBody>
        </p:sp>
      </p:grpSp>
      <p:sp>
        <p:nvSpPr>
          <p:cNvPr id="20" name="오른쪽 화살표 19"/>
          <p:cNvSpPr/>
          <p:nvPr/>
        </p:nvSpPr>
        <p:spPr>
          <a:xfrm>
            <a:off x="644964" y="3623428"/>
            <a:ext cx="1237825" cy="558296"/>
          </a:xfrm>
          <a:prstGeom prst="rightArrow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일 </a:t>
            </a:r>
            <a:r>
              <a:rPr lang="en-US" altLang="ko-KR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1~3</a:t>
            </a:r>
            <a:r>
              <a:rPr lang="ko-KR" altLang="en-US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회</a:t>
            </a:r>
            <a:endParaRPr lang="ko-KR" altLang="en-US" dirty="0">
              <a:latin typeface="HY엽서M" panose="02030600000101010101" pitchFamily="18" charset="-127"/>
              <a:ea typeface="HY엽서M" panose="02030600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26" name="Group 69"/>
          <p:cNvGrpSpPr>
            <a:grpSpLocks/>
          </p:cNvGrpSpPr>
          <p:nvPr/>
        </p:nvGrpSpPr>
        <p:grpSpPr bwMode="auto">
          <a:xfrm>
            <a:off x="2069322" y="2506904"/>
            <a:ext cx="1325748" cy="1118421"/>
            <a:chOff x="543" y="2726"/>
            <a:chExt cx="1026" cy="948"/>
          </a:xfrm>
        </p:grpSpPr>
        <p:pic>
          <p:nvPicPr>
            <p:cNvPr id="27" name="Picture 70" descr="그림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3" y="2726"/>
              <a:ext cx="1026" cy="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Text Box 15"/>
            <p:cNvSpPr txBox="1">
              <a:spLocks noChangeArrowheads="1"/>
            </p:cNvSpPr>
            <p:nvPr/>
          </p:nvSpPr>
          <p:spPr bwMode="auto">
            <a:xfrm>
              <a:off x="705" y="3044"/>
              <a:ext cx="699" cy="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FFFFFF">
                  <a:alpha val="50000"/>
                </a:srgbClr>
              </a:outerShdw>
            </a:effectLst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defTabSz="816366">
                <a:lnSpc>
                  <a:spcPct val="90000"/>
                </a:lnSpc>
                <a:defRPr/>
              </a:pPr>
              <a:r>
                <a:rPr lang="ko-KR" altLang="en-US" sz="1500" spc="-75" dirty="0" smtClean="0">
                  <a:solidFill>
                    <a:srgbClr val="002346"/>
                  </a:solidFill>
                  <a:latin typeface="HY엽서M" panose="02030600000101010101" pitchFamily="18" charset="-127"/>
                  <a:ea typeface="HY엽서M" panose="02030600000101010101" pitchFamily="18" charset="-127"/>
                  <a:cs typeface="Arial" pitchFamily="34" charset="0"/>
                </a:rPr>
                <a:t>구강</a:t>
              </a:r>
              <a:endParaRPr lang="en-US" altLang="ko-KR" sz="1500" spc="-75" dirty="0" smtClean="0">
                <a:solidFill>
                  <a:srgbClr val="002346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Arial" pitchFamily="34" charset="0"/>
              </a:endParaRPr>
            </a:p>
            <a:p>
              <a:pPr algn="ctr" defTabSz="816366">
                <a:lnSpc>
                  <a:spcPct val="90000"/>
                </a:lnSpc>
                <a:defRPr/>
              </a:pPr>
              <a:r>
                <a:rPr lang="ko-KR" altLang="en-US" sz="1500" spc="-75" dirty="0" smtClean="0">
                  <a:solidFill>
                    <a:srgbClr val="002346"/>
                  </a:solidFill>
                  <a:latin typeface="HY엽서M" panose="02030600000101010101" pitchFamily="18" charset="-127"/>
                  <a:ea typeface="HY엽서M" panose="02030600000101010101" pitchFamily="18" charset="-127"/>
                  <a:cs typeface="Arial" pitchFamily="34" charset="0"/>
                </a:rPr>
                <a:t>위생관리</a:t>
              </a:r>
              <a:endParaRPr lang="ko-KR" altLang="en-US" sz="1500" spc="-75" dirty="0">
                <a:solidFill>
                  <a:srgbClr val="002346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Arial" pitchFamily="34" charset="0"/>
              </a:endParaRPr>
            </a:p>
          </p:txBody>
        </p:sp>
      </p:grpSp>
      <p:sp>
        <p:nvSpPr>
          <p:cNvPr id="29" name="오른쪽 화살표 28"/>
          <p:cNvSpPr/>
          <p:nvPr/>
        </p:nvSpPr>
        <p:spPr>
          <a:xfrm>
            <a:off x="2157245" y="3623428"/>
            <a:ext cx="1237825" cy="558296"/>
          </a:xfrm>
          <a:prstGeom prst="rightArrow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일 </a:t>
            </a:r>
            <a:r>
              <a:rPr lang="en-US" altLang="ko-KR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3</a:t>
            </a:r>
            <a:r>
              <a:rPr lang="ko-KR" altLang="en-US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회</a:t>
            </a:r>
            <a:endParaRPr lang="ko-KR" altLang="en-US" dirty="0">
              <a:latin typeface="HY엽서M" panose="02030600000101010101" pitchFamily="18" charset="-127"/>
              <a:ea typeface="HY엽서M" panose="02030600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30" name="Group 69"/>
          <p:cNvGrpSpPr>
            <a:grpSpLocks/>
          </p:cNvGrpSpPr>
          <p:nvPr/>
        </p:nvGrpSpPr>
        <p:grpSpPr bwMode="auto">
          <a:xfrm>
            <a:off x="3564017" y="2506904"/>
            <a:ext cx="1325748" cy="1118421"/>
            <a:chOff x="543" y="2726"/>
            <a:chExt cx="1026" cy="948"/>
          </a:xfrm>
        </p:grpSpPr>
        <p:pic>
          <p:nvPicPr>
            <p:cNvPr id="32" name="Picture 70" descr="그림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3" y="2726"/>
              <a:ext cx="1026" cy="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Text Box 15"/>
            <p:cNvSpPr txBox="1">
              <a:spLocks noChangeArrowheads="1"/>
            </p:cNvSpPr>
            <p:nvPr/>
          </p:nvSpPr>
          <p:spPr bwMode="auto">
            <a:xfrm>
              <a:off x="845" y="3044"/>
              <a:ext cx="421" cy="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FFFFFF">
                  <a:alpha val="50000"/>
                </a:srgbClr>
              </a:outerShdw>
            </a:effectLst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defTabSz="816366">
                <a:lnSpc>
                  <a:spcPct val="90000"/>
                </a:lnSpc>
                <a:defRPr/>
              </a:pPr>
              <a:r>
                <a:rPr lang="ko-KR" altLang="en-US" sz="1500" spc="-75" dirty="0" smtClean="0">
                  <a:solidFill>
                    <a:srgbClr val="002346"/>
                  </a:solidFill>
                  <a:latin typeface="HY엽서M" panose="02030600000101010101" pitchFamily="18" charset="-127"/>
                  <a:ea typeface="HY엽서M" panose="02030600000101010101" pitchFamily="18" charset="-127"/>
                  <a:cs typeface="Arial" pitchFamily="34" charset="0"/>
                </a:rPr>
                <a:t>목욕</a:t>
              </a:r>
              <a:endParaRPr lang="en-US" altLang="ko-KR" sz="1500" spc="-75" dirty="0" smtClean="0">
                <a:solidFill>
                  <a:srgbClr val="002346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Arial" pitchFamily="34" charset="0"/>
              </a:endParaRPr>
            </a:p>
            <a:p>
              <a:pPr algn="ctr" defTabSz="816366">
                <a:lnSpc>
                  <a:spcPct val="90000"/>
                </a:lnSpc>
                <a:defRPr/>
              </a:pPr>
              <a:r>
                <a:rPr lang="ko-KR" altLang="en-US" sz="1500" spc="-75" dirty="0" smtClean="0">
                  <a:solidFill>
                    <a:srgbClr val="002346"/>
                  </a:solidFill>
                  <a:latin typeface="HY엽서M" panose="02030600000101010101" pitchFamily="18" charset="-127"/>
                  <a:ea typeface="HY엽서M" panose="02030600000101010101" pitchFamily="18" charset="-127"/>
                  <a:cs typeface="Arial" pitchFamily="34" charset="0"/>
                </a:rPr>
                <a:t>관리</a:t>
              </a:r>
              <a:endParaRPr lang="ko-KR" altLang="en-US" sz="1500" spc="-75" dirty="0">
                <a:solidFill>
                  <a:srgbClr val="002346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Arial" pitchFamily="34" charset="0"/>
              </a:endParaRPr>
            </a:p>
          </p:txBody>
        </p:sp>
      </p:grpSp>
      <p:sp>
        <p:nvSpPr>
          <p:cNvPr id="35" name="오른쪽 화살표 34"/>
          <p:cNvSpPr/>
          <p:nvPr/>
        </p:nvSpPr>
        <p:spPr>
          <a:xfrm>
            <a:off x="3651940" y="3623428"/>
            <a:ext cx="1237825" cy="558296"/>
          </a:xfrm>
          <a:prstGeom prst="rightArrow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주 </a:t>
            </a:r>
            <a:r>
              <a:rPr lang="en-US" altLang="ko-KR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1</a:t>
            </a:r>
            <a:r>
              <a:rPr lang="ko-KR" altLang="en-US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회</a:t>
            </a:r>
            <a:endParaRPr lang="ko-KR" altLang="en-US" dirty="0">
              <a:latin typeface="HY엽서M" panose="02030600000101010101" pitchFamily="18" charset="-127"/>
              <a:ea typeface="HY엽서M" panose="02030600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40" name="Group 69"/>
          <p:cNvGrpSpPr>
            <a:grpSpLocks/>
          </p:cNvGrpSpPr>
          <p:nvPr/>
        </p:nvGrpSpPr>
        <p:grpSpPr bwMode="auto">
          <a:xfrm>
            <a:off x="5049919" y="2506904"/>
            <a:ext cx="1325748" cy="1118421"/>
            <a:chOff x="543" y="2726"/>
            <a:chExt cx="1026" cy="948"/>
          </a:xfrm>
        </p:grpSpPr>
        <p:pic>
          <p:nvPicPr>
            <p:cNvPr id="41" name="Picture 70" descr="그림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3" y="2726"/>
              <a:ext cx="1026" cy="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" name="Text Box 15"/>
            <p:cNvSpPr txBox="1">
              <a:spLocks noChangeArrowheads="1"/>
            </p:cNvSpPr>
            <p:nvPr/>
          </p:nvSpPr>
          <p:spPr bwMode="auto">
            <a:xfrm>
              <a:off x="845" y="3044"/>
              <a:ext cx="421" cy="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FFFFFF">
                  <a:alpha val="50000"/>
                </a:srgbClr>
              </a:outerShdw>
            </a:effectLst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defTabSz="816366">
                <a:lnSpc>
                  <a:spcPct val="90000"/>
                </a:lnSpc>
                <a:defRPr/>
              </a:pPr>
              <a:r>
                <a:rPr lang="ko-KR" altLang="en-US" sz="1500" spc="-75" dirty="0" smtClean="0">
                  <a:solidFill>
                    <a:srgbClr val="002346"/>
                  </a:solidFill>
                  <a:latin typeface="HY엽서M" panose="02030600000101010101" pitchFamily="18" charset="-127"/>
                  <a:ea typeface="HY엽서M" panose="02030600000101010101" pitchFamily="18" charset="-127"/>
                  <a:cs typeface="Arial" pitchFamily="34" charset="0"/>
                </a:rPr>
                <a:t>배설</a:t>
              </a:r>
              <a:endParaRPr lang="en-US" altLang="ko-KR" sz="1500" spc="-75" dirty="0" smtClean="0">
                <a:solidFill>
                  <a:srgbClr val="002346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Arial" pitchFamily="34" charset="0"/>
              </a:endParaRPr>
            </a:p>
            <a:p>
              <a:pPr algn="ctr" defTabSz="816366">
                <a:lnSpc>
                  <a:spcPct val="90000"/>
                </a:lnSpc>
                <a:defRPr/>
              </a:pPr>
              <a:r>
                <a:rPr lang="ko-KR" altLang="en-US" sz="1500" spc="-75" dirty="0" smtClean="0">
                  <a:solidFill>
                    <a:srgbClr val="002346"/>
                  </a:solidFill>
                  <a:latin typeface="HY엽서M" panose="02030600000101010101" pitchFamily="18" charset="-127"/>
                  <a:ea typeface="HY엽서M" panose="02030600000101010101" pitchFamily="18" charset="-127"/>
                  <a:cs typeface="Arial" pitchFamily="34" charset="0"/>
                </a:rPr>
                <a:t>관리</a:t>
              </a:r>
              <a:endParaRPr lang="ko-KR" altLang="en-US" sz="1500" spc="-75" dirty="0">
                <a:solidFill>
                  <a:srgbClr val="002346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Arial" pitchFamily="34" charset="0"/>
              </a:endParaRPr>
            </a:p>
          </p:txBody>
        </p:sp>
      </p:grpSp>
      <p:sp>
        <p:nvSpPr>
          <p:cNvPr id="43" name="오른쪽 화살표 42"/>
          <p:cNvSpPr/>
          <p:nvPr/>
        </p:nvSpPr>
        <p:spPr>
          <a:xfrm>
            <a:off x="5137842" y="3623428"/>
            <a:ext cx="1237825" cy="558296"/>
          </a:xfrm>
          <a:prstGeom prst="rightArrow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수시</a:t>
            </a:r>
            <a:endParaRPr lang="ko-KR" altLang="en-US" dirty="0">
              <a:latin typeface="HY엽서M" panose="02030600000101010101" pitchFamily="18" charset="-127"/>
              <a:ea typeface="HY엽서M" panose="02030600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44" name="Group 69"/>
          <p:cNvGrpSpPr>
            <a:grpSpLocks/>
          </p:cNvGrpSpPr>
          <p:nvPr/>
        </p:nvGrpSpPr>
        <p:grpSpPr bwMode="auto">
          <a:xfrm>
            <a:off x="6509448" y="2506904"/>
            <a:ext cx="1325748" cy="1118421"/>
            <a:chOff x="543" y="2726"/>
            <a:chExt cx="1026" cy="948"/>
          </a:xfrm>
        </p:grpSpPr>
        <p:pic>
          <p:nvPicPr>
            <p:cNvPr id="45" name="Picture 70" descr="그림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3" y="2726"/>
              <a:ext cx="1026" cy="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6" name="Text Box 15"/>
            <p:cNvSpPr txBox="1">
              <a:spLocks noChangeArrowheads="1"/>
            </p:cNvSpPr>
            <p:nvPr/>
          </p:nvSpPr>
          <p:spPr bwMode="auto">
            <a:xfrm>
              <a:off x="706" y="3044"/>
              <a:ext cx="699" cy="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FFFFFF">
                  <a:alpha val="50000"/>
                </a:srgbClr>
              </a:outerShdw>
            </a:effectLst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defTabSz="816366">
                <a:lnSpc>
                  <a:spcPct val="90000"/>
                </a:lnSpc>
                <a:defRPr/>
              </a:pPr>
              <a:r>
                <a:rPr lang="ko-KR" altLang="en-US" sz="1500" spc="-75" dirty="0" smtClean="0">
                  <a:solidFill>
                    <a:srgbClr val="002346"/>
                  </a:solidFill>
                  <a:latin typeface="HY엽서M" panose="02030600000101010101" pitchFamily="18" charset="-127"/>
                  <a:ea typeface="HY엽서M" panose="02030600000101010101" pitchFamily="18" charset="-127"/>
                  <a:cs typeface="Arial" pitchFamily="34" charset="0"/>
                </a:rPr>
                <a:t>손</a:t>
              </a:r>
              <a:r>
                <a:rPr lang="en-US" altLang="ko-KR" sz="1500" spc="-75" dirty="0" smtClean="0">
                  <a:solidFill>
                    <a:srgbClr val="002346"/>
                  </a:solidFill>
                  <a:latin typeface="HY엽서M" panose="02030600000101010101" pitchFamily="18" charset="-127"/>
                  <a:ea typeface="HY엽서M" panose="02030600000101010101" pitchFamily="18" charset="-127"/>
                  <a:cs typeface="Arial" pitchFamily="34" charset="0"/>
                </a:rPr>
                <a:t>,</a:t>
              </a:r>
              <a:r>
                <a:rPr lang="ko-KR" altLang="en-US" sz="1500" spc="-75" dirty="0" smtClean="0">
                  <a:solidFill>
                    <a:srgbClr val="002346"/>
                  </a:solidFill>
                  <a:latin typeface="HY엽서M" panose="02030600000101010101" pitchFamily="18" charset="-127"/>
                  <a:ea typeface="HY엽서M" panose="02030600000101010101" pitchFamily="18" charset="-127"/>
                  <a:cs typeface="Arial" pitchFamily="34" charset="0"/>
                </a:rPr>
                <a:t>발톱</a:t>
              </a:r>
              <a:endParaRPr lang="en-US" altLang="ko-KR" sz="1500" spc="-75" dirty="0" smtClean="0">
                <a:solidFill>
                  <a:srgbClr val="002346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Arial" pitchFamily="34" charset="0"/>
              </a:endParaRPr>
            </a:p>
            <a:p>
              <a:pPr algn="ctr" defTabSz="816366">
                <a:lnSpc>
                  <a:spcPct val="90000"/>
                </a:lnSpc>
                <a:defRPr/>
              </a:pPr>
              <a:r>
                <a:rPr lang="ko-KR" altLang="en-US" sz="1500" spc="-75" dirty="0" smtClean="0">
                  <a:solidFill>
                    <a:srgbClr val="002346"/>
                  </a:solidFill>
                  <a:latin typeface="HY엽서M" panose="02030600000101010101" pitchFamily="18" charset="-127"/>
                  <a:ea typeface="HY엽서M" panose="02030600000101010101" pitchFamily="18" charset="-127"/>
                  <a:cs typeface="Arial" pitchFamily="34" charset="0"/>
                </a:rPr>
                <a:t>위생관리</a:t>
              </a:r>
              <a:endParaRPr lang="ko-KR" altLang="en-US" sz="1500" spc="-75" dirty="0">
                <a:solidFill>
                  <a:srgbClr val="002346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Arial" pitchFamily="34" charset="0"/>
              </a:endParaRPr>
            </a:p>
          </p:txBody>
        </p:sp>
      </p:grpSp>
      <p:sp>
        <p:nvSpPr>
          <p:cNvPr id="47" name="오른쪽 화살표 46"/>
          <p:cNvSpPr/>
          <p:nvPr/>
        </p:nvSpPr>
        <p:spPr>
          <a:xfrm>
            <a:off x="6597371" y="3623428"/>
            <a:ext cx="1237825" cy="558296"/>
          </a:xfrm>
          <a:prstGeom prst="rightArrow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주 </a:t>
            </a:r>
            <a:r>
              <a:rPr lang="en-US" altLang="ko-KR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1</a:t>
            </a:r>
            <a:r>
              <a:rPr lang="ko-KR" altLang="en-US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회</a:t>
            </a:r>
            <a:endParaRPr lang="ko-KR" altLang="en-US" dirty="0">
              <a:latin typeface="HY엽서M" panose="02030600000101010101" pitchFamily="18" charset="-127"/>
              <a:ea typeface="HY엽서M" panose="02030600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48" name="Group 69"/>
          <p:cNvGrpSpPr>
            <a:grpSpLocks/>
          </p:cNvGrpSpPr>
          <p:nvPr/>
        </p:nvGrpSpPr>
        <p:grpSpPr bwMode="auto">
          <a:xfrm>
            <a:off x="8083271" y="2506904"/>
            <a:ext cx="1325748" cy="1118421"/>
            <a:chOff x="543" y="2726"/>
            <a:chExt cx="1026" cy="948"/>
          </a:xfrm>
        </p:grpSpPr>
        <p:pic>
          <p:nvPicPr>
            <p:cNvPr id="49" name="Picture 70" descr="그림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3" y="2726"/>
              <a:ext cx="1026" cy="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" name="Text Box 15"/>
            <p:cNvSpPr txBox="1">
              <a:spLocks noChangeArrowheads="1"/>
            </p:cNvSpPr>
            <p:nvPr/>
          </p:nvSpPr>
          <p:spPr bwMode="auto">
            <a:xfrm>
              <a:off x="687" y="3044"/>
              <a:ext cx="733" cy="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FFFFFF">
                  <a:alpha val="50000"/>
                </a:srgbClr>
              </a:outerShdw>
            </a:effectLst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defTabSz="816366">
                <a:lnSpc>
                  <a:spcPct val="90000"/>
                </a:lnSpc>
                <a:defRPr/>
              </a:pPr>
              <a:r>
                <a:rPr lang="ko-KR" altLang="en-US" sz="1500" spc="-75" dirty="0" smtClean="0">
                  <a:solidFill>
                    <a:srgbClr val="002346"/>
                  </a:solidFill>
                  <a:latin typeface="HY엽서M" panose="02030600000101010101" pitchFamily="18" charset="-127"/>
                  <a:ea typeface="HY엽서M" panose="02030600000101010101" pitchFamily="18" charset="-127"/>
                  <a:cs typeface="Arial" pitchFamily="34" charset="0"/>
                </a:rPr>
                <a:t>의복</a:t>
              </a:r>
              <a:r>
                <a:rPr lang="en-US" altLang="ko-KR" sz="1500" spc="-75" dirty="0" smtClean="0">
                  <a:solidFill>
                    <a:srgbClr val="002346"/>
                  </a:solidFill>
                  <a:latin typeface="HY엽서M" panose="02030600000101010101" pitchFamily="18" charset="-127"/>
                  <a:ea typeface="HY엽서M" panose="02030600000101010101" pitchFamily="18" charset="-127"/>
                  <a:cs typeface="Arial" pitchFamily="34" charset="0"/>
                </a:rPr>
                <a:t>,</a:t>
              </a:r>
              <a:r>
                <a:rPr lang="ko-KR" altLang="en-US" sz="1500" spc="-75" dirty="0" smtClean="0">
                  <a:solidFill>
                    <a:srgbClr val="002346"/>
                  </a:solidFill>
                  <a:latin typeface="HY엽서M" panose="02030600000101010101" pitchFamily="18" charset="-127"/>
                  <a:ea typeface="HY엽서M" panose="02030600000101010101" pitchFamily="18" charset="-127"/>
                  <a:cs typeface="Arial" pitchFamily="34" charset="0"/>
                </a:rPr>
                <a:t>침구</a:t>
              </a:r>
              <a:endParaRPr lang="en-US" altLang="ko-KR" sz="1500" spc="-75" dirty="0" smtClean="0">
                <a:solidFill>
                  <a:srgbClr val="002346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Arial" pitchFamily="34" charset="0"/>
              </a:endParaRPr>
            </a:p>
            <a:p>
              <a:pPr algn="ctr" defTabSz="816366">
                <a:lnSpc>
                  <a:spcPct val="90000"/>
                </a:lnSpc>
                <a:defRPr/>
              </a:pPr>
              <a:r>
                <a:rPr lang="ko-KR" altLang="en-US" sz="1500" spc="-75" dirty="0" smtClean="0">
                  <a:solidFill>
                    <a:srgbClr val="002346"/>
                  </a:solidFill>
                  <a:latin typeface="HY엽서M" panose="02030600000101010101" pitchFamily="18" charset="-127"/>
                  <a:ea typeface="HY엽서M" panose="02030600000101010101" pitchFamily="18" charset="-127"/>
                  <a:cs typeface="Arial" pitchFamily="34" charset="0"/>
                </a:rPr>
                <a:t>위생관리</a:t>
              </a:r>
              <a:endParaRPr lang="ko-KR" altLang="en-US" sz="1500" spc="-75" dirty="0">
                <a:solidFill>
                  <a:srgbClr val="002346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Arial" pitchFamily="34" charset="0"/>
              </a:endParaRPr>
            </a:p>
          </p:txBody>
        </p:sp>
      </p:grpSp>
      <p:sp>
        <p:nvSpPr>
          <p:cNvPr id="51" name="오른쪽 화살표 50"/>
          <p:cNvSpPr/>
          <p:nvPr/>
        </p:nvSpPr>
        <p:spPr>
          <a:xfrm>
            <a:off x="8171194" y="3623428"/>
            <a:ext cx="1237825" cy="558296"/>
          </a:xfrm>
          <a:prstGeom prst="rightArrow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정기 및 수시</a:t>
            </a:r>
            <a:endParaRPr lang="ko-KR" altLang="en-US" dirty="0">
              <a:latin typeface="HY엽서M" panose="02030600000101010101" pitchFamily="18" charset="-127"/>
              <a:ea typeface="HY엽서M" panose="02030600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52" name="Group 69"/>
          <p:cNvGrpSpPr>
            <a:grpSpLocks/>
          </p:cNvGrpSpPr>
          <p:nvPr/>
        </p:nvGrpSpPr>
        <p:grpSpPr bwMode="auto">
          <a:xfrm>
            <a:off x="557041" y="4600291"/>
            <a:ext cx="1325748" cy="1118421"/>
            <a:chOff x="543" y="2726"/>
            <a:chExt cx="1026" cy="948"/>
          </a:xfrm>
        </p:grpSpPr>
        <p:pic>
          <p:nvPicPr>
            <p:cNvPr id="53" name="Picture 70" descr="그림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3" y="2726"/>
              <a:ext cx="1026" cy="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4" name="Text Box 15"/>
            <p:cNvSpPr txBox="1">
              <a:spLocks noChangeArrowheads="1"/>
            </p:cNvSpPr>
            <p:nvPr/>
          </p:nvSpPr>
          <p:spPr bwMode="auto">
            <a:xfrm>
              <a:off x="775" y="3044"/>
              <a:ext cx="560" cy="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FFFFFF">
                  <a:alpha val="50000"/>
                </a:srgbClr>
              </a:outerShdw>
            </a:effectLst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defTabSz="816366">
                <a:lnSpc>
                  <a:spcPct val="90000"/>
                </a:lnSpc>
                <a:defRPr/>
              </a:pPr>
              <a:r>
                <a:rPr lang="ko-KR" altLang="en-US" sz="1500" spc="-75" dirty="0" smtClean="0">
                  <a:solidFill>
                    <a:srgbClr val="002346"/>
                  </a:solidFill>
                  <a:latin typeface="HY엽서M" panose="02030600000101010101" pitchFamily="18" charset="-127"/>
                  <a:ea typeface="HY엽서M" panose="02030600000101010101" pitchFamily="18" charset="-127"/>
                  <a:cs typeface="Arial" pitchFamily="34" charset="0"/>
                </a:rPr>
                <a:t>세탁물</a:t>
              </a:r>
              <a:endParaRPr lang="en-US" altLang="ko-KR" sz="1500" spc="-75" dirty="0" smtClean="0">
                <a:solidFill>
                  <a:srgbClr val="002346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Arial" pitchFamily="34" charset="0"/>
              </a:endParaRPr>
            </a:p>
            <a:p>
              <a:pPr algn="ctr" defTabSz="816366">
                <a:lnSpc>
                  <a:spcPct val="90000"/>
                </a:lnSpc>
                <a:defRPr/>
              </a:pPr>
              <a:r>
                <a:rPr lang="ko-KR" altLang="en-US" sz="1500" spc="-75" dirty="0" smtClean="0">
                  <a:solidFill>
                    <a:srgbClr val="002346"/>
                  </a:solidFill>
                  <a:latin typeface="HY엽서M" panose="02030600000101010101" pitchFamily="18" charset="-127"/>
                  <a:ea typeface="HY엽서M" panose="02030600000101010101" pitchFamily="18" charset="-127"/>
                  <a:cs typeface="Arial" pitchFamily="34" charset="0"/>
                </a:rPr>
                <a:t>관리</a:t>
              </a:r>
              <a:endParaRPr lang="ko-KR" altLang="en-US" sz="1500" spc="-75" dirty="0">
                <a:solidFill>
                  <a:srgbClr val="002346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Arial" pitchFamily="34" charset="0"/>
              </a:endParaRPr>
            </a:p>
          </p:txBody>
        </p:sp>
      </p:grpSp>
      <p:sp>
        <p:nvSpPr>
          <p:cNvPr id="55" name="오른쪽 화살표 54"/>
          <p:cNvSpPr/>
          <p:nvPr/>
        </p:nvSpPr>
        <p:spPr>
          <a:xfrm>
            <a:off x="644964" y="5716815"/>
            <a:ext cx="1237825" cy="558296"/>
          </a:xfrm>
          <a:prstGeom prst="rightArrow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수시</a:t>
            </a:r>
            <a:endParaRPr lang="ko-KR" altLang="en-US" dirty="0">
              <a:latin typeface="HY엽서M" panose="02030600000101010101" pitchFamily="18" charset="-127"/>
              <a:ea typeface="HY엽서M" panose="02030600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56" name="Group 69"/>
          <p:cNvGrpSpPr>
            <a:grpSpLocks/>
          </p:cNvGrpSpPr>
          <p:nvPr/>
        </p:nvGrpSpPr>
        <p:grpSpPr bwMode="auto">
          <a:xfrm>
            <a:off x="2069322" y="4600291"/>
            <a:ext cx="1325748" cy="1118421"/>
            <a:chOff x="543" y="2726"/>
            <a:chExt cx="1026" cy="948"/>
          </a:xfrm>
        </p:grpSpPr>
        <p:pic>
          <p:nvPicPr>
            <p:cNvPr id="57" name="Picture 70" descr="그림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3" y="2726"/>
              <a:ext cx="1026" cy="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" name="Text Box 15"/>
            <p:cNvSpPr txBox="1">
              <a:spLocks noChangeArrowheads="1"/>
            </p:cNvSpPr>
            <p:nvPr/>
          </p:nvSpPr>
          <p:spPr bwMode="auto">
            <a:xfrm>
              <a:off x="705" y="3044"/>
              <a:ext cx="699" cy="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FFFFFF">
                  <a:alpha val="50000"/>
                </a:srgbClr>
              </a:outerShdw>
            </a:effectLst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defTabSz="816366">
                <a:lnSpc>
                  <a:spcPct val="90000"/>
                </a:lnSpc>
                <a:defRPr/>
              </a:pPr>
              <a:r>
                <a:rPr lang="ko-KR" altLang="en-US" sz="1500" spc="-75" dirty="0" smtClean="0">
                  <a:solidFill>
                    <a:srgbClr val="002346"/>
                  </a:solidFill>
                  <a:latin typeface="HY엽서M" panose="02030600000101010101" pitchFamily="18" charset="-127"/>
                  <a:ea typeface="HY엽서M" panose="02030600000101010101" pitchFamily="18" charset="-127"/>
                  <a:cs typeface="Arial" pitchFamily="34" charset="0"/>
                </a:rPr>
                <a:t>환경</a:t>
              </a:r>
              <a:endParaRPr lang="en-US" altLang="ko-KR" sz="1500" spc="-75" dirty="0" smtClean="0">
                <a:solidFill>
                  <a:srgbClr val="002346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Arial" pitchFamily="34" charset="0"/>
              </a:endParaRPr>
            </a:p>
            <a:p>
              <a:pPr algn="ctr" defTabSz="816366">
                <a:lnSpc>
                  <a:spcPct val="90000"/>
                </a:lnSpc>
                <a:defRPr/>
              </a:pPr>
              <a:r>
                <a:rPr lang="ko-KR" altLang="en-US" sz="1500" spc="-75" dirty="0" smtClean="0">
                  <a:solidFill>
                    <a:srgbClr val="002346"/>
                  </a:solidFill>
                  <a:latin typeface="HY엽서M" panose="02030600000101010101" pitchFamily="18" charset="-127"/>
                  <a:ea typeface="HY엽서M" panose="02030600000101010101" pitchFamily="18" charset="-127"/>
                  <a:cs typeface="Arial" pitchFamily="34" charset="0"/>
                </a:rPr>
                <a:t>위생관리</a:t>
              </a:r>
              <a:endParaRPr lang="ko-KR" altLang="en-US" sz="1500" spc="-75" dirty="0">
                <a:solidFill>
                  <a:srgbClr val="002346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Arial" pitchFamily="34" charset="0"/>
              </a:endParaRPr>
            </a:p>
          </p:txBody>
        </p:sp>
      </p:grpSp>
      <p:sp>
        <p:nvSpPr>
          <p:cNvPr id="59" name="오른쪽 화살표 58"/>
          <p:cNvSpPr/>
          <p:nvPr/>
        </p:nvSpPr>
        <p:spPr>
          <a:xfrm>
            <a:off x="2157245" y="5716815"/>
            <a:ext cx="1237825" cy="558296"/>
          </a:xfrm>
          <a:prstGeom prst="rightArrow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일</a:t>
            </a:r>
            <a:r>
              <a:rPr lang="en-US" altLang="ko-KR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 1</a:t>
            </a:r>
            <a:r>
              <a:rPr lang="ko-KR" altLang="en-US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회</a:t>
            </a:r>
            <a:r>
              <a:rPr lang="en-US" altLang="ko-KR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, </a:t>
            </a:r>
            <a:r>
              <a:rPr lang="ko-KR" altLang="en-US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수시</a:t>
            </a:r>
            <a:endParaRPr lang="ko-KR" altLang="en-US" dirty="0">
              <a:latin typeface="HY엽서M" panose="02030600000101010101" pitchFamily="18" charset="-127"/>
              <a:ea typeface="HY엽서M" panose="02030600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60" name="Group 69"/>
          <p:cNvGrpSpPr>
            <a:grpSpLocks/>
          </p:cNvGrpSpPr>
          <p:nvPr/>
        </p:nvGrpSpPr>
        <p:grpSpPr bwMode="auto">
          <a:xfrm>
            <a:off x="3564017" y="4600291"/>
            <a:ext cx="1325748" cy="1118421"/>
            <a:chOff x="543" y="2726"/>
            <a:chExt cx="1026" cy="948"/>
          </a:xfrm>
        </p:grpSpPr>
        <p:pic>
          <p:nvPicPr>
            <p:cNvPr id="61" name="Picture 70" descr="그림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3" y="2726"/>
              <a:ext cx="1026" cy="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" name="Text Box 15"/>
            <p:cNvSpPr txBox="1">
              <a:spLocks noChangeArrowheads="1"/>
            </p:cNvSpPr>
            <p:nvPr/>
          </p:nvSpPr>
          <p:spPr bwMode="auto">
            <a:xfrm>
              <a:off x="775" y="3044"/>
              <a:ext cx="560" cy="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FFFFFF">
                  <a:alpha val="50000"/>
                </a:srgbClr>
              </a:outerShdw>
            </a:effectLst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defTabSz="816366">
                <a:lnSpc>
                  <a:spcPct val="90000"/>
                </a:lnSpc>
                <a:defRPr/>
              </a:pPr>
              <a:r>
                <a:rPr lang="ko-KR" altLang="en-US" sz="1500" spc="-75" dirty="0" smtClean="0">
                  <a:solidFill>
                    <a:srgbClr val="002346"/>
                  </a:solidFill>
                  <a:latin typeface="HY엽서M" panose="02030600000101010101" pitchFamily="18" charset="-127"/>
                  <a:ea typeface="HY엽서M" panose="02030600000101010101" pitchFamily="18" charset="-127"/>
                  <a:cs typeface="Arial" pitchFamily="34" charset="0"/>
                </a:rPr>
                <a:t>이미용</a:t>
              </a:r>
              <a:endParaRPr lang="en-US" altLang="ko-KR" sz="1500" spc="-75" dirty="0" smtClean="0">
                <a:solidFill>
                  <a:srgbClr val="002346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Arial" pitchFamily="34" charset="0"/>
              </a:endParaRPr>
            </a:p>
            <a:p>
              <a:pPr algn="ctr" defTabSz="816366">
                <a:lnSpc>
                  <a:spcPct val="90000"/>
                </a:lnSpc>
                <a:defRPr/>
              </a:pPr>
              <a:r>
                <a:rPr lang="ko-KR" altLang="en-US" sz="1500" spc="-75" dirty="0" smtClean="0">
                  <a:solidFill>
                    <a:srgbClr val="002346"/>
                  </a:solidFill>
                  <a:latin typeface="HY엽서M" panose="02030600000101010101" pitchFamily="18" charset="-127"/>
                  <a:ea typeface="HY엽서M" panose="02030600000101010101" pitchFamily="18" charset="-127"/>
                  <a:cs typeface="Arial" pitchFamily="34" charset="0"/>
                </a:rPr>
                <a:t>관리</a:t>
              </a:r>
              <a:endParaRPr lang="ko-KR" altLang="en-US" sz="1500" spc="-75" dirty="0">
                <a:solidFill>
                  <a:srgbClr val="002346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Arial" pitchFamily="34" charset="0"/>
              </a:endParaRPr>
            </a:p>
          </p:txBody>
        </p:sp>
      </p:grpSp>
      <p:sp>
        <p:nvSpPr>
          <p:cNvPr id="63" name="오른쪽 화살표 62"/>
          <p:cNvSpPr/>
          <p:nvPr/>
        </p:nvSpPr>
        <p:spPr>
          <a:xfrm>
            <a:off x="3651940" y="5716815"/>
            <a:ext cx="1237825" cy="558296"/>
          </a:xfrm>
          <a:prstGeom prst="rightArrow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월 </a:t>
            </a:r>
            <a:r>
              <a:rPr lang="en-US" altLang="ko-KR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1</a:t>
            </a:r>
            <a:r>
              <a:rPr lang="ko-KR" altLang="en-US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회</a:t>
            </a:r>
            <a:endParaRPr lang="ko-KR" altLang="en-US" dirty="0">
              <a:latin typeface="HY엽서M" panose="02030600000101010101" pitchFamily="18" charset="-127"/>
              <a:ea typeface="HY엽서M" panose="02030600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64" name="Group 69"/>
          <p:cNvGrpSpPr>
            <a:grpSpLocks/>
          </p:cNvGrpSpPr>
          <p:nvPr/>
        </p:nvGrpSpPr>
        <p:grpSpPr bwMode="auto">
          <a:xfrm>
            <a:off x="5049919" y="4600291"/>
            <a:ext cx="1325748" cy="1118421"/>
            <a:chOff x="543" y="2726"/>
            <a:chExt cx="1026" cy="948"/>
          </a:xfrm>
        </p:grpSpPr>
        <p:pic>
          <p:nvPicPr>
            <p:cNvPr id="65" name="Picture 70" descr="그림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3" y="2726"/>
              <a:ext cx="1026" cy="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6" name="Text Box 15"/>
            <p:cNvSpPr txBox="1">
              <a:spLocks noChangeArrowheads="1"/>
            </p:cNvSpPr>
            <p:nvPr/>
          </p:nvSpPr>
          <p:spPr bwMode="auto">
            <a:xfrm>
              <a:off x="705" y="3044"/>
              <a:ext cx="699" cy="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FFFFFF">
                  <a:alpha val="50000"/>
                </a:srgbClr>
              </a:outerShdw>
            </a:effectLst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defTabSz="816366">
                <a:lnSpc>
                  <a:spcPct val="90000"/>
                </a:lnSpc>
                <a:defRPr/>
              </a:pPr>
              <a:r>
                <a:rPr lang="ko-KR" altLang="en-US" sz="1500" spc="-75" dirty="0" smtClean="0">
                  <a:solidFill>
                    <a:srgbClr val="002346"/>
                  </a:solidFill>
                  <a:latin typeface="HY엽서M" panose="02030600000101010101" pitchFamily="18" charset="-127"/>
                  <a:ea typeface="HY엽서M" panose="02030600000101010101" pitchFamily="18" charset="-127"/>
                  <a:cs typeface="Arial" pitchFamily="34" charset="0"/>
                </a:rPr>
                <a:t>쓰레기</a:t>
              </a:r>
              <a:endParaRPr lang="en-US" altLang="ko-KR" sz="1500" spc="-75" dirty="0" smtClean="0">
                <a:solidFill>
                  <a:srgbClr val="002346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Arial" pitchFamily="34" charset="0"/>
              </a:endParaRPr>
            </a:p>
            <a:p>
              <a:pPr algn="ctr" defTabSz="816366">
                <a:lnSpc>
                  <a:spcPct val="90000"/>
                </a:lnSpc>
                <a:defRPr/>
              </a:pPr>
              <a:r>
                <a:rPr lang="ko-KR" altLang="en-US" sz="1500" spc="-75" dirty="0" err="1" smtClean="0">
                  <a:solidFill>
                    <a:srgbClr val="002346"/>
                  </a:solidFill>
                  <a:latin typeface="HY엽서M" panose="02030600000101010101" pitchFamily="18" charset="-127"/>
                  <a:ea typeface="HY엽서M" panose="02030600000101010101" pitchFamily="18" charset="-127"/>
                  <a:cs typeface="Arial" pitchFamily="34" charset="0"/>
                </a:rPr>
                <a:t>배출관리</a:t>
              </a:r>
              <a:endParaRPr lang="ko-KR" altLang="en-US" sz="1500" spc="-75" dirty="0">
                <a:solidFill>
                  <a:srgbClr val="002346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Arial" pitchFamily="34" charset="0"/>
              </a:endParaRPr>
            </a:p>
          </p:txBody>
        </p:sp>
      </p:grpSp>
      <p:sp>
        <p:nvSpPr>
          <p:cNvPr id="67" name="오른쪽 화살표 66"/>
          <p:cNvSpPr/>
          <p:nvPr/>
        </p:nvSpPr>
        <p:spPr>
          <a:xfrm>
            <a:off x="5137842" y="5716815"/>
            <a:ext cx="1237825" cy="558296"/>
          </a:xfrm>
          <a:prstGeom prst="rightArrow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일 </a:t>
            </a:r>
            <a:r>
              <a:rPr lang="en-US" altLang="ko-KR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1</a:t>
            </a:r>
            <a:r>
              <a:rPr lang="ko-KR" altLang="en-US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회</a:t>
            </a:r>
            <a:r>
              <a:rPr lang="en-US" altLang="ko-KR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, </a:t>
            </a:r>
            <a:r>
              <a:rPr lang="ko-KR" altLang="en-US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수시</a:t>
            </a:r>
            <a:endParaRPr lang="ko-KR" altLang="en-US" dirty="0">
              <a:latin typeface="HY엽서M" panose="02030600000101010101" pitchFamily="18" charset="-127"/>
              <a:ea typeface="HY엽서M" panose="02030600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68" name="Group 69"/>
          <p:cNvGrpSpPr>
            <a:grpSpLocks/>
          </p:cNvGrpSpPr>
          <p:nvPr/>
        </p:nvGrpSpPr>
        <p:grpSpPr bwMode="auto">
          <a:xfrm>
            <a:off x="6509448" y="4600291"/>
            <a:ext cx="1325748" cy="1118421"/>
            <a:chOff x="543" y="2726"/>
            <a:chExt cx="1026" cy="948"/>
          </a:xfrm>
        </p:grpSpPr>
        <p:pic>
          <p:nvPicPr>
            <p:cNvPr id="69" name="Picture 70" descr="그림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3" y="2726"/>
              <a:ext cx="1026" cy="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0" name="Text Box 15"/>
            <p:cNvSpPr txBox="1">
              <a:spLocks noChangeArrowheads="1"/>
            </p:cNvSpPr>
            <p:nvPr/>
          </p:nvSpPr>
          <p:spPr bwMode="auto">
            <a:xfrm>
              <a:off x="845" y="3044"/>
              <a:ext cx="421" cy="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FFFFFF">
                  <a:alpha val="50000"/>
                </a:srgbClr>
              </a:outerShdw>
            </a:effectLst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defTabSz="816366">
                <a:lnSpc>
                  <a:spcPct val="90000"/>
                </a:lnSpc>
                <a:defRPr/>
              </a:pPr>
              <a:r>
                <a:rPr lang="ko-KR" altLang="en-US" sz="1500" spc="-75" dirty="0" smtClean="0">
                  <a:solidFill>
                    <a:srgbClr val="002346"/>
                  </a:solidFill>
                  <a:latin typeface="HY엽서M" panose="02030600000101010101" pitchFamily="18" charset="-127"/>
                  <a:ea typeface="HY엽서M" panose="02030600000101010101" pitchFamily="18" charset="-127"/>
                  <a:cs typeface="Arial" pitchFamily="34" charset="0"/>
                </a:rPr>
                <a:t>안전</a:t>
              </a:r>
              <a:endParaRPr lang="en-US" altLang="ko-KR" sz="1500" spc="-75" dirty="0" smtClean="0">
                <a:solidFill>
                  <a:srgbClr val="002346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Arial" pitchFamily="34" charset="0"/>
              </a:endParaRPr>
            </a:p>
            <a:p>
              <a:pPr algn="ctr" defTabSz="816366">
                <a:lnSpc>
                  <a:spcPct val="90000"/>
                </a:lnSpc>
                <a:defRPr/>
              </a:pPr>
              <a:r>
                <a:rPr lang="ko-KR" altLang="en-US" sz="1500" spc="-75" dirty="0" smtClean="0">
                  <a:solidFill>
                    <a:srgbClr val="002346"/>
                  </a:solidFill>
                  <a:latin typeface="HY엽서M" panose="02030600000101010101" pitchFamily="18" charset="-127"/>
                  <a:ea typeface="HY엽서M" panose="02030600000101010101" pitchFamily="18" charset="-127"/>
                  <a:cs typeface="Arial" pitchFamily="34" charset="0"/>
                </a:rPr>
                <a:t>관리</a:t>
              </a:r>
              <a:endParaRPr lang="ko-KR" altLang="en-US" sz="1500" spc="-75" dirty="0">
                <a:solidFill>
                  <a:srgbClr val="002346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Arial" pitchFamily="34" charset="0"/>
              </a:endParaRPr>
            </a:p>
          </p:txBody>
        </p:sp>
      </p:grpSp>
      <p:sp>
        <p:nvSpPr>
          <p:cNvPr id="71" name="오른쪽 화살표 70"/>
          <p:cNvSpPr/>
          <p:nvPr/>
        </p:nvSpPr>
        <p:spPr>
          <a:xfrm>
            <a:off x="6597371" y="5716815"/>
            <a:ext cx="1237825" cy="558296"/>
          </a:xfrm>
          <a:prstGeom prst="rightArrow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정기 및 수시</a:t>
            </a:r>
            <a:endParaRPr lang="ko-KR" altLang="en-US" dirty="0">
              <a:latin typeface="HY엽서M" panose="02030600000101010101" pitchFamily="18" charset="-127"/>
              <a:ea typeface="HY엽서M" panose="02030600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72" name="Group 69"/>
          <p:cNvGrpSpPr>
            <a:grpSpLocks/>
          </p:cNvGrpSpPr>
          <p:nvPr/>
        </p:nvGrpSpPr>
        <p:grpSpPr bwMode="auto">
          <a:xfrm>
            <a:off x="8083271" y="4600291"/>
            <a:ext cx="1325748" cy="1118421"/>
            <a:chOff x="543" y="2726"/>
            <a:chExt cx="1026" cy="948"/>
          </a:xfrm>
        </p:grpSpPr>
        <p:pic>
          <p:nvPicPr>
            <p:cNvPr id="73" name="Picture 70" descr="그림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3" y="2726"/>
              <a:ext cx="1026" cy="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4" name="Text Box 15"/>
            <p:cNvSpPr txBox="1">
              <a:spLocks noChangeArrowheads="1"/>
            </p:cNvSpPr>
            <p:nvPr/>
          </p:nvSpPr>
          <p:spPr bwMode="auto">
            <a:xfrm>
              <a:off x="705" y="3044"/>
              <a:ext cx="699" cy="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FFFFFF">
                  <a:alpha val="50000"/>
                </a:srgbClr>
              </a:outerShdw>
            </a:effectLst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>
                <a:bevelT w="0" h="3810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b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defTabSz="816366">
                <a:lnSpc>
                  <a:spcPct val="90000"/>
                </a:lnSpc>
                <a:defRPr/>
              </a:pPr>
              <a:r>
                <a:rPr lang="ko-KR" altLang="en-US" sz="1500" spc="-75" dirty="0" smtClean="0">
                  <a:solidFill>
                    <a:srgbClr val="002346"/>
                  </a:solidFill>
                  <a:latin typeface="HY엽서M" panose="02030600000101010101" pitchFamily="18" charset="-127"/>
                  <a:ea typeface="HY엽서M" panose="02030600000101010101" pitchFamily="18" charset="-127"/>
                  <a:cs typeface="Arial" pitchFamily="34" charset="0"/>
                </a:rPr>
                <a:t>각종</a:t>
              </a:r>
              <a:endParaRPr lang="en-US" altLang="ko-KR" sz="1500" spc="-75" dirty="0" smtClean="0">
                <a:solidFill>
                  <a:srgbClr val="002346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Arial" pitchFamily="34" charset="0"/>
              </a:endParaRPr>
            </a:p>
            <a:p>
              <a:pPr algn="ctr" defTabSz="816366">
                <a:lnSpc>
                  <a:spcPct val="90000"/>
                </a:lnSpc>
                <a:defRPr/>
              </a:pPr>
              <a:r>
                <a:rPr lang="ko-KR" altLang="en-US" sz="1500" spc="-75" dirty="0" err="1" smtClean="0">
                  <a:solidFill>
                    <a:srgbClr val="002346"/>
                  </a:solidFill>
                  <a:latin typeface="HY엽서M" panose="02030600000101010101" pitchFamily="18" charset="-127"/>
                  <a:ea typeface="HY엽서M" panose="02030600000101010101" pitchFamily="18" charset="-127"/>
                  <a:cs typeface="Arial" pitchFamily="34" charset="0"/>
                </a:rPr>
                <a:t>일지정리</a:t>
              </a:r>
              <a:endParaRPr lang="ko-KR" altLang="en-US" sz="1500" spc="-75" dirty="0">
                <a:solidFill>
                  <a:srgbClr val="002346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Arial" pitchFamily="34" charset="0"/>
              </a:endParaRPr>
            </a:p>
          </p:txBody>
        </p:sp>
      </p:grpSp>
      <p:sp>
        <p:nvSpPr>
          <p:cNvPr id="75" name="오른쪽 화살표 74"/>
          <p:cNvSpPr/>
          <p:nvPr/>
        </p:nvSpPr>
        <p:spPr>
          <a:xfrm>
            <a:off x="8171194" y="5716815"/>
            <a:ext cx="1237825" cy="558296"/>
          </a:xfrm>
          <a:prstGeom prst="rightArrow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1</a:t>
            </a:r>
            <a:r>
              <a:rPr lang="ko-KR" altLang="en-US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일 </a:t>
            </a:r>
            <a:r>
              <a:rPr lang="en-US" altLang="ko-KR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1</a:t>
            </a:r>
            <a:r>
              <a:rPr lang="ko-KR" altLang="en-US" dirty="0" smtClean="0">
                <a:latin typeface="HY엽서M" panose="02030600000101010101" pitchFamily="18" charset="-127"/>
                <a:ea typeface="HY엽서M" panose="02030600000101010101" pitchFamily="18" charset="-127"/>
                <a:cs typeface="Arial" panose="020B0604020202020204" pitchFamily="34" charset="0"/>
              </a:rPr>
              <a:t>회</a:t>
            </a:r>
            <a:endParaRPr lang="ko-KR" altLang="en-US" dirty="0">
              <a:latin typeface="HY엽서M" panose="02030600000101010101" pitchFamily="18" charset="-127"/>
              <a:ea typeface="HY엽서M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06840" y="1558316"/>
            <a:ext cx="8548266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tabLst>
                <a:tab pos="345440" algn="l"/>
                <a:tab pos="694690" algn="l"/>
                <a:tab pos="1027430" algn="l"/>
                <a:tab pos="1306830" algn="l"/>
                <a:tab pos="1631950" algn="l"/>
              </a:tabLst>
            </a:pPr>
            <a:r>
              <a:rPr lang="ko-KR" altLang="en-US" sz="1300" kern="0" spc="-1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신체적 </a:t>
            </a:r>
            <a:r>
              <a:rPr lang="ko-KR" altLang="en-US" sz="1300" kern="0" spc="-1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장애로 일상생활이 어려운 어르신을 </a:t>
            </a:r>
            <a:r>
              <a:rPr lang="ko-KR" altLang="en-US" sz="1300" kern="0" spc="-1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대상으로 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생활과 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관련된 활동을 </a:t>
            </a:r>
            <a:endParaRPr lang="en-US" altLang="ko-KR" sz="1300" kern="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tabLst>
                <a:tab pos="345440" algn="l"/>
                <a:tab pos="694690" algn="l"/>
                <a:tab pos="1027430" algn="l"/>
                <a:tab pos="1306830" algn="l"/>
                <a:tab pos="1631950" algn="l"/>
              </a:tabLst>
            </a:pPr>
            <a:r>
              <a:rPr lang="en-US" altLang="ko-KR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    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보조 지원함으로써  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기본적인욕구를 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해결하여 원활한 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일상생활을 영위하고자 함</a:t>
            </a:r>
          </a:p>
        </p:txBody>
      </p:sp>
      <p:pic>
        <p:nvPicPr>
          <p:cNvPr id="80" name="그림 7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81" name="그림 8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8" t="998" r="11933" b="40723"/>
          <a:stretch/>
        </p:blipFill>
        <p:spPr>
          <a:xfrm>
            <a:off x="7304475" y="1055210"/>
            <a:ext cx="1775679" cy="135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7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주요 사업내용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37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38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7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sp>
        <p:nvSpPr>
          <p:cNvPr id="3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-13/40-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2" name="Picture 14" descr="D:\WEB AGENCY 제안참가자료\고속철도\04. 클립아트 모음\원4연결.jpg"/>
          <p:cNvPicPr>
            <a:picLocks noChangeAspect="1" noChangeArrowheads="1"/>
          </p:cNvPicPr>
          <p:nvPr/>
        </p:nvPicPr>
        <p:blipFill rotWithShape="1">
          <a:blip r:embed="rId3" cstate="print"/>
          <a:srcRect l="6151" t="6528" r="5778" b="4293"/>
          <a:stretch/>
        </p:blipFill>
        <p:spPr bwMode="auto">
          <a:xfrm>
            <a:off x="523309" y="2424686"/>
            <a:ext cx="4375742" cy="3323127"/>
          </a:xfrm>
          <a:prstGeom prst="rect">
            <a:avLst/>
          </a:prstGeom>
          <a:noFill/>
        </p:spPr>
      </p:pic>
      <p:sp>
        <p:nvSpPr>
          <p:cNvPr id="23" name="직사각형 22"/>
          <p:cNvSpPr/>
          <p:nvPr/>
        </p:nvSpPr>
        <p:spPr>
          <a:xfrm>
            <a:off x="441371" y="940145"/>
            <a:ext cx="2520242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tabLst>
                <a:tab pos="345440" algn="l"/>
                <a:tab pos="694690" algn="l"/>
                <a:tab pos="1027430" algn="l"/>
                <a:tab pos="1306830" algn="l"/>
                <a:tab pos="1631950" algn="l"/>
              </a:tabLst>
            </a:pPr>
            <a:r>
              <a:rPr lang="en-US" altLang="ko-KR" sz="1800" b="1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</a:t>
            </a:r>
            <a:r>
              <a:rPr lang="en-US" altLang="ko-KR" sz="1800" b="1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 </a:t>
            </a:r>
            <a:r>
              <a:rPr lang="ko-KR" altLang="en-US" sz="1800" b="1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식사 및 간식 서비스</a:t>
            </a:r>
            <a:endParaRPr lang="ko-KR" altLang="en-US" sz="11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24" name="직사각형 23"/>
          <p:cNvSpPr/>
          <p:nvPr/>
        </p:nvSpPr>
        <p:spPr bwMode="auto">
          <a:xfrm>
            <a:off x="3469312" y="3747159"/>
            <a:ext cx="1143000" cy="61599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식이제공</a:t>
            </a:r>
            <a:endParaRPr lang="en-US" altLang="ko-KR" sz="1500" b="1" dirty="0">
              <a:solidFill>
                <a:schemeClr val="bg2">
                  <a:lumMod val="60000"/>
                  <a:lumOff val="40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500" b="1" dirty="0" smtClean="0">
              <a:solidFill>
                <a:srgbClr val="FF99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500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lang="ko-KR" altLang="en-US" sz="1500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일 </a:t>
            </a:r>
            <a:r>
              <a:rPr lang="en-US" altLang="ko-KR" sz="1500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3</a:t>
            </a:r>
            <a:r>
              <a:rPr lang="ko-KR" altLang="en-US" sz="1500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</a:p>
        </p:txBody>
      </p:sp>
      <p:sp>
        <p:nvSpPr>
          <p:cNvPr id="26" name="직사각형 25"/>
          <p:cNvSpPr/>
          <p:nvPr/>
        </p:nvSpPr>
        <p:spPr bwMode="auto">
          <a:xfrm>
            <a:off x="2121565" y="4630295"/>
            <a:ext cx="1143000" cy="61599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간식제공</a:t>
            </a:r>
            <a:endParaRPr lang="en-US" altLang="ko-KR" sz="1500" b="1" dirty="0">
              <a:solidFill>
                <a:schemeClr val="bg2">
                  <a:lumMod val="60000"/>
                  <a:lumOff val="40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500" b="1" dirty="0" smtClean="0">
              <a:solidFill>
                <a:srgbClr val="FF99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500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lang="ko-KR" altLang="en-US" sz="1500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일 </a:t>
            </a:r>
            <a:r>
              <a:rPr lang="en-US" altLang="ko-KR" sz="1500" b="1" dirty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</a:t>
            </a:r>
            <a:r>
              <a:rPr lang="ko-KR" altLang="en-US" sz="1500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</a:p>
        </p:txBody>
      </p:sp>
      <p:sp>
        <p:nvSpPr>
          <p:cNvPr id="29" name="직사각형 28"/>
          <p:cNvSpPr/>
          <p:nvPr/>
        </p:nvSpPr>
        <p:spPr bwMode="auto">
          <a:xfrm>
            <a:off x="2042231" y="3072171"/>
            <a:ext cx="1342807" cy="61599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식품구매관리</a:t>
            </a:r>
            <a:endParaRPr lang="en-US" altLang="ko-KR" sz="1500" b="1" dirty="0" smtClean="0">
              <a:solidFill>
                <a:schemeClr val="bg2">
                  <a:lumMod val="60000"/>
                  <a:lumOff val="40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500" b="1" dirty="0" smtClean="0">
              <a:solidFill>
                <a:srgbClr val="0033CC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ctr" latinLnBrk="1"/>
            <a:r>
              <a:rPr lang="en-US" altLang="ko-KR" sz="1500" b="1" dirty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lang="ko-KR" altLang="en-US" sz="1500" b="1" dirty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일 </a:t>
            </a:r>
            <a:r>
              <a:rPr lang="en-US" altLang="ko-KR" sz="1500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lang="ko-KR" altLang="en-US" sz="1500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endParaRPr lang="ko-KR" altLang="en-US" sz="1500" b="1" dirty="0">
              <a:solidFill>
                <a:srgbClr val="FF99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659505" y="3752057"/>
            <a:ext cx="1301669" cy="61599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위생</a:t>
            </a:r>
            <a:r>
              <a:rPr lang="en-US" altLang="ko-KR" sz="1500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1500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안전</a:t>
            </a:r>
            <a:endParaRPr lang="en-US" altLang="ko-KR" sz="1500" b="1" dirty="0" smtClean="0">
              <a:solidFill>
                <a:srgbClr val="0033CC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err="1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지도관리</a:t>
            </a:r>
            <a:endParaRPr lang="en-US" altLang="ko-KR" sz="1500" b="1" dirty="0" smtClean="0">
              <a:solidFill>
                <a:srgbClr val="0033CC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500" b="1" dirty="0" smtClean="0">
              <a:solidFill>
                <a:srgbClr val="FF99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정기</a:t>
            </a:r>
            <a:r>
              <a:rPr lang="en-US" altLang="ko-KR" sz="1500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</a:t>
            </a:r>
            <a:r>
              <a:rPr lang="ko-KR" altLang="en-US" sz="1500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수시</a:t>
            </a:r>
          </a:p>
        </p:txBody>
      </p:sp>
      <p:pic>
        <p:nvPicPr>
          <p:cNvPr id="35" name="그림 34" descr="di66jk6i9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rgbClr val="F79646">
                <a:shade val="45000"/>
                <a:satMod val="135000"/>
              </a:srgbClr>
              <a:prstClr val="white"/>
            </a:duotone>
          </a:blip>
          <a:srcRect l="21388" t="18103" r="23589" b="17293"/>
          <a:stretch>
            <a:fillRect/>
          </a:stretch>
        </p:blipFill>
        <p:spPr>
          <a:xfrm rot="7377385">
            <a:off x="4426153" y="4652267"/>
            <a:ext cx="242926" cy="806437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591678" y="1578634"/>
            <a:ext cx="4335160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tabLst>
                <a:tab pos="345440" algn="l"/>
                <a:tab pos="694690" algn="l"/>
                <a:tab pos="1027430" algn="l"/>
                <a:tab pos="1306830" algn="l"/>
                <a:tab pos="1631950" algn="l"/>
              </a:tabLst>
            </a:pPr>
            <a:r>
              <a:rPr lang="en-US" altLang="ko-KR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- </a:t>
            </a:r>
            <a:r>
              <a:rPr lang="en-US" altLang="ko-KR" sz="1300" kern="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기초식품군에</a:t>
            </a:r>
            <a:r>
              <a:rPr lang="en-US" altLang="ko-KR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en-US" altLang="ko-KR" sz="1300" kern="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의거</a:t>
            </a:r>
            <a:r>
              <a:rPr lang="en-US" altLang="ko-KR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en-US" altLang="ko-KR" sz="1300" kern="0" dirty="0" err="1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식단에</a:t>
            </a:r>
            <a:r>
              <a:rPr lang="en-US" altLang="ko-KR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en-US" altLang="ko-KR" sz="1300" kern="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따른</a:t>
            </a:r>
            <a:endParaRPr lang="en-US" altLang="ko-KR" sz="1300" kern="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tabLst>
                <a:tab pos="345440" algn="l"/>
                <a:tab pos="694690" algn="l"/>
                <a:tab pos="1027430" algn="l"/>
                <a:tab pos="1306830" algn="l"/>
                <a:tab pos="1631950" algn="l"/>
              </a:tabLst>
            </a:pPr>
            <a:r>
              <a:rPr lang="en-US" altLang="ko-KR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en-US" altLang="ko-KR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 </a:t>
            </a:r>
            <a:r>
              <a:rPr lang="en-US" altLang="ko-KR" sz="1300" kern="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식이</a:t>
            </a:r>
            <a:r>
              <a:rPr lang="en-US" altLang="ko-KR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en-US" altLang="ko-KR" sz="1300" kern="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제공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으로 </a:t>
            </a:r>
            <a:r>
              <a:rPr lang="en-US" altLang="ko-KR" sz="1300" kern="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건강을</a:t>
            </a:r>
            <a:r>
              <a:rPr lang="en-US" altLang="ko-KR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en-US" altLang="ko-KR" sz="1300" kern="0" dirty="0" err="1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유지</a:t>
            </a:r>
            <a:r>
              <a:rPr lang="en-US" altLang="ko-KR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en-US" altLang="ko-KR" sz="1300" kern="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증진</a:t>
            </a:r>
            <a:endParaRPr lang="en-US" altLang="ko-KR" sz="13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5109767" y="940145"/>
            <a:ext cx="2896947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tabLst>
                <a:tab pos="345440" algn="l"/>
                <a:tab pos="694690" algn="l"/>
                <a:tab pos="1027430" algn="l"/>
                <a:tab pos="1306830" algn="l"/>
                <a:tab pos="1631950" algn="l"/>
              </a:tabLst>
            </a:pPr>
            <a:r>
              <a:rPr lang="en-US" altLang="ko-KR" sz="1800" b="1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3. </a:t>
            </a:r>
            <a:r>
              <a:rPr lang="ko-KR" altLang="en-US" sz="1800" b="1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의료지원 및 </a:t>
            </a:r>
            <a:r>
              <a:rPr lang="ko-KR" altLang="en-US" sz="1800" b="1" kern="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연계서비스</a:t>
            </a:r>
            <a:endParaRPr lang="ko-KR" altLang="en-US" sz="11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5349956" y="1578634"/>
            <a:ext cx="4335160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tabLst>
                <a:tab pos="345440" algn="l"/>
                <a:tab pos="694690" algn="l"/>
                <a:tab pos="1027430" algn="l"/>
                <a:tab pos="1306830" algn="l"/>
                <a:tab pos="1631950" algn="l"/>
              </a:tabLst>
            </a:pPr>
            <a:r>
              <a:rPr lang="en-US" altLang="ko-KR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- 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만성질환을 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앓고 계신 어르신을 </a:t>
            </a:r>
            <a:endParaRPr lang="en-US" altLang="ko-KR" sz="1300" kern="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tabLst>
                <a:tab pos="345440" algn="l"/>
                <a:tab pos="694690" algn="l"/>
                <a:tab pos="1027430" algn="l"/>
                <a:tab pos="1306830" algn="l"/>
                <a:tab pos="1631950" algn="l"/>
              </a:tabLst>
            </a:pPr>
            <a:r>
              <a:rPr lang="en-US" altLang="ko-KR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en-US" altLang="ko-KR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대상으로 질병의 </a:t>
            </a:r>
            <a:r>
              <a:rPr lang="ko-KR" altLang="en-US" sz="1300" kern="0" spc="-1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합병증을 </a:t>
            </a:r>
            <a:r>
              <a:rPr lang="ko-KR" altLang="en-US" sz="1300" kern="0" spc="-1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조기발</a:t>
            </a:r>
            <a:r>
              <a:rPr lang="en-US" altLang="ko-KR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진</a:t>
            </a:r>
            <a:endParaRPr lang="en-US" altLang="ko-KR" sz="13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363" y="2434773"/>
            <a:ext cx="4482199" cy="1737511"/>
          </a:xfrm>
          <a:prstGeom prst="rect">
            <a:avLst/>
          </a:prstGeom>
        </p:spPr>
      </p:pic>
      <p:sp>
        <p:nvSpPr>
          <p:cNvPr id="53" name="직사각형 52"/>
          <p:cNvSpPr/>
          <p:nvPr/>
        </p:nvSpPr>
        <p:spPr bwMode="auto">
          <a:xfrm>
            <a:off x="5380509" y="3069935"/>
            <a:ext cx="1143000" cy="50116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촉탁의 </a:t>
            </a:r>
            <a:endParaRPr lang="en-US" altLang="ko-KR" sz="1500" b="1" dirty="0" smtClean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err="1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방문지료</a:t>
            </a:r>
            <a:endParaRPr lang="en-US" altLang="ko-KR" sz="1500" b="1" dirty="0" smtClean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500" b="1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월 </a:t>
            </a:r>
            <a:r>
              <a:rPr lang="en-US" altLang="ko-KR" sz="15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2</a:t>
            </a:r>
            <a:r>
              <a:rPr lang="ko-KR" altLang="en-US" sz="15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</a:p>
        </p:txBody>
      </p:sp>
      <p:sp>
        <p:nvSpPr>
          <p:cNvPr id="54" name="직사각형 53"/>
          <p:cNvSpPr/>
          <p:nvPr/>
        </p:nvSpPr>
        <p:spPr bwMode="auto">
          <a:xfrm>
            <a:off x="6633568" y="3061143"/>
            <a:ext cx="1143000" cy="50116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진료</a:t>
            </a:r>
            <a:endParaRPr lang="en-US" altLang="ko-KR" sz="1500" b="1" dirty="0" smtClean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err="1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연계구축</a:t>
            </a:r>
            <a:endParaRPr lang="en-US" altLang="ko-KR" sz="1500" b="1" dirty="0" smtClean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500" b="1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상황따라</a:t>
            </a:r>
            <a:endParaRPr lang="ko-KR" altLang="en-US" sz="1500" b="1" dirty="0" smtClean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55" name="직사각형 54"/>
          <p:cNvSpPr/>
          <p:nvPr/>
        </p:nvSpPr>
        <p:spPr bwMode="auto">
          <a:xfrm>
            <a:off x="7995068" y="3069935"/>
            <a:ext cx="1143000" cy="50116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예방관리</a:t>
            </a:r>
            <a:endParaRPr lang="en-US" altLang="ko-KR" sz="1500" b="1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500" b="1" dirty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년 </a:t>
            </a:r>
            <a:r>
              <a:rPr lang="en-US" altLang="ko-KR" sz="15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lang="ko-KR" altLang="en-US" sz="15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33" b="1229"/>
          <a:stretch/>
        </p:blipFill>
        <p:spPr>
          <a:xfrm>
            <a:off x="3699034" y="5381344"/>
            <a:ext cx="1171906" cy="1066201"/>
          </a:xfrm>
          <a:prstGeom prst="rect">
            <a:avLst/>
          </a:prstGeom>
        </p:spPr>
      </p:pic>
      <p:pic>
        <p:nvPicPr>
          <p:cNvPr id="57" name="그림 5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33" b="1229"/>
          <a:stretch/>
        </p:blipFill>
        <p:spPr>
          <a:xfrm>
            <a:off x="5048245" y="5381344"/>
            <a:ext cx="1171906" cy="1066201"/>
          </a:xfrm>
          <a:prstGeom prst="rect">
            <a:avLst/>
          </a:prstGeom>
        </p:spPr>
      </p:pic>
      <p:pic>
        <p:nvPicPr>
          <p:cNvPr id="58" name="그림 5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33" b="1229"/>
          <a:stretch/>
        </p:blipFill>
        <p:spPr>
          <a:xfrm>
            <a:off x="6331921" y="5381344"/>
            <a:ext cx="1171906" cy="1066201"/>
          </a:xfrm>
          <a:prstGeom prst="rect">
            <a:avLst/>
          </a:prstGeom>
        </p:spPr>
      </p:pic>
      <p:sp>
        <p:nvSpPr>
          <p:cNvPr id="59" name="직사각형 58"/>
          <p:cNvSpPr/>
          <p:nvPr/>
        </p:nvSpPr>
        <p:spPr>
          <a:xfrm>
            <a:off x="3794937" y="5408631"/>
            <a:ext cx="954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kern="0" dirty="0" err="1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환자별식이</a:t>
            </a:r>
            <a:endParaRPr kumimoji="0" lang="ko-KR" altLang="en-US" kern="0" dirty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60" name="직사각형 59"/>
          <p:cNvSpPr/>
          <p:nvPr/>
        </p:nvSpPr>
        <p:spPr bwMode="auto">
          <a:xfrm>
            <a:off x="3750976" y="5696587"/>
            <a:ext cx="1047853" cy="61599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</a:t>
            </a:r>
            <a:r>
              <a:rPr lang="ko-KR" altLang="en-US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치매환자</a:t>
            </a:r>
            <a:endParaRPr lang="en-US" altLang="ko-KR" b="1" dirty="0" smtClean="0">
              <a:solidFill>
                <a:srgbClr val="FF99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</a:t>
            </a:r>
            <a:r>
              <a:rPr lang="ko-KR" altLang="en-US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당뇨환자</a:t>
            </a:r>
            <a:endParaRPr lang="en-US" altLang="ko-KR" b="1" dirty="0" smtClean="0">
              <a:solidFill>
                <a:srgbClr val="FF99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</a:t>
            </a:r>
            <a:r>
              <a:rPr lang="ko-KR" altLang="en-US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고혈압환자</a:t>
            </a:r>
          </a:p>
        </p:txBody>
      </p:sp>
      <p:sp>
        <p:nvSpPr>
          <p:cNvPr id="61" name="직사각형 60"/>
          <p:cNvSpPr/>
          <p:nvPr/>
        </p:nvSpPr>
        <p:spPr>
          <a:xfrm>
            <a:off x="5159512" y="5408631"/>
            <a:ext cx="954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kern="0" dirty="0" err="1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상태별식이</a:t>
            </a:r>
            <a:endParaRPr kumimoji="0" lang="ko-KR" altLang="en-US" kern="0" dirty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6513661" y="5425477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kern="0" dirty="0" err="1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특별식이</a:t>
            </a:r>
            <a:endParaRPr kumimoji="0" lang="ko-KR" altLang="en-US" kern="0" dirty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64" name="직사각형 63"/>
          <p:cNvSpPr/>
          <p:nvPr/>
        </p:nvSpPr>
        <p:spPr bwMode="auto">
          <a:xfrm>
            <a:off x="6447395" y="5710702"/>
            <a:ext cx="1047853" cy="61599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</a:t>
            </a:r>
            <a:r>
              <a:rPr lang="ko-KR" altLang="en-US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명절</a:t>
            </a:r>
            <a:r>
              <a:rPr lang="en-US" altLang="ko-KR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절기</a:t>
            </a:r>
            <a:r>
              <a:rPr lang="en-US" altLang="ko-KR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 </a:t>
            </a:r>
          </a:p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</a:t>
            </a:r>
            <a:r>
              <a:rPr lang="ko-KR" altLang="en-US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기념일</a:t>
            </a:r>
            <a:endParaRPr lang="en-US" altLang="ko-KR" b="1" dirty="0" smtClean="0">
              <a:solidFill>
                <a:srgbClr val="FF99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</a:t>
            </a:r>
            <a:r>
              <a:rPr lang="ko-KR" altLang="en-US" b="1" dirty="0" err="1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생신잔치</a:t>
            </a:r>
            <a:endParaRPr lang="ko-KR" altLang="en-US" b="1" dirty="0" smtClean="0">
              <a:solidFill>
                <a:srgbClr val="FF99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65" name="직사각형 64"/>
          <p:cNvSpPr/>
          <p:nvPr/>
        </p:nvSpPr>
        <p:spPr bwMode="auto">
          <a:xfrm>
            <a:off x="5121572" y="5696587"/>
            <a:ext cx="1047853" cy="61599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</a:t>
            </a:r>
            <a:r>
              <a:rPr lang="ko-KR" altLang="en-US" b="1" dirty="0" err="1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일반식이</a:t>
            </a:r>
            <a:endParaRPr lang="en-US" altLang="ko-KR" b="1" dirty="0" smtClean="0">
              <a:solidFill>
                <a:srgbClr val="FF99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</a:t>
            </a:r>
            <a:r>
              <a:rPr lang="ko-KR" altLang="en-US" b="1" dirty="0" err="1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다진식</a:t>
            </a:r>
            <a:endParaRPr lang="en-US" altLang="ko-KR" b="1" dirty="0" smtClean="0">
              <a:solidFill>
                <a:srgbClr val="FF99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latinLnBrk="1"/>
            <a:r>
              <a:rPr lang="en-US" altLang="ko-KR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</a:t>
            </a:r>
            <a:r>
              <a:rPr lang="ko-KR" altLang="en-US" b="1" dirty="0" err="1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죽식</a:t>
            </a:r>
            <a:endParaRPr lang="en-US" altLang="ko-KR" b="1" dirty="0" smtClean="0">
              <a:solidFill>
                <a:srgbClr val="FF99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</a:t>
            </a:r>
            <a:r>
              <a:rPr lang="ko-KR" altLang="en-US" b="1" dirty="0" smtClean="0">
                <a:solidFill>
                  <a:srgbClr val="FF99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유동식</a:t>
            </a:r>
          </a:p>
        </p:txBody>
      </p:sp>
      <p:pic>
        <p:nvPicPr>
          <p:cNvPr id="67" name="그림 6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68" name="그림 6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0" t="6283" r="6977" b="7301"/>
          <a:stretch/>
        </p:blipFill>
        <p:spPr>
          <a:xfrm>
            <a:off x="3385038" y="1110792"/>
            <a:ext cx="1187506" cy="97465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7" t="3458" r="16838" b="7596"/>
          <a:stretch/>
        </p:blipFill>
        <p:spPr>
          <a:xfrm>
            <a:off x="8295842" y="977447"/>
            <a:ext cx="1217153" cy="118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83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주요 사업내용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37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38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7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sp>
        <p:nvSpPr>
          <p:cNvPr id="3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-14/40-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04502" y="948937"/>
            <a:ext cx="2143536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tabLst>
                <a:tab pos="345440" algn="l"/>
                <a:tab pos="694690" algn="l"/>
                <a:tab pos="1027430" algn="l"/>
                <a:tab pos="1306830" algn="l"/>
                <a:tab pos="1631950" algn="l"/>
              </a:tabLst>
            </a:pPr>
            <a:r>
              <a:rPr lang="en-US" altLang="ko-KR" sz="1800" b="1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4. </a:t>
            </a:r>
            <a:r>
              <a:rPr lang="ko-KR" altLang="en-US" sz="1800" b="1" kern="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전문간호</a:t>
            </a:r>
            <a:r>
              <a:rPr lang="ko-KR" altLang="en-US" sz="1800" b="1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서비스</a:t>
            </a:r>
            <a:endParaRPr lang="ko-KR" altLang="en-US" sz="11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45296" y="1567108"/>
            <a:ext cx="4563037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tabLst>
                <a:tab pos="345440" algn="l"/>
                <a:tab pos="694690" algn="l"/>
                <a:tab pos="1027430" algn="l"/>
                <a:tab pos="1306830" algn="l"/>
                <a:tab pos="1631950" algn="l"/>
              </a:tabLst>
            </a:pPr>
            <a:r>
              <a:rPr lang="en-US" altLang="ko-KR" sz="1300" kern="0" spc="-1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- </a:t>
            </a:r>
            <a:r>
              <a:rPr lang="ko-KR" altLang="en-US" sz="1300" kern="0" spc="-1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신체적 </a:t>
            </a:r>
            <a:r>
              <a:rPr lang="ko-KR" altLang="en-US" sz="1300" kern="0" spc="-1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장애로 일상생활이 어려운 </a:t>
            </a:r>
            <a:r>
              <a:rPr lang="ko-KR" altLang="en-US" sz="1300" kern="0" spc="-1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어르신을</a:t>
            </a:r>
            <a:endParaRPr lang="en-US" altLang="ko-KR" sz="1300" kern="0" spc="-1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tabLst>
                <a:tab pos="345440" algn="l"/>
                <a:tab pos="694690" algn="l"/>
                <a:tab pos="1027430" algn="l"/>
                <a:tab pos="1306830" algn="l"/>
                <a:tab pos="1631950" algn="l"/>
              </a:tabLst>
            </a:pPr>
            <a:r>
              <a:rPr lang="en-US" altLang="ko-KR" sz="1300" kern="0" spc="-1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en-US" altLang="ko-KR" sz="1300" kern="0" spc="-1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1300" kern="0" spc="-1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대상으로 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생활과 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관련된 활동을 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지원함으로써</a:t>
            </a:r>
            <a:endParaRPr lang="en-US" altLang="ko-KR" sz="1300" kern="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tabLst>
                <a:tab pos="345440" algn="l"/>
                <a:tab pos="694690" algn="l"/>
                <a:tab pos="1027430" algn="l"/>
                <a:tab pos="1306830" algn="l"/>
                <a:tab pos="1631950" algn="l"/>
              </a:tabLst>
            </a:pPr>
            <a:r>
              <a:rPr lang="en-US" altLang="ko-KR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기본적욕구를 해결하여 원활한 생활을 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영위하고자 함</a:t>
            </a:r>
          </a:p>
        </p:txBody>
      </p:sp>
      <p:pic>
        <p:nvPicPr>
          <p:cNvPr id="83" name="Picture 1028" descr="화살표프로세스"/>
          <p:cNvPicPr>
            <a:picLocks noChangeAspect="1" noChangeArrowheads="1"/>
          </p:cNvPicPr>
          <p:nvPr/>
        </p:nvPicPr>
        <p:blipFill rotWithShape="1">
          <a:blip r:embed="rId3" cstate="print"/>
          <a:srcRect l="3344" t="4189" r="2931" b="-24"/>
          <a:stretch/>
        </p:blipFill>
        <p:spPr bwMode="auto">
          <a:xfrm>
            <a:off x="591678" y="4570517"/>
            <a:ext cx="4436645" cy="155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" name="직사각형 86"/>
          <p:cNvSpPr/>
          <p:nvPr/>
        </p:nvSpPr>
        <p:spPr bwMode="auto">
          <a:xfrm>
            <a:off x="707681" y="5063257"/>
            <a:ext cx="1301669" cy="61599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err="1" smtClean="0">
                <a:solidFill>
                  <a:srgbClr val="FFFF66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합병중</a:t>
            </a:r>
            <a:endParaRPr lang="en-US" altLang="ko-KR" sz="1500" b="1" dirty="0" smtClean="0">
              <a:solidFill>
                <a:srgbClr val="FFFF66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500" b="1" dirty="0" smtClean="0">
              <a:solidFill>
                <a:srgbClr val="FFFF66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err="1" smtClean="0">
                <a:solidFill>
                  <a:srgbClr val="FFFF66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예방간호</a:t>
            </a:r>
            <a:endParaRPr lang="en-US" altLang="ko-KR" sz="1500" b="1" dirty="0" smtClean="0">
              <a:solidFill>
                <a:srgbClr val="FFFF66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91" name="Picture 1028" descr="화살표프로세스"/>
          <p:cNvPicPr>
            <a:picLocks noChangeAspect="1" noChangeArrowheads="1"/>
          </p:cNvPicPr>
          <p:nvPr/>
        </p:nvPicPr>
        <p:blipFill rotWithShape="1">
          <a:blip r:embed="rId3" cstate="print"/>
          <a:srcRect l="3344" t="4189" r="2931" b="-24"/>
          <a:stretch/>
        </p:blipFill>
        <p:spPr bwMode="auto">
          <a:xfrm>
            <a:off x="591678" y="2694114"/>
            <a:ext cx="4436645" cy="155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" name="모서리가 둥근 직사각형 91"/>
          <p:cNvSpPr/>
          <p:nvPr/>
        </p:nvSpPr>
        <p:spPr bwMode="auto">
          <a:xfrm>
            <a:off x="2092586" y="4054190"/>
            <a:ext cx="1260000" cy="420681"/>
          </a:xfrm>
          <a:prstGeom prst="roundRect">
            <a:avLst>
              <a:gd name="adj" fmla="val 3624"/>
            </a:avLst>
          </a:prstGeom>
          <a:solidFill>
            <a:srgbClr val="0099FF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1"/>
            <a:r>
              <a: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일 </a:t>
            </a:r>
            <a:r>
              <a: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1~4</a:t>
            </a:r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endParaRPr lang="ko-KR" altLang="en-US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93" name="모서리가 둥근 직사각형 92"/>
          <p:cNvSpPr/>
          <p:nvPr/>
        </p:nvSpPr>
        <p:spPr bwMode="auto">
          <a:xfrm>
            <a:off x="641888" y="4051817"/>
            <a:ext cx="1260000" cy="423055"/>
          </a:xfrm>
          <a:prstGeom prst="roundRect">
            <a:avLst>
              <a:gd name="adj" fmla="val 3624"/>
            </a:avLst>
          </a:prstGeom>
          <a:solidFill>
            <a:srgbClr val="FFC000">
              <a:alpha val="4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1"/>
            <a:r>
              <a: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일 </a:t>
            </a:r>
            <a:r>
              <a: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endParaRPr lang="en-US" altLang="ko-KR" b="1" dirty="0" smtClean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ctr" latinLnBrk="1"/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주 </a:t>
            </a:r>
            <a:r>
              <a: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r>
              <a: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수시</a:t>
            </a:r>
            <a:endParaRPr lang="ko-KR" altLang="en-US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94" name="직사각형 93"/>
          <p:cNvSpPr/>
          <p:nvPr/>
        </p:nvSpPr>
        <p:spPr bwMode="auto">
          <a:xfrm>
            <a:off x="717957" y="3224300"/>
            <a:ext cx="1301669" cy="61599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err="1" smtClean="0">
                <a:solidFill>
                  <a:srgbClr val="FFFF66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기초상태</a:t>
            </a:r>
            <a:endParaRPr lang="en-US" altLang="ko-KR" sz="1500" b="1" dirty="0" smtClean="0">
              <a:solidFill>
                <a:srgbClr val="FFFF66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500" b="1" dirty="0" smtClean="0">
              <a:solidFill>
                <a:srgbClr val="FFFF66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solidFill>
                  <a:srgbClr val="FFFF66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점검</a:t>
            </a:r>
            <a:endParaRPr lang="en-US" altLang="ko-KR" sz="1500" b="1" dirty="0" smtClean="0">
              <a:solidFill>
                <a:srgbClr val="FFFF66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95" name="직사각형 94"/>
          <p:cNvSpPr/>
          <p:nvPr/>
        </p:nvSpPr>
        <p:spPr bwMode="auto">
          <a:xfrm>
            <a:off x="2115878" y="3162756"/>
            <a:ext cx="1301669" cy="61599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solidFill>
                  <a:srgbClr val="FFFF66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투약 간호</a:t>
            </a:r>
            <a:endParaRPr lang="en-US" altLang="ko-KR" sz="1500" b="1" dirty="0" smtClean="0">
              <a:solidFill>
                <a:srgbClr val="FFFF66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96" name="직사각형 95"/>
          <p:cNvSpPr/>
          <p:nvPr/>
        </p:nvSpPr>
        <p:spPr bwMode="auto">
          <a:xfrm>
            <a:off x="3555683" y="3162756"/>
            <a:ext cx="1301669" cy="61599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solidFill>
                  <a:srgbClr val="FFFF66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창상 간호</a:t>
            </a:r>
            <a:endParaRPr lang="en-US" altLang="ko-KR" sz="1500" b="1" dirty="0" smtClean="0">
              <a:solidFill>
                <a:srgbClr val="FFFF66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98" name="모서리가 둥근 직사각형 97"/>
          <p:cNvSpPr/>
          <p:nvPr/>
        </p:nvSpPr>
        <p:spPr bwMode="auto">
          <a:xfrm>
            <a:off x="3535808" y="4054190"/>
            <a:ext cx="1260000" cy="420681"/>
          </a:xfrm>
          <a:prstGeom prst="roundRect">
            <a:avLst>
              <a:gd name="adj" fmla="val 3624"/>
            </a:avLst>
          </a:prstGeom>
          <a:solidFill>
            <a:srgbClr val="00FF99">
              <a:alpha val="4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1"/>
            <a:r>
              <a: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일 </a:t>
            </a:r>
            <a:r>
              <a: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1~2</a:t>
            </a:r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endParaRPr lang="ko-KR" altLang="en-US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99" name="직사각형 98"/>
          <p:cNvSpPr/>
          <p:nvPr/>
        </p:nvSpPr>
        <p:spPr bwMode="auto">
          <a:xfrm>
            <a:off x="2120303" y="5023544"/>
            <a:ext cx="1301669" cy="61599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solidFill>
                  <a:srgbClr val="FFFF66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재활 간호</a:t>
            </a:r>
            <a:endParaRPr lang="en-US" altLang="ko-KR" sz="1500" b="1" dirty="0" smtClean="0">
              <a:solidFill>
                <a:srgbClr val="FFFF66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00" name="직사각형 99"/>
          <p:cNvSpPr/>
          <p:nvPr/>
        </p:nvSpPr>
        <p:spPr bwMode="auto">
          <a:xfrm>
            <a:off x="3560108" y="5023544"/>
            <a:ext cx="1301669" cy="61599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solidFill>
                  <a:srgbClr val="FFFF66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기구</a:t>
            </a:r>
            <a:endParaRPr lang="en-US" altLang="ko-KR" sz="1500" b="1" dirty="0" smtClean="0">
              <a:solidFill>
                <a:srgbClr val="FFFF66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500" b="1" dirty="0">
              <a:solidFill>
                <a:srgbClr val="FFFF66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solidFill>
                  <a:srgbClr val="FFFF66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소독관리</a:t>
            </a:r>
            <a:endParaRPr lang="en-US" altLang="ko-KR" sz="1500" b="1" dirty="0" smtClean="0">
              <a:solidFill>
                <a:srgbClr val="FFFF66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01" name="모서리가 둥근 직사각형 100"/>
          <p:cNvSpPr/>
          <p:nvPr/>
        </p:nvSpPr>
        <p:spPr bwMode="auto">
          <a:xfrm>
            <a:off x="2092586" y="5921941"/>
            <a:ext cx="1260000" cy="420681"/>
          </a:xfrm>
          <a:prstGeom prst="roundRect">
            <a:avLst>
              <a:gd name="adj" fmla="val 3624"/>
            </a:avLst>
          </a:prstGeom>
          <a:solidFill>
            <a:srgbClr val="0099FF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1"/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필요시</a:t>
            </a:r>
            <a:endParaRPr lang="ko-KR" altLang="en-US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02" name="모서리가 둥근 직사각형 101"/>
          <p:cNvSpPr/>
          <p:nvPr/>
        </p:nvSpPr>
        <p:spPr bwMode="auto">
          <a:xfrm>
            <a:off x="641888" y="5919568"/>
            <a:ext cx="1260000" cy="423055"/>
          </a:xfrm>
          <a:prstGeom prst="roundRect">
            <a:avLst>
              <a:gd name="adj" fmla="val 3624"/>
            </a:avLst>
          </a:prstGeom>
          <a:solidFill>
            <a:srgbClr val="FFC000">
              <a:alpha val="4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1"/>
            <a:r>
              <a:rPr lang="ko-KR" altLang="en-US" b="1" dirty="0">
                <a:latin typeface="HY엽서M" panose="02030600000101010101" pitchFamily="18" charset="-127"/>
                <a:ea typeface="HY엽서M" panose="02030600000101010101" pitchFamily="18" charset="-127"/>
              </a:rPr>
              <a:t>필요시</a:t>
            </a:r>
            <a:endParaRPr lang="en-US" altLang="ko-KR" b="1" dirty="0" smtClean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03" name="모서리가 둥근 직사각형 102"/>
          <p:cNvSpPr/>
          <p:nvPr/>
        </p:nvSpPr>
        <p:spPr bwMode="auto">
          <a:xfrm>
            <a:off x="3535808" y="5921941"/>
            <a:ext cx="1260000" cy="420681"/>
          </a:xfrm>
          <a:prstGeom prst="roundRect">
            <a:avLst>
              <a:gd name="adj" fmla="val 3624"/>
            </a:avLst>
          </a:prstGeom>
          <a:solidFill>
            <a:srgbClr val="00FF99">
              <a:alpha val="4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latinLnBrk="1"/>
            <a:r>
              <a: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일 </a:t>
            </a:r>
            <a:r>
              <a: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endParaRPr lang="en-US" altLang="ko-KR" b="1" dirty="0" smtClean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05" name="직사각형 104"/>
          <p:cNvSpPr/>
          <p:nvPr/>
        </p:nvSpPr>
        <p:spPr>
          <a:xfrm>
            <a:off x="5464178" y="1567108"/>
            <a:ext cx="4422365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tabLst>
                <a:tab pos="345440" algn="l"/>
                <a:tab pos="694690" algn="l"/>
                <a:tab pos="1027430" algn="l"/>
                <a:tab pos="1306830" algn="l"/>
                <a:tab pos="1631950" algn="l"/>
              </a:tabLst>
            </a:pPr>
            <a:r>
              <a:rPr lang="en-US" altLang="ko-KR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- </a:t>
            </a:r>
            <a:r>
              <a:rPr lang="ko-KR" altLang="en-US" sz="1300" kern="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입소어르신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및 가족을 대상으로 </a:t>
            </a:r>
            <a:endParaRPr lang="en-US" altLang="ko-KR" sz="1300" kern="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tabLst>
                <a:tab pos="345440" algn="l"/>
                <a:tab pos="694690" algn="l"/>
                <a:tab pos="1027430" algn="l"/>
                <a:tab pos="1306830" algn="l"/>
                <a:tab pos="1631950" algn="l"/>
              </a:tabLst>
            </a:pPr>
            <a:r>
              <a:rPr lang="en-US" altLang="ko-KR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en-US" altLang="ko-KR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 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생활과 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건강에 관한 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상담을 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실시하여 </a:t>
            </a:r>
            <a:endParaRPr lang="en-US" altLang="ko-KR" sz="1300" kern="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tabLst>
                <a:tab pos="345440" algn="l"/>
                <a:tab pos="694690" algn="l"/>
                <a:tab pos="1027430" algn="l"/>
                <a:tab pos="1306830" algn="l"/>
                <a:tab pos="1631950" algn="l"/>
              </a:tabLst>
            </a:pPr>
            <a:r>
              <a:rPr lang="en-US" altLang="ko-KR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en-US" altLang="ko-KR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 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생활의 불편 최소화</a:t>
            </a:r>
            <a:r>
              <a:rPr lang="en-US" altLang="ko-KR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신체적</a:t>
            </a:r>
            <a:r>
              <a:rPr lang="en-US" altLang="ko-KR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정신적</a:t>
            </a:r>
            <a:r>
              <a:rPr lang="en-US" altLang="ko-KR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13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안정을 </a:t>
            </a:r>
            <a:r>
              <a:rPr lang="ko-KR" altLang="en-US" sz="13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유도</a:t>
            </a:r>
            <a:endParaRPr lang="ko-KR" altLang="en-US" sz="13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5319485" y="948937"/>
            <a:ext cx="1691489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tabLst>
                <a:tab pos="345440" algn="l"/>
                <a:tab pos="694690" algn="l"/>
                <a:tab pos="1027430" algn="l"/>
                <a:tab pos="1306830" algn="l"/>
                <a:tab pos="1631950" algn="l"/>
              </a:tabLst>
            </a:pPr>
            <a:r>
              <a:rPr lang="en-US" altLang="ko-KR" sz="1800" b="1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5. </a:t>
            </a:r>
            <a:r>
              <a:rPr lang="ko-KR" altLang="en-US" sz="1800" b="1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상담 서비스</a:t>
            </a:r>
            <a:endParaRPr lang="ko-KR" altLang="en-US" sz="11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211" y="3050497"/>
            <a:ext cx="3542083" cy="3292125"/>
          </a:xfrm>
          <a:prstGeom prst="rect">
            <a:avLst/>
          </a:prstGeom>
        </p:spPr>
      </p:pic>
      <p:sp>
        <p:nvSpPr>
          <p:cNvPr id="35" name="직사각형 34"/>
          <p:cNvSpPr/>
          <p:nvPr/>
        </p:nvSpPr>
        <p:spPr bwMode="auto">
          <a:xfrm>
            <a:off x="6473456" y="3602813"/>
            <a:ext cx="1694295" cy="61599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개별상담</a:t>
            </a:r>
            <a:endParaRPr lang="en-US" altLang="ko-KR" sz="15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ctr" latinLnBrk="1"/>
            <a:r>
              <a:rPr lang="ko-KR" altLang="en-US" sz="1400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분기</a:t>
            </a:r>
            <a:r>
              <a:rPr lang="en-US" altLang="ko-KR" sz="1400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lang="ko-KR" altLang="en-US" sz="1400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r>
              <a:rPr lang="en-US" altLang="ko-KR" sz="1400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</a:t>
            </a:r>
            <a:r>
              <a:rPr lang="ko-KR" altLang="en-US" sz="14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14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필요시</a:t>
            </a:r>
            <a:endParaRPr lang="en-US" altLang="ko-KR" sz="1400" b="1" dirty="0" smtClean="0">
              <a:solidFill>
                <a:schemeClr val="bg2">
                  <a:lumMod val="60000"/>
                  <a:lumOff val="40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40" name="직사각형 39"/>
          <p:cNvSpPr/>
          <p:nvPr/>
        </p:nvSpPr>
        <p:spPr bwMode="auto">
          <a:xfrm>
            <a:off x="5701245" y="5007234"/>
            <a:ext cx="1694295" cy="61599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보호자</a:t>
            </a:r>
            <a:r>
              <a:rPr lang="ko-KR" altLang="en-US" sz="15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상담</a:t>
            </a:r>
            <a:endParaRPr lang="en-US" altLang="ko-KR" sz="1500" b="1" dirty="0" smtClean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보호자 회의</a:t>
            </a:r>
            <a:endParaRPr lang="en-US" altLang="ko-KR" sz="1500" b="1" dirty="0" smtClean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800" b="1" dirty="0" smtClean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400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수시</a:t>
            </a:r>
            <a:r>
              <a:rPr lang="en-US" altLang="ko-KR" sz="1400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1400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년 </a:t>
            </a:r>
            <a:r>
              <a:rPr lang="en-US" altLang="ko-KR" sz="1400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</a:t>
            </a:r>
            <a:r>
              <a:rPr lang="ko-KR" altLang="en-US" sz="1400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endParaRPr lang="en-US" altLang="ko-KR" sz="1400" b="1" dirty="0" smtClean="0">
              <a:solidFill>
                <a:srgbClr val="0033CC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41" name="직사각형 40"/>
          <p:cNvSpPr/>
          <p:nvPr/>
        </p:nvSpPr>
        <p:spPr bwMode="auto">
          <a:xfrm>
            <a:off x="7232398" y="5007234"/>
            <a:ext cx="1694295" cy="61599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입소자 및</a:t>
            </a:r>
            <a:endParaRPr lang="en-US" altLang="ko-KR" sz="15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입소희망자</a:t>
            </a:r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회의</a:t>
            </a:r>
            <a:endParaRPr lang="en-US" altLang="ko-KR" sz="15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400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수시</a:t>
            </a:r>
            <a:r>
              <a:rPr lang="en-US" altLang="ko-KR" sz="1400" b="1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1400" b="1" dirty="0" err="1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초</a:t>
            </a:r>
            <a:r>
              <a:rPr lang="ko-KR" altLang="en-US" sz="1400" b="1" dirty="0" err="1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기입소시</a:t>
            </a:r>
            <a:endParaRPr lang="en-US" altLang="ko-KR" sz="1400" b="1" dirty="0" smtClean="0">
              <a:solidFill>
                <a:srgbClr val="0033CC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44" name="그림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45" name="그림 4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3" t="18120" r="11120" b="2180"/>
          <a:stretch/>
        </p:blipFill>
        <p:spPr>
          <a:xfrm>
            <a:off x="8362366" y="1076139"/>
            <a:ext cx="1194872" cy="83925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985" y="983304"/>
            <a:ext cx="1087347" cy="89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00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주요 사업내용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37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38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7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sp>
        <p:nvSpPr>
          <p:cNvPr id="3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-15/40-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41371" y="931353"/>
            <a:ext cx="2143536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tabLst>
                <a:tab pos="345440" algn="l"/>
                <a:tab pos="694690" algn="l"/>
                <a:tab pos="1027430" algn="l"/>
                <a:tab pos="1306830" algn="l"/>
                <a:tab pos="1631950" algn="l"/>
              </a:tabLst>
            </a:pPr>
            <a:r>
              <a:rPr lang="en-US" altLang="ko-KR" sz="1800" b="1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6. </a:t>
            </a:r>
            <a:r>
              <a:rPr lang="ko-KR" altLang="en-US" sz="1800" b="1" kern="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정서지원</a:t>
            </a:r>
            <a:r>
              <a:rPr lang="ko-KR" altLang="en-US" sz="1800" b="1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서비스</a:t>
            </a:r>
            <a:endParaRPr lang="ko-KR" altLang="en-US" sz="11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606840" y="1558316"/>
            <a:ext cx="8548266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latinLnBrk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tabLst>
                <a:tab pos="345440" algn="l"/>
                <a:tab pos="694690" algn="l"/>
                <a:tab pos="1027430" algn="l"/>
                <a:tab pos="1306830" algn="l"/>
                <a:tab pos="1631950" algn="l"/>
              </a:tabLst>
            </a:pPr>
            <a:r>
              <a:rPr lang="en-US" altLang="ko-KR" sz="14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- </a:t>
            </a:r>
            <a:r>
              <a:rPr lang="ko-KR" altLang="en-US" sz="14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어르신의 </a:t>
            </a:r>
            <a:r>
              <a:rPr lang="ko-KR" altLang="en-US" sz="14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신체적</a:t>
            </a:r>
            <a:r>
              <a:rPr lang="en-US" altLang="ko-KR" sz="14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14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정서적 상태를 고려한 정서프로그램을 </a:t>
            </a:r>
            <a:r>
              <a:rPr lang="ko-KR" altLang="en-US" sz="14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제공하여</a:t>
            </a:r>
            <a:endParaRPr lang="en-US" altLang="ko-KR" sz="1400" kern="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just" latinLnBrk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tabLst>
                <a:tab pos="345440" algn="l"/>
                <a:tab pos="694690" algn="l"/>
                <a:tab pos="1027430" algn="l"/>
                <a:tab pos="1306830" algn="l"/>
                <a:tab pos="1631950" algn="l"/>
              </a:tabLst>
            </a:pPr>
            <a:r>
              <a:rPr lang="en-US" altLang="ko-KR" sz="14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en-US" altLang="ko-KR" sz="14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 </a:t>
            </a:r>
            <a:r>
              <a:rPr lang="ko-KR" altLang="en-US" sz="14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생활의 </a:t>
            </a:r>
            <a:r>
              <a:rPr lang="ko-KR" altLang="en-US" sz="14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즐거움과 </a:t>
            </a:r>
            <a:r>
              <a:rPr lang="ko-KR" altLang="en-US" sz="1400" kern="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시설생활에</a:t>
            </a:r>
            <a:r>
              <a:rPr lang="ko-KR" altLang="en-US" sz="14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14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안정을 유지함을 목적으로 함</a:t>
            </a:r>
            <a:endParaRPr lang="ko-KR" altLang="en-US" sz="10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00" y="2349187"/>
            <a:ext cx="1761897" cy="1725318"/>
          </a:xfrm>
          <a:prstGeom prst="rect">
            <a:avLst/>
          </a:prstGeom>
        </p:spPr>
      </p:pic>
      <p:sp>
        <p:nvSpPr>
          <p:cNvPr id="40" name="직사각형 39"/>
          <p:cNvSpPr/>
          <p:nvPr/>
        </p:nvSpPr>
        <p:spPr bwMode="auto">
          <a:xfrm>
            <a:off x="1025151" y="2962135"/>
            <a:ext cx="589085" cy="53633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건강</a:t>
            </a:r>
            <a:endParaRPr lang="en-US" altLang="ko-KR" sz="1500" b="1" dirty="0" smtClean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8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체조</a:t>
            </a:r>
          </a:p>
        </p:txBody>
      </p:sp>
      <p:sp>
        <p:nvSpPr>
          <p:cNvPr id="41" name="직사각형 40"/>
          <p:cNvSpPr/>
          <p:nvPr/>
        </p:nvSpPr>
        <p:spPr bwMode="auto">
          <a:xfrm>
            <a:off x="1589578" y="2962135"/>
            <a:ext cx="852738" cy="53633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3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매일</a:t>
            </a:r>
            <a:endParaRPr lang="en-US" altLang="ko-KR" sz="1300" b="1" dirty="0" smtClean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3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월 </a:t>
            </a:r>
            <a:r>
              <a:rPr lang="en-US" altLang="ko-KR" sz="13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4</a:t>
            </a:r>
            <a:r>
              <a:rPr lang="ko-KR" altLang="en-US" sz="13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668" y="2349187"/>
            <a:ext cx="1761897" cy="1725318"/>
          </a:xfrm>
          <a:prstGeom prst="rect">
            <a:avLst/>
          </a:prstGeom>
        </p:spPr>
      </p:pic>
      <p:pic>
        <p:nvPicPr>
          <p:cNvPr id="65" name="그림 6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17" y="2349187"/>
            <a:ext cx="1761897" cy="1725318"/>
          </a:xfrm>
          <a:prstGeom prst="rect">
            <a:avLst/>
          </a:prstGeom>
        </p:spPr>
      </p:pic>
      <p:pic>
        <p:nvPicPr>
          <p:cNvPr id="68" name="그림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054" y="2333999"/>
            <a:ext cx="1761897" cy="1725318"/>
          </a:xfrm>
          <a:prstGeom prst="rect">
            <a:avLst/>
          </a:prstGeom>
        </p:spPr>
      </p:pic>
      <p:sp>
        <p:nvSpPr>
          <p:cNvPr id="71" name="직사각형 70"/>
          <p:cNvSpPr/>
          <p:nvPr/>
        </p:nvSpPr>
        <p:spPr bwMode="auto">
          <a:xfrm>
            <a:off x="3192531" y="2923990"/>
            <a:ext cx="589085" cy="53633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미술</a:t>
            </a:r>
            <a:endParaRPr lang="en-US" altLang="ko-KR" sz="1500" b="1" dirty="0" smtClean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8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활동</a:t>
            </a:r>
          </a:p>
        </p:txBody>
      </p:sp>
      <p:sp>
        <p:nvSpPr>
          <p:cNvPr id="72" name="직사각형 71"/>
          <p:cNvSpPr/>
          <p:nvPr/>
        </p:nvSpPr>
        <p:spPr bwMode="auto">
          <a:xfrm>
            <a:off x="3861084" y="2962135"/>
            <a:ext cx="719254" cy="53633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3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주 </a:t>
            </a:r>
            <a:r>
              <a:rPr lang="en-US" altLang="ko-KR" sz="1300" b="1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lang="ko-KR" altLang="en-US" sz="1300" b="1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endParaRPr lang="ko-KR" altLang="en-US" sz="1300" b="1" dirty="0" smtClean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73" name="직사각형 72"/>
          <p:cNvSpPr/>
          <p:nvPr/>
        </p:nvSpPr>
        <p:spPr bwMode="auto">
          <a:xfrm>
            <a:off x="5306229" y="2976106"/>
            <a:ext cx="589085" cy="53633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인지</a:t>
            </a:r>
            <a:endParaRPr lang="en-US" altLang="ko-KR" sz="1500" b="1" dirty="0" smtClean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8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활동</a:t>
            </a:r>
          </a:p>
        </p:txBody>
      </p:sp>
      <p:sp>
        <p:nvSpPr>
          <p:cNvPr id="74" name="직사각형 73"/>
          <p:cNvSpPr/>
          <p:nvPr/>
        </p:nvSpPr>
        <p:spPr bwMode="auto">
          <a:xfrm>
            <a:off x="5957577" y="3002482"/>
            <a:ext cx="719254" cy="53633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3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월 </a:t>
            </a:r>
            <a:endParaRPr lang="en-US" altLang="ko-KR" sz="1300" b="1" dirty="0" smtClean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3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1~2</a:t>
            </a:r>
            <a:r>
              <a:rPr lang="ko-KR" altLang="en-US" sz="13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</a:p>
        </p:txBody>
      </p:sp>
      <p:sp>
        <p:nvSpPr>
          <p:cNvPr id="75" name="직사각형 74"/>
          <p:cNvSpPr/>
          <p:nvPr/>
        </p:nvSpPr>
        <p:spPr bwMode="auto">
          <a:xfrm>
            <a:off x="7453133" y="2969694"/>
            <a:ext cx="589085" cy="53633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작업</a:t>
            </a:r>
            <a:endParaRPr lang="en-US" altLang="ko-KR" sz="1500" b="1" dirty="0" smtClean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8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활동</a:t>
            </a:r>
          </a:p>
        </p:txBody>
      </p:sp>
      <p:sp>
        <p:nvSpPr>
          <p:cNvPr id="76" name="직사각형 75"/>
          <p:cNvSpPr/>
          <p:nvPr/>
        </p:nvSpPr>
        <p:spPr bwMode="auto">
          <a:xfrm>
            <a:off x="8095689" y="2969694"/>
            <a:ext cx="719254" cy="53633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3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월 </a:t>
            </a:r>
            <a:r>
              <a:rPr lang="en-US" altLang="ko-KR" sz="13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</a:t>
            </a:r>
            <a:r>
              <a:rPr lang="ko-KR" altLang="en-US" sz="13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</a:p>
        </p:txBody>
      </p:sp>
      <p:pic>
        <p:nvPicPr>
          <p:cNvPr id="77" name="그림 7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11" y="4343310"/>
            <a:ext cx="1761897" cy="1725318"/>
          </a:xfrm>
          <a:prstGeom prst="rect">
            <a:avLst/>
          </a:prstGeom>
        </p:spPr>
      </p:pic>
      <p:pic>
        <p:nvPicPr>
          <p:cNvPr id="80" name="그림 7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079" y="4343310"/>
            <a:ext cx="1761897" cy="1725318"/>
          </a:xfrm>
          <a:prstGeom prst="rect">
            <a:avLst/>
          </a:prstGeom>
        </p:spPr>
      </p:pic>
      <p:pic>
        <p:nvPicPr>
          <p:cNvPr id="81" name="그림 8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628" y="4343310"/>
            <a:ext cx="1761897" cy="1725318"/>
          </a:xfrm>
          <a:prstGeom prst="rect">
            <a:avLst/>
          </a:prstGeom>
        </p:spPr>
      </p:pic>
      <p:sp>
        <p:nvSpPr>
          <p:cNvPr id="86" name="직사각형 85"/>
          <p:cNvSpPr/>
          <p:nvPr/>
        </p:nvSpPr>
        <p:spPr bwMode="auto">
          <a:xfrm>
            <a:off x="1594759" y="4967901"/>
            <a:ext cx="719254" cy="53633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3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매일</a:t>
            </a:r>
            <a:endParaRPr lang="en-US" altLang="ko-KR" sz="1300" b="1" dirty="0" smtClean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3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lang="ko-KR" altLang="en-US" sz="13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</a:p>
        </p:txBody>
      </p:sp>
      <p:sp>
        <p:nvSpPr>
          <p:cNvPr id="87" name="직사각형 86"/>
          <p:cNvSpPr/>
          <p:nvPr/>
        </p:nvSpPr>
        <p:spPr bwMode="auto">
          <a:xfrm>
            <a:off x="974282" y="4965620"/>
            <a:ext cx="589085" cy="53633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종교</a:t>
            </a:r>
            <a:endParaRPr lang="en-US" altLang="ko-KR" sz="1500" b="1" dirty="0" smtClean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8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활동</a:t>
            </a:r>
          </a:p>
        </p:txBody>
      </p:sp>
      <p:sp>
        <p:nvSpPr>
          <p:cNvPr id="88" name="직사각형 87"/>
          <p:cNvSpPr/>
          <p:nvPr/>
        </p:nvSpPr>
        <p:spPr bwMode="auto">
          <a:xfrm>
            <a:off x="3781802" y="4967901"/>
            <a:ext cx="719254" cy="53633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3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주 </a:t>
            </a:r>
            <a:endParaRPr lang="en-US" altLang="ko-KR" sz="1300" b="1" dirty="0" smtClean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3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1~2</a:t>
            </a:r>
            <a:r>
              <a:rPr lang="ko-KR" altLang="en-US" sz="1300" b="1" dirty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endParaRPr lang="ko-KR" altLang="en-US" sz="1300" b="1" dirty="0" smtClean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89" name="직사각형 88"/>
          <p:cNvSpPr/>
          <p:nvPr/>
        </p:nvSpPr>
        <p:spPr bwMode="auto">
          <a:xfrm>
            <a:off x="3090989" y="4965620"/>
            <a:ext cx="589085" cy="53633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산책</a:t>
            </a:r>
          </a:p>
        </p:txBody>
      </p:sp>
      <p:sp>
        <p:nvSpPr>
          <p:cNvPr id="90" name="직사각형 89"/>
          <p:cNvSpPr/>
          <p:nvPr/>
        </p:nvSpPr>
        <p:spPr bwMode="auto">
          <a:xfrm>
            <a:off x="5922357" y="4967901"/>
            <a:ext cx="719254" cy="53633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3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해당</a:t>
            </a:r>
            <a:endParaRPr lang="en-US" altLang="ko-KR" sz="1300" b="1" dirty="0" smtClean="0">
              <a:solidFill>
                <a:srgbClr val="FFFF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300" b="1" dirty="0" smtClean="0">
                <a:solidFill>
                  <a:srgbClr val="FFFF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절기</a:t>
            </a:r>
          </a:p>
        </p:txBody>
      </p:sp>
      <p:sp>
        <p:nvSpPr>
          <p:cNvPr id="91" name="직사각형 90"/>
          <p:cNvSpPr/>
          <p:nvPr/>
        </p:nvSpPr>
        <p:spPr bwMode="auto">
          <a:xfrm>
            <a:off x="5069504" y="4965620"/>
            <a:ext cx="980551" cy="53633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특별행사</a:t>
            </a:r>
            <a:endParaRPr lang="en-US" altLang="ko-KR" sz="1500" b="1" dirty="0" smtClean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5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프로그램</a:t>
            </a:r>
          </a:p>
        </p:txBody>
      </p:sp>
      <p:pic>
        <p:nvPicPr>
          <p:cNvPr id="93" name="그림 9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94" name="그림 9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425" y="4272275"/>
            <a:ext cx="1616417" cy="230529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43" b="35085"/>
          <a:stretch/>
        </p:blipFill>
        <p:spPr>
          <a:xfrm>
            <a:off x="6296876" y="1106083"/>
            <a:ext cx="1620229" cy="112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67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주요 사업내용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37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38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7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sp>
        <p:nvSpPr>
          <p:cNvPr id="3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16/40-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41371" y="940145"/>
            <a:ext cx="894881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tabLst>
                <a:tab pos="345440" algn="l"/>
                <a:tab pos="694690" algn="l"/>
                <a:tab pos="1027430" algn="l"/>
                <a:tab pos="1306830" algn="l"/>
                <a:tab pos="1631950" algn="l"/>
              </a:tabLst>
            </a:pPr>
            <a:r>
              <a:rPr lang="en-US" altLang="ko-KR" sz="1800" b="1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7. </a:t>
            </a:r>
            <a:r>
              <a:rPr lang="ko-KR" altLang="en-US" sz="1800" b="1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시설안전 및 환경관리</a:t>
            </a:r>
            <a:endParaRPr lang="ko-KR" altLang="en-US" sz="11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606840" y="1558316"/>
            <a:ext cx="8548266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latinLnBrk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tabLst>
                <a:tab pos="345440" algn="l"/>
                <a:tab pos="694690" algn="l"/>
                <a:tab pos="1027430" algn="l"/>
                <a:tab pos="1306830" algn="l"/>
                <a:tab pos="1631950" algn="l"/>
              </a:tabLst>
            </a:pPr>
            <a:r>
              <a:rPr lang="en-US" altLang="ko-KR" sz="14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- </a:t>
            </a:r>
            <a:r>
              <a:rPr lang="ko-KR" altLang="en-US" sz="14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시설 </a:t>
            </a:r>
            <a:r>
              <a:rPr lang="ko-KR" altLang="en-US" sz="14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내 </a:t>
            </a:r>
            <a:r>
              <a:rPr lang="ko-KR" altLang="en-US" sz="14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안전 요소들을 </a:t>
            </a:r>
            <a:r>
              <a:rPr lang="ko-KR" altLang="en-US" sz="14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정기적으로 점검하여 어르신 들의 생활공간을 안전하고 </a:t>
            </a:r>
            <a:endParaRPr lang="en-US" altLang="ko-KR" sz="1400" kern="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just" latinLnBrk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tabLst>
                <a:tab pos="345440" algn="l"/>
                <a:tab pos="694690" algn="l"/>
                <a:tab pos="1027430" algn="l"/>
                <a:tab pos="1306830" algn="l"/>
                <a:tab pos="1631950" algn="l"/>
              </a:tabLst>
            </a:pPr>
            <a:r>
              <a:rPr lang="en-US" altLang="ko-KR" sz="14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en-US" altLang="ko-KR" sz="14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14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쾌적하게 </a:t>
            </a:r>
            <a:r>
              <a:rPr lang="ko-KR" altLang="en-US" sz="14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유지할 수 있도록 하며 화재 등 재난으로부터 생명과 재산을 보호하고자 함</a:t>
            </a:r>
            <a:r>
              <a:rPr lang="en-US" altLang="ko-KR" sz="14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 </a:t>
            </a:r>
            <a:endParaRPr lang="ko-KR" altLang="en-US" sz="10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441371" y="3747674"/>
            <a:ext cx="3198311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tabLst>
                <a:tab pos="345440" algn="l"/>
                <a:tab pos="694690" algn="l"/>
                <a:tab pos="1027430" algn="l"/>
                <a:tab pos="1306830" algn="l"/>
                <a:tab pos="1631950" algn="l"/>
              </a:tabLst>
            </a:pPr>
            <a:r>
              <a:rPr lang="en-US" altLang="ko-KR" sz="1800" b="1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8. </a:t>
            </a:r>
            <a:r>
              <a:rPr lang="ko-KR" altLang="en-US" sz="1800" b="1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직원교육 및 복지후생 사업</a:t>
            </a:r>
            <a:endParaRPr lang="ko-KR" altLang="en-US" sz="11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606840" y="4345859"/>
            <a:ext cx="8548266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latinLnBrk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tabLst>
                <a:tab pos="345440" algn="l"/>
                <a:tab pos="694690" algn="l"/>
                <a:tab pos="1027430" algn="l"/>
                <a:tab pos="1306830" algn="l"/>
                <a:tab pos="1631950" algn="l"/>
              </a:tabLst>
            </a:pPr>
            <a:r>
              <a:rPr lang="en-US" altLang="ko-KR" sz="14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- </a:t>
            </a:r>
            <a:r>
              <a:rPr lang="ko-KR" altLang="en-US" sz="14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몸이 </a:t>
            </a:r>
            <a:r>
              <a:rPr lang="ko-KR" altLang="en-US" sz="14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불편하신 어르신께 인간존엄성에 기초를 둔 올바른 케어를 제공하며</a:t>
            </a:r>
            <a:endParaRPr lang="en-US" altLang="ko-KR" sz="1400" kern="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just" latinLnBrk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tabLst>
                <a:tab pos="345440" algn="l"/>
                <a:tab pos="694690" algn="l"/>
                <a:tab pos="1027430" algn="l"/>
                <a:tab pos="1306830" algn="l"/>
                <a:tab pos="1631950" algn="l"/>
              </a:tabLst>
            </a:pPr>
            <a:r>
              <a:rPr lang="en-US" altLang="ko-KR" sz="14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en-US" altLang="ko-KR" sz="14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14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업무수행능력을 </a:t>
            </a:r>
            <a:r>
              <a:rPr lang="ko-KR" altLang="en-US" sz="14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발전시켜 자긍심을 함양하고 </a:t>
            </a:r>
            <a:r>
              <a:rPr lang="ko-KR" altLang="en-US" sz="1400" kern="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노인복지사업의 </a:t>
            </a:r>
            <a:r>
              <a:rPr lang="ko-KR" altLang="en-US" sz="1400" kern="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향상을 도모하고자 함</a:t>
            </a:r>
            <a:endParaRPr lang="ko-KR" altLang="en-US" sz="10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064" y="2316027"/>
            <a:ext cx="2127688" cy="1107909"/>
          </a:xfrm>
          <a:prstGeom prst="rect">
            <a:avLst/>
          </a:prstGeom>
        </p:spPr>
      </p:pic>
      <p:sp>
        <p:nvSpPr>
          <p:cNvPr id="49" name="직사각형 48"/>
          <p:cNvSpPr/>
          <p:nvPr/>
        </p:nvSpPr>
        <p:spPr bwMode="auto">
          <a:xfrm>
            <a:off x="1354376" y="2409655"/>
            <a:ext cx="1502146" cy="53633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400" b="1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전기</a:t>
            </a:r>
            <a:r>
              <a:rPr lang="en-US" altLang="ko-KR" sz="1400" b="1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1400" b="1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가스</a:t>
            </a:r>
            <a:r>
              <a:rPr lang="en-US" altLang="ko-KR" sz="1400" b="1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1400" b="1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소방</a:t>
            </a:r>
            <a:endParaRPr lang="en-US" altLang="ko-KR" sz="1400" b="1" dirty="0" smtClean="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400" b="1" dirty="0" smtClean="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400" b="1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설비 점검</a:t>
            </a:r>
          </a:p>
        </p:txBody>
      </p:sp>
      <p:sp>
        <p:nvSpPr>
          <p:cNvPr id="50" name="직사각형 49"/>
          <p:cNvSpPr/>
          <p:nvPr/>
        </p:nvSpPr>
        <p:spPr bwMode="auto">
          <a:xfrm>
            <a:off x="1308378" y="3042103"/>
            <a:ext cx="1502146" cy="32160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수시</a:t>
            </a:r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월 </a:t>
            </a:r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lang="ko-KR" altLang="en-US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</a:p>
        </p:txBody>
      </p:sp>
      <p:pic>
        <p:nvPicPr>
          <p:cNvPr id="51" name="그림 5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170" y="2316027"/>
            <a:ext cx="2127688" cy="1107909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 bwMode="auto">
          <a:xfrm>
            <a:off x="3932354" y="2419848"/>
            <a:ext cx="1700485" cy="53633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400" b="1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소방시설</a:t>
            </a:r>
            <a:endParaRPr lang="en-US" altLang="ko-KR" sz="1400" b="1" dirty="0" smtClean="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400" b="1" dirty="0" err="1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종합정밀</a:t>
            </a:r>
            <a:r>
              <a:rPr lang="ko-KR" altLang="en-US" sz="1400" b="1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점검 및</a:t>
            </a:r>
            <a:endParaRPr lang="en-US" altLang="ko-KR" sz="1400" b="1" dirty="0" smtClean="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400" b="1" dirty="0" err="1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작동기능</a:t>
            </a:r>
            <a:r>
              <a:rPr lang="ko-KR" altLang="en-US" sz="1400" b="1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점검</a:t>
            </a:r>
          </a:p>
        </p:txBody>
      </p:sp>
      <p:sp>
        <p:nvSpPr>
          <p:cNvPr id="53" name="직사각형 52"/>
          <p:cNvSpPr/>
          <p:nvPr/>
        </p:nvSpPr>
        <p:spPr bwMode="auto">
          <a:xfrm>
            <a:off x="3932354" y="3034712"/>
            <a:ext cx="1502146" cy="32160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연 </a:t>
            </a:r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lang="ko-KR" altLang="en-US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</a:p>
        </p:txBody>
      </p:sp>
      <p:pic>
        <p:nvPicPr>
          <p:cNvPr id="54" name="그림 5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276" y="2316027"/>
            <a:ext cx="2127688" cy="1107909"/>
          </a:xfrm>
          <a:prstGeom prst="rect">
            <a:avLst/>
          </a:prstGeom>
        </p:spPr>
      </p:pic>
      <p:sp>
        <p:nvSpPr>
          <p:cNvPr id="55" name="직사각형 54"/>
          <p:cNvSpPr/>
          <p:nvPr/>
        </p:nvSpPr>
        <p:spPr bwMode="auto">
          <a:xfrm>
            <a:off x="6661176" y="2412170"/>
            <a:ext cx="1502146" cy="53633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400" b="1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전문 소독</a:t>
            </a:r>
          </a:p>
        </p:txBody>
      </p:sp>
      <p:sp>
        <p:nvSpPr>
          <p:cNvPr id="56" name="직사각형 55"/>
          <p:cNvSpPr/>
          <p:nvPr/>
        </p:nvSpPr>
        <p:spPr bwMode="auto">
          <a:xfrm>
            <a:off x="6617216" y="3044618"/>
            <a:ext cx="1596350" cy="32160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월 </a:t>
            </a:r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lang="ko-KR" altLang="en-US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분기 </a:t>
            </a:r>
            <a:r>
              <a:rPr lang="en-US" altLang="ko-KR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lang="ko-KR" altLang="en-US" sz="14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</a:p>
        </p:txBody>
      </p:sp>
      <p:pic>
        <p:nvPicPr>
          <p:cNvPr id="68" name="그림 6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69" name="그림 6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2" t="73718" r="64245" b="14487"/>
          <a:stretch/>
        </p:blipFill>
        <p:spPr>
          <a:xfrm>
            <a:off x="2421832" y="5154680"/>
            <a:ext cx="2092520" cy="1052686"/>
          </a:xfrm>
          <a:prstGeom prst="rect">
            <a:avLst/>
          </a:prstGeom>
        </p:spPr>
      </p:pic>
      <p:sp>
        <p:nvSpPr>
          <p:cNvPr id="32" name="직사각형 31"/>
          <p:cNvSpPr/>
          <p:nvPr/>
        </p:nvSpPr>
        <p:spPr bwMode="auto">
          <a:xfrm>
            <a:off x="3512217" y="5401211"/>
            <a:ext cx="797071" cy="53633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400" b="1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정기</a:t>
            </a:r>
            <a:endParaRPr lang="en-US" altLang="ko-KR" sz="1400" b="1" dirty="0" smtClean="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400" b="1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수시</a:t>
            </a:r>
          </a:p>
        </p:txBody>
      </p:sp>
      <p:sp>
        <p:nvSpPr>
          <p:cNvPr id="34" name="직사각형 33"/>
          <p:cNvSpPr/>
          <p:nvPr/>
        </p:nvSpPr>
        <p:spPr bwMode="auto">
          <a:xfrm>
            <a:off x="2572363" y="5508575"/>
            <a:ext cx="735261" cy="32160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직원</a:t>
            </a:r>
            <a:endParaRPr lang="en-US" altLang="ko-KR" sz="1400" b="1" dirty="0" smtClean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교육</a:t>
            </a:r>
          </a:p>
        </p:txBody>
      </p:sp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2" t="73718" r="64245" b="14487"/>
          <a:stretch/>
        </p:blipFill>
        <p:spPr>
          <a:xfrm>
            <a:off x="5057770" y="5154680"/>
            <a:ext cx="2127688" cy="1052686"/>
          </a:xfrm>
          <a:prstGeom prst="rect">
            <a:avLst/>
          </a:prstGeom>
        </p:spPr>
      </p:pic>
      <p:sp>
        <p:nvSpPr>
          <p:cNvPr id="42" name="직사각형 41"/>
          <p:cNvSpPr/>
          <p:nvPr/>
        </p:nvSpPr>
        <p:spPr bwMode="auto">
          <a:xfrm>
            <a:off x="6148155" y="5401211"/>
            <a:ext cx="1037303" cy="53633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400" b="1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4</a:t>
            </a:r>
            <a:r>
              <a:rPr lang="ko-KR" altLang="en-US" sz="1400" b="1" dirty="0" err="1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년이상</a:t>
            </a:r>
            <a:r>
              <a:rPr lang="ko-KR" altLang="en-US" sz="1400" b="1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근무자</a:t>
            </a:r>
            <a:endParaRPr lang="en-US" altLang="ko-KR" sz="1400" b="1" dirty="0" smtClean="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400" b="1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해외여행</a:t>
            </a:r>
          </a:p>
        </p:txBody>
      </p:sp>
      <p:sp>
        <p:nvSpPr>
          <p:cNvPr id="43" name="직사각형 42"/>
          <p:cNvSpPr/>
          <p:nvPr/>
        </p:nvSpPr>
        <p:spPr bwMode="auto">
          <a:xfrm>
            <a:off x="5208301" y="5508575"/>
            <a:ext cx="939854" cy="32160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직원</a:t>
            </a:r>
            <a:endParaRPr lang="en-US" altLang="ko-KR" sz="1400" b="1" dirty="0" smtClean="0"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복지후생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5" t="11452" r="3209" b="8112"/>
          <a:stretch/>
        </p:blipFill>
        <p:spPr>
          <a:xfrm>
            <a:off x="7994604" y="1139461"/>
            <a:ext cx="913238" cy="90864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170" y="4003062"/>
            <a:ext cx="1889652" cy="1381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82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프로그램 활동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37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38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8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sp>
        <p:nvSpPr>
          <p:cNvPr id="3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17/40-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074111"/>
            <a:ext cx="356680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</a:t>
            </a:r>
            <a:r>
              <a:rPr lang="ko-KR" altLang="en-US" sz="1800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연주회공연</a:t>
            </a:r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 </a:t>
            </a:r>
            <a:r>
              <a:rPr lang="en-US" altLang="ko-KR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endParaRPr lang="ko-KR" altLang="en-US" sz="18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0" t="13735" r="12608" b="3395"/>
          <a:stretch/>
        </p:blipFill>
        <p:spPr>
          <a:xfrm>
            <a:off x="5036183" y="4182435"/>
            <a:ext cx="4320000" cy="2365827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4" t="29620" r="-1"/>
          <a:stretch/>
        </p:blipFill>
        <p:spPr>
          <a:xfrm>
            <a:off x="520051" y="1587823"/>
            <a:ext cx="4320000" cy="2334253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5" t="29318" r="2701" b="3376"/>
          <a:stretch/>
        </p:blipFill>
        <p:spPr>
          <a:xfrm>
            <a:off x="529777" y="4192622"/>
            <a:ext cx="4320000" cy="2308261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3" t="7067" r="3693" b="727"/>
          <a:stretch/>
        </p:blipFill>
        <p:spPr>
          <a:xfrm>
            <a:off x="5020409" y="1582614"/>
            <a:ext cx="4325814" cy="2321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71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18/40-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074111"/>
            <a:ext cx="356680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</a:t>
            </a:r>
            <a:r>
              <a:rPr lang="ko-KR" altLang="en-US" sz="1800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연주회공연</a:t>
            </a:r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 </a:t>
            </a:r>
            <a:r>
              <a:rPr lang="en-US" altLang="ko-KR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endParaRPr lang="ko-KR" altLang="en-US" sz="18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22" b="8753"/>
          <a:stretch/>
        </p:blipFill>
        <p:spPr>
          <a:xfrm>
            <a:off x="591678" y="4211063"/>
            <a:ext cx="4287521" cy="2309685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" t="3562"/>
          <a:stretch/>
        </p:blipFill>
        <p:spPr>
          <a:xfrm>
            <a:off x="5033441" y="4194180"/>
            <a:ext cx="4316713" cy="2343452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3" t="6178" r="4962" b="25219"/>
          <a:stretch/>
        </p:blipFill>
        <p:spPr>
          <a:xfrm>
            <a:off x="5029200" y="1582615"/>
            <a:ext cx="4324241" cy="2338754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" b="4950"/>
          <a:stretch/>
        </p:blipFill>
        <p:spPr>
          <a:xfrm>
            <a:off x="613543" y="1602875"/>
            <a:ext cx="4292565" cy="2309702"/>
          </a:xfrm>
          <a:prstGeom prst="rect">
            <a:avLst/>
          </a:prstGeom>
        </p:spPr>
      </p:pic>
      <p:sp>
        <p:nvSpPr>
          <p:cNvPr id="17" name="모서리가 둥근 직사각형 16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프로그램 활동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26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27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8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743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19/40-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100487"/>
            <a:ext cx="9163861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국악공연</a:t>
            </a:r>
            <a:endParaRPr lang="ko-KR" altLang="en-US" sz="18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4" t="6788" r="4867" b="964"/>
          <a:stretch/>
        </p:blipFill>
        <p:spPr>
          <a:xfrm>
            <a:off x="5134708" y="1679330"/>
            <a:ext cx="4256010" cy="2389563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70" r="2788"/>
          <a:stretch/>
        </p:blipFill>
        <p:spPr>
          <a:xfrm>
            <a:off x="557041" y="4185138"/>
            <a:ext cx="4199597" cy="2212010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568" y="1662367"/>
            <a:ext cx="4248000" cy="2389500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" t="8940"/>
          <a:stretch/>
        </p:blipFill>
        <p:spPr>
          <a:xfrm>
            <a:off x="5152292" y="4229098"/>
            <a:ext cx="4238426" cy="2175863"/>
          </a:xfrm>
          <a:prstGeom prst="rect">
            <a:avLst/>
          </a:prstGeom>
        </p:spPr>
      </p:pic>
      <p:sp>
        <p:nvSpPr>
          <p:cNvPr id="16" name="모서리가 둥근 직사각형 15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프로그램 활동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25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26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8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75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-20/40-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100487"/>
            <a:ext cx="9163861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국악공연  </a:t>
            </a:r>
            <a:r>
              <a:rPr lang="en-US" altLang="ko-KR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endParaRPr lang="ko-KR" altLang="en-US" sz="18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" t="12346" r="83" b="15469"/>
          <a:stretch/>
        </p:blipFill>
        <p:spPr>
          <a:xfrm>
            <a:off x="5143776" y="4228871"/>
            <a:ext cx="4308230" cy="2367835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09" r="-780"/>
          <a:stretch/>
        </p:blipFill>
        <p:spPr>
          <a:xfrm>
            <a:off x="552432" y="4246684"/>
            <a:ext cx="4353676" cy="2194081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" t="2311" r="-445"/>
          <a:stretch/>
        </p:blipFill>
        <p:spPr>
          <a:xfrm>
            <a:off x="5176859" y="1643277"/>
            <a:ext cx="4275147" cy="2354055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29" b="12551"/>
          <a:stretch/>
        </p:blipFill>
        <p:spPr>
          <a:xfrm>
            <a:off x="540534" y="1607875"/>
            <a:ext cx="4365574" cy="2389457"/>
          </a:xfrm>
          <a:prstGeom prst="rect">
            <a:avLst/>
          </a:prstGeom>
        </p:spPr>
      </p:pic>
      <p:sp>
        <p:nvSpPr>
          <p:cNvPr id="17" name="모서리가 둥근 직사각형 16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프로그램 활동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26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27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8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819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-21/40-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100487"/>
            <a:ext cx="9163861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민속공연  </a:t>
            </a:r>
            <a:r>
              <a:rPr lang="en-US" altLang="ko-KR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endParaRPr lang="ko-KR" altLang="en-US" sz="18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" t="22443" r="5105" b="9953"/>
          <a:stretch/>
        </p:blipFill>
        <p:spPr>
          <a:xfrm>
            <a:off x="591678" y="1660359"/>
            <a:ext cx="4320000" cy="2353305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2" t="32177" r="553" b="-1"/>
          <a:stretch/>
        </p:blipFill>
        <p:spPr>
          <a:xfrm>
            <a:off x="552432" y="4226767"/>
            <a:ext cx="4320000" cy="2200998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" t="22644" r="43" b="9432"/>
          <a:stretch/>
        </p:blipFill>
        <p:spPr>
          <a:xfrm>
            <a:off x="5090746" y="4237892"/>
            <a:ext cx="4322168" cy="2202185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" t="11869" r="6365" b="-338"/>
          <a:stretch/>
        </p:blipFill>
        <p:spPr>
          <a:xfrm>
            <a:off x="5138988" y="1675630"/>
            <a:ext cx="4273926" cy="2326035"/>
          </a:xfrm>
          <a:prstGeom prst="rect">
            <a:avLst/>
          </a:prstGeom>
        </p:spPr>
      </p:pic>
      <p:sp>
        <p:nvSpPr>
          <p:cNvPr id="16" name="모서리가 둥근 직사각형 15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프로그램 활동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24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25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8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2168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-22/40-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100487"/>
            <a:ext cx="9163861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위문공연  </a:t>
            </a:r>
            <a:r>
              <a:rPr lang="en-US" altLang="ko-KR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endParaRPr lang="ko-KR" altLang="en-US" sz="18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7" t="5133" r="94" b="26165"/>
          <a:stretch/>
        </p:blipFill>
        <p:spPr>
          <a:xfrm>
            <a:off x="568983" y="1600202"/>
            <a:ext cx="4364560" cy="2321167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5" r="355" b="3806"/>
          <a:stretch/>
        </p:blipFill>
        <p:spPr>
          <a:xfrm>
            <a:off x="5064222" y="1582618"/>
            <a:ext cx="4361131" cy="2303583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t="6470"/>
          <a:stretch/>
        </p:blipFill>
        <p:spPr>
          <a:xfrm>
            <a:off x="5064368" y="4097215"/>
            <a:ext cx="4319853" cy="2272780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" r="-169"/>
          <a:stretch/>
        </p:blipFill>
        <p:spPr>
          <a:xfrm>
            <a:off x="551832" y="4105542"/>
            <a:ext cx="4392000" cy="2249947"/>
          </a:xfrm>
          <a:prstGeom prst="rect">
            <a:avLst/>
          </a:prstGeom>
        </p:spPr>
      </p:pic>
      <p:sp>
        <p:nvSpPr>
          <p:cNvPr id="16" name="모서리가 둥근 직사각형 15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프로그램 활동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23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25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8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940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-23/40-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074111"/>
            <a:ext cx="356680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위문공연</a:t>
            </a:r>
            <a:endParaRPr lang="ko-KR" altLang="en-US" sz="18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8" t="10797" r="1"/>
          <a:stretch/>
        </p:blipFill>
        <p:spPr>
          <a:xfrm>
            <a:off x="5034623" y="4098690"/>
            <a:ext cx="4180581" cy="2320376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" t="29825"/>
          <a:stretch/>
        </p:blipFill>
        <p:spPr>
          <a:xfrm>
            <a:off x="527538" y="1635368"/>
            <a:ext cx="4280982" cy="2254723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" t="4771"/>
          <a:stretch/>
        </p:blipFill>
        <p:spPr>
          <a:xfrm>
            <a:off x="5034623" y="1629296"/>
            <a:ext cx="4315531" cy="2314079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" t="11890" r="1969" b="16222"/>
          <a:stretch/>
        </p:blipFill>
        <p:spPr>
          <a:xfrm>
            <a:off x="527538" y="4089235"/>
            <a:ext cx="4237893" cy="2329149"/>
          </a:xfrm>
          <a:prstGeom prst="rect">
            <a:avLst/>
          </a:prstGeom>
        </p:spPr>
      </p:pic>
      <p:sp>
        <p:nvSpPr>
          <p:cNvPr id="35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5865" y="1345181"/>
            <a:ext cx="1189997" cy="19198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(</a:t>
            </a:r>
            <a:r>
              <a:rPr lang="ko-KR" altLang="en-US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유치원</a:t>
            </a:r>
            <a:r>
              <a:rPr lang="en-US" altLang="ko-KR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)</a:t>
            </a:r>
            <a:endParaRPr lang="ko-KR" altLang="en-US" sz="14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40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0224" y="1345181"/>
            <a:ext cx="1189997" cy="19198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(</a:t>
            </a:r>
            <a:r>
              <a:rPr lang="ko-KR" altLang="en-US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청소년</a:t>
            </a:r>
            <a:r>
              <a:rPr lang="en-US" altLang="ko-KR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)</a:t>
            </a:r>
            <a:endParaRPr lang="ko-KR" altLang="en-US" sz="14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8" name="모서리가 둥근 직사각형 17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프로그램 활동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26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27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8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285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그림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1" t="2891" r="-10" b="-1"/>
          <a:stretch/>
        </p:blipFill>
        <p:spPr>
          <a:xfrm>
            <a:off x="5037991" y="1670539"/>
            <a:ext cx="4211515" cy="2281098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" t="3265" b="-1"/>
          <a:stretch/>
        </p:blipFill>
        <p:spPr>
          <a:xfrm>
            <a:off x="591678" y="1679331"/>
            <a:ext cx="4167172" cy="2272306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4" b="3056"/>
          <a:stretch/>
        </p:blipFill>
        <p:spPr>
          <a:xfrm>
            <a:off x="595132" y="4120274"/>
            <a:ext cx="4163718" cy="2277207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41" b="3203"/>
          <a:stretch/>
        </p:blipFill>
        <p:spPr>
          <a:xfrm>
            <a:off x="5099537" y="4120274"/>
            <a:ext cx="4149969" cy="2254149"/>
          </a:xfrm>
          <a:prstGeom prst="rect">
            <a:avLst/>
          </a:prstGeom>
        </p:spPr>
      </p:pic>
      <p:sp>
        <p:nvSpPr>
          <p:cNvPr id="15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-24/40-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모서리가 둥근 직사각형 15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프로그램 활동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20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32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8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sp>
        <p:nvSpPr>
          <p:cNvPr id="41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074111"/>
            <a:ext cx="356680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</a:t>
            </a:r>
            <a:r>
              <a:rPr lang="ko-KR" altLang="en-US" sz="1800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미술활동</a:t>
            </a:r>
            <a:endParaRPr lang="ko-KR" altLang="en-US" sz="18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0777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7" r="14114"/>
          <a:stretch/>
        </p:blipFill>
        <p:spPr>
          <a:xfrm rot="5400000">
            <a:off x="454741" y="4291514"/>
            <a:ext cx="2268000" cy="1964147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" t="3265" b="-1"/>
          <a:stretch/>
        </p:blipFill>
        <p:spPr>
          <a:xfrm>
            <a:off x="606668" y="1679332"/>
            <a:ext cx="4104000" cy="2245939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845" y="4126944"/>
            <a:ext cx="1692000" cy="2256000"/>
          </a:xfrm>
          <a:prstGeom prst="rect">
            <a:avLst/>
          </a:prstGeom>
        </p:spPr>
      </p:pic>
      <p:sp>
        <p:nvSpPr>
          <p:cNvPr id="2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074111"/>
            <a:ext cx="356680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</a:t>
            </a:r>
            <a:r>
              <a:rPr lang="ko-KR" altLang="en-US" sz="1800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미술활동</a:t>
            </a:r>
            <a:endParaRPr lang="ko-KR" altLang="en-US" sz="18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7" b="3724"/>
          <a:stretch/>
        </p:blipFill>
        <p:spPr>
          <a:xfrm>
            <a:off x="5082062" y="1679332"/>
            <a:ext cx="4077220" cy="2242037"/>
          </a:xfrm>
          <a:prstGeom prst="rect">
            <a:avLst/>
          </a:prstGeom>
        </p:spPr>
      </p:pic>
      <p:pic>
        <p:nvPicPr>
          <p:cNvPr id="41" name="그림 40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20" b="4641"/>
          <a:stretch/>
        </p:blipFill>
        <p:spPr>
          <a:xfrm>
            <a:off x="5034004" y="4161360"/>
            <a:ext cx="4164432" cy="2224453"/>
          </a:xfrm>
          <a:prstGeom prst="rect">
            <a:avLst/>
          </a:prstGeom>
        </p:spPr>
      </p:pic>
      <p:sp>
        <p:nvSpPr>
          <p:cNvPr id="16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-25/40-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모서리가 둥근 직사각형 16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프로그램 활동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32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33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8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428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074111"/>
            <a:ext cx="356680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</a:t>
            </a:r>
            <a:r>
              <a:rPr lang="ko-KR" altLang="en-US" sz="1800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미술활동</a:t>
            </a:r>
            <a:r>
              <a:rPr lang="ko-KR" altLang="en-US" sz="105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en-US" altLang="ko-KR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(</a:t>
            </a:r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작품</a:t>
            </a:r>
            <a:r>
              <a:rPr lang="en-US" altLang="ko-KR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)</a:t>
            </a:r>
            <a:endParaRPr lang="ko-KR" altLang="en-US" sz="18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655" b="28144"/>
          <a:stretch/>
        </p:blipFill>
        <p:spPr>
          <a:xfrm>
            <a:off x="537865" y="1644471"/>
            <a:ext cx="4245150" cy="2250521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9" t="8154" r="4375" b="22623"/>
          <a:stretch/>
        </p:blipFill>
        <p:spPr>
          <a:xfrm>
            <a:off x="5147477" y="1644471"/>
            <a:ext cx="4102031" cy="2224144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4" t="16120" r="1664" b="12575"/>
          <a:stretch/>
        </p:blipFill>
        <p:spPr>
          <a:xfrm>
            <a:off x="5147477" y="4104195"/>
            <a:ext cx="4115490" cy="2233246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013" b="5785"/>
          <a:stretch/>
        </p:blipFill>
        <p:spPr>
          <a:xfrm>
            <a:off x="527151" y="4098690"/>
            <a:ext cx="4320000" cy="2244256"/>
          </a:xfrm>
          <a:prstGeom prst="rect">
            <a:avLst/>
          </a:prstGeom>
        </p:spPr>
      </p:pic>
      <p:sp>
        <p:nvSpPr>
          <p:cNvPr id="15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-26/40-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모서리가 둥근 직사각형 15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프로그램 활동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21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22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8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728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-27/40-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074111"/>
            <a:ext cx="356680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취미생활</a:t>
            </a:r>
            <a:endParaRPr lang="ko-KR" altLang="en-US" sz="18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sp>
        <p:nvSpPr>
          <p:cNvPr id="35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6779" y="1302440"/>
            <a:ext cx="1524104" cy="191981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(</a:t>
            </a:r>
            <a:r>
              <a:rPr lang="ko-KR" altLang="en-US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메주만들기</a:t>
            </a:r>
            <a:r>
              <a: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)</a:t>
            </a:r>
            <a:endParaRPr lang="ko-KR" altLang="en-US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41" name="그림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78" y="1644471"/>
            <a:ext cx="4104000" cy="2308500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064" r="6127" b="6003"/>
          <a:stretch/>
        </p:blipFill>
        <p:spPr>
          <a:xfrm>
            <a:off x="5032851" y="1633515"/>
            <a:ext cx="4103414" cy="2285045"/>
          </a:xfrm>
          <a:prstGeom prst="rect">
            <a:avLst/>
          </a:prstGeom>
        </p:spPr>
      </p:pic>
      <p:pic>
        <p:nvPicPr>
          <p:cNvPr id="43" name="그림 4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7" t="12752" r="-235" b="16203"/>
          <a:stretch/>
        </p:blipFill>
        <p:spPr>
          <a:xfrm>
            <a:off x="564909" y="4272033"/>
            <a:ext cx="4225974" cy="2244281"/>
          </a:xfrm>
          <a:prstGeom prst="rect">
            <a:avLst/>
          </a:prstGeom>
        </p:spPr>
      </p:pic>
      <p:sp>
        <p:nvSpPr>
          <p:cNvPr id="44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6070" y="1270401"/>
            <a:ext cx="2256681" cy="266367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(</a:t>
            </a:r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드라이플라워만들기</a:t>
            </a:r>
            <a:r>
              <a: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)</a:t>
            </a:r>
            <a:endParaRPr lang="ko-KR" altLang="en-US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47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0247" y="3980636"/>
            <a:ext cx="2256681" cy="266367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(</a:t>
            </a:r>
            <a:r>
              <a:rPr lang="ko-KR" altLang="en-US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눈사람만들기</a:t>
            </a:r>
            <a:r>
              <a: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)</a:t>
            </a:r>
            <a:endParaRPr lang="ko-KR" altLang="en-US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48" name="그림 4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4" b="5190"/>
          <a:stretch/>
        </p:blipFill>
        <p:spPr>
          <a:xfrm>
            <a:off x="5032851" y="4270441"/>
            <a:ext cx="4102355" cy="2227074"/>
          </a:xfrm>
          <a:prstGeom prst="rect">
            <a:avLst/>
          </a:prstGeom>
        </p:spPr>
      </p:pic>
      <p:sp>
        <p:nvSpPr>
          <p:cNvPr id="4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9216" y="3960163"/>
            <a:ext cx="1128340" cy="27037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b="1" smtClean="0">
                <a:latin typeface="HY엽서M" panose="02030600000101010101" pitchFamily="18" charset="-127"/>
                <a:ea typeface="HY엽서M" panose="02030600000101010101" pitchFamily="18" charset="-127"/>
              </a:rPr>
              <a:t>(</a:t>
            </a:r>
            <a:r>
              <a:rPr lang="ko-KR" altLang="en-US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장기두기</a:t>
            </a:r>
            <a:r>
              <a: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)</a:t>
            </a:r>
            <a:endParaRPr lang="ko-KR" altLang="en-US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20" name="모서리가 둥근 직사각형 19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프로그램 활동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26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27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8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638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038943"/>
            <a:ext cx="9163861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여가활동  </a:t>
            </a:r>
            <a:r>
              <a:rPr lang="en-US" altLang="ko-KR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endParaRPr lang="ko-KR" altLang="en-US" sz="18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3" t="27159" r="1975" b="1145"/>
          <a:stretch/>
        </p:blipFill>
        <p:spPr>
          <a:xfrm>
            <a:off x="5055576" y="1582615"/>
            <a:ext cx="4211515" cy="2303586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1" t="12768" r="850" b="14100"/>
          <a:stretch/>
        </p:blipFill>
        <p:spPr>
          <a:xfrm>
            <a:off x="555220" y="4088424"/>
            <a:ext cx="4237892" cy="2329962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2" t="15499" r="890" b="11579"/>
          <a:stretch/>
        </p:blipFill>
        <p:spPr>
          <a:xfrm>
            <a:off x="581597" y="1582615"/>
            <a:ext cx="4185138" cy="2303585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8" t="12247" r="638" b="14473"/>
          <a:stretch/>
        </p:blipFill>
        <p:spPr>
          <a:xfrm>
            <a:off x="5055576" y="4085860"/>
            <a:ext cx="4202723" cy="2314940"/>
          </a:xfrm>
          <a:prstGeom prst="rect">
            <a:avLst/>
          </a:prstGeom>
        </p:spPr>
      </p:pic>
      <p:sp>
        <p:nvSpPr>
          <p:cNvPr id="21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-28/40-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모서리가 둥근 직사각형 21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프로그램 활동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29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30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8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5080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038943"/>
            <a:ext cx="9163861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</a:t>
            </a:r>
            <a:r>
              <a:rPr lang="ko-KR" altLang="en-US" sz="1800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레크레이션활동</a:t>
            </a:r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 </a:t>
            </a:r>
            <a:r>
              <a:rPr lang="en-US" altLang="ko-KR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endParaRPr lang="ko-KR" altLang="en-US" sz="18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5107" b="7750"/>
          <a:stretch/>
        </p:blipFill>
        <p:spPr>
          <a:xfrm>
            <a:off x="4974490" y="1555947"/>
            <a:ext cx="4176000" cy="2283555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42" b="24622"/>
          <a:stretch/>
        </p:blipFill>
        <p:spPr>
          <a:xfrm>
            <a:off x="638002" y="4122616"/>
            <a:ext cx="4058149" cy="2299779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78" y="1570664"/>
            <a:ext cx="4123592" cy="2319521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2" b="27564"/>
          <a:stretch/>
        </p:blipFill>
        <p:spPr>
          <a:xfrm>
            <a:off x="4974490" y="4122616"/>
            <a:ext cx="4176000" cy="2302123"/>
          </a:xfrm>
          <a:prstGeom prst="rect">
            <a:avLst/>
          </a:prstGeom>
        </p:spPr>
      </p:pic>
      <p:sp>
        <p:nvSpPr>
          <p:cNvPr id="21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-29/40-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모서리가 둥근 직사각형 21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프로그램 활동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26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27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8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218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038943"/>
            <a:ext cx="9163861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</a:t>
            </a:r>
            <a:r>
              <a:rPr lang="ko-KR" altLang="en-US" sz="1800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레크레이션활동</a:t>
            </a:r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 </a:t>
            </a:r>
            <a:r>
              <a:rPr lang="en-US" altLang="ko-KR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endParaRPr lang="ko-KR" altLang="en-US" sz="18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" t="13075" r="4434" b="16812"/>
          <a:stretch/>
        </p:blipFill>
        <p:spPr>
          <a:xfrm>
            <a:off x="628151" y="4122616"/>
            <a:ext cx="4058149" cy="2243015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51" y="1551252"/>
            <a:ext cx="4068000" cy="2288250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7" b="6843"/>
          <a:stretch/>
        </p:blipFill>
        <p:spPr>
          <a:xfrm>
            <a:off x="5003143" y="4122616"/>
            <a:ext cx="4228042" cy="2244846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8" b="703"/>
          <a:stretch/>
        </p:blipFill>
        <p:spPr>
          <a:xfrm>
            <a:off x="5003143" y="1549262"/>
            <a:ext cx="4066832" cy="2312377"/>
          </a:xfrm>
          <a:prstGeom prst="rect">
            <a:avLst/>
          </a:prstGeom>
        </p:spPr>
      </p:pic>
      <p:sp>
        <p:nvSpPr>
          <p:cNvPr id="21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-30/40-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모서리가 둥근 직사각형 21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프로그램 활동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26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27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8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223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038943"/>
            <a:ext cx="9163861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</a:t>
            </a:r>
            <a:r>
              <a:rPr lang="ko-KR" altLang="en-US" sz="1800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레크레이션활동</a:t>
            </a:r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 </a:t>
            </a:r>
            <a:r>
              <a:rPr lang="en-US" altLang="ko-KR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endParaRPr lang="ko-KR" altLang="en-US" sz="18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-1" r="-790" b="4192"/>
          <a:stretch/>
        </p:blipFill>
        <p:spPr>
          <a:xfrm>
            <a:off x="5003142" y="1553279"/>
            <a:ext cx="4281535" cy="2288959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" t="15495" r="17960" b="2032"/>
          <a:stretch/>
        </p:blipFill>
        <p:spPr>
          <a:xfrm>
            <a:off x="628151" y="1578264"/>
            <a:ext cx="4078002" cy="2304321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1" b="2824"/>
          <a:stretch/>
        </p:blipFill>
        <p:spPr>
          <a:xfrm>
            <a:off x="627166" y="4143537"/>
            <a:ext cx="4140000" cy="2299099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" t="1234"/>
          <a:stretch/>
        </p:blipFill>
        <p:spPr>
          <a:xfrm>
            <a:off x="5003142" y="4122616"/>
            <a:ext cx="4176345" cy="2320019"/>
          </a:xfrm>
          <a:prstGeom prst="rect">
            <a:avLst/>
          </a:prstGeom>
        </p:spPr>
      </p:pic>
      <p:sp>
        <p:nvSpPr>
          <p:cNvPr id="30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-31/40-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모서리가 둥근 직사각형 30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프로그램 활동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37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38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8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681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038943"/>
            <a:ext cx="9163861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장기자랑  </a:t>
            </a:r>
            <a:r>
              <a:rPr lang="en-US" altLang="ko-KR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endParaRPr lang="ko-KR" altLang="en-US" sz="18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9" b="2914"/>
          <a:stretch/>
        </p:blipFill>
        <p:spPr>
          <a:xfrm>
            <a:off x="5085956" y="1624826"/>
            <a:ext cx="4145963" cy="2280550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9" t="38844" r="-322" b="30520"/>
          <a:stretch/>
        </p:blipFill>
        <p:spPr>
          <a:xfrm>
            <a:off x="569505" y="1630986"/>
            <a:ext cx="4211517" cy="2274390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" t="7488" r="6927" b="1194"/>
          <a:stretch/>
        </p:blipFill>
        <p:spPr>
          <a:xfrm>
            <a:off x="591678" y="4220307"/>
            <a:ext cx="4170585" cy="2308344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5" t="13613" r="-6" b="13330"/>
          <a:stretch/>
        </p:blipFill>
        <p:spPr>
          <a:xfrm>
            <a:off x="5034341" y="4224633"/>
            <a:ext cx="4149969" cy="2268416"/>
          </a:xfrm>
          <a:prstGeom prst="rect">
            <a:avLst/>
          </a:prstGeom>
        </p:spPr>
      </p:pic>
      <p:sp>
        <p:nvSpPr>
          <p:cNvPr id="2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8324" y="3970638"/>
            <a:ext cx="2092034" cy="249669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[</a:t>
            </a:r>
            <a:r>
              <a:rPr lang="ko-KR" altLang="en-US" sz="1400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파장시장</a:t>
            </a:r>
            <a:r>
              <a:rPr lang="ko-KR" altLang="en-US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노래자랑</a:t>
            </a:r>
            <a:r>
              <a:rPr lang="en-US" altLang="ko-KR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]</a:t>
            </a:r>
            <a:endParaRPr lang="ko-KR" altLang="en-US" sz="14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30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-32/40-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모서리가 둥근 직사각형 30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프로그램 활동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35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36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8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762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6" b="3668"/>
          <a:stretch/>
        </p:blipFill>
        <p:spPr>
          <a:xfrm>
            <a:off x="5071299" y="1716058"/>
            <a:ext cx="4178340" cy="2262824"/>
          </a:xfrm>
          <a:prstGeom prst="rect">
            <a:avLst/>
          </a:prstGeom>
        </p:spPr>
      </p:pic>
      <p:sp>
        <p:nvSpPr>
          <p:cNvPr id="11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038943"/>
            <a:ext cx="9163861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</a:t>
            </a:r>
            <a:r>
              <a:rPr lang="ko-KR" altLang="en-US" sz="1800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효체험행사</a:t>
            </a:r>
            <a:endParaRPr lang="ko-KR" altLang="en-US" sz="18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5" t="10224" r="13013" b="5164"/>
          <a:stretch/>
        </p:blipFill>
        <p:spPr>
          <a:xfrm>
            <a:off x="591678" y="1700084"/>
            <a:ext cx="4180533" cy="227879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48" b="8013"/>
          <a:stretch/>
        </p:blipFill>
        <p:spPr>
          <a:xfrm>
            <a:off x="5071299" y="4266931"/>
            <a:ext cx="4223892" cy="2160764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5" t="11789" r="13163" b="13595"/>
          <a:stretch/>
        </p:blipFill>
        <p:spPr>
          <a:xfrm>
            <a:off x="557041" y="4266930"/>
            <a:ext cx="4192876" cy="2186078"/>
          </a:xfrm>
          <a:prstGeom prst="rect">
            <a:avLst/>
          </a:prstGeom>
        </p:spPr>
      </p:pic>
      <p:sp>
        <p:nvSpPr>
          <p:cNvPr id="22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-34/40-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모서리가 둥근 직사각형 22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프로그램 활동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27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28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8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3301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038943"/>
            <a:ext cx="9163861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이</a:t>
            </a:r>
            <a:r>
              <a:rPr lang="en-US" altLang="ko-KR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,</a:t>
            </a:r>
            <a:r>
              <a:rPr lang="ko-KR" altLang="en-US" sz="1800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미용행사</a:t>
            </a:r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 </a:t>
            </a:r>
            <a:r>
              <a:rPr lang="en-US" altLang="ko-KR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endParaRPr lang="ko-KR" altLang="en-US" sz="18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19" b="14370"/>
          <a:stretch/>
        </p:blipFill>
        <p:spPr>
          <a:xfrm>
            <a:off x="3759979" y="4126630"/>
            <a:ext cx="2673145" cy="2277208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2" t="29508"/>
          <a:stretch/>
        </p:blipFill>
        <p:spPr>
          <a:xfrm>
            <a:off x="7368277" y="4114800"/>
            <a:ext cx="1855129" cy="2300869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40" t="22639" r="650" b="19602"/>
          <a:stretch/>
        </p:blipFill>
        <p:spPr>
          <a:xfrm>
            <a:off x="557041" y="4114800"/>
            <a:ext cx="2267785" cy="2328812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5" t="-536" r="6189" b="16595"/>
          <a:stretch/>
        </p:blipFill>
        <p:spPr>
          <a:xfrm>
            <a:off x="587263" y="1670901"/>
            <a:ext cx="4176000" cy="2269643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8" t="3534" r="-480" b="55665"/>
          <a:stretch/>
        </p:blipFill>
        <p:spPr>
          <a:xfrm>
            <a:off x="5007833" y="1669843"/>
            <a:ext cx="4215573" cy="2271758"/>
          </a:xfrm>
          <a:prstGeom prst="rect">
            <a:avLst/>
          </a:prstGeom>
        </p:spPr>
      </p:pic>
      <p:sp>
        <p:nvSpPr>
          <p:cNvPr id="30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-33/40-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모서리가 둥근 직사각형 34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프로그램 활동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41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42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8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3003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-36/40-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038943"/>
            <a:ext cx="9163861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</a:t>
            </a:r>
            <a:r>
              <a:rPr lang="ko-KR" altLang="en-US" sz="1800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생신파티</a:t>
            </a:r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 </a:t>
            </a:r>
            <a:r>
              <a:rPr lang="en-US" altLang="ko-KR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endParaRPr lang="ko-KR" altLang="en-US" sz="18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5" t="29956" r="19997" b="13960"/>
          <a:stretch/>
        </p:blipFill>
        <p:spPr>
          <a:xfrm>
            <a:off x="520986" y="1623580"/>
            <a:ext cx="4297199" cy="2341750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3" t="37355" r="3311" b="11331"/>
          <a:stretch/>
        </p:blipFill>
        <p:spPr>
          <a:xfrm>
            <a:off x="505102" y="4226773"/>
            <a:ext cx="4189990" cy="2217989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6" t="8778" r="1405" b="16524"/>
          <a:stretch/>
        </p:blipFill>
        <p:spPr>
          <a:xfrm>
            <a:off x="7117164" y="4235862"/>
            <a:ext cx="2211176" cy="2208664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4" b="4143"/>
          <a:stretch/>
        </p:blipFill>
        <p:spPr>
          <a:xfrm>
            <a:off x="5124760" y="1614788"/>
            <a:ext cx="4212671" cy="2368127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" t="7350" r="701" b="15344"/>
          <a:stretch/>
        </p:blipFill>
        <p:spPr>
          <a:xfrm>
            <a:off x="4840986" y="4226773"/>
            <a:ext cx="2101361" cy="2189285"/>
          </a:xfrm>
          <a:prstGeom prst="rect">
            <a:avLst/>
          </a:prstGeom>
        </p:spPr>
      </p:pic>
      <p:sp>
        <p:nvSpPr>
          <p:cNvPr id="17" name="모서리가 둥근 직사각형 16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프로그램 활동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28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29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8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7014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030151"/>
            <a:ext cx="9163861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종교활동</a:t>
            </a:r>
            <a:endParaRPr lang="ko-KR" altLang="en-US" sz="18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9" t="-2075" r="-855" b="28135"/>
          <a:stretch/>
        </p:blipFill>
        <p:spPr>
          <a:xfrm>
            <a:off x="5530364" y="4290654"/>
            <a:ext cx="3816000" cy="2290364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07" y="1537809"/>
            <a:ext cx="1944000" cy="2718809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" t="7900"/>
          <a:stretch/>
        </p:blipFill>
        <p:spPr>
          <a:xfrm>
            <a:off x="2772733" y="1537810"/>
            <a:ext cx="3168000" cy="277735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611" y="1537808"/>
            <a:ext cx="3132000" cy="279289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2" t="18965"/>
          <a:stretch/>
        </p:blipFill>
        <p:spPr>
          <a:xfrm>
            <a:off x="620507" y="4354721"/>
            <a:ext cx="4608000" cy="2235936"/>
          </a:xfrm>
          <a:prstGeom prst="rect">
            <a:avLst/>
          </a:prstGeom>
        </p:spPr>
      </p:pic>
      <p:sp>
        <p:nvSpPr>
          <p:cNvPr id="1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-37/40-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sp>
        <p:nvSpPr>
          <p:cNvPr id="17" name="모서리가 둥근 직사각형 16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프로그램 활동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25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26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8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77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-35/40-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3" y="1030151"/>
            <a:ext cx="9163861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기타 프로그램  </a:t>
            </a:r>
            <a:r>
              <a:rPr lang="en-US" altLang="ko-KR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endParaRPr lang="ko-KR" altLang="en-US" sz="18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7" t="19027" r="-222" b="19978"/>
          <a:stretch/>
        </p:blipFill>
        <p:spPr>
          <a:xfrm>
            <a:off x="555220" y="1585611"/>
            <a:ext cx="4320000" cy="2322578"/>
          </a:xfrm>
          <a:prstGeom prst="rect">
            <a:avLst/>
          </a:prstGeom>
        </p:spPr>
      </p:pic>
      <p:sp>
        <p:nvSpPr>
          <p:cNvPr id="22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943" y="1333773"/>
            <a:ext cx="1677024" cy="271847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[</a:t>
            </a:r>
            <a:r>
              <a:rPr lang="ko-KR" altLang="en-US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응급처지교육</a:t>
            </a:r>
            <a:r>
              <a:rPr lang="en-US" altLang="ko-KR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]</a:t>
            </a:r>
            <a:endParaRPr lang="ko-KR" altLang="en-US" sz="14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8" t="14425" r="1030" b="15248"/>
          <a:stretch/>
        </p:blipFill>
        <p:spPr>
          <a:xfrm>
            <a:off x="5113266" y="1585611"/>
            <a:ext cx="4320000" cy="2291470"/>
          </a:xfrm>
          <a:prstGeom prst="rect">
            <a:avLst/>
          </a:prstGeom>
        </p:spPr>
      </p:pic>
      <p:sp>
        <p:nvSpPr>
          <p:cNvPr id="24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1497" y="1329441"/>
            <a:ext cx="1800000" cy="271847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[</a:t>
            </a:r>
            <a:r>
              <a:rPr lang="ko-KR" altLang="en-US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보호자 </a:t>
            </a:r>
            <a:r>
              <a:rPr lang="ko-KR" altLang="en-US" sz="1400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정레회의</a:t>
            </a:r>
            <a:r>
              <a:rPr lang="en-US" altLang="ko-KR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]</a:t>
            </a:r>
            <a:endParaRPr lang="ko-KR" altLang="en-US" sz="14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" t="15874" r="2322" b="14302"/>
          <a:stretch/>
        </p:blipFill>
        <p:spPr>
          <a:xfrm>
            <a:off x="5117122" y="4183303"/>
            <a:ext cx="4132386" cy="2217497"/>
          </a:xfrm>
          <a:prstGeom prst="rect">
            <a:avLst/>
          </a:prstGeom>
        </p:spPr>
      </p:pic>
      <p:sp>
        <p:nvSpPr>
          <p:cNvPr id="32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1497" y="3951911"/>
            <a:ext cx="1800000" cy="271847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[</a:t>
            </a:r>
            <a:r>
              <a:rPr lang="ko-KR" altLang="en-US" sz="1400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나눔쌀</a:t>
            </a:r>
            <a:r>
              <a:rPr lang="ko-KR" altLang="en-US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1400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기부행사</a:t>
            </a:r>
            <a:r>
              <a:rPr lang="en-US" altLang="ko-KR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]</a:t>
            </a:r>
            <a:endParaRPr lang="ko-KR" altLang="en-US" sz="14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sp>
        <p:nvSpPr>
          <p:cNvPr id="2" name="AutoShape 2" descr="첨부 파일 이미지 미리보기">
            <a:hlinkClick r:id="rId8"/>
          </p:cNvPr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4" t="29902" r="12397" b="13997"/>
          <a:stretch/>
        </p:blipFill>
        <p:spPr>
          <a:xfrm>
            <a:off x="555220" y="4192604"/>
            <a:ext cx="4303488" cy="2195627"/>
          </a:xfrm>
          <a:prstGeom prst="rect">
            <a:avLst/>
          </a:prstGeom>
        </p:spPr>
      </p:pic>
      <p:sp>
        <p:nvSpPr>
          <p:cNvPr id="27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943" y="3925161"/>
            <a:ext cx="1677024" cy="271847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[</a:t>
            </a:r>
            <a:r>
              <a:rPr lang="ko-KR" altLang="en-US" sz="1400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요양보호사</a:t>
            </a:r>
            <a:r>
              <a:rPr lang="ko-KR" altLang="en-US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실습</a:t>
            </a:r>
            <a:r>
              <a:rPr lang="en-US" altLang="ko-KR" sz="14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]</a:t>
            </a:r>
            <a:endParaRPr lang="ko-KR" altLang="en-US" sz="14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28" name="모서리가 둥근 직사각형 27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프로그램 활동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40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41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8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353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en-US" altLang="ko-KR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19</a:t>
            </a:r>
            <a:r>
              <a:rPr lang="ko-KR" altLang="en-US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년 주요사업계획</a:t>
            </a:r>
            <a:r>
              <a:rPr lang="en-US" altLang="ko-KR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37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38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9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sp>
        <p:nvSpPr>
          <p:cNvPr id="3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-38/40-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4" y="1074111"/>
            <a:ext cx="4344530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□ 인지기능 증진 프로그램</a:t>
            </a:r>
            <a:r>
              <a:rPr lang="en-US" altLang="ko-KR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endParaRPr lang="ko-KR" altLang="en-US" sz="18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448943" y="1542458"/>
            <a:ext cx="91346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b="1" kern="0" spc="-5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1. </a:t>
            </a:r>
            <a:r>
              <a:rPr lang="ko-KR" altLang="en-US" sz="1400" b="1" kern="0" spc="-5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사업목적 </a:t>
            </a:r>
            <a:r>
              <a:rPr lang="en-US" altLang="ko-KR" sz="1400" b="1" kern="0" spc="-5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: </a:t>
            </a:r>
            <a:r>
              <a:rPr lang="en-US" altLang="ko-KR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입소자의 </a:t>
            </a:r>
            <a:r>
              <a:rPr lang="ko-KR" altLang="en-US" sz="1400" kern="0" spc="-10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남은 인지기능과 신체기능 </a:t>
            </a:r>
            <a:r>
              <a:rPr lang="ko-KR" altLang="en-US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유지 및 치매어르신의 주의력</a:t>
            </a:r>
            <a:r>
              <a:rPr lang="en-US" altLang="ko-KR" sz="1400" kern="0" spc="-10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집중력 능력 향상</a:t>
            </a:r>
            <a:r>
              <a:rPr lang="en-US" altLang="ko-KR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endParaRPr lang="ko-KR" altLang="en-US" sz="14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b="1" kern="0" spc="-5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2. </a:t>
            </a:r>
            <a:r>
              <a:rPr lang="ko-KR" altLang="en-US" sz="1400" b="1" kern="0" spc="-5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서비스 </a:t>
            </a:r>
            <a:r>
              <a:rPr lang="ko-KR" altLang="en-US" sz="1400" b="1" kern="0" spc="-5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대상 및 </a:t>
            </a:r>
            <a:r>
              <a:rPr lang="ko-KR" altLang="en-US" sz="1400" b="1" kern="0" spc="-5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선정 </a:t>
            </a:r>
            <a:r>
              <a:rPr lang="en-US" altLang="ko-KR" sz="1400" b="1" kern="0" spc="-5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: </a:t>
            </a:r>
            <a:r>
              <a:rPr lang="en-US" altLang="ko-KR" sz="1400" kern="0" spc="-5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MMSE-K </a:t>
            </a:r>
            <a:r>
              <a:rPr lang="ko-KR" altLang="en-US" sz="1400" kern="0" spc="-5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인지기능검사를 통해 선별 </a:t>
            </a:r>
            <a:r>
              <a:rPr lang="en-US" altLang="ko-KR" sz="1400" kern="0" spc="-5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(</a:t>
            </a:r>
            <a:r>
              <a:rPr lang="ko-KR" altLang="en-US" sz="1400" kern="0" spc="-5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연 </a:t>
            </a:r>
            <a:r>
              <a:rPr lang="en-US" altLang="ko-KR" sz="1400" kern="0" spc="-5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lang="ko-KR" altLang="en-US" sz="1400" kern="0" spc="-5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 실시</a:t>
            </a:r>
            <a:r>
              <a:rPr lang="en-US" altLang="ko-KR" sz="1400" kern="0" spc="-5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) , 25</a:t>
            </a:r>
            <a:r>
              <a:rPr lang="ko-KR" altLang="en-US" sz="1400" kern="0" spc="-5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명 </a:t>
            </a:r>
            <a:r>
              <a:rPr lang="ko-KR" altLang="en-US" sz="1400" kern="0" spc="-5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내외 운영</a:t>
            </a:r>
            <a:r>
              <a:rPr lang="en-US" altLang="ko-KR" sz="1400" kern="0" spc="-5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</a:t>
            </a:r>
            <a:endParaRPr lang="ko-KR" altLang="en-US" sz="14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3" b="63351"/>
          <a:stretch/>
        </p:blipFill>
        <p:spPr>
          <a:xfrm>
            <a:off x="825197" y="2729934"/>
            <a:ext cx="1608176" cy="712696"/>
          </a:xfrm>
          <a:prstGeom prst="rect">
            <a:avLst/>
          </a:prstGeom>
        </p:spPr>
      </p:pic>
      <p:sp>
        <p:nvSpPr>
          <p:cNvPr id="65" name="직사각형 64"/>
          <p:cNvSpPr/>
          <p:nvPr/>
        </p:nvSpPr>
        <p:spPr>
          <a:xfrm>
            <a:off x="1056176" y="2935651"/>
            <a:ext cx="1050779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500" b="1" kern="0" spc="-100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종이접기</a:t>
            </a:r>
            <a:endParaRPr lang="ko-KR" altLang="en-US" sz="1500" b="1" kern="0" dirty="0">
              <a:solidFill>
                <a:srgbClr val="0033CC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66" name="그림 6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" t="57176" r="997" b="1768"/>
          <a:stretch/>
        </p:blipFill>
        <p:spPr>
          <a:xfrm>
            <a:off x="843800" y="3359572"/>
            <a:ext cx="1596755" cy="711555"/>
          </a:xfrm>
          <a:prstGeom prst="rect">
            <a:avLst/>
          </a:prstGeom>
        </p:spPr>
      </p:pic>
      <p:cxnSp>
        <p:nvCxnSpPr>
          <p:cNvPr id="11" name="직선 연결선 10"/>
          <p:cNvCxnSpPr/>
          <p:nvPr/>
        </p:nvCxnSpPr>
        <p:spPr bwMode="auto">
          <a:xfrm>
            <a:off x="870175" y="3342796"/>
            <a:ext cx="15120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B2B2B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7" name="직사각형 66"/>
          <p:cNvSpPr/>
          <p:nvPr/>
        </p:nvSpPr>
        <p:spPr>
          <a:xfrm>
            <a:off x="1127134" y="3371386"/>
            <a:ext cx="12438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-10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 </a:t>
            </a:r>
            <a:r>
              <a:rPr lang="en-US" altLang="ko-KR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24</a:t>
            </a:r>
            <a:r>
              <a:rPr lang="ko-KR" altLang="en-US" sz="1400" kern="0" spc="-10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r>
              <a:rPr lang="en-US" altLang="ko-KR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/</a:t>
            </a:r>
            <a:r>
              <a:rPr lang="ko-KR" altLang="en-US" sz="1400" kern="0" spc="-10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年</a:t>
            </a:r>
            <a:endParaRPr lang="en-US" altLang="ko-KR" sz="1400" kern="0" spc="-10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 50</a:t>
            </a:r>
            <a:r>
              <a:rPr lang="ko-KR" altLang="en-US" sz="1400" kern="0" spc="-10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분</a:t>
            </a:r>
            <a:endParaRPr lang="ko-KR" altLang="en-US" sz="14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68" name="그림 6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3" b="63351"/>
          <a:stretch/>
        </p:blipFill>
        <p:spPr>
          <a:xfrm>
            <a:off x="3036605" y="2729934"/>
            <a:ext cx="1608176" cy="712696"/>
          </a:xfrm>
          <a:prstGeom prst="rect">
            <a:avLst/>
          </a:prstGeom>
        </p:spPr>
      </p:pic>
      <p:sp>
        <p:nvSpPr>
          <p:cNvPr id="69" name="직사각형 68"/>
          <p:cNvSpPr/>
          <p:nvPr/>
        </p:nvSpPr>
        <p:spPr>
          <a:xfrm>
            <a:off x="3267584" y="2935651"/>
            <a:ext cx="1050779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500" b="1" kern="0" spc="-10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미술활동</a:t>
            </a:r>
            <a:endParaRPr lang="ko-KR" altLang="en-US" sz="1500" b="1" kern="0" dirty="0">
              <a:solidFill>
                <a:srgbClr val="0033CC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70" name="그림 6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" t="57176" r="997" b="1768"/>
          <a:stretch/>
        </p:blipFill>
        <p:spPr>
          <a:xfrm>
            <a:off x="3055208" y="3359572"/>
            <a:ext cx="1596755" cy="711555"/>
          </a:xfrm>
          <a:prstGeom prst="rect">
            <a:avLst/>
          </a:prstGeom>
        </p:spPr>
      </p:pic>
      <p:cxnSp>
        <p:nvCxnSpPr>
          <p:cNvPr id="71" name="직선 연결선 70"/>
          <p:cNvCxnSpPr/>
          <p:nvPr/>
        </p:nvCxnSpPr>
        <p:spPr bwMode="auto">
          <a:xfrm>
            <a:off x="3081583" y="3342796"/>
            <a:ext cx="15120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B2B2B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2" name="직사각형 71"/>
          <p:cNvSpPr/>
          <p:nvPr/>
        </p:nvSpPr>
        <p:spPr>
          <a:xfrm>
            <a:off x="3338542" y="3371386"/>
            <a:ext cx="12438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-10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 </a:t>
            </a:r>
            <a:r>
              <a:rPr lang="en-US" altLang="ko-KR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24</a:t>
            </a:r>
            <a:r>
              <a:rPr lang="ko-KR" altLang="en-US" sz="1400" kern="0" spc="-10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r>
              <a:rPr lang="en-US" altLang="ko-KR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/</a:t>
            </a:r>
            <a:r>
              <a:rPr lang="ko-KR" altLang="en-US" sz="1400" kern="0" spc="-10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年</a:t>
            </a:r>
            <a:endParaRPr lang="en-US" altLang="ko-KR" sz="1400" kern="0" spc="-10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 50</a:t>
            </a:r>
            <a:r>
              <a:rPr lang="ko-KR" altLang="en-US" sz="1400" kern="0" spc="-10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분</a:t>
            </a:r>
            <a:endParaRPr lang="ko-KR" altLang="en-US" sz="14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73" name="그림 7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3" b="63351"/>
          <a:stretch/>
        </p:blipFill>
        <p:spPr>
          <a:xfrm>
            <a:off x="5244214" y="2729934"/>
            <a:ext cx="1608176" cy="712696"/>
          </a:xfrm>
          <a:prstGeom prst="rect">
            <a:avLst/>
          </a:prstGeom>
        </p:spPr>
      </p:pic>
      <p:sp>
        <p:nvSpPr>
          <p:cNvPr id="74" name="직사각형 73"/>
          <p:cNvSpPr/>
          <p:nvPr/>
        </p:nvSpPr>
        <p:spPr>
          <a:xfrm>
            <a:off x="5369289" y="2935651"/>
            <a:ext cx="1406919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500" b="1" kern="0" spc="-100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인지기능향상상</a:t>
            </a:r>
            <a:endParaRPr lang="ko-KR" altLang="en-US" sz="1500" b="1" kern="0" dirty="0">
              <a:solidFill>
                <a:srgbClr val="0033CC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75" name="그림 7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" t="57176" r="997" b="1768"/>
          <a:stretch/>
        </p:blipFill>
        <p:spPr>
          <a:xfrm>
            <a:off x="5262817" y="3359572"/>
            <a:ext cx="1596755" cy="711555"/>
          </a:xfrm>
          <a:prstGeom prst="rect">
            <a:avLst/>
          </a:prstGeom>
        </p:spPr>
      </p:pic>
      <p:cxnSp>
        <p:nvCxnSpPr>
          <p:cNvPr id="76" name="직선 연결선 75"/>
          <p:cNvCxnSpPr/>
          <p:nvPr/>
        </p:nvCxnSpPr>
        <p:spPr bwMode="auto">
          <a:xfrm>
            <a:off x="5289192" y="3342796"/>
            <a:ext cx="15120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B2B2B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7" name="직사각형 76"/>
          <p:cNvSpPr/>
          <p:nvPr/>
        </p:nvSpPr>
        <p:spPr>
          <a:xfrm>
            <a:off x="5546151" y="3371386"/>
            <a:ext cx="12438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-10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 </a:t>
            </a:r>
            <a:r>
              <a:rPr lang="en-US" altLang="ko-KR" sz="1400" kern="0" spc="-10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lang="en-US" altLang="ko-KR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4</a:t>
            </a:r>
            <a:r>
              <a:rPr lang="ko-KR" altLang="en-US" sz="1400" kern="0" spc="-10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r>
              <a:rPr lang="en-US" altLang="ko-KR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/</a:t>
            </a:r>
            <a:r>
              <a:rPr lang="ko-KR" altLang="en-US" sz="1400" kern="0" spc="-10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年</a:t>
            </a:r>
            <a:endParaRPr lang="en-US" altLang="ko-KR" sz="1400" kern="0" spc="-10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 50</a:t>
            </a:r>
            <a:r>
              <a:rPr lang="ko-KR" altLang="en-US" sz="1400" kern="0" spc="-10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분</a:t>
            </a:r>
            <a:endParaRPr lang="ko-KR" altLang="en-US" sz="14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78" name="그림 7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3" b="63351"/>
          <a:stretch/>
        </p:blipFill>
        <p:spPr>
          <a:xfrm>
            <a:off x="7444641" y="2729934"/>
            <a:ext cx="1608176" cy="712696"/>
          </a:xfrm>
          <a:prstGeom prst="rect">
            <a:avLst/>
          </a:prstGeom>
        </p:spPr>
      </p:pic>
      <p:sp>
        <p:nvSpPr>
          <p:cNvPr id="79" name="직사각형 78"/>
          <p:cNvSpPr/>
          <p:nvPr/>
        </p:nvSpPr>
        <p:spPr>
          <a:xfrm>
            <a:off x="7675620" y="2935651"/>
            <a:ext cx="1050779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500" b="1" kern="0" spc="-100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작업치료</a:t>
            </a:r>
            <a:endParaRPr lang="ko-KR" altLang="en-US" sz="1500" b="1" kern="0" dirty="0">
              <a:solidFill>
                <a:srgbClr val="0033CC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80" name="그림 7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" t="57176" r="997" b="1768"/>
          <a:stretch/>
        </p:blipFill>
        <p:spPr>
          <a:xfrm>
            <a:off x="7463244" y="3359572"/>
            <a:ext cx="1596755" cy="711555"/>
          </a:xfrm>
          <a:prstGeom prst="rect">
            <a:avLst/>
          </a:prstGeom>
        </p:spPr>
      </p:pic>
      <p:cxnSp>
        <p:nvCxnSpPr>
          <p:cNvPr id="81" name="직선 연결선 80"/>
          <p:cNvCxnSpPr/>
          <p:nvPr/>
        </p:nvCxnSpPr>
        <p:spPr bwMode="auto">
          <a:xfrm>
            <a:off x="7489619" y="3342796"/>
            <a:ext cx="15120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B2B2B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2" name="직사각형 81"/>
          <p:cNvSpPr/>
          <p:nvPr/>
        </p:nvSpPr>
        <p:spPr>
          <a:xfrm>
            <a:off x="7746578" y="3371386"/>
            <a:ext cx="12438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-10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 </a:t>
            </a:r>
            <a:r>
              <a:rPr lang="en-US" altLang="ko-KR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24</a:t>
            </a:r>
            <a:r>
              <a:rPr lang="ko-KR" altLang="en-US" sz="1400" kern="0" spc="-10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r>
              <a:rPr lang="en-US" altLang="ko-KR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/</a:t>
            </a:r>
            <a:r>
              <a:rPr lang="ko-KR" altLang="en-US" sz="1400" kern="0" spc="-10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年</a:t>
            </a:r>
            <a:endParaRPr lang="en-US" altLang="ko-KR" sz="1400" kern="0" spc="-10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 50</a:t>
            </a:r>
            <a:r>
              <a:rPr lang="ko-KR" altLang="en-US" sz="1400" kern="0" spc="-10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분</a:t>
            </a:r>
            <a:endParaRPr lang="ko-KR" altLang="en-US" sz="14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83" name="그림 8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3" b="63351"/>
          <a:stretch/>
        </p:blipFill>
        <p:spPr>
          <a:xfrm>
            <a:off x="817976" y="4526753"/>
            <a:ext cx="1608176" cy="712696"/>
          </a:xfrm>
          <a:prstGeom prst="rect">
            <a:avLst/>
          </a:prstGeom>
        </p:spPr>
      </p:pic>
      <p:sp>
        <p:nvSpPr>
          <p:cNvPr id="84" name="직사각형 83"/>
          <p:cNvSpPr/>
          <p:nvPr/>
        </p:nvSpPr>
        <p:spPr>
          <a:xfrm>
            <a:off x="1048955" y="4732470"/>
            <a:ext cx="1175503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500" b="1" kern="0" spc="-10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화상활동</a:t>
            </a:r>
            <a:endParaRPr lang="ko-KR" altLang="en-US" sz="1500" b="1" kern="0" dirty="0">
              <a:solidFill>
                <a:srgbClr val="0033CC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85" name="그림 8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" t="57176" r="997" b="1768"/>
          <a:stretch/>
        </p:blipFill>
        <p:spPr>
          <a:xfrm>
            <a:off x="836579" y="5156391"/>
            <a:ext cx="1596755" cy="711555"/>
          </a:xfrm>
          <a:prstGeom prst="rect">
            <a:avLst/>
          </a:prstGeom>
        </p:spPr>
      </p:pic>
      <p:cxnSp>
        <p:nvCxnSpPr>
          <p:cNvPr id="86" name="직선 연결선 85"/>
          <p:cNvCxnSpPr/>
          <p:nvPr/>
        </p:nvCxnSpPr>
        <p:spPr bwMode="auto">
          <a:xfrm>
            <a:off x="862954" y="5139615"/>
            <a:ext cx="15120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B2B2B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7" name="직사각형 86"/>
          <p:cNvSpPr/>
          <p:nvPr/>
        </p:nvSpPr>
        <p:spPr>
          <a:xfrm>
            <a:off x="1119913" y="5168205"/>
            <a:ext cx="12438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-10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 </a:t>
            </a:r>
            <a:r>
              <a:rPr lang="en-US" altLang="ko-KR" sz="1400" kern="0" spc="-10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lang="en-US" altLang="ko-KR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4</a:t>
            </a:r>
            <a:r>
              <a:rPr lang="ko-KR" altLang="en-US" sz="1400" kern="0" spc="-10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r>
              <a:rPr lang="en-US" altLang="ko-KR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/</a:t>
            </a:r>
            <a:r>
              <a:rPr lang="ko-KR" altLang="en-US" sz="1400" kern="0" spc="-10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年</a:t>
            </a:r>
            <a:endParaRPr lang="en-US" altLang="ko-KR" sz="1400" kern="0" spc="-10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 50</a:t>
            </a:r>
            <a:r>
              <a:rPr lang="ko-KR" altLang="en-US" sz="1400" kern="0" spc="-10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분</a:t>
            </a:r>
            <a:endParaRPr lang="ko-KR" altLang="en-US" sz="14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88" name="그림 8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3" b="63351"/>
          <a:stretch/>
        </p:blipFill>
        <p:spPr>
          <a:xfrm>
            <a:off x="3051222" y="4526753"/>
            <a:ext cx="1608176" cy="712696"/>
          </a:xfrm>
          <a:prstGeom prst="rect">
            <a:avLst/>
          </a:prstGeom>
        </p:spPr>
      </p:pic>
      <p:sp>
        <p:nvSpPr>
          <p:cNvPr id="89" name="직사각형 88"/>
          <p:cNvSpPr/>
          <p:nvPr/>
        </p:nvSpPr>
        <p:spPr>
          <a:xfrm>
            <a:off x="3199056" y="4732470"/>
            <a:ext cx="1397953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500" b="1" kern="0" spc="-100" dirty="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치매예방 체조</a:t>
            </a:r>
            <a:endParaRPr lang="ko-KR" altLang="en-US" sz="1500" b="1" kern="0" dirty="0">
              <a:solidFill>
                <a:srgbClr val="0033CC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90" name="그림 8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" t="57176" r="997" b="1768"/>
          <a:stretch/>
        </p:blipFill>
        <p:spPr>
          <a:xfrm>
            <a:off x="3069825" y="5156391"/>
            <a:ext cx="1596755" cy="711555"/>
          </a:xfrm>
          <a:prstGeom prst="rect">
            <a:avLst/>
          </a:prstGeom>
        </p:spPr>
      </p:pic>
      <p:cxnSp>
        <p:nvCxnSpPr>
          <p:cNvPr id="91" name="직선 연결선 90"/>
          <p:cNvCxnSpPr/>
          <p:nvPr/>
        </p:nvCxnSpPr>
        <p:spPr bwMode="auto">
          <a:xfrm>
            <a:off x="3096200" y="5139615"/>
            <a:ext cx="15120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B2B2B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2" name="직사각형 91"/>
          <p:cNvSpPr/>
          <p:nvPr/>
        </p:nvSpPr>
        <p:spPr>
          <a:xfrm>
            <a:off x="3353159" y="5168205"/>
            <a:ext cx="12438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-10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 </a:t>
            </a:r>
            <a:r>
              <a:rPr lang="en-US" altLang="ko-KR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48</a:t>
            </a:r>
            <a:r>
              <a:rPr lang="ko-KR" altLang="en-US" sz="1400" kern="0" spc="-10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r>
              <a:rPr lang="en-US" altLang="ko-KR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/</a:t>
            </a:r>
            <a:r>
              <a:rPr lang="ko-KR" altLang="en-US" sz="1400" kern="0" spc="-10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年</a:t>
            </a:r>
            <a:endParaRPr lang="en-US" altLang="ko-KR" sz="1400" kern="0" spc="-10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 50</a:t>
            </a:r>
            <a:r>
              <a:rPr lang="ko-KR" altLang="en-US" sz="1400" kern="0" spc="-10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분</a:t>
            </a:r>
            <a:endParaRPr lang="ko-KR" altLang="en-US" sz="14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93" name="그림 9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3" b="63351"/>
          <a:stretch/>
        </p:blipFill>
        <p:spPr>
          <a:xfrm>
            <a:off x="5238876" y="4526753"/>
            <a:ext cx="1608176" cy="712696"/>
          </a:xfrm>
          <a:prstGeom prst="rect">
            <a:avLst/>
          </a:prstGeom>
        </p:spPr>
      </p:pic>
      <p:sp>
        <p:nvSpPr>
          <p:cNvPr id="94" name="직사각형 93"/>
          <p:cNvSpPr/>
          <p:nvPr/>
        </p:nvSpPr>
        <p:spPr>
          <a:xfrm>
            <a:off x="5400051" y="4732470"/>
            <a:ext cx="1396702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500" b="1" kern="0" spc="-100" smtClean="0">
                <a:solidFill>
                  <a:srgbClr val="0033CC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사회적응 훈련</a:t>
            </a:r>
            <a:endParaRPr lang="ko-KR" altLang="en-US" sz="1500" b="1" kern="0" dirty="0">
              <a:solidFill>
                <a:srgbClr val="0033CC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95" name="그림 9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" t="57176" r="997" b="1768"/>
          <a:stretch/>
        </p:blipFill>
        <p:spPr>
          <a:xfrm>
            <a:off x="5257479" y="5156391"/>
            <a:ext cx="1596755" cy="711555"/>
          </a:xfrm>
          <a:prstGeom prst="rect">
            <a:avLst/>
          </a:prstGeom>
        </p:spPr>
      </p:pic>
      <p:cxnSp>
        <p:nvCxnSpPr>
          <p:cNvPr id="96" name="직선 연결선 95"/>
          <p:cNvCxnSpPr/>
          <p:nvPr/>
        </p:nvCxnSpPr>
        <p:spPr bwMode="auto">
          <a:xfrm>
            <a:off x="5283854" y="5139615"/>
            <a:ext cx="15120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B2B2B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7" name="직사각형 96"/>
          <p:cNvSpPr/>
          <p:nvPr/>
        </p:nvSpPr>
        <p:spPr>
          <a:xfrm>
            <a:off x="5540813" y="5168205"/>
            <a:ext cx="12438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-10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 </a:t>
            </a:r>
            <a:r>
              <a:rPr lang="en-US" altLang="ko-KR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24</a:t>
            </a:r>
            <a:r>
              <a:rPr lang="ko-KR" altLang="en-US" sz="1400" kern="0" spc="-10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r>
              <a:rPr lang="en-US" altLang="ko-KR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/</a:t>
            </a:r>
            <a:r>
              <a:rPr lang="ko-KR" altLang="en-US" sz="1400" kern="0" spc="-10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年</a:t>
            </a:r>
            <a:endParaRPr lang="en-US" altLang="ko-KR" sz="1400" kern="0" spc="-10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 50</a:t>
            </a:r>
            <a:r>
              <a:rPr lang="ko-KR" altLang="en-US" sz="1400" kern="0" spc="-10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분</a:t>
            </a:r>
            <a:endParaRPr lang="ko-KR" altLang="en-US" sz="14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110" name="그림 10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111" name="그림 1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006" y="1060933"/>
            <a:ext cx="1494786" cy="142004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8" t="7197" r="10822" b="4415"/>
          <a:stretch/>
        </p:blipFill>
        <p:spPr>
          <a:xfrm>
            <a:off x="7286456" y="4351972"/>
            <a:ext cx="2361309" cy="2222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57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 dirty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en-US" altLang="ko-KR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19</a:t>
            </a:r>
            <a:r>
              <a:rPr lang="ko-KR" altLang="en-US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년 사업계획</a:t>
            </a:r>
            <a:r>
              <a:rPr lang="en-US" altLang="ko-KR" sz="32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37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38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9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sp>
        <p:nvSpPr>
          <p:cNvPr id="39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-39/40-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48943" y="1419368"/>
            <a:ext cx="9134672" cy="80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80000"/>
              </a:lnSpc>
              <a:spcBef>
                <a:spcPts val="710"/>
              </a:spcBef>
              <a:spcAft>
                <a:spcPts val="0"/>
              </a:spcAft>
            </a:pPr>
            <a:r>
              <a:rPr lang="en-US" altLang="ko-KR" sz="1400" b="1" kern="0" spc="-5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1. </a:t>
            </a:r>
            <a:r>
              <a:rPr lang="ko-KR" altLang="en-US" sz="1400" b="1" kern="0" spc="-5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사업목적 </a:t>
            </a:r>
            <a:r>
              <a:rPr lang="en-US" altLang="ko-KR" sz="1400" b="1" kern="0" spc="-5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: </a:t>
            </a:r>
            <a:r>
              <a:rPr lang="en-US" altLang="ko-KR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노년기 </a:t>
            </a:r>
            <a:r>
              <a:rPr lang="ko-KR" altLang="en-US" sz="1400" kern="0" spc="-100" dirty="0" err="1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자아통합의</a:t>
            </a:r>
            <a:r>
              <a:rPr lang="ko-KR" altLang="en-US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성공적 성취</a:t>
            </a:r>
            <a:r>
              <a:rPr lang="en-US" altLang="ko-KR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삶의 의욕을 </a:t>
            </a:r>
            <a:r>
              <a:rPr lang="en-US" altLang="ko-KR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고취</a:t>
            </a:r>
            <a:r>
              <a:rPr lang="en-US" altLang="ko-KR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, </a:t>
            </a:r>
            <a:r>
              <a:rPr lang="ko-KR" altLang="en-US" sz="1400" kern="0" spc="-10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심리적 안녕 도모</a:t>
            </a:r>
            <a:endParaRPr lang="en-US" altLang="ko-KR" sz="1400" kern="0" spc="-100" dirty="0" smtClean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just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b="1" kern="0" spc="-5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2. </a:t>
            </a:r>
            <a:r>
              <a:rPr lang="ko-KR" altLang="en-US" sz="1400" b="1" kern="0" spc="-5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서비스 </a:t>
            </a:r>
            <a:r>
              <a:rPr lang="ko-KR" altLang="en-US" sz="1400" b="1" kern="0" spc="-5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대상 및 선정 </a:t>
            </a:r>
            <a:r>
              <a:rPr lang="ko-KR" altLang="en-US" sz="1400" b="1" kern="0" spc="-5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en-US" altLang="ko-KR" sz="1400" b="1" kern="0" spc="-5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: </a:t>
            </a:r>
            <a:r>
              <a:rPr lang="ko-KR" altLang="en-US" sz="1400" kern="0" spc="-5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주기적 평가를 통해  </a:t>
            </a:r>
            <a:r>
              <a:rPr lang="ko-KR" altLang="en-US" sz="1400" kern="0" spc="-5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선정 </a:t>
            </a:r>
            <a:r>
              <a:rPr lang="en-US" altLang="ko-KR" sz="1400" kern="0" spc="-5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(</a:t>
            </a:r>
            <a:r>
              <a:rPr lang="ko-KR" altLang="en-US" sz="1400" kern="0" spc="-5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연 </a:t>
            </a:r>
            <a:r>
              <a:rPr lang="en-US" altLang="ko-KR" sz="1400" kern="0" spc="-5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lang="ko-KR" altLang="en-US" sz="1400" kern="0" spc="-5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 실시</a:t>
            </a:r>
            <a:r>
              <a:rPr lang="en-US" altLang="ko-KR" sz="1400" kern="0" spc="-5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) , 25</a:t>
            </a:r>
            <a:r>
              <a:rPr lang="ko-KR" altLang="en-US" sz="1400" kern="0" spc="-5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명 </a:t>
            </a:r>
            <a:r>
              <a:rPr lang="ko-KR" altLang="en-US" sz="1400" kern="0" spc="-50" dirty="0" smtClean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내외 운영</a:t>
            </a:r>
            <a:r>
              <a:rPr lang="en-US" altLang="ko-KR" sz="1400" kern="0" spc="-50" dirty="0">
                <a:solidFill>
                  <a:srgbClr val="0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</a:t>
            </a:r>
            <a:endParaRPr lang="ko-KR" altLang="en-US" sz="1400" kern="0" dirty="0">
              <a:solidFill>
                <a:srgbClr val="0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86" y="2365705"/>
            <a:ext cx="1235402" cy="1822713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754672" y="3554873"/>
            <a:ext cx="792494" cy="365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</a:t>
            </a:r>
            <a:r>
              <a:rPr lang="ko-KR" altLang="en-US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r>
              <a:rPr lang="en-US" altLang="ko-KR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/</a:t>
            </a:r>
            <a:r>
              <a:rPr lang="ko-KR" altLang="en-US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年</a:t>
            </a:r>
            <a:endParaRPr lang="ko-KR" altLang="en-US" sz="1400" kern="0" dirty="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68592" y="2967494"/>
            <a:ext cx="864804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spc="-100" dirty="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호롱불</a:t>
            </a:r>
            <a:endParaRPr lang="en-US" altLang="ko-KR" sz="1500" kern="0" spc="-100" dirty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ctr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spc="-100" dirty="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공연</a:t>
            </a:r>
            <a:endParaRPr lang="ko-KR" altLang="en-US" sz="1500" kern="0" dirty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41" name="그림 4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993" y="2365705"/>
            <a:ext cx="1235402" cy="1822713"/>
          </a:xfrm>
          <a:prstGeom prst="rect">
            <a:avLst/>
          </a:prstGeom>
        </p:spPr>
      </p:pic>
      <p:sp>
        <p:nvSpPr>
          <p:cNvPr id="42" name="직사각형 41"/>
          <p:cNvSpPr/>
          <p:nvPr/>
        </p:nvSpPr>
        <p:spPr>
          <a:xfrm>
            <a:off x="2049748" y="3554873"/>
            <a:ext cx="822882" cy="365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-100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lang="ko-KR" altLang="en-US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r>
              <a:rPr lang="en-US" altLang="ko-KR" sz="1400" kern="0" spc="-100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/</a:t>
            </a:r>
            <a:r>
              <a:rPr lang="ko-KR" altLang="en-US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月</a:t>
            </a:r>
            <a:endParaRPr lang="ko-KR" altLang="en-US" sz="1400" kern="0" dirty="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44" name="그림 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579" y="2365705"/>
            <a:ext cx="1235402" cy="1822713"/>
          </a:xfrm>
          <a:prstGeom prst="rect">
            <a:avLst/>
          </a:prstGeom>
        </p:spPr>
      </p:pic>
      <p:sp>
        <p:nvSpPr>
          <p:cNvPr id="45" name="직사각형 44"/>
          <p:cNvSpPr/>
          <p:nvPr/>
        </p:nvSpPr>
        <p:spPr>
          <a:xfrm>
            <a:off x="3356156" y="3554873"/>
            <a:ext cx="803345" cy="365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lang="ko-KR" altLang="en-US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r>
              <a:rPr lang="en-US" altLang="ko-KR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/</a:t>
            </a:r>
            <a:r>
              <a:rPr lang="ko-KR" altLang="en-US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年</a:t>
            </a:r>
            <a:endParaRPr lang="ko-KR" altLang="en-US" sz="1400" kern="0" dirty="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47" name="그림 4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741" y="2365705"/>
            <a:ext cx="1235402" cy="1822713"/>
          </a:xfrm>
          <a:prstGeom prst="rect">
            <a:avLst/>
          </a:prstGeom>
        </p:spPr>
      </p:pic>
      <p:sp>
        <p:nvSpPr>
          <p:cNvPr id="48" name="직사각형 47"/>
          <p:cNvSpPr/>
          <p:nvPr/>
        </p:nvSpPr>
        <p:spPr>
          <a:xfrm>
            <a:off x="4631033" y="3554873"/>
            <a:ext cx="831968" cy="365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.2</a:t>
            </a:r>
            <a:r>
              <a:rPr lang="ko-KR" altLang="en-US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r>
              <a:rPr lang="en-US" altLang="ko-KR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/</a:t>
            </a:r>
            <a:r>
              <a:rPr lang="ko-KR" altLang="en-US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年</a:t>
            </a:r>
            <a:endParaRPr lang="ko-KR" altLang="en-US" sz="1400" kern="0" dirty="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4483690" y="2976286"/>
            <a:ext cx="1007797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spc="-100" dirty="0" err="1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헵시바</a:t>
            </a:r>
            <a:endParaRPr lang="en-US" altLang="ko-KR" sz="1500" kern="0" spc="-100" dirty="0" smtClean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ctr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500" kern="0" spc="-100" dirty="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(</a:t>
            </a:r>
            <a:r>
              <a:rPr lang="ko-KR" altLang="en-US" sz="1500" kern="0" spc="-10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민요</a:t>
            </a:r>
            <a:r>
              <a:rPr lang="en-US" altLang="ko-KR" sz="1500" kern="0" spc="-10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)</a:t>
            </a:r>
            <a:endParaRPr lang="ko-KR" altLang="en-US" sz="1500" kern="0" dirty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50" name="그림 4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533" y="2365705"/>
            <a:ext cx="1235402" cy="1822713"/>
          </a:xfrm>
          <a:prstGeom prst="rect">
            <a:avLst/>
          </a:prstGeom>
        </p:spPr>
      </p:pic>
      <p:sp>
        <p:nvSpPr>
          <p:cNvPr id="51" name="직사각형 50"/>
          <p:cNvSpPr/>
          <p:nvPr/>
        </p:nvSpPr>
        <p:spPr>
          <a:xfrm>
            <a:off x="5935188" y="3554873"/>
            <a:ext cx="805409" cy="365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-100" dirty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lang="ko-KR" altLang="en-US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r>
              <a:rPr lang="en-US" altLang="ko-KR" sz="1400" kern="0" spc="-100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/</a:t>
            </a:r>
            <a:r>
              <a:rPr lang="ko-KR" altLang="en-US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月</a:t>
            </a:r>
            <a:endParaRPr lang="ko-KR" altLang="en-US" sz="1400" kern="0" dirty="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5893689" y="2967494"/>
            <a:ext cx="688286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spc="-100" dirty="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노래</a:t>
            </a:r>
            <a:endParaRPr lang="en-US" altLang="ko-KR" sz="1500" kern="0" spc="-100" dirty="0" smtClean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ctr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spc="-100" dirty="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교실</a:t>
            </a:r>
            <a:endParaRPr lang="ko-KR" altLang="en-US" sz="1500" kern="0" dirty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53" name="그림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156" y="2365705"/>
            <a:ext cx="1235402" cy="1822713"/>
          </a:xfrm>
          <a:prstGeom prst="rect">
            <a:avLst/>
          </a:prstGeom>
        </p:spPr>
      </p:pic>
      <p:sp>
        <p:nvSpPr>
          <p:cNvPr id="54" name="직사각형 53"/>
          <p:cNvSpPr/>
          <p:nvPr/>
        </p:nvSpPr>
        <p:spPr>
          <a:xfrm>
            <a:off x="7194727" y="3554873"/>
            <a:ext cx="817309" cy="365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-100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lang="ko-KR" altLang="en-US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r>
              <a:rPr lang="en-US" altLang="ko-KR" sz="1400" kern="0" spc="-100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/</a:t>
            </a:r>
            <a:r>
              <a:rPr lang="ko-KR" altLang="en-US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月</a:t>
            </a:r>
            <a:endParaRPr lang="ko-KR" altLang="en-US" sz="1400" kern="0" dirty="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7181896" y="2967494"/>
            <a:ext cx="688286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spc="-100" dirty="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세상</a:t>
            </a:r>
            <a:endParaRPr lang="en-US" altLang="ko-KR" sz="1500" kern="0" spc="-100" dirty="0" smtClean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ctr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spc="-100" dirty="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소식</a:t>
            </a:r>
            <a:endParaRPr lang="ko-KR" altLang="en-US" sz="1500" kern="0" dirty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1983794" y="2967494"/>
            <a:ext cx="824739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spc="-100" dirty="0" err="1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섹소폰</a:t>
            </a:r>
            <a:endParaRPr lang="en-US" altLang="ko-KR" sz="1500" kern="0" spc="-100" smtClean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ctr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spc="-10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공연</a:t>
            </a:r>
            <a:endParaRPr lang="ko-KR" altLang="en-US" sz="1500" kern="0" dirty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3277023" y="2967494"/>
            <a:ext cx="815148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spc="-100" dirty="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소리</a:t>
            </a:r>
            <a:endParaRPr lang="en-US" altLang="ko-KR" sz="1500" kern="0" spc="-100" dirty="0" smtClean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ctr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spc="-100" dirty="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사랑</a:t>
            </a:r>
            <a:r>
              <a:rPr lang="en-US" altLang="ko-KR" sz="1500" kern="0" spc="-100" dirty="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(</a:t>
            </a:r>
            <a:r>
              <a:rPr lang="ko-KR" altLang="en-US" sz="1500" kern="0" spc="-10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孝</a:t>
            </a:r>
            <a:r>
              <a:rPr lang="en-US" altLang="ko-KR" sz="1500" kern="0" spc="-100" dirty="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)</a:t>
            </a:r>
            <a:endParaRPr lang="ko-KR" altLang="en-US" sz="1500" kern="0" dirty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69" name="그림 6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2706" y="2365705"/>
            <a:ext cx="1235402" cy="1822713"/>
          </a:xfrm>
          <a:prstGeom prst="rect">
            <a:avLst/>
          </a:prstGeom>
        </p:spPr>
      </p:pic>
      <p:sp>
        <p:nvSpPr>
          <p:cNvPr id="70" name="직사각형 69"/>
          <p:cNvSpPr/>
          <p:nvPr/>
        </p:nvSpPr>
        <p:spPr>
          <a:xfrm>
            <a:off x="8499271" y="3554873"/>
            <a:ext cx="830601" cy="365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-100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</a:t>
            </a:r>
            <a:r>
              <a:rPr lang="ko-KR" altLang="en-US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r>
              <a:rPr lang="en-US" altLang="ko-KR" sz="1400" kern="0" spc="-100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/</a:t>
            </a:r>
            <a:r>
              <a:rPr lang="ko-KR" altLang="en-US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月</a:t>
            </a:r>
            <a:endParaRPr lang="ko-KR" altLang="en-US" sz="1400" kern="0" dirty="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8410901" y="2967494"/>
            <a:ext cx="827041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spc="-100" dirty="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영화</a:t>
            </a:r>
            <a:endParaRPr lang="en-US" altLang="ko-KR" sz="1500" kern="0" spc="-100" dirty="0" smtClean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ctr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spc="-100" dirty="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드라마</a:t>
            </a:r>
            <a:endParaRPr lang="ko-KR" altLang="en-US" sz="1500" kern="0" dirty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80" name="그림 7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86" y="4476748"/>
            <a:ext cx="1235402" cy="1822713"/>
          </a:xfrm>
          <a:prstGeom prst="rect">
            <a:avLst/>
          </a:prstGeom>
        </p:spPr>
      </p:pic>
      <p:sp>
        <p:nvSpPr>
          <p:cNvPr id="81" name="직사각형 80"/>
          <p:cNvSpPr/>
          <p:nvPr/>
        </p:nvSpPr>
        <p:spPr>
          <a:xfrm>
            <a:off x="754672" y="5665916"/>
            <a:ext cx="792494" cy="365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-10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6</a:t>
            </a:r>
            <a:r>
              <a:rPr lang="ko-KR" altLang="en-US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r>
              <a:rPr lang="en-US" altLang="ko-KR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/</a:t>
            </a:r>
            <a:r>
              <a:rPr lang="ko-KR" altLang="en-US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年</a:t>
            </a:r>
            <a:endParaRPr lang="ko-KR" altLang="en-US" sz="1400" kern="0" dirty="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668592" y="5078537"/>
            <a:ext cx="864804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spc="-100" dirty="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풍선</a:t>
            </a:r>
            <a:endParaRPr lang="en-US" altLang="ko-KR" sz="1500" kern="0" spc="-100" dirty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ctr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spc="-100" dirty="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배구</a:t>
            </a:r>
            <a:endParaRPr lang="ko-KR" altLang="en-US" sz="1500" kern="0" dirty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83" name="그림 8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993" y="4476748"/>
            <a:ext cx="1235402" cy="1822713"/>
          </a:xfrm>
          <a:prstGeom prst="rect">
            <a:avLst/>
          </a:prstGeom>
        </p:spPr>
      </p:pic>
      <p:sp>
        <p:nvSpPr>
          <p:cNvPr id="84" name="직사각형 83"/>
          <p:cNvSpPr/>
          <p:nvPr/>
        </p:nvSpPr>
        <p:spPr>
          <a:xfrm>
            <a:off x="2049748" y="5665916"/>
            <a:ext cx="822882" cy="365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-100" dirty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6</a:t>
            </a:r>
            <a:r>
              <a:rPr lang="ko-KR" altLang="en-US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r>
              <a:rPr lang="en-US" altLang="ko-KR" sz="1400" kern="0" spc="-100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/</a:t>
            </a:r>
            <a:r>
              <a:rPr lang="ko-KR" altLang="en-US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月</a:t>
            </a:r>
            <a:endParaRPr lang="ko-KR" altLang="en-US" sz="1400" kern="0" dirty="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85" name="그림 8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579" y="4476748"/>
            <a:ext cx="1235402" cy="1822713"/>
          </a:xfrm>
          <a:prstGeom prst="rect">
            <a:avLst/>
          </a:prstGeom>
        </p:spPr>
      </p:pic>
      <p:sp>
        <p:nvSpPr>
          <p:cNvPr id="86" name="직사각형 85"/>
          <p:cNvSpPr/>
          <p:nvPr/>
        </p:nvSpPr>
        <p:spPr>
          <a:xfrm>
            <a:off x="3356156" y="5665916"/>
            <a:ext cx="803345" cy="365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-100" dirty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</a:t>
            </a:r>
            <a:r>
              <a:rPr lang="ko-KR" altLang="en-US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r>
              <a:rPr lang="en-US" altLang="ko-KR" sz="1400" kern="0" spc="-100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/</a:t>
            </a:r>
            <a:r>
              <a:rPr lang="ko-KR" altLang="en-US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月</a:t>
            </a:r>
            <a:endParaRPr lang="ko-KR" altLang="en-US" sz="1400" kern="0" dirty="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87" name="그림 8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741" y="4476748"/>
            <a:ext cx="1235402" cy="1822713"/>
          </a:xfrm>
          <a:prstGeom prst="rect">
            <a:avLst/>
          </a:prstGeom>
        </p:spPr>
      </p:pic>
      <p:sp>
        <p:nvSpPr>
          <p:cNvPr id="88" name="직사각형 87"/>
          <p:cNvSpPr/>
          <p:nvPr/>
        </p:nvSpPr>
        <p:spPr>
          <a:xfrm>
            <a:off x="4631033" y="5665916"/>
            <a:ext cx="831968" cy="365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-10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6</a:t>
            </a:r>
            <a:r>
              <a:rPr lang="ko-KR" altLang="en-US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r>
              <a:rPr lang="en-US" altLang="ko-KR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/</a:t>
            </a:r>
            <a:r>
              <a:rPr lang="ko-KR" altLang="en-US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年</a:t>
            </a:r>
            <a:endParaRPr lang="ko-KR" altLang="en-US" sz="1400" kern="0" dirty="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4483690" y="5087329"/>
            <a:ext cx="1007797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spc="-10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아로마</a:t>
            </a:r>
            <a:endParaRPr lang="en-US" altLang="ko-KR" sz="1500" kern="0" spc="-100" dirty="0" smtClean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ctr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spc="-100" dirty="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요법</a:t>
            </a:r>
            <a:endParaRPr lang="ko-KR" altLang="en-US" sz="1500" kern="0" dirty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90" name="그림 8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533" y="4476748"/>
            <a:ext cx="1235402" cy="1822713"/>
          </a:xfrm>
          <a:prstGeom prst="rect">
            <a:avLst/>
          </a:prstGeom>
        </p:spPr>
      </p:pic>
      <p:sp>
        <p:nvSpPr>
          <p:cNvPr id="91" name="직사각형 90"/>
          <p:cNvSpPr/>
          <p:nvPr/>
        </p:nvSpPr>
        <p:spPr>
          <a:xfrm>
            <a:off x="5935188" y="5665916"/>
            <a:ext cx="805409" cy="365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-100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6</a:t>
            </a:r>
            <a:r>
              <a:rPr lang="ko-KR" altLang="en-US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r>
              <a:rPr lang="en-US" altLang="ko-KR" sz="1400" kern="0" spc="-100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/</a:t>
            </a:r>
            <a:r>
              <a:rPr lang="ko-KR" altLang="en-US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月</a:t>
            </a:r>
            <a:endParaRPr lang="ko-KR" altLang="en-US" sz="1400" kern="0" dirty="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92" name="직사각형 91"/>
          <p:cNvSpPr/>
          <p:nvPr/>
        </p:nvSpPr>
        <p:spPr>
          <a:xfrm>
            <a:off x="5788298" y="5078537"/>
            <a:ext cx="1021621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spc="-100" dirty="0" err="1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찜볼</a:t>
            </a:r>
            <a:endParaRPr lang="en-US" altLang="ko-KR" sz="1500" kern="0" spc="-100" dirty="0" smtClean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ctr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500" kern="0" spc="-100" dirty="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(</a:t>
            </a:r>
            <a:r>
              <a:rPr lang="ko-KR" altLang="en-US" sz="1500" kern="0" spc="-10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공놀이</a:t>
            </a:r>
            <a:r>
              <a:rPr lang="en-US" altLang="ko-KR" sz="1500" kern="0" spc="-10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)</a:t>
            </a:r>
            <a:endParaRPr lang="ko-KR" altLang="en-US" sz="1500" kern="0" dirty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93" name="그림 9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156" y="4476748"/>
            <a:ext cx="1235402" cy="1822713"/>
          </a:xfrm>
          <a:prstGeom prst="rect">
            <a:avLst/>
          </a:prstGeom>
        </p:spPr>
      </p:pic>
      <p:sp>
        <p:nvSpPr>
          <p:cNvPr id="94" name="직사각형 93"/>
          <p:cNvSpPr/>
          <p:nvPr/>
        </p:nvSpPr>
        <p:spPr>
          <a:xfrm>
            <a:off x="7194727" y="5665916"/>
            <a:ext cx="817309" cy="365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-100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lang="ko-KR" altLang="en-US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r>
              <a:rPr lang="en-US" altLang="ko-KR" sz="1400" kern="0" spc="-100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/</a:t>
            </a:r>
            <a:r>
              <a:rPr lang="ko-KR" altLang="en-US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月</a:t>
            </a:r>
            <a:endParaRPr lang="ko-KR" altLang="en-US" sz="1400" kern="0" dirty="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7181896" y="5078537"/>
            <a:ext cx="688286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spc="-100" dirty="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시</a:t>
            </a:r>
            <a:endParaRPr lang="en-US" altLang="ko-KR" sz="1500" kern="0" spc="-100" dirty="0" smtClean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ctr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spc="-100" dirty="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낭송</a:t>
            </a:r>
            <a:endParaRPr lang="ko-KR" altLang="en-US" sz="1500" kern="0" dirty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96" name="직사각형 95"/>
          <p:cNvSpPr/>
          <p:nvPr/>
        </p:nvSpPr>
        <p:spPr>
          <a:xfrm>
            <a:off x="1904666" y="5078537"/>
            <a:ext cx="968049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spc="-100" dirty="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가요</a:t>
            </a:r>
            <a:endParaRPr lang="en-US" altLang="ko-KR" sz="1500" kern="0" spc="-100" smtClean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ctr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spc="-10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무대시청</a:t>
            </a:r>
            <a:endParaRPr lang="ko-KR" altLang="en-US" sz="1500" kern="0" dirty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97" name="직사각형 96"/>
          <p:cNvSpPr/>
          <p:nvPr/>
        </p:nvSpPr>
        <p:spPr>
          <a:xfrm>
            <a:off x="3277023" y="5078537"/>
            <a:ext cx="815148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spc="-100" dirty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발</a:t>
            </a:r>
            <a:endParaRPr lang="en-US" altLang="ko-KR" sz="1500" kern="0" spc="-100" dirty="0" smtClean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ctr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spc="-100" dirty="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마사지</a:t>
            </a:r>
            <a:endParaRPr lang="ko-KR" altLang="en-US" sz="1500" kern="0" dirty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98" name="그림 9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2706" y="4476748"/>
            <a:ext cx="1235402" cy="1822713"/>
          </a:xfrm>
          <a:prstGeom prst="rect">
            <a:avLst/>
          </a:prstGeom>
        </p:spPr>
      </p:pic>
      <p:sp>
        <p:nvSpPr>
          <p:cNvPr id="99" name="직사각형 98"/>
          <p:cNvSpPr/>
          <p:nvPr/>
        </p:nvSpPr>
        <p:spPr>
          <a:xfrm>
            <a:off x="8499271" y="5665916"/>
            <a:ext cx="830601" cy="365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-100" dirty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</a:t>
            </a:r>
            <a:r>
              <a:rPr lang="ko-KR" altLang="en-US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회</a:t>
            </a:r>
            <a:r>
              <a:rPr lang="en-US" altLang="ko-KR" sz="1400" kern="0" spc="-100" dirty="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/</a:t>
            </a:r>
            <a:r>
              <a:rPr lang="ko-KR" altLang="en-US" sz="1400" kern="0" spc="-100" smtClean="0">
                <a:solidFill>
                  <a:srgbClr val="FFFF99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月</a:t>
            </a:r>
            <a:endParaRPr lang="ko-KR" altLang="en-US" sz="1400" kern="0" dirty="0">
              <a:solidFill>
                <a:srgbClr val="FFFF99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00" name="직사각형 99"/>
          <p:cNvSpPr/>
          <p:nvPr/>
        </p:nvSpPr>
        <p:spPr>
          <a:xfrm>
            <a:off x="8410901" y="5078537"/>
            <a:ext cx="827041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spc="-100" dirty="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요리</a:t>
            </a:r>
            <a:endParaRPr lang="en-US" altLang="ko-KR" sz="1500" kern="0" spc="-100" dirty="0" smtClean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  <a:p>
            <a:pPr algn="ctr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dirty="0" smtClean="0">
                <a:solidFill>
                  <a:srgbClr val="C0000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활동</a:t>
            </a:r>
            <a:endParaRPr lang="ko-KR" altLang="en-US" sz="1500" kern="0" dirty="0">
              <a:solidFill>
                <a:srgbClr val="C0000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01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54" y="1074111"/>
            <a:ext cx="4344530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>
            <a:defPPr>
              <a:defRPr lang="ko-K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0" hangingPunct="1">
              <a:defRPr kumimoji="1"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ko-KR" altLang="en-US" sz="1800" b="1" smtClean="0">
                <a:latin typeface="HY엽서M" panose="02030600000101010101" pitchFamily="18" charset="-127"/>
                <a:ea typeface="HY엽서M" panose="02030600000101010101" pitchFamily="18" charset="-127"/>
              </a:rPr>
              <a:t>□ 여가 </a:t>
            </a:r>
            <a:r>
              <a:rPr lang="ko-KR" altLang="en-US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프로그램</a:t>
            </a:r>
            <a:r>
              <a:rPr lang="en-US" altLang="ko-KR" sz="1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endParaRPr lang="ko-KR" altLang="en-US" sz="1800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102" name="그림 10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103" name="그림 10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13" t="2307" r="15220" b="18718"/>
          <a:stretch/>
        </p:blipFill>
        <p:spPr>
          <a:xfrm>
            <a:off x="7530353" y="925162"/>
            <a:ext cx="1440000" cy="1490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316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>
            <a:extLst>
              <a:ext uri="{FF2B5EF4-FFF2-40B4-BE49-F238E27FC236}">
                <a16:creationId xmlns:a16="http://schemas.microsoft.com/office/drawing/2014/main" id="{D8B68AE0-94A4-41A2-95C2-D130FFE27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41" y="248467"/>
            <a:ext cx="6560123" cy="428625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3200" b="1" smtClean="0">
                <a:latin typeface="HY엽서M" panose="02030600000101010101" pitchFamily="18" charset="-127"/>
                <a:ea typeface="HY엽서M" panose="02030600000101010101" pitchFamily="18" charset="-127"/>
              </a:rPr>
              <a:t>찾아오시는 길</a:t>
            </a:r>
            <a:endParaRPr lang="ko-KR" altLang="en-US" sz="32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A6ED5EA-10F3-4B8E-8671-08399B25C302}"/>
              </a:ext>
            </a:extLst>
          </p:cNvPr>
          <p:cNvGrpSpPr/>
          <p:nvPr/>
        </p:nvGrpSpPr>
        <p:grpSpPr>
          <a:xfrm>
            <a:off x="249053" y="291657"/>
            <a:ext cx="342625" cy="326558"/>
            <a:chOff x="7400893" y="5470776"/>
            <a:chExt cx="342625" cy="326558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CEE437B5-21B1-43D3-BEAC-F6AE4BFAA4BD}"/>
                </a:ext>
              </a:extLst>
            </p:cNvPr>
            <p:cNvGrpSpPr/>
            <p:nvPr/>
          </p:nvGrpSpPr>
          <p:grpSpPr>
            <a:xfrm>
              <a:off x="7400893" y="5470776"/>
              <a:ext cx="342625" cy="326558"/>
              <a:chOff x="8426972" y="2494817"/>
              <a:chExt cx="342625" cy="326558"/>
            </a:xfrm>
          </p:grpSpPr>
          <p:sp>
            <p:nvSpPr>
              <p:cNvPr id="37" name="AutoShape 67">
                <a:extLst>
                  <a:ext uri="{FF2B5EF4-FFF2-40B4-BE49-F238E27FC236}">
                    <a16:creationId xmlns:a16="http://schemas.microsoft.com/office/drawing/2014/main" id="{2ACEFB4C-5169-456F-806F-80A796D7BA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426972" y="2494817"/>
                <a:ext cx="342625" cy="326558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38" name="Freeform 68">
                <a:extLst>
                  <a:ext uri="{FF2B5EF4-FFF2-40B4-BE49-F238E27FC236}">
                    <a16:creationId xmlns:a16="http://schemas.microsoft.com/office/drawing/2014/main" id="{AA3AFC50-5918-4DEB-8186-9B860504396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8455947" y="2522024"/>
                <a:ext cx="170915" cy="163279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99FF">
                      <a:gamma/>
                      <a:tint val="36471"/>
                      <a:invGamma/>
                    </a:srgbClr>
                  </a:gs>
                  <a:gs pos="50000">
                    <a:srgbClr val="0099FF"/>
                  </a:gs>
                  <a:gs pos="100000">
                    <a:srgbClr val="0099FF">
                      <a:gamma/>
                      <a:tint val="36471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55D7276-1FBF-4645-9576-B99A1276BA75}"/>
                </a:ext>
              </a:extLst>
            </p:cNvPr>
            <p:cNvSpPr txBox="1"/>
            <p:nvPr/>
          </p:nvSpPr>
          <p:spPr>
            <a:xfrm>
              <a:off x="7451713" y="5486208"/>
              <a:ext cx="257168" cy="276999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엽서M" panose="02030600000101010101" pitchFamily="18" charset="-127"/>
                  <a:ea typeface="HY엽서M" panose="02030600000101010101" pitchFamily="18" charset="-127"/>
                </a:rPr>
                <a:t>10</a:t>
              </a:r>
              <a:endParaRPr lang="ko-KR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/>
          <a:srcRect l="28357" t="60937" r="41160" b="19846"/>
          <a:stretch/>
        </p:blipFill>
        <p:spPr>
          <a:xfrm>
            <a:off x="3706526" y="5309173"/>
            <a:ext cx="5688000" cy="1529475"/>
          </a:xfrm>
          <a:prstGeom prst="rect">
            <a:avLst/>
          </a:prstGeom>
        </p:spPr>
      </p:pic>
      <p:grpSp>
        <p:nvGrpSpPr>
          <p:cNvPr id="12" name="그룹 11"/>
          <p:cNvGrpSpPr/>
          <p:nvPr/>
        </p:nvGrpSpPr>
        <p:grpSpPr>
          <a:xfrm>
            <a:off x="589617" y="1116708"/>
            <a:ext cx="2498096" cy="4795341"/>
            <a:chOff x="589617" y="1116708"/>
            <a:chExt cx="2498096" cy="4795341"/>
          </a:xfrm>
        </p:grpSpPr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9617" y="1116708"/>
              <a:ext cx="2498096" cy="4795341"/>
            </a:xfrm>
            <a:prstGeom prst="rect">
              <a:avLst/>
            </a:prstGeom>
          </p:spPr>
        </p:pic>
        <p:sp>
          <p:nvSpPr>
            <p:cNvPr id="25" name="직사각형 24"/>
            <p:cNvSpPr/>
            <p:nvPr/>
          </p:nvSpPr>
          <p:spPr>
            <a:xfrm>
              <a:off x="796640" y="1743774"/>
              <a:ext cx="2085965" cy="3231654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>
              <a:spAutoFit/>
            </a:bodyPr>
            <a:lstStyle/>
            <a:p>
              <a:endParaRPr lang="en-US" altLang="ko-KR" sz="800" b="1" dirty="0" smtClean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r>
                <a:rPr lang="ko-KR" altLang="en-US" sz="1800" b="1" dirty="0" smtClean="0">
                  <a:latin typeface="HY엽서M" panose="02030600000101010101" pitchFamily="18" charset="-127"/>
                  <a:ea typeface="HY엽서M" panose="02030600000101010101" pitchFamily="18" charset="-127"/>
                </a:rPr>
                <a:t>경기</a:t>
              </a:r>
              <a:r>
                <a:rPr lang="ko-KR" altLang="en-US" sz="900" b="1" dirty="0" smtClean="0">
                  <a:latin typeface="HY엽서M" panose="02030600000101010101" pitchFamily="18" charset="-127"/>
                  <a:ea typeface="HY엽서M" panose="02030600000101010101" pitchFamily="18" charset="-127"/>
                </a:rPr>
                <a:t> </a:t>
              </a:r>
              <a:r>
                <a:rPr lang="ko-KR" altLang="en-US" sz="1800" b="1" dirty="0" smtClean="0">
                  <a:latin typeface="HY엽서M" panose="02030600000101010101" pitchFamily="18" charset="-127"/>
                  <a:ea typeface="HY엽서M" panose="02030600000101010101" pitchFamily="18" charset="-127"/>
                </a:rPr>
                <a:t>수원시</a:t>
              </a:r>
              <a:r>
                <a:rPr lang="ko-KR" altLang="en-US" sz="700" b="1" dirty="0" smtClean="0">
                  <a:latin typeface="HY엽서M" panose="02030600000101010101" pitchFamily="18" charset="-127"/>
                  <a:ea typeface="HY엽서M" panose="02030600000101010101" pitchFamily="18" charset="-127"/>
                </a:rPr>
                <a:t> </a:t>
              </a:r>
              <a:r>
                <a:rPr lang="ko-KR" altLang="en-US" sz="1800" b="1" dirty="0" smtClean="0">
                  <a:latin typeface="HY엽서M" panose="02030600000101010101" pitchFamily="18" charset="-127"/>
                  <a:ea typeface="HY엽서M" panose="02030600000101010101" pitchFamily="18" charset="-127"/>
                </a:rPr>
                <a:t>장안구</a:t>
              </a:r>
              <a:endParaRPr lang="en-US" altLang="ko-KR" sz="1800" b="1" dirty="0" smtClean="0">
                <a:latin typeface="HY엽서M" panose="02030600000101010101" pitchFamily="18" charset="-127"/>
                <a:ea typeface="HY엽서M" panose="02030600000101010101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800" b="1" dirty="0" err="1" smtClean="0">
                  <a:latin typeface="HY엽서M" panose="02030600000101010101" pitchFamily="18" charset="-127"/>
                  <a:ea typeface="HY엽서M" panose="02030600000101010101" pitchFamily="18" charset="-127"/>
                </a:rPr>
                <a:t>파장로</a:t>
              </a:r>
              <a:r>
                <a:rPr lang="en-US" altLang="ko-KR" sz="1800" b="1" dirty="0">
                  <a:latin typeface="HY엽서M" panose="02030600000101010101" pitchFamily="18" charset="-127"/>
                  <a:ea typeface="HY엽서M" panose="02030600000101010101" pitchFamily="18" charset="-127"/>
                </a:rPr>
                <a:t>82</a:t>
              </a:r>
              <a:r>
                <a:rPr lang="ko-KR" altLang="en-US" sz="1800" b="1" dirty="0" err="1">
                  <a:latin typeface="HY엽서M" panose="02030600000101010101" pitchFamily="18" charset="-127"/>
                  <a:ea typeface="HY엽서M" panose="02030600000101010101" pitchFamily="18" charset="-127"/>
                </a:rPr>
                <a:t>번길</a:t>
              </a:r>
              <a:r>
                <a:rPr lang="ko-KR" altLang="en-US" sz="1800" b="1" dirty="0">
                  <a:latin typeface="HY엽서M" panose="02030600000101010101" pitchFamily="18" charset="-127"/>
                  <a:ea typeface="HY엽서M" panose="02030600000101010101" pitchFamily="18" charset="-127"/>
                </a:rPr>
                <a:t> </a:t>
              </a:r>
              <a:r>
                <a:rPr lang="en-US" altLang="ko-KR" sz="1800" b="1" dirty="0">
                  <a:latin typeface="HY엽서M" panose="02030600000101010101" pitchFamily="18" charset="-127"/>
                  <a:ea typeface="HY엽서M" panose="02030600000101010101" pitchFamily="18" charset="-127"/>
                </a:rPr>
                <a:t>16 </a:t>
              </a:r>
              <a:endParaRPr lang="en-US" altLang="ko-KR" sz="1800" b="1" dirty="0" smtClean="0">
                <a:latin typeface="HY엽서M" panose="02030600000101010101" pitchFamily="18" charset="-127"/>
                <a:ea typeface="HY엽서M" panose="02030600000101010101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800" b="1" dirty="0" err="1" smtClean="0">
                  <a:latin typeface="HY엽서M" panose="02030600000101010101" pitchFamily="18" charset="-127"/>
                  <a:ea typeface="HY엽서M" panose="02030600000101010101" pitchFamily="18" charset="-127"/>
                </a:rPr>
                <a:t>동영빌딩</a:t>
              </a:r>
              <a:r>
                <a:rPr lang="ko-KR" altLang="en-US" sz="1800" b="1" dirty="0" smtClean="0">
                  <a:latin typeface="HY엽서M" panose="02030600000101010101" pitchFamily="18" charset="-127"/>
                  <a:ea typeface="HY엽서M" panose="02030600000101010101" pitchFamily="18" charset="-127"/>
                </a:rPr>
                <a:t> </a:t>
              </a:r>
              <a:r>
                <a:rPr lang="en-US" altLang="ko-KR" sz="1800" b="1" dirty="0" smtClean="0">
                  <a:latin typeface="HY엽서M" panose="02030600000101010101" pitchFamily="18" charset="-127"/>
                  <a:ea typeface="HY엽서M" panose="02030600000101010101" pitchFamily="18" charset="-127"/>
                </a:rPr>
                <a:t>2</a:t>
              </a:r>
              <a:r>
                <a:rPr lang="ko-KR" altLang="en-US" sz="1800" b="1" dirty="0" smtClean="0">
                  <a:latin typeface="HY엽서M" panose="02030600000101010101" pitchFamily="18" charset="-127"/>
                  <a:ea typeface="HY엽서M" panose="02030600000101010101" pitchFamily="18" charset="-127"/>
                </a:rPr>
                <a:t>층</a:t>
              </a:r>
              <a:endParaRPr lang="en-US" altLang="ko-KR" sz="1800" b="1" dirty="0" smtClean="0">
                <a:latin typeface="HY엽서M" panose="02030600000101010101" pitchFamily="18" charset="-127"/>
                <a:ea typeface="HY엽서M" panose="02030600000101010101" pitchFamily="18" charset="-127"/>
              </a:endParaRPr>
            </a:p>
            <a:p>
              <a:endParaRPr lang="en-US" altLang="ko-KR" sz="1000" b="1" dirty="0" smtClean="0">
                <a:latin typeface="HY엽서M" panose="02030600000101010101" pitchFamily="18" charset="-127"/>
                <a:ea typeface="HY엽서M" panose="02030600000101010101" pitchFamily="18" charset="-127"/>
              </a:endParaRPr>
            </a:p>
            <a:p>
              <a:r>
                <a:rPr lang="ko-KR" altLang="en-US" sz="1800" b="1" dirty="0">
                  <a:latin typeface="HY엽서M" panose="02030600000101010101" pitchFamily="18" charset="-127"/>
                  <a:ea typeface="HY엽서M" panose="02030600000101010101" pitchFamily="18" charset="-127"/>
                </a:rPr>
                <a:t>지번 </a:t>
              </a:r>
              <a:r>
                <a:rPr lang="ko-KR" altLang="en-US" sz="1800" b="1" dirty="0" err="1">
                  <a:latin typeface="HY엽서M" panose="02030600000101010101" pitchFamily="18" charset="-127"/>
                  <a:ea typeface="HY엽서M" panose="02030600000101010101" pitchFamily="18" charset="-127"/>
                </a:rPr>
                <a:t>파장동</a:t>
              </a:r>
              <a:r>
                <a:rPr lang="ko-KR" altLang="en-US" sz="1800" b="1" dirty="0">
                  <a:latin typeface="HY엽서M" panose="02030600000101010101" pitchFamily="18" charset="-127"/>
                  <a:ea typeface="HY엽서M" panose="02030600000101010101" pitchFamily="18" charset="-127"/>
                </a:rPr>
                <a:t> </a:t>
              </a:r>
              <a:r>
                <a:rPr lang="en-US" altLang="ko-KR" sz="1800" b="1" dirty="0">
                  <a:latin typeface="HY엽서M" panose="02030600000101010101" pitchFamily="18" charset="-127"/>
                  <a:ea typeface="HY엽서M" panose="02030600000101010101" pitchFamily="18" charset="-127"/>
                </a:rPr>
                <a:t>580</a:t>
              </a:r>
              <a:endParaRPr lang="en-US" altLang="ko-KR" sz="1800" b="1" dirty="0" smtClean="0">
                <a:latin typeface="HY엽서M" panose="02030600000101010101" pitchFamily="18" charset="-127"/>
                <a:ea typeface="HY엽서M" panose="02030600000101010101" pitchFamily="18" charset="-127"/>
              </a:endParaRPr>
            </a:p>
            <a:p>
              <a:endParaRPr lang="en-US" altLang="ko-KR" sz="1600" b="1" dirty="0">
                <a:latin typeface="HY엽서M" panose="02030600000101010101" pitchFamily="18" charset="-127"/>
                <a:ea typeface="HY엽서M" panose="02030600000101010101" pitchFamily="18" charset="-127"/>
              </a:endParaRPr>
            </a:p>
            <a:p>
              <a:r>
                <a:rPr lang="en-US" altLang="ko-KR" sz="1800" b="1" dirty="0" smtClean="0">
                  <a:latin typeface="HY엽서M" panose="02030600000101010101" pitchFamily="18" charset="-127"/>
                  <a:ea typeface="HY엽서M" panose="02030600000101010101" pitchFamily="18" charset="-127"/>
                </a:rPr>
                <a:t>(</a:t>
              </a:r>
              <a:r>
                <a:rPr lang="ko-KR" altLang="en-US" sz="1800" b="1" dirty="0">
                  <a:latin typeface="HY엽서M" panose="02030600000101010101" pitchFamily="18" charset="-127"/>
                  <a:ea typeface="HY엽서M" panose="02030600000101010101" pitchFamily="18" charset="-127"/>
                </a:rPr>
                <a:t>우</a:t>
              </a:r>
              <a:r>
                <a:rPr lang="en-US" altLang="ko-KR" sz="1800" b="1" dirty="0" smtClean="0">
                  <a:latin typeface="HY엽서M" panose="02030600000101010101" pitchFamily="18" charset="-127"/>
                  <a:ea typeface="HY엽서M" panose="02030600000101010101" pitchFamily="18" charset="-127"/>
                </a:rPr>
                <a:t>) 16349</a:t>
              </a:r>
            </a:p>
            <a:p>
              <a:endParaRPr lang="en-US" altLang="ko-KR" sz="1400" b="1" dirty="0">
                <a:latin typeface="HY엽서M" panose="02030600000101010101" pitchFamily="18" charset="-127"/>
                <a:ea typeface="HY엽서M" panose="02030600000101010101" pitchFamily="18" charset="-127"/>
              </a:endParaRPr>
            </a:p>
            <a:p>
              <a:r>
                <a:rPr lang="ko-KR" altLang="en-US" sz="1800" b="1" dirty="0" smtClean="0">
                  <a:latin typeface="HY엽서M" panose="02030600000101010101" pitchFamily="18" charset="-127"/>
                  <a:ea typeface="HY엽서M" panose="02030600000101010101" pitchFamily="18" charset="-127"/>
                </a:rPr>
                <a:t>대표번호 </a:t>
              </a:r>
              <a:endParaRPr lang="en-US" altLang="ko-KR" sz="1800" b="1" dirty="0" smtClean="0">
                <a:latin typeface="HY엽서M" panose="02030600000101010101" pitchFamily="18" charset="-127"/>
                <a:ea typeface="HY엽서M" panose="02030600000101010101" pitchFamily="18" charset="-127"/>
              </a:endParaRPr>
            </a:p>
            <a:p>
              <a:endParaRPr lang="en-US" altLang="ko-KR" sz="600" b="1" dirty="0">
                <a:latin typeface="HY엽서M" panose="02030600000101010101" pitchFamily="18" charset="-127"/>
                <a:ea typeface="HY엽서M" panose="02030600000101010101" pitchFamily="18" charset="-127"/>
              </a:endParaRPr>
            </a:p>
            <a:p>
              <a:r>
                <a:rPr lang="en-US" altLang="ko-KR" sz="1800" b="1" dirty="0" smtClean="0">
                  <a:latin typeface="HY엽서M" panose="02030600000101010101" pitchFamily="18" charset="-127"/>
                  <a:ea typeface="HY엽서M" panose="02030600000101010101" pitchFamily="18" charset="-127"/>
                </a:rPr>
                <a:t>031-253-7526 </a:t>
              </a:r>
              <a:r>
                <a:rPr lang="ko-KR" altLang="en-US" sz="18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ko-KR" altLang="en-US" sz="1800" b="1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3631945" y="1143084"/>
            <a:ext cx="5718329" cy="4185054"/>
            <a:chOff x="3631945" y="1143084"/>
            <a:chExt cx="5718329" cy="4185054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1945" y="1143084"/>
              <a:ext cx="5718329" cy="4185054"/>
            </a:xfrm>
            <a:prstGeom prst="rect">
              <a:avLst/>
            </a:prstGeom>
          </p:spPr>
        </p:pic>
        <p:pic>
          <p:nvPicPr>
            <p:cNvPr id="26" name="그림 25"/>
            <p:cNvPicPr>
              <a:picLocks noChangeAspect="1"/>
            </p:cNvPicPr>
            <p:nvPr/>
          </p:nvPicPr>
          <p:blipFill rotWithShape="1">
            <a:blip r:embed="rId6"/>
            <a:srcRect l="28561" t="54884" r="38029" b="17177"/>
            <a:stretch/>
          </p:blipFill>
          <p:spPr>
            <a:xfrm>
              <a:off x="3865993" y="1339833"/>
              <a:ext cx="5231284" cy="2460685"/>
            </a:xfrm>
            <a:prstGeom prst="rect">
              <a:avLst/>
            </a:prstGeom>
          </p:spPr>
        </p:pic>
      </p:grpSp>
      <p:sp>
        <p:nvSpPr>
          <p:cNvPr id="27" name="모서리가 둥근 직사각형 13">
            <a:extLst>
              <a:ext uri="{FF2B5EF4-FFF2-40B4-BE49-F238E27FC236}">
                <a16:creationId xmlns:a16="http://schemas.microsoft.com/office/drawing/2014/main" id="{71E57215-99A6-4E85-8644-666F076F5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56" y="6574381"/>
            <a:ext cx="9905999" cy="29929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1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-40/40-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 bwMode="auto">
          <a:xfrm>
            <a:off x="7385540" y="6462346"/>
            <a:ext cx="509955" cy="11203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2-1</a:t>
            </a:r>
            <a:endParaRPr lang="ko-KR" altLang="en-US" b="1" dirty="0" smtClean="0">
              <a:solidFill>
                <a:schemeClr val="tx1">
                  <a:lumMod val="50000"/>
                  <a:lumOff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7018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13">
            <a:extLst>
              <a:ext uri="{FF2B5EF4-FFF2-40B4-BE49-F238E27FC236}">
                <a16:creationId xmlns:a16="http://schemas.microsoft.com/office/drawing/2014/main" id="{84286F92-0DBB-4CDC-AA91-A1973686D0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395" y="291656"/>
            <a:ext cx="6293793" cy="299289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altLang="ko-KR" sz="3200" b="1">
                <a:solidFill>
                  <a:schemeClr val="bg2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3200" b="1" smtClean="0">
                <a:solidFill>
                  <a:schemeClr val="bg2">
                    <a:lumMod val="60000"/>
                    <a:lumOff val="4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마무리</a:t>
            </a:r>
            <a:endParaRPr lang="ko-KR" altLang="en-US" sz="3200" b="1" dirty="0">
              <a:solidFill>
                <a:schemeClr val="bg2">
                  <a:lumMod val="60000"/>
                  <a:lumOff val="4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842" y="94519"/>
            <a:ext cx="612000" cy="61546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154" y="144372"/>
            <a:ext cx="540000" cy="518903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" t="7078" r="2606" b="11229"/>
          <a:stretch/>
        </p:blipFill>
        <p:spPr>
          <a:xfrm>
            <a:off x="2413489" y="4131202"/>
            <a:ext cx="4788000" cy="2716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0" t="8249" r="6241" b="14583"/>
          <a:stretch/>
        </p:blipFill>
        <p:spPr>
          <a:xfrm>
            <a:off x="800101" y="1159406"/>
            <a:ext cx="3226777" cy="29718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" t="16477" r="3346" b="14932"/>
          <a:stretch/>
        </p:blipFill>
        <p:spPr>
          <a:xfrm>
            <a:off x="5595838" y="1234140"/>
            <a:ext cx="3754316" cy="2822331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2" t="25493" r="15673" b="20968"/>
          <a:stretch/>
        </p:blipFill>
        <p:spPr>
          <a:xfrm>
            <a:off x="3583706" y="2924170"/>
            <a:ext cx="2556000" cy="73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88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모자이크">
  <a:themeElements>
    <a:clrScheme name="모자이크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모자이크">
      <a:majorFont>
        <a:latin typeface="굴림"/>
        <a:ea typeface="굴림"/>
        <a:cs typeface=""/>
      </a:majorFont>
      <a:minorFont>
        <a:latin typeface="Arial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C0D0F0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b="1" dirty="0" smtClean="0">
            <a:latin typeface="맑은 고딕" pitchFamily="50" charset="-127"/>
            <a:ea typeface="맑은 고딕" pitchFamily="50" charset="-127"/>
          </a:defRPr>
        </a:defPPr>
      </a:lstStyle>
    </a:spDef>
    <a:lnDef>
      <a:spPr bwMode="auto">
        <a:solidFill>
          <a:schemeClr val="accent1"/>
        </a:solidFill>
        <a:ln w="28575" cap="flat" cmpd="sng" algn="ctr">
          <a:solidFill>
            <a:srgbClr val="FF0000"/>
          </a:solidFill>
          <a:prstDash val="solid"/>
          <a:round/>
          <a:headEnd type="none" w="med" len="med"/>
          <a:tailEnd type="arrow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>
          <a:defRPr smtClean="0">
            <a:latin typeface="맑은 고딕" panose="020B0503020000020004" pitchFamily="50" charset="-127"/>
            <a:ea typeface="맑은 고딕" panose="020B0503020000020004" pitchFamily="50" charset="-127"/>
          </a:defRPr>
        </a:defPPr>
      </a:lstStyle>
    </a:txDef>
  </a:objectDefaults>
  <a:extraClrSchemeLst>
    <a:extraClrScheme>
      <a:clrScheme name="모자이크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모자이크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모자이크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모자이크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모자이크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모자이크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모자이크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모자이크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모자이크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모자이크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모자이크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모자이크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68076</TotalTime>
  <Words>1661</Words>
  <Application>Microsoft Office PowerPoint</Application>
  <PresentationFormat>A4 용지(210x297mm)</PresentationFormat>
  <Paragraphs>698</Paragraphs>
  <Slides>42</Slides>
  <Notes>42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42</vt:i4>
      </vt:variant>
    </vt:vector>
  </HeadingPairs>
  <TitlesOfParts>
    <vt:vector size="50" baseType="lpstr">
      <vt:lpstr>HY견고딕</vt:lpstr>
      <vt:lpstr>HY엽서M</vt:lpstr>
      <vt:lpstr>굴림</vt:lpstr>
      <vt:lpstr>맑은 고딕</vt:lpstr>
      <vt:lpstr>맑은 고딕 Semilight</vt:lpstr>
      <vt:lpstr>Arial</vt:lpstr>
      <vt:lpstr>Wingdings</vt:lpstr>
      <vt:lpstr>모자이크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1</dc:creator>
  <cp:lastModifiedBy>mtk</cp:lastModifiedBy>
  <cp:revision>3512</cp:revision>
  <cp:lastPrinted>2018-11-08T00:09:57Z</cp:lastPrinted>
  <dcterms:created xsi:type="dcterms:W3CDTF">2009-08-31T02:16:12Z</dcterms:created>
  <dcterms:modified xsi:type="dcterms:W3CDTF">2019-02-24T04:49:22Z</dcterms:modified>
</cp:coreProperties>
</file>