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4" r:id="rId12"/>
    <p:sldId id="263" r:id="rId13"/>
    <p:sldId id="268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770D-6AE9-465A-B7EF-047ED56FD531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E6E3-30BB-402E-BF4F-F9AA7AA6F5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0080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770D-6AE9-465A-B7EF-047ED56FD531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E6E3-30BB-402E-BF4F-F9AA7AA6F5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2617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770D-6AE9-465A-B7EF-047ED56FD531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E6E3-30BB-402E-BF4F-F9AA7AA6F5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7462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770D-6AE9-465A-B7EF-047ED56FD531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E6E3-30BB-402E-BF4F-F9AA7AA6F5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0450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770D-6AE9-465A-B7EF-047ED56FD531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E6E3-30BB-402E-BF4F-F9AA7AA6F5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4355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770D-6AE9-465A-B7EF-047ED56FD531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E6E3-30BB-402E-BF4F-F9AA7AA6F5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5028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770D-6AE9-465A-B7EF-047ED56FD531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E6E3-30BB-402E-BF4F-F9AA7AA6F5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5420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770D-6AE9-465A-B7EF-047ED56FD531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E6E3-30BB-402E-BF4F-F9AA7AA6F5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7568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770D-6AE9-465A-B7EF-047ED56FD531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E6E3-30BB-402E-BF4F-F9AA7AA6F5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2945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770D-6AE9-465A-B7EF-047ED56FD531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E6E3-30BB-402E-BF4F-F9AA7AA6F5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8810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770D-6AE9-465A-B7EF-047ED56FD531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E6E3-30BB-402E-BF4F-F9AA7AA6F5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302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0770D-6AE9-465A-B7EF-047ED56FD531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2E6E3-30BB-402E-BF4F-F9AA7AA6F5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689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80022" y="1268627"/>
            <a:ext cx="73811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b="1" dirty="0" smtClean="0"/>
              <a:t>노인학대 예방 자료</a:t>
            </a:r>
            <a:endParaRPr lang="ko-KR" altLang="en-US" sz="4400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821" y="4802658"/>
            <a:ext cx="3739979" cy="79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8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094206" y="1033199"/>
            <a:ext cx="3303374" cy="564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tx1"/>
                </a:solidFill>
              </a:rPr>
              <a:t>순     서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1026" y="2208053"/>
            <a:ext cx="3836286" cy="33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노인학대란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4481396" y="2290118"/>
            <a:ext cx="280086" cy="2553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481396" y="2840685"/>
            <a:ext cx="280086" cy="2553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972809" y="2747631"/>
            <a:ext cx="3836286" cy="33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노인학대의 유형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4491694" y="3367592"/>
            <a:ext cx="280086" cy="2553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972809" y="3287209"/>
            <a:ext cx="3836286" cy="33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노인학대 신고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72809" y="3901613"/>
            <a:ext cx="3836286" cy="33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노인학대 처벌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4491694" y="3954477"/>
            <a:ext cx="280086" cy="2553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972809" y="4408240"/>
            <a:ext cx="3836286" cy="33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기관의 노인학대 예방활동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4491694" y="4481384"/>
            <a:ext cx="280086" cy="2553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4491694" y="5135978"/>
            <a:ext cx="280086" cy="2553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72809" y="5055595"/>
            <a:ext cx="3836286" cy="33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노인학대 </a:t>
            </a:r>
            <a:r>
              <a:rPr lang="ko-KR" altLang="en-US" dirty="0" err="1" smtClean="0"/>
              <a:t>신고처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0940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937685" y="390647"/>
            <a:ext cx="4201299" cy="5649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tx1"/>
                </a:solidFill>
              </a:rPr>
              <a:t>노 인 학 대란 </a:t>
            </a:r>
            <a:r>
              <a:rPr lang="en-US" altLang="ko-KR" sz="3200" b="1" dirty="0" smtClean="0">
                <a:solidFill>
                  <a:schemeClr val="tx1"/>
                </a:solidFill>
              </a:rPr>
              <a:t>?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6" name="타원 5"/>
          <p:cNvSpPr/>
          <p:nvPr/>
        </p:nvSpPr>
        <p:spPr>
          <a:xfrm>
            <a:off x="1411162" y="4150041"/>
            <a:ext cx="164757" cy="160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592395" y="1365059"/>
            <a:ext cx="188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노인 학대</a:t>
            </a:r>
            <a:endParaRPr lang="ko-KR" altLang="en-US" sz="2000" b="1" dirty="0"/>
          </a:p>
        </p:txBody>
      </p:sp>
      <p:sp>
        <p:nvSpPr>
          <p:cNvPr id="10" name="타원 9"/>
          <p:cNvSpPr/>
          <p:nvPr/>
        </p:nvSpPr>
        <p:spPr>
          <a:xfrm>
            <a:off x="1427638" y="1484796"/>
            <a:ext cx="164757" cy="160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510016" y="1748591"/>
            <a:ext cx="93145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노인에 대하여 신체적∙정신적∙정서적∙성적 폭력 및 경제적 착취 또는 가혹행위를 하거나 유기 또는 방임하는 것을 말한다</a:t>
            </a:r>
            <a:r>
              <a:rPr lang="en-US" altLang="ko-KR" dirty="0" smtClean="0"/>
              <a:t>.(</a:t>
            </a:r>
            <a:r>
              <a:rPr lang="ko-KR" altLang="en-US" dirty="0" smtClean="0"/>
              <a:t>노인복지법 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조의</a:t>
            </a:r>
            <a:r>
              <a:rPr lang="en-US" altLang="ko-KR" dirty="0" smtClean="0"/>
              <a:t>2, </a:t>
            </a:r>
            <a:r>
              <a:rPr lang="ko-KR" altLang="en-US" dirty="0" smtClean="0"/>
              <a:t>제</a:t>
            </a:r>
            <a:r>
              <a:rPr lang="en-US" altLang="ko-KR" dirty="0" smtClean="0"/>
              <a:t>4</a:t>
            </a:r>
            <a:r>
              <a:rPr lang="ko-KR" altLang="en-US" dirty="0" smtClean="0"/>
              <a:t>호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5487"/>
            <a:ext cx="1906543" cy="174780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298" y="4310677"/>
            <a:ext cx="2825578" cy="228539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592395" y="2872130"/>
            <a:ext cx="9232122" cy="8925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맑은 고딕" panose="020B0503020000020004" pitchFamily="50" charset="-127"/>
            </a:endParaRPr>
          </a:p>
          <a:p>
            <a:r>
              <a:rPr lang="en-US" altLang="ko-KR" dirty="0" smtClean="0">
                <a:latin typeface="맑은 고딕" panose="020B0503020000020004" pitchFamily="50" charset="-127"/>
              </a:rPr>
              <a:t>  </a:t>
            </a:r>
            <a:r>
              <a:rPr lang="en-US" altLang="ko-KR" sz="1600" dirty="0" smtClean="0">
                <a:latin typeface="맑은 고딕" panose="020B0503020000020004" pitchFamily="50" charset="-127"/>
              </a:rPr>
              <a:t>▶ </a:t>
            </a:r>
            <a:r>
              <a:rPr lang="en-US" altLang="ko-KR" sz="1600" dirty="0" smtClean="0"/>
              <a:t>‘</a:t>
            </a:r>
            <a:r>
              <a:rPr lang="ko-KR" altLang="en-US" sz="1600" dirty="0" smtClean="0"/>
              <a:t>노후에도 인간답게 생활 할 수 있는 권리</a:t>
            </a:r>
            <a:r>
              <a:rPr lang="en-US" altLang="ko-KR" sz="1600" dirty="0" smtClean="0"/>
              <a:t>’</a:t>
            </a:r>
          </a:p>
          <a:p>
            <a:r>
              <a:rPr lang="en-US" altLang="ko-KR" sz="1600" dirty="0" smtClean="0">
                <a:latin typeface="맑은 고딕" panose="020B0503020000020004" pitchFamily="50" charset="-127"/>
              </a:rPr>
              <a:t>  ▶ </a:t>
            </a:r>
            <a:r>
              <a:rPr lang="en-US" altLang="ko-KR" sz="1600" dirty="0" smtClean="0"/>
              <a:t>‘</a:t>
            </a:r>
            <a:r>
              <a:rPr lang="ko-KR" altLang="en-US" sz="1600" dirty="0" smtClean="0"/>
              <a:t>노인이라는 이유로 인간의 존엄성을 차별 받지 않을 권리</a:t>
            </a:r>
            <a:r>
              <a:rPr lang="en-US" altLang="ko-KR" sz="1600" dirty="0" smtClean="0"/>
              <a:t>’</a:t>
            </a:r>
            <a:endParaRPr lang="ko-KR" alt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1627837" y="2855398"/>
            <a:ext cx="2309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○ 노인 인권이란</a:t>
            </a:r>
            <a:r>
              <a:rPr lang="en-US" altLang="ko-KR" b="1" dirty="0" smtClean="0"/>
              <a:t>?</a:t>
            </a:r>
            <a:endParaRPr lang="ko-KR" alt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592395" y="4030304"/>
            <a:ext cx="2809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노인학대 특성</a:t>
            </a:r>
            <a:endParaRPr lang="ko-KR" alt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575919" y="4457972"/>
            <a:ext cx="6886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① 지속성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오랜 기간 동안 학대가 발생되었음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②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복합성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가족 내에서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복합적이고 상호적인 원인이 존재함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③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반복성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노인학대는 한번이 아닌 반복하여 발생함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④ 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은폐성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남에게 알리고 싶어 하지 않음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59089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888258" y="288324"/>
            <a:ext cx="4118920" cy="5601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tx1"/>
                </a:solidFill>
              </a:rPr>
              <a:t>노인 학대의 유형 </a:t>
            </a:r>
            <a:r>
              <a:rPr lang="en-US" altLang="ko-KR" sz="3200" b="1" dirty="0" smtClean="0">
                <a:solidFill>
                  <a:schemeClr val="tx1"/>
                </a:solidFill>
              </a:rPr>
              <a:t>1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980303" y="1466335"/>
            <a:ext cx="1935892" cy="403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신체적 학대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6249" y="2051222"/>
            <a:ext cx="10091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물리적인 힘 또는 도구를 이용하여 노인에게 신체적 혹은 정신적 손상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고통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장애 등을 유발시키는 행위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01577" y="2878786"/>
            <a:ext cx="69527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▣ 주먹 </a:t>
            </a:r>
            <a:r>
              <a:rPr lang="ko-KR" altLang="en-US" dirty="0" smtClean="0"/>
              <a:t>등으로 때리거나 발로 찬다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/>
              <a:t>▣ 밀어서 넘어뜨린다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/>
              <a:t>▣ 집 밖으로 나가지 못하게 하거나 들어 오지 못하게 한다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/>
              <a:t>▣ 칼 등의 흉기로 위협한다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/>
              <a:t>▣ </a:t>
            </a:r>
            <a:r>
              <a:rPr lang="ko-KR" altLang="en-US" dirty="0" smtClean="0"/>
              <a:t>강제로 일을 강요한다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/>
              <a:t>▣ 침대 등에 묶거나 강제로 가두어 움직이지 못하게 한다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/>
              <a:t>▣ </a:t>
            </a:r>
            <a:r>
              <a:rPr lang="ko-KR" altLang="en-US" dirty="0" smtClean="0"/>
              <a:t>불필요한 약물을 강제로 먹게 한다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/>
              <a:t>▣ </a:t>
            </a:r>
            <a:r>
              <a:rPr lang="ko-KR" altLang="en-US" dirty="0" smtClean="0"/>
              <a:t>꼭 드셔야 할 약물을 먹지 못하게 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7178" y="4110682"/>
            <a:ext cx="3496447" cy="233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0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888257" y="288324"/>
            <a:ext cx="4085969" cy="5601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tx1"/>
                </a:solidFill>
              </a:rPr>
              <a:t>노인 학대의 유형 </a:t>
            </a:r>
            <a:r>
              <a:rPr lang="en-US" altLang="ko-KR" sz="3200" b="1" dirty="0" smtClean="0">
                <a:solidFill>
                  <a:schemeClr val="tx1"/>
                </a:solidFill>
              </a:rPr>
              <a:t>2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955590" y="1260390"/>
            <a:ext cx="1935892" cy="403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정서적 학대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5590" y="1664044"/>
            <a:ext cx="930875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0070C0"/>
                </a:solidFill>
              </a:rPr>
              <a:t>비난</a:t>
            </a:r>
            <a:r>
              <a:rPr lang="en-US" altLang="ko-KR" dirty="0" smtClean="0">
                <a:solidFill>
                  <a:schemeClr val="accent1"/>
                </a:solidFill>
              </a:rPr>
              <a:t>, </a:t>
            </a:r>
            <a:r>
              <a:rPr lang="ko-KR" altLang="en-US" dirty="0" smtClean="0">
                <a:solidFill>
                  <a:schemeClr val="accent1"/>
                </a:solidFill>
              </a:rPr>
              <a:t>모욕</a:t>
            </a:r>
            <a:r>
              <a:rPr lang="en-US" altLang="ko-KR" dirty="0" smtClean="0">
                <a:solidFill>
                  <a:schemeClr val="accent1"/>
                </a:solidFill>
              </a:rPr>
              <a:t>, </a:t>
            </a:r>
            <a:r>
              <a:rPr lang="ko-KR" altLang="en-US" dirty="0" smtClean="0">
                <a:solidFill>
                  <a:schemeClr val="accent1"/>
                </a:solidFill>
              </a:rPr>
              <a:t>위협</a:t>
            </a:r>
            <a:r>
              <a:rPr lang="en-US" altLang="ko-KR" dirty="0" smtClean="0">
                <a:solidFill>
                  <a:schemeClr val="accent1"/>
                </a:solidFill>
              </a:rPr>
              <a:t>, </a:t>
            </a:r>
            <a:r>
              <a:rPr lang="ko-KR" altLang="en-US" dirty="0" smtClean="0">
                <a:solidFill>
                  <a:schemeClr val="accent1"/>
                </a:solidFill>
              </a:rPr>
              <a:t>협박 등의 언어 및 비언어적 행위를 통하여 노인에게 </a:t>
            </a:r>
            <a:endParaRPr lang="en-US" altLang="ko-KR" dirty="0" smtClean="0">
              <a:solidFill>
                <a:schemeClr val="accent1"/>
              </a:solidFill>
            </a:endParaRPr>
          </a:p>
          <a:p>
            <a:r>
              <a:rPr lang="ko-KR" altLang="en-US" dirty="0" smtClean="0">
                <a:solidFill>
                  <a:schemeClr val="accent1"/>
                </a:solidFill>
              </a:rPr>
              <a:t>정서적으로 고통을 주는 행위</a:t>
            </a:r>
            <a:endParaRPr lang="en-US" altLang="ko-KR" dirty="0" smtClean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/>
              <a:t>▣ 고함을 지르거나 욕을 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▣ 이성교제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사회활동</a:t>
            </a:r>
            <a:r>
              <a:rPr lang="en-US" altLang="ko-KR" dirty="0" smtClean="0"/>
              <a:t>, </a:t>
            </a:r>
            <a:r>
              <a:rPr lang="ko-KR" altLang="en-US" dirty="0" smtClean="0"/>
              <a:t>종교활동을 방해한다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▣ 자신에 대한 주요 결정과정에서 소외시킨다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▣ </a:t>
            </a:r>
            <a:r>
              <a:rPr lang="ko-KR" altLang="en-US" dirty="0" smtClean="0"/>
              <a:t>대화를 거부하거나 무시한다</a:t>
            </a:r>
            <a:r>
              <a:rPr lang="en-US" altLang="ko-KR" dirty="0" smtClean="0"/>
              <a:t>.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955590" y="4172465"/>
            <a:ext cx="1935892" cy="403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성적 학대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5590" y="4680449"/>
            <a:ext cx="9547655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0070C0"/>
                </a:solidFill>
              </a:rPr>
              <a:t>성적 수치심 유발행위 및 성폭력</a:t>
            </a:r>
            <a:r>
              <a:rPr lang="en-US" altLang="ko-KR" dirty="0" smtClean="0">
                <a:solidFill>
                  <a:srgbClr val="0070C0"/>
                </a:solidFill>
              </a:rPr>
              <a:t>(</a:t>
            </a:r>
            <a:r>
              <a:rPr lang="ko-KR" altLang="en-US" dirty="0" smtClean="0">
                <a:solidFill>
                  <a:srgbClr val="0070C0"/>
                </a:solidFill>
              </a:rPr>
              <a:t>성희롱</a:t>
            </a:r>
            <a:r>
              <a:rPr lang="en-US" altLang="ko-KR" dirty="0" smtClean="0">
                <a:solidFill>
                  <a:srgbClr val="0070C0"/>
                </a:solidFill>
              </a:rPr>
              <a:t>, </a:t>
            </a:r>
            <a:r>
              <a:rPr lang="ko-KR" altLang="en-US" dirty="0" smtClean="0">
                <a:solidFill>
                  <a:srgbClr val="0070C0"/>
                </a:solidFill>
              </a:rPr>
              <a:t>성추행</a:t>
            </a:r>
            <a:r>
              <a:rPr lang="en-US" altLang="ko-KR" dirty="0" smtClean="0">
                <a:solidFill>
                  <a:srgbClr val="0070C0"/>
                </a:solidFill>
              </a:rPr>
              <a:t>, </a:t>
            </a:r>
            <a:r>
              <a:rPr lang="ko-KR" altLang="en-US" dirty="0" smtClean="0">
                <a:solidFill>
                  <a:srgbClr val="0070C0"/>
                </a:solidFill>
              </a:rPr>
              <a:t>강간</a:t>
            </a:r>
            <a:r>
              <a:rPr lang="en-US" altLang="ko-KR" dirty="0" smtClean="0">
                <a:solidFill>
                  <a:srgbClr val="0070C0"/>
                </a:solidFill>
              </a:rPr>
              <a:t>)</a:t>
            </a:r>
            <a:r>
              <a:rPr lang="ko-KR" altLang="en-US" dirty="0" smtClean="0">
                <a:solidFill>
                  <a:srgbClr val="0070C0"/>
                </a:solidFill>
              </a:rPr>
              <a:t> 등 노인의 의사에 </a:t>
            </a:r>
            <a:endParaRPr lang="en-US" altLang="ko-KR" dirty="0" smtClean="0">
              <a:solidFill>
                <a:srgbClr val="0070C0"/>
              </a:solidFill>
            </a:endParaRPr>
          </a:p>
          <a:p>
            <a:r>
              <a:rPr lang="ko-KR" altLang="en-US" dirty="0" smtClean="0">
                <a:solidFill>
                  <a:srgbClr val="0070C0"/>
                </a:solidFill>
              </a:rPr>
              <a:t>반하여 강제적으로 행하는 모든 성적 행위</a:t>
            </a:r>
            <a:endParaRPr lang="en-US" altLang="ko-KR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/>
              <a:t>▣ 원하지 않는데 강제로 성관계를 강요하거나 몸을 만진다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ko-KR" altLang="ko-KR" dirty="0" smtClean="0"/>
              <a:t>▣</a:t>
            </a:r>
            <a:r>
              <a:rPr lang="en-US" altLang="ko-KR" dirty="0" smtClean="0"/>
              <a:t> </a:t>
            </a:r>
            <a:r>
              <a:rPr lang="ko-KR" altLang="en-US" dirty="0" smtClean="0"/>
              <a:t>성적 수치심을 주는 성적인 농담이나 행동을 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▣ 사람들이 보는 곳에서 성적부위를 드러내고 옷이나 기저귀를 교체한다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9070" y="1694638"/>
            <a:ext cx="2759676" cy="193228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4193" y="4576119"/>
            <a:ext cx="2534553" cy="175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46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888258" y="288324"/>
            <a:ext cx="4127158" cy="5601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tx1"/>
                </a:solidFill>
              </a:rPr>
              <a:t>노인 학대의 유형 </a:t>
            </a:r>
            <a:r>
              <a:rPr lang="en-US" altLang="ko-KR" sz="3200" b="1" dirty="0" smtClean="0">
                <a:solidFill>
                  <a:schemeClr val="tx1"/>
                </a:solidFill>
              </a:rPr>
              <a:t>3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922639" y="1198606"/>
            <a:ext cx="1935892" cy="403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경제적 학대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2639" y="1554749"/>
            <a:ext cx="9547655" cy="2531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70C0"/>
                </a:solidFill>
              </a:rPr>
              <a:t>노인의 의사에 반</a:t>
            </a:r>
            <a:r>
              <a:rPr lang="en-US" altLang="ko-KR" dirty="0" smtClean="0">
                <a:solidFill>
                  <a:srgbClr val="0070C0"/>
                </a:solidFill>
              </a:rPr>
              <a:t>(</a:t>
            </a:r>
            <a:r>
              <a:rPr lang="ko-KR" altLang="en-US" dirty="0" smtClean="0">
                <a:solidFill>
                  <a:srgbClr val="0070C0"/>
                </a:solidFill>
              </a:rPr>
              <a:t>反</a:t>
            </a:r>
            <a:r>
              <a:rPr lang="en-US" altLang="ko-KR" dirty="0" smtClean="0">
                <a:solidFill>
                  <a:srgbClr val="0070C0"/>
                </a:solidFill>
              </a:rPr>
              <a:t>)</a:t>
            </a:r>
            <a:r>
              <a:rPr lang="ko-KR" altLang="en-US" dirty="0" smtClean="0">
                <a:solidFill>
                  <a:srgbClr val="0070C0"/>
                </a:solidFill>
              </a:rPr>
              <a:t>하여 노인으로부터 재산 또는 권리를 빼앗아가는 </a:t>
            </a:r>
            <a:endParaRPr lang="en-US" altLang="ko-KR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70C0"/>
                </a:solidFill>
              </a:rPr>
              <a:t>행위로써 경제적 착취</a:t>
            </a:r>
            <a:r>
              <a:rPr lang="en-US" altLang="ko-KR" dirty="0" smtClean="0">
                <a:solidFill>
                  <a:srgbClr val="0070C0"/>
                </a:solidFill>
              </a:rPr>
              <a:t>, </a:t>
            </a:r>
            <a:r>
              <a:rPr lang="ko-KR" altLang="en-US" dirty="0" smtClean="0">
                <a:solidFill>
                  <a:srgbClr val="0070C0"/>
                </a:solidFill>
              </a:rPr>
              <a:t>재산에 관한 법률 권리 위반</a:t>
            </a:r>
            <a:r>
              <a:rPr lang="en-US" altLang="ko-KR" dirty="0" smtClean="0">
                <a:solidFill>
                  <a:srgbClr val="0070C0"/>
                </a:solidFill>
              </a:rPr>
              <a:t>, </a:t>
            </a:r>
            <a:r>
              <a:rPr lang="ko-KR" altLang="en-US" dirty="0" smtClean="0">
                <a:solidFill>
                  <a:srgbClr val="0070C0"/>
                </a:solidFill>
              </a:rPr>
              <a:t>경제적 권리와 관련된</a:t>
            </a:r>
            <a:endParaRPr lang="en-US" altLang="ko-KR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70C0"/>
                </a:solidFill>
              </a:rPr>
              <a:t>의사결정에서의 통제 등을 하는 행위</a:t>
            </a:r>
            <a:endParaRPr lang="en-US" altLang="ko-KR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ko-KR" dirty="0" smtClean="0"/>
              <a:t>▣</a:t>
            </a:r>
            <a:r>
              <a:rPr lang="en-US" altLang="ko-KR" dirty="0" smtClean="0"/>
              <a:t> </a:t>
            </a:r>
            <a:r>
              <a:rPr lang="ko-KR" altLang="en-US" dirty="0" smtClean="0"/>
              <a:t>허락 없이 재산 및 임금을 가로챈다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/>
              <a:t>▣ 허락 없이 인감을 사용하여 피해를 준다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/>
              <a:t>▣ </a:t>
            </a:r>
            <a:r>
              <a:rPr lang="ko-KR" altLang="en-US" dirty="0" smtClean="0"/>
              <a:t>재산 관리 또는 사용을 마음대로 하지 못하게 한다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922639" y="4446461"/>
            <a:ext cx="1935892" cy="403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유   기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1473" y="4792784"/>
            <a:ext cx="9547655" cy="1700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70C0"/>
                </a:solidFill>
              </a:rPr>
              <a:t>보호자 또는 부양의무자가 노인을 버리는 행위</a:t>
            </a:r>
            <a:endParaRPr lang="en-US" altLang="ko-KR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ko-KR" dirty="0" smtClean="0"/>
              <a:t>▣</a:t>
            </a:r>
            <a:r>
              <a:rPr lang="en-US" altLang="ko-KR" dirty="0" smtClean="0"/>
              <a:t> </a:t>
            </a:r>
            <a:r>
              <a:rPr lang="ko-KR" altLang="en-US" dirty="0" smtClean="0"/>
              <a:t>연락을 두절하고 왕래하지 않는다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/>
              <a:t>▣ 시설이나 병원에 입소시키고 연락을 두절한다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/>
              <a:t>▣ </a:t>
            </a:r>
            <a:r>
              <a:rPr lang="ko-KR" altLang="en-US" dirty="0" smtClean="0"/>
              <a:t>낯선 장소에 버린다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6206" y="1400433"/>
            <a:ext cx="2677297" cy="235157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0891" y="4559996"/>
            <a:ext cx="2447925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15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888258" y="288324"/>
            <a:ext cx="4118920" cy="5601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tx1"/>
                </a:solidFill>
              </a:rPr>
              <a:t>노인 학대의 유형 </a:t>
            </a:r>
            <a:r>
              <a:rPr lang="en-US" altLang="ko-KR" sz="3200" b="1" dirty="0" smtClean="0">
                <a:solidFill>
                  <a:schemeClr val="tx1"/>
                </a:solidFill>
              </a:rPr>
              <a:t>4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82595" y="1166163"/>
            <a:ext cx="1935892" cy="403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방    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1429" y="1571789"/>
            <a:ext cx="9547655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70C0"/>
                </a:solidFill>
              </a:rPr>
              <a:t>부양의무자로서의 책임이나 의무를 의도적</a:t>
            </a:r>
            <a:r>
              <a:rPr lang="en-US" altLang="ko-KR" dirty="0" smtClean="0">
                <a:solidFill>
                  <a:srgbClr val="0070C0"/>
                </a:solidFill>
              </a:rPr>
              <a:t>, </a:t>
            </a:r>
            <a:r>
              <a:rPr lang="ko-KR" altLang="en-US" dirty="0" smtClean="0">
                <a:solidFill>
                  <a:srgbClr val="0070C0"/>
                </a:solidFill>
              </a:rPr>
              <a:t>비의도적으로 거부</a:t>
            </a:r>
            <a:r>
              <a:rPr lang="en-US" altLang="ko-KR" dirty="0" smtClean="0">
                <a:solidFill>
                  <a:srgbClr val="0070C0"/>
                </a:solidFill>
              </a:rPr>
              <a:t>, </a:t>
            </a:r>
            <a:r>
              <a:rPr lang="ko-KR" altLang="en-US" dirty="0" smtClean="0">
                <a:solidFill>
                  <a:srgbClr val="0070C0"/>
                </a:solidFill>
              </a:rPr>
              <a:t>불이행 혹은</a:t>
            </a:r>
            <a:endParaRPr lang="en-US" altLang="ko-KR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70C0"/>
                </a:solidFill>
              </a:rPr>
              <a:t>포기하여 노인의 의식주 및 의료를 적절하게 제공하지 않는 행위</a:t>
            </a:r>
            <a:endParaRPr lang="en-US" altLang="ko-KR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ko-KR" dirty="0" smtClean="0"/>
              <a:t>▣</a:t>
            </a:r>
            <a:r>
              <a:rPr lang="en-US" altLang="ko-KR" dirty="0" smtClean="0"/>
              <a:t> </a:t>
            </a:r>
            <a:r>
              <a:rPr lang="ko-KR" altLang="en-US" dirty="0" smtClean="0"/>
              <a:t>거동이 불편한 노인에게 돌봄을 제공하지 않는다</a:t>
            </a:r>
            <a:r>
              <a:rPr lang="en-US" altLang="ko-KR" dirty="0" smtClean="0"/>
              <a:t>..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/>
              <a:t>▣ 생활비가 없는 노인에게 경제적 도움을 제공하지 않는다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/>
              <a:t>▣ </a:t>
            </a:r>
            <a:r>
              <a:rPr lang="ko-KR" altLang="en-US" dirty="0" smtClean="0"/>
              <a:t>의료적 치료가 필요한 노인을 방치한다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782595" y="3997833"/>
            <a:ext cx="1935892" cy="403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자기 방임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2595" y="4401487"/>
            <a:ext cx="95476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70C0"/>
                </a:solidFill>
              </a:rPr>
              <a:t>노인 스스로가 의식주 제공 및 의료처치 등의 최소한의 자기보호 관련 행위를</a:t>
            </a:r>
            <a:endParaRPr lang="en-US" altLang="ko-KR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70C0"/>
                </a:solidFill>
              </a:rPr>
              <a:t>의도적으로 포기 또는 비의도적으로 관리하지 않아 심신이 위험한 상황이나 </a:t>
            </a:r>
            <a:endParaRPr lang="en-US" altLang="ko-KR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70C0"/>
                </a:solidFill>
              </a:rPr>
              <a:t>사망에 이르게 하는 행위</a:t>
            </a:r>
            <a:r>
              <a:rPr lang="en-US" altLang="ko-KR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/>
              <a:t>▣ 자신을 돌보지 않고 자해하거나 돌봄을 거부하여 생명이 위협 받는다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6217" y="1629120"/>
            <a:ext cx="2346626" cy="198729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7439" y="4261110"/>
            <a:ext cx="2265404" cy="189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9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888258" y="288324"/>
            <a:ext cx="4118920" cy="5601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tx1"/>
                </a:solidFill>
              </a:rPr>
              <a:t>노인 학대 신고 </a:t>
            </a:r>
            <a:r>
              <a:rPr lang="en-US" altLang="ko-KR" sz="3200" b="1" dirty="0" smtClean="0">
                <a:solidFill>
                  <a:schemeClr val="tx1"/>
                </a:solidFill>
              </a:rPr>
              <a:t>1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5589" y="1161535"/>
            <a:ext cx="1059386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   </a:t>
            </a:r>
            <a:r>
              <a:rPr lang="ko-KR" altLang="en-US" sz="1600" dirty="0" smtClean="0"/>
              <a:t>신고 대상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en-US" altLang="ko-KR" sz="1400" dirty="0" smtClean="0"/>
              <a:t>① </a:t>
            </a:r>
            <a:r>
              <a:rPr lang="ko-KR" altLang="en-US" sz="1400" dirty="0" smtClean="0"/>
              <a:t>학대 피해 노인 → 노인학대를 당하고 있는 당사자가 직접 신고 또는 의뢰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② </a:t>
            </a:r>
            <a:r>
              <a:rPr lang="ko-KR" altLang="en-US" sz="1400" dirty="0" smtClean="0"/>
              <a:t>타인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el-GR" altLang="ko-KR" sz="1400" dirty="0" smtClean="0"/>
              <a:t>Ο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노인학대를 발견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목격하거나 학대가 의심되는 경우에 노인과 다양한 관계를 맺고 있는 사람들이 신고하거나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smtClean="0"/>
              <a:t>사례를 의뢰할 수 있음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el-GR" altLang="ko-KR" sz="1400" dirty="0" smtClean="0"/>
              <a:t>Ο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가족 및 친지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지역 주민 및 이웃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기관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주민센터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경찰서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보건소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병원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사회복지 관련기관 등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    신고 의무자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① </a:t>
            </a:r>
            <a:r>
              <a:rPr lang="ko-KR" altLang="en-US" sz="1400" dirty="0" smtClean="0"/>
              <a:t>누구든지 노인학대를 알게 된 때에는 노인보호전문기관 또는 수사기관에 신고할 수 있음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   </a:t>
            </a:r>
            <a:r>
              <a:rPr lang="en-US" altLang="ko-KR" sz="1400" dirty="0" smtClean="0"/>
              <a:t>② </a:t>
            </a:r>
            <a:r>
              <a:rPr lang="ko-KR" altLang="en-US" sz="1400" dirty="0" smtClean="0"/>
              <a:t>다음 각호의 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에 해당하는 자가 그 직무상 노인학대를 알게 된 때에는 즉시 </a:t>
            </a:r>
            <a:r>
              <a:rPr lang="ko-KR" altLang="en-US" sz="1400" dirty="0"/>
              <a:t>노인보호전문기관 또는 수사기관에 </a:t>
            </a:r>
            <a:r>
              <a:rPr lang="ko-KR" altLang="en-US" sz="1400" dirty="0" smtClean="0"/>
              <a:t>신고하여야 함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     </a:t>
            </a:r>
            <a:r>
              <a:rPr lang="en-US" altLang="ko-KR" sz="1400" dirty="0" smtClean="0"/>
              <a:t>  1. </a:t>
            </a:r>
            <a:r>
              <a:rPr lang="ko-KR" altLang="en-US" sz="1400" dirty="0" smtClean="0"/>
              <a:t>의료법 제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조 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항의 의료기관에서 의료업을 행하는 의료인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의사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치과의사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한의사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조산사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간호사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 및 의료기관의 장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         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종합병원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병원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치과병원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한방병원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요양병원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노인전문병원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의원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치과의원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한의원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조산원</a:t>
            </a:r>
            <a:r>
              <a:rPr lang="en-US" altLang="ko-KR" sz="14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2. </a:t>
            </a:r>
            <a:r>
              <a:rPr lang="ko-KR" altLang="en-US" sz="1400" dirty="0" smtClean="0"/>
              <a:t>노인복지법 제</a:t>
            </a:r>
            <a:r>
              <a:rPr lang="en-US" altLang="ko-KR" sz="1400" dirty="0" smtClean="0"/>
              <a:t>27</a:t>
            </a:r>
            <a:r>
              <a:rPr lang="ko-KR" altLang="en-US" sz="1400" dirty="0" smtClean="0"/>
              <a:t>조의 </a:t>
            </a:r>
            <a:r>
              <a:rPr lang="en-US" altLang="ko-KR" sz="1400" dirty="0" smtClean="0"/>
              <a:t>2</a:t>
            </a:r>
            <a:r>
              <a:rPr lang="ko-KR" altLang="en-US" sz="1400" dirty="0" smtClean="0"/>
              <a:t>에 따른 방문요양서비스나 안전 확인 등의 서비스 종사자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   </a:t>
            </a:r>
            <a:r>
              <a:rPr lang="ko-KR" altLang="en-US" sz="1400" dirty="0" smtClean="0"/>
              <a:t>법 제</a:t>
            </a:r>
            <a:r>
              <a:rPr lang="en-US" altLang="ko-KR" sz="1400" dirty="0" smtClean="0"/>
              <a:t>31</a:t>
            </a:r>
            <a:r>
              <a:rPr lang="ko-KR" altLang="en-US" sz="1400" dirty="0" smtClean="0"/>
              <a:t>조에 따른 노인복지시설의 장과 그 종사자 및 제</a:t>
            </a:r>
            <a:r>
              <a:rPr lang="en-US" altLang="ko-KR" sz="1400" dirty="0" smtClean="0"/>
              <a:t>7</a:t>
            </a:r>
            <a:r>
              <a:rPr lang="ko-KR" altLang="en-US" sz="1400" dirty="0" smtClean="0"/>
              <a:t>조에 따른 노인복지 상담원</a:t>
            </a:r>
            <a:r>
              <a:rPr lang="en-US" altLang="ko-KR" sz="14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3. </a:t>
            </a:r>
            <a:r>
              <a:rPr lang="ko-KR" altLang="en-US" sz="1400" dirty="0" smtClean="0"/>
              <a:t>장애인복지법 제</a:t>
            </a:r>
            <a:r>
              <a:rPr lang="en-US" altLang="ko-KR" sz="1400" dirty="0" smtClean="0"/>
              <a:t>58</a:t>
            </a:r>
            <a:r>
              <a:rPr lang="ko-KR" altLang="en-US" sz="1400" dirty="0" smtClean="0"/>
              <a:t>조의 규정에 의한 장애인복지시설에서 장애노인에 대한 상담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치료</a:t>
            </a:r>
            <a:r>
              <a:rPr lang="en-US" altLang="ko-KR" sz="1400" dirty="0" smtClean="0"/>
              <a:t>·</a:t>
            </a:r>
            <a:r>
              <a:rPr lang="ko-KR" altLang="en-US" sz="1400" dirty="0" smtClean="0"/>
              <a:t>훈련 또는 요양업무를 수행하는 사람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   4. </a:t>
            </a:r>
            <a:r>
              <a:rPr lang="ko-KR" altLang="en-US" sz="1400" dirty="0" smtClean="0"/>
              <a:t>가정폭력방지 및 피해자 보호 등에 관한 법률 제</a:t>
            </a:r>
            <a:r>
              <a:rPr lang="en-US" altLang="ko-KR" sz="1400" dirty="0" smtClean="0"/>
              <a:t>5</a:t>
            </a:r>
            <a:r>
              <a:rPr lang="ko-KR" altLang="en-US" sz="1400" dirty="0" smtClean="0"/>
              <a:t>조 및 제</a:t>
            </a:r>
            <a:r>
              <a:rPr lang="en-US" altLang="ko-KR" sz="1400" dirty="0" smtClean="0"/>
              <a:t>7</a:t>
            </a:r>
            <a:r>
              <a:rPr lang="ko-KR" altLang="en-US" sz="1400" dirty="0" smtClean="0"/>
              <a:t>조에 따른 가정폭력상담소 및 </a:t>
            </a:r>
            <a:r>
              <a:rPr lang="ko-KR" altLang="en-US" sz="1400" dirty="0"/>
              <a:t>가정폭력피해자 보호시설의 장과 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          그 </a:t>
            </a:r>
            <a:r>
              <a:rPr lang="ko-KR" altLang="en-US" sz="1400" dirty="0" smtClean="0"/>
              <a:t>종사자</a:t>
            </a:r>
            <a:endParaRPr lang="ko-KR" altLang="en-US" sz="1400" dirty="0"/>
          </a:p>
        </p:txBody>
      </p:sp>
      <p:sp>
        <p:nvSpPr>
          <p:cNvPr id="6" name="직사각형 5"/>
          <p:cNvSpPr/>
          <p:nvPr/>
        </p:nvSpPr>
        <p:spPr>
          <a:xfrm>
            <a:off x="955589" y="1342768"/>
            <a:ext cx="222422" cy="203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955589" y="3739978"/>
            <a:ext cx="214184" cy="210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938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832020" y="1192595"/>
            <a:ext cx="1023139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/>
              <a:t>5. </a:t>
            </a:r>
            <a:r>
              <a:rPr lang="ko-KR" altLang="en-US" sz="1400" dirty="0"/>
              <a:t>「사회복지사업법」 제</a:t>
            </a:r>
            <a:r>
              <a:rPr lang="en-US" altLang="ko-KR" sz="1400" dirty="0"/>
              <a:t>14</a:t>
            </a:r>
            <a:r>
              <a:rPr lang="ko-KR" altLang="en-US" sz="1400" dirty="0"/>
              <a:t>조에 따른 사회복지전담공무원 및 같은 법 제</a:t>
            </a:r>
            <a:r>
              <a:rPr lang="en-US" altLang="ko-KR" sz="1400" dirty="0"/>
              <a:t>34 </a:t>
            </a:r>
            <a:r>
              <a:rPr lang="ko-KR" altLang="en-US" sz="1400" dirty="0"/>
              <a:t>조에 따른 사회복지관</a:t>
            </a:r>
            <a:r>
              <a:rPr lang="en-US" altLang="ko-KR" sz="1400" dirty="0"/>
              <a:t>, </a:t>
            </a:r>
            <a:r>
              <a:rPr lang="ko-KR" altLang="en-US" sz="1400" dirty="0"/>
              <a:t>부랑인 및 노숙인 보호를 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ko-KR" altLang="en-US" sz="1400" dirty="0" smtClean="0"/>
              <a:t>위한 </a:t>
            </a:r>
            <a:r>
              <a:rPr lang="ko-KR" altLang="en-US" sz="1400" dirty="0"/>
              <a:t>시설의 장과 그 </a:t>
            </a:r>
            <a:r>
              <a:rPr lang="ko-KR" altLang="en-US" sz="1400" dirty="0" smtClean="0"/>
              <a:t>종사자</a:t>
            </a:r>
            <a:endParaRPr lang="en-US" altLang="ko-KR" sz="14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400" dirty="0"/>
              <a:t>6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「</a:t>
            </a:r>
            <a:r>
              <a:rPr lang="ko-KR" altLang="en-US" sz="1400" dirty="0"/>
              <a:t>노인장기요양보험법」 제</a:t>
            </a:r>
            <a:r>
              <a:rPr lang="en-US" altLang="ko-KR" sz="1400" dirty="0"/>
              <a:t>31</a:t>
            </a:r>
            <a:r>
              <a:rPr lang="ko-KR" altLang="en-US" sz="1400" dirty="0"/>
              <a:t>조에 따른 장기요양기관 및 제</a:t>
            </a:r>
            <a:r>
              <a:rPr lang="en-US" altLang="ko-KR" sz="1400" dirty="0"/>
              <a:t>32</a:t>
            </a:r>
            <a:r>
              <a:rPr lang="ko-KR" altLang="en-US" sz="1400" dirty="0"/>
              <a:t>조에 따른 재가 장기요양기관의 장과 그 종사자</a:t>
            </a:r>
          </a:p>
          <a:p>
            <a:pPr fontAlgn="base">
              <a:lnSpc>
                <a:spcPct val="150000"/>
              </a:lnSpc>
            </a:pPr>
            <a:r>
              <a:rPr lang="en-US" altLang="ko-KR" sz="1400" dirty="0"/>
              <a:t>7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「</a:t>
            </a:r>
            <a:r>
              <a:rPr lang="en-US" altLang="ko-KR" sz="1400" dirty="0"/>
              <a:t>119</a:t>
            </a:r>
            <a:r>
              <a:rPr lang="ko-KR" altLang="en-US" sz="1400" dirty="0"/>
              <a:t>구조</a:t>
            </a:r>
            <a:r>
              <a:rPr lang="en-US" altLang="ko-KR" sz="1400" dirty="0"/>
              <a:t>·</a:t>
            </a:r>
            <a:r>
              <a:rPr lang="ko-KR" altLang="en-US" sz="1400" dirty="0"/>
              <a:t>구급에 관한 법률」 제</a:t>
            </a:r>
            <a:r>
              <a:rPr lang="en-US" altLang="ko-KR" sz="1400" dirty="0"/>
              <a:t>10</a:t>
            </a:r>
            <a:r>
              <a:rPr lang="ko-KR" altLang="en-US" sz="1400" dirty="0"/>
              <a:t>조에 따른 </a:t>
            </a:r>
            <a:r>
              <a:rPr lang="en-US" altLang="ko-KR" sz="1400" dirty="0"/>
              <a:t>119</a:t>
            </a:r>
            <a:r>
              <a:rPr lang="ko-KR" altLang="en-US" sz="1400" dirty="0"/>
              <a:t>구급대의 구급대원</a:t>
            </a:r>
          </a:p>
          <a:p>
            <a:pPr fontAlgn="base">
              <a:lnSpc>
                <a:spcPct val="150000"/>
              </a:lnSpc>
            </a:pPr>
            <a:r>
              <a:rPr lang="en-US" altLang="ko-KR" sz="1400" dirty="0"/>
              <a:t>8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「</a:t>
            </a:r>
            <a:r>
              <a:rPr lang="ko-KR" altLang="en-US" sz="1400" dirty="0"/>
              <a:t>건강가정기본법」 제</a:t>
            </a:r>
            <a:r>
              <a:rPr lang="en-US" altLang="ko-KR" sz="1400" dirty="0"/>
              <a:t>35</a:t>
            </a:r>
            <a:r>
              <a:rPr lang="ko-KR" altLang="en-US" sz="1400" dirty="0"/>
              <a:t>조에 따른 건강가정지원센터의 장과 그 종사자</a:t>
            </a:r>
          </a:p>
          <a:p>
            <a:pPr fontAlgn="base">
              <a:lnSpc>
                <a:spcPct val="150000"/>
              </a:lnSpc>
            </a:pPr>
            <a:r>
              <a:rPr lang="en-US" altLang="ko-KR" sz="1400" dirty="0"/>
              <a:t>9.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다문화가족지원법</a:t>
            </a:r>
            <a:r>
              <a:rPr lang="ko-KR" altLang="en-US" sz="1400" dirty="0"/>
              <a:t>」 제</a:t>
            </a:r>
            <a:r>
              <a:rPr lang="en-US" altLang="ko-KR" sz="1400" dirty="0"/>
              <a:t>12</a:t>
            </a:r>
            <a:r>
              <a:rPr lang="ko-KR" altLang="en-US" sz="1400" dirty="0"/>
              <a:t>조에 따른 다문화가족지원센터의 장과 그 종사자</a:t>
            </a:r>
          </a:p>
          <a:p>
            <a:pPr fontAlgn="base">
              <a:lnSpc>
                <a:spcPct val="150000"/>
              </a:lnSpc>
            </a:pPr>
            <a:r>
              <a:rPr lang="en-US" altLang="ko-KR" sz="1400" dirty="0"/>
              <a:t>10.</a:t>
            </a:r>
            <a:r>
              <a:rPr lang="ko-KR" altLang="en-US" sz="1400" dirty="0"/>
              <a:t>「성폭력방지 및 피해자보호 등에 관한 법률」 제</a:t>
            </a:r>
            <a:r>
              <a:rPr lang="en-US" altLang="ko-KR" sz="1400" dirty="0"/>
              <a:t>10</a:t>
            </a:r>
            <a:r>
              <a:rPr lang="ko-KR" altLang="en-US" sz="1400" dirty="0"/>
              <a:t>조에 따른 성폭력 피 해상담소 및 같은 법 제 </a:t>
            </a:r>
            <a:r>
              <a:rPr lang="en-US" altLang="ko-KR" sz="1400" dirty="0"/>
              <a:t>12</a:t>
            </a:r>
            <a:r>
              <a:rPr lang="ko-KR" altLang="en-US" sz="1400" dirty="0"/>
              <a:t>조에 따른 </a:t>
            </a:r>
            <a:r>
              <a:rPr lang="ko-KR" altLang="en-US" sz="1400" dirty="0" smtClean="0"/>
              <a:t>성폭력피해자</a:t>
            </a:r>
            <a:endParaRPr lang="en-US" altLang="ko-KR" sz="14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400" dirty="0" smtClean="0"/>
              <a:t>    보호시설의 </a:t>
            </a:r>
            <a:r>
              <a:rPr lang="ko-KR" altLang="en-US" sz="1400" dirty="0"/>
              <a:t>장과 그 종사자</a:t>
            </a:r>
          </a:p>
          <a:p>
            <a:pPr fontAlgn="base">
              <a:lnSpc>
                <a:spcPct val="150000"/>
              </a:lnSpc>
            </a:pPr>
            <a:r>
              <a:rPr lang="en-US" altLang="ko-KR" sz="1400" dirty="0"/>
              <a:t>11.</a:t>
            </a:r>
            <a:r>
              <a:rPr lang="ko-KR" altLang="en-US" sz="1400" dirty="0"/>
              <a:t>「응급의료에 관한 법률」 제</a:t>
            </a:r>
            <a:r>
              <a:rPr lang="en-US" altLang="ko-KR" sz="1400" dirty="0"/>
              <a:t>36</a:t>
            </a:r>
            <a:r>
              <a:rPr lang="ko-KR" altLang="en-US" sz="1400" dirty="0"/>
              <a:t>조에 따른 응급 </a:t>
            </a:r>
            <a:r>
              <a:rPr lang="ko-KR" altLang="en-US" sz="1400" dirty="0" err="1"/>
              <a:t>구조사</a:t>
            </a:r>
            <a:endParaRPr lang="ko-KR" altLang="en-US" sz="1400" dirty="0"/>
          </a:p>
          <a:p>
            <a:pPr fontAlgn="base">
              <a:lnSpc>
                <a:spcPct val="150000"/>
              </a:lnSpc>
            </a:pPr>
            <a:r>
              <a:rPr lang="en-US" altLang="ko-KR" sz="1400" dirty="0"/>
              <a:t>12.</a:t>
            </a:r>
            <a:r>
              <a:rPr lang="ko-KR" altLang="en-US" sz="1400" dirty="0"/>
              <a:t>「의료기사 등에 관한 법률」 제</a:t>
            </a:r>
            <a:r>
              <a:rPr lang="en-US" altLang="ko-KR" sz="1400" dirty="0"/>
              <a:t>1</a:t>
            </a:r>
            <a:r>
              <a:rPr lang="ko-KR" altLang="en-US" sz="1400" dirty="0"/>
              <a:t>조의</a:t>
            </a:r>
            <a:r>
              <a:rPr lang="en-US" altLang="ko-KR" sz="1400" dirty="0"/>
              <a:t>2</a:t>
            </a:r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호에 따른 </a:t>
            </a:r>
            <a:r>
              <a:rPr lang="ko-KR" altLang="en-US" sz="1400" dirty="0" smtClean="0"/>
              <a:t>의료기사</a:t>
            </a:r>
            <a:endParaRPr lang="ko-KR" altLang="en-US" sz="1400" dirty="0"/>
          </a:p>
        </p:txBody>
      </p:sp>
      <p:sp>
        <p:nvSpPr>
          <p:cNvPr id="5" name="직사각형 4"/>
          <p:cNvSpPr/>
          <p:nvPr/>
        </p:nvSpPr>
        <p:spPr>
          <a:xfrm>
            <a:off x="3888258" y="288324"/>
            <a:ext cx="4118920" cy="5601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tx1"/>
                </a:solidFill>
              </a:rPr>
              <a:t>노인 학대 신고 </a:t>
            </a:r>
            <a:r>
              <a:rPr lang="en-US" altLang="ko-KR" sz="3200" b="1" dirty="0" smtClean="0">
                <a:solidFill>
                  <a:schemeClr val="tx1"/>
                </a:solidFill>
              </a:rPr>
              <a:t>2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82592" y="4864112"/>
            <a:ext cx="214184" cy="2388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00216" y="4798894"/>
            <a:ext cx="10495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   </a:t>
            </a:r>
            <a:r>
              <a:rPr lang="ko-KR" altLang="en-US" sz="1600" dirty="0" smtClean="0"/>
              <a:t>신고 시기</a:t>
            </a:r>
            <a:endParaRPr lang="en-US" altLang="ko-KR" sz="1600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sz="1400" dirty="0"/>
              <a:t>신고의무자는 그 직무상 노인학대를 알게 되거나 노인학대가 의심되는 경우 “즉시” 신고하여야 한다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596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054443" y="1260382"/>
            <a:ext cx="214184" cy="210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888258" y="288324"/>
            <a:ext cx="4118920" cy="5601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tx1"/>
                </a:solidFill>
              </a:rPr>
              <a:t>노인 학대 신고 </a:t>
            </a:r>
            <a:r>
              <a:rPr lang="en-US" altLang="ko-KR" sz="3200" b="1" dirty="0" smtClean="0">
                <a:solidFill>
                  <a:schemeClr val="tx1"/>
                </a:solidFill>
              </a:rPr>
              <a:t>3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68627" y="4223910"/>
            <a:ext cx="2067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신고자의 권리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1161534" y="1503913"/>
            <a:ext cx="9893643" cy="250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① 연중 </a:t>
            </a:r>
            <a:r>
              <a:rPr lang="en-US" altLang="ko-KR" sz="1400" kern="0" dirty="0">
                <a:solidFill>
                  <a:srgbClr val="000000"/>
                </a:solidFill>
                <a:latin typeface="+mj-lt"/>
              </a:rPr>
              <a:t>24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시간 긴급전화 </a:t>
            </a:r>
            <a:r>
              <a:rPr lang="en-US" altLang="ko-KR" sz="1400" kern="0" dirty="0">
                <a:solidFill>
                  <a:srgbClr val="000000"/>
                </a:solidFill>
                <a:latin typeface="+mj-lt"/>
              </a:rPr>
              <a:t>1389 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운영</a:t>
            </a:r>
            <a:endParaRPr lang="ko-KR" altLang="en-US" sz="1400" kern="0" dirty="0">
              <a:solidFill>
                <a:srgbClr val="000000"/>
              </a:solidFill>
              <a:latin typeface="+mj-lt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② 노인학대 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예방 센터 홈페이지 등 인터넷을 통한 신고접수</a:t>
            </a:r>
            <a:endParaRPr lang="ko-KR" altLang="en-US" sz="1400" kern="0" dirty="0">
              <a:solidFill>
                <a:srgbClr val="000000"/>
              </a:solidFill>
              <a:latin typeface="+mj-lt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③ 직접 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방문 상담 접수</a:t>
            </a:r>
            <a:endParaRPr lang="ko-KR" altLang="en-US" sz="1400" kern="0" dirty="0">
              <a:solidFill>
                <a:srgbClr val="000000"/>
              </a:solidFill>
              <a:latin typeface="+mj-lt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④ 이동상담</a:t>
            </a:r>
            <a:r>
              <a:rPr lang="en-US" altLang="ko-KR" sz="1400" kern="0" dirty="0">
                <a:solidFill>
                  <a:srgbClr val="000000"/>
                </a:solidFill>
                <a:latin typeface="+mj-lt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가정방문 상담 접수</a:t>
            </a:r>
            <a:endParaRPr lang="ko-KR" altLang="en-US" sz="1400" kern="0" dirty="0">
              <a:solidFill>
                <a:srgbClr val="000000"/>
              </a:solidFill>
              <a:latin typeface="+mj-lt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⑤ 서신에 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의한 접수</a:t>
            </a:r>
            <a:endParaRPr lang="ko-KR" altLang="en-US" sz="1400" kern="0" dirty="0">
              <a:solidFill>
                <a:srgbClr val="000000"/>
              </a:solidFill>
              <a:latin typeface="+mj-lt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⑥ </a:t>
            </a:r>
            <a:r>
              <a:rPr lang="ko-KR" altLang="en-US" sz="1400" kern="0" spc="-50" dirty="0" smtClean="0">
                <a:solidFill>
                  <a:srgbClr val="000000"/>
                </a:solidFill>
                <a:latin typeface="+mj-lt"/>
                <a:ea typeface="서울남산 장체L"/>
              </a:rPr>
              <a:t>병원</a:t>
            </a:r>
            <a:r>
              <a:rPr lang="en-US" altLang="ko-KR" sz="1400" kern="0" spc="-50" dirty="0">
                <a:solidFill>
                  <a:srgbClr val="000000"/>
                </a:solidFill>
                <a:latin typeface="+mj-lt"/>
              </a:rPr>
              <a:t>, </a:t>
            </a:r>
            <a:r>
              <a:rPr lang="ko-KR" altLang="en-US" sz="1400" kern="0" spc="-50" dirty="0">
                <a:solidFill>
                  <a:srgbClr val="000000"/>
                </a:solidFill>
                <a:latin typeface="+mj-lt"/>
                <a:ea typeface="서울남산 장체L"/>
              </a:rPr>
              <a:t>보건소</a:t>
            </a:r>
            <a:r>
              <a:rPr lang="en-US" altLang="ko-KR" sz="1400" kern="0" spc="-50" dirty="0">
                <a:solidFill>
                  <a:srgbClr val="000000"/>
                </a:solidFill>
                <a:latin typeface="+mj-lt"/>
              </a:rPr>
              <a:t>, </a:t>
            </a:r>
            <a:r>
              <a:rPr lang="ko-KR" altLang="en-US" sz="1400" kern="0" spc="-50" dirty="0">
                <a:solidFill>
                  <a:srgbClr val="000000"/>
                </a:solidFill>
                <a:latin typeface="+mj-lt"/>
                <a:ea typeface="서울남산 장체L"/>
              </a:rPr>
              <a:t>재가복지센터</a:t>
            </a:r>
            <a:r>
              <a:rPr lang="en-US" altLang="ko-KR" sz="1400" kern="0" spc="-50" dirty="0">
                <a:solidFill>
                  <a:srgbClr val="000000"/>
                </a:solidFill>
                <a:latin typeface="+mj-lt"/>
              </a:rPr>
              <a:t>, </a:t>
            </a:r>
            <a:r>
              <a:rPr lang="ko-KR" altLang="en-US" sz="1400" kern="0" spc="-50" dirty="0">
                <a:solidFill>
                  <a:srgbClr val="000000"/>
                </a:solidFill>
                <a:latin typeface="+mj-lt"/>
                <a:ea typeface="서울남산 장체L"/>
              </a:rPr>
              <a:t>기타 전화상담 센터 등으로부터 의뢰된 사례 접수</a:t>
            </a:r>
            <a:endParaRPr lang="ko-KR" altLang="en-US" sz="1400" kern="0" dirty="0">
              <a:solidFill>
                <a:srgbClr val="000000"/>
              </a:solidFill>
              <a:latin typeface="+mj-lt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⑦ 타 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기관</a:t>
            </a:r>
            <a:r>
              <a:rPr lang="en-US" altLang="ko-KR" sz="1400" kern="0" dirty="0">
                <a:solidFill>
                  <a:srgbClr val="000000"/>
                </a:solidFill>
                <a:latin typeface="+mj-lt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타 상담기관 등으로부터 의뢰된 사례 접수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054442" y="4295616"/>
            <a:ext cx="214184" cy="210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429265" y="1180747"/>
            <a:ext cx="2067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신고방법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1054440" y="4474571"/>
            <a:ext cx="10544435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80000"/>
              </a:lnSpc>
            </a:pPr>
            <a:r>
              <a:rPr lang="ko-KR" altLang="en-US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① 노인복지법 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제</a:t>
            </a:r>
            <a:r>
              <a:rPr lang="en-US" altLang="ko-KR" sz="1400" kern="0" dirty="0">
                <a:solidFill>
                  <a:srgbClr val="000000"/>
                </a:solidFill>
                <a:latin typeface="+mj-lt"/>
              </a:rPr>
              <a:t>39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의</a:t>
            </a:r>
            <a:r>
              <a:rPr lang="en-US" altLang="ko-KR" sz="1400" kern="0" dirty="0">
                <a:solidFill>
                  <a:srgbClr val="000000"/>
                </a:solidFill>
                <a:latin typeface="+mj-lt"/>
              </a:rPr>
              <a:t>6 -1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항</a:t>
            </a:r>
            <a:r>
              <a:rPr lang="en-US" altLang="ko-KR" sz="1400" kern="0" dirty="0">
                <a:solidFill>
                  <a:srgbClr val="000000"/>
                </a:solidFill>
                <a:latin typeface="+mj-lt"/>
              </a:rPr>
              <a:t>: 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누구든지 노인학대를 알게 된 때에는 노인보호 전문기관 수사기관에 신고할 수 </a:t>
            </a:r>
            <a:r>
              <a:rPr lang="ko-KR" altLang="en-US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있음</a:t>
            </a:r>
            <a:r>
              <a:rPr lang="en-US" altLang="ko-KR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.</a:t>
            </a:r>
            <a:endParaRPr lang="en-US" altLang="ko-KR" sz="1400" kern="0" dirty="0">
              <a:solidFill>
                <a:srgbClr val="000000"/>
              </a:solidFill>
              <a:latin typeface="+mj-lt"/>
            </a:endParaRPr>
          </a:p>
          <a:p>
            <a:pPr algn="just" fontAlgn="base">
              <a:lnSpc>
                <a:spcPct val="180000"/>
              </a:lnSpc>
            </a:pPr>
            <a:r>
              <a:rPr lang="ko-KR" altLang="en-US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② 노인복지법 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제</a:t>
            </a:r>
            <a:r>
              <a:rPr lang="en-US" altLang="ko-KR" sz="1400" kern="0" dirty="0">
                <a:solidFill>
                  <a:srgbClr val="000000"/>
                </a:solidFill>
                <a:latin typeface="+mj-lt"/>
              </a:rPr>
              <a:t>39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조의</a:t>
            </a:r>
            <a:r>
              <a:rPr lang="en-US" altLang="ko-KR" sz="1400" kern="0" dirty="0">
                <a:solidFill>
                  <a:srgbClr val="000000"/>
                </a:solidFill>
                <a:latin typeface="+mj-lt"/>
              </a:rPr>
              <a:t>6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제</a:t>
            </a:r>
            <a:r>
              <a:rPr lang="en-US" altLang="ko-KR" sz="1400" kern="0" dirty="0">
                <a:solidFill>
                  <a:srgbClr val="000000"/>
                </a:solidFill>
                <a:latin typeface="+mj-lt"/>
              </a:rPr>
              <a:t>3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항 </a:t>
            </a:r>
            <a:r>
              <a:rPr lang="en-US" altLang="ko-KR" sz="1400" kern="0" dirty="0">
                <a:solidFill>
                  <a:srgbClr val="000000"/>
                </a:solidFill>
                <a:latin typeface="+mj-lt"/>
              </a:rPr>
              <a:t>: 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신고자의 신분은 보호되어야 하며</a:t>
            </a:r>
            <a:r>
              <a:rPr lang="en-US" altLang="ko-KR" sz="1400" kern="0" dirty="0">
                <a:solidFill>
                  <a:srgbClr val="000000"/>
                </a:solidFill>
                <a:latin typeface="+mj-lt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그 의사에 반하여 신분이 노출되어서는 아니 </a:t>
            </a:r>
            <a:r>
              <a:rPr lang="ko-KR" altLang="en-US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됨</a:t>
            </a:r>
            <a:r>
              <a:rPr lang="en-US" altLang="ko-KR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.</a:t>
            </a:r>
            <a:endParaRPr lang="ko-KR" altLang="en-US" sz="1400" kern="0" dirty="0">
              <a:solidFill>
                <a:srgbClr val="000000"/>
              </a:solidFill>
              <a:latin typeface="+mj-lt"/>
            </a:endParaRPr>
          </a:p>
          <a:p>
            <a:pPr algn="just" fontAlgn="base">
              <a:lnSpc>
                <a:spcPct val="180000"/>
              </a:lnSpc>
            </a:pPr>
            <a:r>
              <a:rPr lang="ko-KR" altLang="en-US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③ 노인복지법 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제</a:t>
            </a:r>
            <a:r>
              <a:rPr lang="en-US" altLang="ko-KR" sz="1400" kern="0" dirty="0">
                <a:solidFill>
                  <a:srgbClr val="000000"/>
                </a:solidFill>
                <a:latin typeface="+mj-lt"/>
              </a:rPr>
              <a:t>39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조의</a:t>
            </a:r>
            <a:r>
              <a:rPr lang="en-US" altLang="ko-KR" sz="1400" kern="0" dirty="0">
                <a:solidFill>
                  <a:srgbClr val="000000"/>
                </a:solidFill>
                <a:latin typeface="+mj-lt"/>
              </a:rPr>
              <a:t>11 : </a:t>
            </a:r>
            <a:r>
              <a:rPr lang="ko-KR" altLang="en-US" sz="1400" kern="0" dirty="0">
                <a:solidFill>
                  <a:srgbClr val="000000"/>
                </a:solidFill>
                <a:latin typeface="+mj-lt"/>
                <a:ea typeface="서울남산 장체L"/>
              </a:rPr>
              <a:t>학대노인의 보호와 관련된 업무에 종사하였거나 종사하는 자는 그 직무상 알게 된 비밀을 </a:t>
            </a:r>
            <a:r>
              <a:rPr lang="ko-KR" altLang="en-US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누설하지</a:t>
            </a:r>
            <a:endParaRPr lang="en-US" altLang="ko-KR" sz="1400" kern="0" dirty="0" smtClean="0">
              <a:solidFill>
                <a:srgbClr val="000000"/>
              </a:solidFill>
              <a:latin typeface="+mj-lt"/>
              <a:ea typeface="서울남산 장체L"/>
            </a:endParaRPr>
          </a:p>
          <a:p>
            <a:pPr algn="just" fontAlgn="base">
              <a:lnSpc>
                <a:spcPct val="180000"/>
              </a:lnSpc>
            </a:pPr>
            <a:r>
              <a:rPr lang="ko-KR" altLang="en-US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    못함</a:t>
            </a:r>
            <a:r>
              <a:rPr lang="en-US" altLang="ko-KR" sz="1400" kern="0" dirty="0" smtClean="0">
                <a:solidFill>
                  <a:srgbClr val="000000"/>
                </a:solidFill>
                <a:latin typeface="+mj-lt"/>
                <a:ea typeface="서울남산 장체L"/>
              </a:rPr>
              <a:t>.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0682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888258" y="288324"/>
            <a:ext cx="4118920" cy="5601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tx1"/>
                </a:solidFill>
              </a:rPr>
              <a:t>노인 학대 처벌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275995"/>
              </p:ext>
            </p:extLst>
          </p:nvPr>
        </p:nvGraphicFramePr>
        <p:xfrm>
          <a:off x="969315" y="1498420"/>
          <a:ext cx="10291808" cy="3283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8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3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33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</a:rPr>
                        <a:t>학 대  내 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</a:rPr>
                        <a:t>처 벌 내 용</a:t>
                      </a:r>
                      <a:endParaRPr lang="ko-KR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노인의 신체에 상해를 입히는 행위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 7</a:t>
                      </a:r>
                      <a:r>
                        <a:rPr lang="ko-KR" altLang="en-US" sz="1400" dirty="0" smtClean="0"/>
                        <a:t>년 이하의 징역 또는 </a:t>
                      </a:r>
                      <a:r>
                        <a:rPr lang="en-US" altLang="ko-KR" sz="1400" dirty="0" smtClean="0"/>
                        <a:t>2</a:t>
                      </a:r>
                      <a:r>
                        <a:rPr lang="ko-KR" altLang="en-US" sz="1400" dirty="0" smtClean="0"/>
                        <a:t>천만 원 이하의 벌금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노인의 신체에 폭행을 가하는 행위</a:t>
                      </a:r>
                      <a:endParaRPr lang="ko-KR" altLang="en-US" sz="14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latinLnBrk="1"/>
                      <a:endParaRPr lang="en-US" altLang="ko-KR" sz="1400" dirty="0" smtClean="0"/>
                    </a:p>
                    <a:p>
                      <a:pPr latinLnBrk="1"/>
                      <a:endParaRPr lang="en-US" altLang="ko-KR" sz="1400" dirty="0" smtClean="0"/>
                    </a:p>
                    <a:p>
                      <a:pPr latinLnBrk="1"/>
                      <a:r>
                        <a:rPr lang="en-US" altLang="ko-KR" sz="1400" dirty="0" smtClean="0"/>
                        <a:t> </a:t>
                      </a:r>
                    </a:p>
                    <a:p>
                      <a:pPr latinLnBrk="1"/>
                      <a:r>
                        <a:rPr lang="en-US" altLang="ko-KR" sz="1400" dirty="0" smtClean="0"/>
                        <a:t> 5</a:t>
                      </a:r>
                      <a:r>
                        <a:rPr lang="ko-KR" altLang="en-US" sz="1400" dirty="0" smtClean="0"/>
                        <a:t>년 이하의 징역 또는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en-US" altLang="ko-KR" sz="1400" dirty="0" smtClean="0"/>
                        <a:t> 1</a:t>
                      </a:r>
                      <a:r>
                        <a:rPr lang="ko-KR" altLang="en-US" sz="1400" dirty="0" smtClean="0"/>
                        <a:t>천 </a:t>
                      </a:r>
                      <a:r>
                        <a:rPr lang="en-US" altLang="ko-KR" sz="1400" dirty="0" smtClean="0"/>
                        <a:t>5</a:t>
                      </a:r>
                      <a:r>
                        <a:rPr lang="ko-KR" altLang="en-US" sz="1400" dirty="0" smtClean="0"/>
                        <a:t>백만 원 이하의 벌금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노인에게 성적 수치심을 주는 성폭행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성희롱 등의 행위</a:t>
                      </a:r>
                      <a:endParaRPr lang="ko-KR" alt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71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자신의 보호 및 감독을 받는 노인을 유기하거나 의주를 포함한 기본적 보호 및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ko-KR" altLang="en-US" sz="1400" dirty="0" smtClean="0"/>
                        <a:t>치료를 소홀히 하는 행위</a:t>
                      </a:r>
                      <a:endParaRPr lang="ko-KR" alt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노인에게 구걸을 하게 하거나 노인을 이용하여 구걸하는 행위</a:t>
                      </a:r>
                      <a:endParaRPr lang="ko-KR" alt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노인을 위하여 증여 또는 급여된 금품을 그 목적 외의 용도에 사용하는 행위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3</a:t>
                      </a:r>
                      <a:r>
                        <a:rPr lang="ko-KR" altLang="en-US" sz="1400" dirty="0" smtClean="0"/>
                        <a:t>년 이하의 징역 또는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천만 원 이하의 벌금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599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69273" y="576648"/>
            <a:ext cx="5502877" cy="5601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tx1"/>
                </a:solidFill>
              </a:rPr>
              <a:t>기관의 노인 학대 예방활동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3254" y="1383957"/>
            <a:ext cx="10083114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기관의 운영자와 종사자는 종사자 또는 동료 노인들간에 발생할 수 있는 부적절한 처우와 학대를 사전 예방하기 위하여 다음과 같은 노력을 기울여야 한다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 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05016" y="2030288"/>
            <a:ext cx="10091352" cy="4575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smtClean="0"/>
              <a:t>기관은 노인학대행위에 대한 예방과 해결을 위한 규정을 명문화 하고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이에 대해 철저한 교육과 지도 감독 실시</a:t>
            </a:r>
            <a:endParaRPr lang="en-US" altLang="ko-KR" sz="14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smtClean="0"/>
              <a:t>기관은 기관 내에 노인학대에 해당하는 구체적 행위를 공시하여 노인과 종사자 모두가 학대에 대해 정확한 이해를 갖출 수 있게 조치</a:t>
            </a:r>
            <a:endParaRPr lang="en-US" altLang="ko-KR" sz="14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smtClean="0"/>
              <a:t>기관은 학대예방을 위하여 종사자와 </a:t>
            </a:r>
            <a:r>
              <a:rPr lang="ko-KR" altLang="en-US" sz="1400" dirty="0" err="1" smtClean="0"/>
              <a:t>수급자</a:t>
            </a:r>
            <a:r>
              <a:rPr lang="ko-KR" altLang="en-US" sz="1400" dirty="0" smtClean="0"/>
              <a:t> 노인들에게  인권교육자료를 보급하고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종사자에게는 노인인권 및 학대와 관련된 교육을 최소 연</a:t>
            </a:r>
            <a:r>
              <a:rPr lang="en-US" altLang="ko-KR" sz="1400" dirty="0" smtClean="0"/>
              <a:t>2</a:t>
            </a:r>
            <a:r>
              <a:rPr lang="ko-KR" altLang="en-US" sz="1400" dirty="0" smtClean="0"/>
              <a:t>회 이상 실시</a:t>
            </a:r>
            <a:endParaRPr lang="en-US" altLang="ko-KR" sz="14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smtClean="0"/>
              <a:t>종사자는 동료 종사자의 노인에 대한 학대행위를 목격하였을 경우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해당기관이나 노인학대 관련 기관에 신속히 신고하고</a:t>
            </a:r>
            <a:r>
              <a:rPr lang="en-US" altLang="ko-KR" sz="1400" dirty="0" smtClean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     조치를 취해야 함</a:t>
            </a:r>
            <a:r>
              <a:rPr lang="en-US" altLang="ko-KR" sz="1400" dirty="0" smtClean="0"/>
              <a:t>.</a:t>
            </a:r>
          </a:p>
          <a:p>
            <a:pPr marL="342900" indent="-342900">
              <a:lnSpc>
                <a:spcPct val="150000"/>
              </a:lnSpc>
              <a:buAutoNum type="arabicPeriod" startAt="5"/>
            </a:pPr>
            <a:r>
              <a:rPr lang="ko-KR" altLang="en-US" sz="1400" dirty="0" smtClean="0"/>
              <a:t>종사자는 노인들 간의 집단 따돌림이나 학대행위를 예방하고 해결해야 함</a:t>
            </a:r>
            <a:r>
              <a:rPr lang="en-US" altLang="ko-KR" sz="1400" dirty="0" smtClean="0"/>
              <a:t>.</a:t>
            </a:r>
          </a:p>
          <a:p>
            <a:pPr marL="342900" indent="-342900">
              <a:lnSpc>
                <a:spcPct val="150000"/>
              </a:lnSpc>
              <a:buAutoNum type="arabicPeriod" startAt="5"/>
            </a:pPr>
            <a:r>
              <a:rPr lang="ko-KR" altLang="en-US" sz="1400" dirty="0" smtClean="0"/>
              <a:t>치료나 요양 목적 이외에 노인의 뜻에 반하는 노동행위를 강요해서는 안됨</a:t>
            </a:r>
            <a:r>
              <a:rPr lang="en-US" altLang="ko-KR" sz="1400" dirty="0" smtClean="0"/>
              <a:t>.</a:t>
            </a:r>
          </a:p>
          <a:p>
            <a:pPr marL="342900" indent="-342900">
              <a:lnSpc>
                <a:spcPct val="150000"/>
              </a:lnSpc>
              <a:buAutoNum type="arabicPeriod" startAt="5"/>
            </a:pPr>
            <a:r>
              <a:rPr lang="ko-KR" altLang="en-US" sz="1400" dirty="0" smtClean="0"/>
              <a:t>종사자는 어떠한 이유로도 노인을 언어적으로 협박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무시하거나 조롱 또는 욕설을 하여서는 안 되며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항상 존대어를 사용하여야 함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 </a:t>
            </a:r>
            <a:endParaRPr lang="en-US" altLang="ko-KR" sz="1400" dirty="0"/>
          </a:p>
          <a:p>
            <a:pPr marL="342900" indent="-342900">
              <a:lnSpc>
                <a:spcPct val="150000"/>
              </a:lnSpc>
              <a:buAutoNum type="arabicPeriod" startAt="5"/>
            </a:pPr>
            <a:r>
              <a:rPr lang="ko-KR" altLang="en-US" sz="1400" dirty="0" smtClean="0"/>
              <a:t>종사자는 노인이 수치심을 느끼거나 자존심을 상하게 하는 말을 해서는 안됨</a:t>
            </a:r>
            <a:r>
              <a:rPr lang="en-US" altLang="ko-KR" sz="1400" dirty="0" smtClean="0"/>
              <a:t>.</a:t>
            </a:r>
          </a:p>
          <a:p>
            <a:pPr marL="342900" indent="-342900">
              <a:lnSpc>
                <a:spcPct val="150000"/>
              </a:lnSpc>
              <a:buAutoNum type="arabicPeriod" startAt="5"/>
            </a:pPr>
            <a:r>
              <a:rPr lang="ko-KR" altLang="en-US" sz="1400" dirty="0" smtClean="0"/>
              <a:t>종사자는 목욕이나 기저귀 교체 시 노인이 성적 수치심을 느끼지 않도록 노력해야 함</a:t>
            </a:r>
            <a:r>
              <a:rPr lang="en-US" altLang="ko-KR" sz="1400" dirty="0" smtClean="0"/>
              <a:t>.</a:t>
            </a:r>
          </a:p>
          <a:p>
            <a:pPr marL="342900" indent="-342900">
              <a:lnSpc>
                <a:spcPct val="150000"/>
              </a:lnSpc>
              <a:buAutoNum type="arabicPeriod" startAt="5"/>
            </a:pPr>
            <a:r>
              <a:rPr lang="ko-KR" altLang="en-US" sz="1400" dirty="0" smtClean="0"/>
              <a:t>종사자는 노인의 잔존능력을 유지시키기 위한 최선의 서비스를 제공해야 함</a:t>
            </a:r>
            <a:r>
              <a:rPr lang="en-US" altLang="ko-KR" sz="1400" dirty="0" smtClean="0"/>
              <a:t>.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74366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86" y="0"/>
            <a:ext cx="5112193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78811" y="2347784"/>
            <a:ext cx="380588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00B0F0"/>
                </a:solidFill>
              </a:rPr>
              <a:t>노인학대 상담전화</a:t>
            </a:r>
            <a:endParaRPr lang="en-US" altLang="ko-KR" b="1" dirty="0" smtClean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① </a:t>
            </a:r>
            <a:r>
              <a:rPr lang="ko-KR" altLang="en-US" sz="1600" dirty="0" err="1" smtClean="0"/>
              <a:t>국번없이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1577-1389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② </a:t>
            </a:r>
            <a:r>
              <a:rPr lang="ko-KR" altLang="en-US" sz="1600" dirty="0" smtClean="0"/>
              <a:t>경기서부노인보호전문기관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032-683-1388(</a:t>
            </a:r>
            <a:r>
              <a:rPr lang="ko-KR" altLang="en-US" sz="1600" dirty="0" smtClean="0"/>
              <a:t>부천</a:t>
            </a:r>
            <a:r>
              <a:rPr lang="en-US" altLang="ko-KR" sz="16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③ </a:t>
            </a:r>
            <a:r>
              <a:rPr lang="ko-KR" altLang="en-US" sz="1600" dirty="0" smtClean="0"/>
              <a:t>경기남부 노인보호전문기관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031-736-1389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</a:t>
            </a:r>
          </a:p>
          <a:p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901192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1319</Words>
  <Application>Microsoft Office PowerPoint</Application>
  <PresentationFormat>와이드스크린</PresentationFormat>
  <Paragraphs>153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7" baseType="lpstr">
      <vt:lpstr>맑은 고딕</vt:lpstr>
      <vt:lpstr>서울남산 장체L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chuljonglee</cp:lastModifiedBy>
  <cp:revision>31</cp:revision>
  <dcterms:created xsi:type="dcterms:W3CDTF">2017-09-15T04:58:17Z</dcterms:created>
  <dcterms:modified xsi:type="dcterms:W3CDTF">2019-06-19T03:10:29Z</dcterms:modified>
</cp:coreProperties>
</file>