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0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25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85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0981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021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14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220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47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328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635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9156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20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3F4D8-DDD2-4901-9F2D-DDC3D94F0499}" type="datetimeFigureOut">
              <a:rPr lang="ko-KR" altLang="en-US" smtClean="0"/>
              <a:t>2021-06-30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52B79-A37F-48C9-9267-3AB1EF1E7F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936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96647" y="834749"/>
            <a:ext cx="412099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 노인학대예방지침</a:t>
            </a:r>
            <a:endParaRPr lang="ko-KR" alt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736745" y="1518359"/>
            <a:ext cx="1441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    (</a:t>
            </a:r>
            <a:r>
              <a:rPr lang="ko-KR" altLang="en-US" sz="1400" dirty="0" smtClean="0"/>
              <a:t>직원용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553" y="5785532"/>
            <a:ext cx="1696994" cy="4053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6043" y="4807677"/>
            <a:ext cx="2248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0070C0"/>
                </a:solidFill>
              </a:rPr>
              <a:t>노인학대는 범죄입니다</a:t>
            </a:r>
            <a:r>
              <a:rPr lang="en-US" altLang="ko-KR" sz="1400" dirty="0" smtClean="0">
                <a:solidFill>
                  <a:srgbClr val="0070C0"/>
                </a:solidFill>
              </a:rPr>
              <a:t>.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0130" y="366095"/>
            <a:ext cx="373586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</a:t>
            </a:r>
            <a:r>
              <a:rPr lang="ko-KR" altLang="en-US" sz="1600" b="1" dirty="0" smtClean="0"/>
              <a:t>요양원 종사자의 노인학대 예방활동</a:t>
            </a:r>
            <a:endParaRPr lang="ko-KR" alt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0130" y="813656"/>
            <a:ext cx="586534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1. </a:t>
            </a:r>
            <a:r>
              <a:rPr lang="ko-KR" altLang="en-US" sz="1200" dirty="0" smtClean="0"/>
              <a:t>기관은 노인학대행위에 대한 예방과 해결을 위한 규정을 명문화 하고</a:t>
            </a:r>
            <a:r>
              <a:rPr lang="en-US" altLang="ko-KR" sz="1200" dirty="0" smtClean="0"/>
              <a:t>,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이에 대해 철저한 교육과 지도 감독 실시</a:t>
            </a:r>
            <a:endParaRPr lang="en-US" altLang="ko-KR" sz="1200" dirty="0" smtClean="0"/>
          </a:p>
          <a:p>
            <a:pPr marL="342900" indent="-342900">
              <a:buAutoNum type="arabicPeriod"/>
            </a:pPr>
            <a:endParaRPr lang="en-US" altLang="ko-KR" sz="1200" dirty="0" smtClean="0"/>
          </a:p>
          <a:p>
            <a:r>
              <a:rPr lang="en-US" altLang="ko-KR" sz="1200" dirty="0" smtClean="0"/>
              <a:t>2. </a:t>
            </a:r>
            <a:r>
              <a:rPr lang="ko-KR" altLang="en-US" sz="1200" dirty="0" smtClean="0"/>
              <a:t>기관은 기관 내에 노인학대에 해당하는 구체적 행위를 공시하여 노인과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종사자 모두가 학대에 대해 정확한 이해를 갖출 수 있게 조치</a:t>
            </a:r>
            <a:endParaRPr lang="en-US" altLang="ko-KR" sz="1200" dirty="0" smtClean="0"/>
          </a:p>
          <a:p>
            <a:pPr marL="342900" indent="-342900">
              <a:buAutoNum type="arabicPeriod"/>
            </a:pPr>
            <a:endParaRPr lang="en-US" altLang="ko-KR" sz="1200" dirty="0" smtClean="0"/>
          </a:p>
          <a:p>
            <a:r>
              <a:rPr lang="en-US" altLang="ko-KR" sz="1200" dirty="0" smtClean="0"/>
              <a:t>3. </a:t>
            </a:r>
            <a:r>
              <a:rPr lang="ko-KR" altLang="en-US" sz="1200" dirty="0" smtClean="0"/>
              <a:t>기관은 학대예방을 위하여 종사자와 </a:t>
            </a:r>
            <a:r>
              <a:rPr lang="ko-KR" altLang="en-US" sz="1200" dirty="0" err="1" smtClean="0"/>
              <a:t>수급자</a:t>
            </a:r>
            <a:r>
              <a:rPr lang="ko-KR" altLang="en-US" sz="1200" dirty="0" smtClean="0"/>
              <a:t> 노인들에게  인권교육자료를 보급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종사자에게는 노인인권 및 학대와 관련된 교육을 최소 연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회 이상 실시</a:t>
            </a:r>
            <a:endParaRPr lang="en-US" altLang="ko-KR" sz="1200" dirty="0" smtClean="0"/>
          </a:p>
          <a:p>
            <a:pPr marL="342900" indent="-342900">
              <a:buAutoNum type="arabicPeriod"/>
            </a:pPr>
            <a:endParaRPr lang="en-US" altLang="ko-KR" sz="1200" dirty="0" smtClean="0"/>
          </a:p>
          <a:p>
            <a:r>
              <a:rPr lang="en-US" altLang="ko-KR" sz="1200" dirty="0" smtClean="0"/>
              <a:t>4. </a:t>
            </a:r>
            <a:r>
              <a:rPr lang="ko-KR" altLang="en-US" sz="1200" dirty="0" smtClean="0"/>
              <a:t>종사자는 동료 종사자의 노인에 대한 학대행위를 목격하였을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해당기관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이나 노인학대 관련 기관에 신속히 신고하고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조치를 취해야 함</a:t>
            </a:r>
            <a:r>
              <a:rPr lang="en-US" altLang="ko-KR" sz="1200" dirty="0" smtClean="0"/>
              <a:t>.</a:t>
            </a:r>
          </a:p>
          <a:p>
            <a:pPr marL="342900" indent="-342900">
              <a:buAutoNum type="arabicPeriod"/>
            </a:pPr>
            <a:endParaRPr lang="en-US" altLang="ko-KR" sz="1200" dirty="0" smtClean="0"/>
          </a:p>
          <a:p>
            <a:r>
              <a:rPr lang="en-US" altLang="ko-KR" sz="1200" dirty="0" smtClean="0"/>
              <a:t>5. </a:t>
            </a:r>
            <a:r>
              <a:rPr lang="ko-KR" altLang="en-US" sz="1200" dirty="0" smtClean="0"/>
              <a:t>종사자는 노인들 간의 집단 따돌림이나 학대행위를 예방하고 해결해야 함</a:t>
            </a:r>
            <a:r>
              <a:rPr lang="en-US" altLang="ko-KR" sz="1200" dirty="0" smtClean="0"/>
              <a:t>.</a:t>
            </a:r>
          </a:p>
          <a:p>
            <a:pPr marL="342900" indent="-342900">
              <a:buAutoNum type="arabicPeriod" startAt="5"/>
            </a:pPr>
            <a:endParaRPr lang="en-US" altLang="ko-KR" sz="1200" dirty="0" smtClean="0"/>
          </a:p>
          <a:p>
            <a:r>
              <a:rPr lang="en-US" altLang="ko-KR" sz="1200" dirty="0" smtClean="0"/>
              <a:t>6. </a:t>
            </a:r>
            <a:r>
              <a:rPr lang="ko-KR" altLang="en-US" sz="1200" dirty="0" smtClean="0"/>
              <a:t>치료나 요양 목적 이외에 노인의 뜻에 반하는 노동행위를 강요해서는 안됨</a:t>
            </a:r>
            <a:r>
              <a:rPr lang="en-US" altLang="ko-KR" sz="1200" dirty="0" smtClean="0"/>
              <a:t>.</a:t>
            </a:r>
          </a:p>
          <a:p>
            <a:pPr marL="342900" indent="-342900">
              <a:buAutoNum type="arabicPeriod" startAt="5"/>
            </a:pPr>
            <a:endParaRPr lang="en-US" altLang="ko-KR" sz="1200" dirty="0" smtClean="0"/>
          </a:p>
          <a:p>
            <a:r>
              <a:rPr lang="en-US" altLang="ko-KR" sz="1200" dirty="0" smtClean="0"/>
              <a:t>7. </a:t>
            </a:r>
            <a:r>
              <a:rPr lang="ko-KR" altLang="en-US" sz="1200" dirty="0" smtClean="0"/>
              <a:t>종사자는 어떠한 이유로도 노인을 언어적으로 협박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무시하거나 조롱 또는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욕설을 하여서는 안 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항상 존대어를 사용하여야 함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342900" indent="-342900">
              <a:buAutoNum type="arabicPeriod" startAt="5"/>
            </a:pPr>
            <a:endParaRPr lang="en-US" altLang="ko-KR" sz="1200" dirty="0"/>
          </a:p>
          <a:p>
            <a:r>
              <a:rPr lang="en-US" altLang="ko-KR" sz="1200" dirty="0" smtClean="0"/>
              <a:t>8. </a:t>
            </a:r>
            <a:r>
              <a:rPr lang="ko-KR" altLang="en-US" sz="1200" dirty="0" smtClean="0"/>
              <a:t>종사자는 노인이 수치심을 느끼거나 자존심을 상하게 하는 말을 해서는 안됨</a:t>
            </a:r>
            <a:r>
              <a:rPr lang="en-US" altLang="ko-KR" sz="1200" dirty="0" smtClean="0"/>
              <a:t>.</a:t>
            </a:r>
          </a:p>
          <a:p>
            <a:pPr marL="342900" indent="-342900">
              <a:buAutoNum type="arabicPeriod" startAt="5"/>
            </a:pPr>
            <a:endParaRPr lang="en-US" altLang="ko-KR" sz="1200" dirty="0" smtClean="0"/>
          </a:p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종사자는 목욕이나 기저귀 교체 시 노인이 성적 수치심을 느끼지 않도록 </a:t>
            </a:r>
            <a:endParaRPr lang="en-US" altLang="ko-KR" sz="1200" dirty="0" smtClean="0"/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노력해야 함</a:t>
            </a:r>
            <a:r>
              <a:rPr lang="en-US" altLang="ko-KR" sz="1200" dirty="0" smtClean="0"/>
              <a:t>.</a:t>
            </a:r>
          </a:p>
          <a:p>
            <a:pPr marL="342900" indent="-342900">
              <a:buAutoNum type="arabicPeriod" startAt="5"/>
            </a:pPr>
            <a:endParaRPr lang="en-US" altLang="ko-KR" sz="1200" dirty="0" smtClean="0"/>
          </a:p>
          <a:p>
            <a:r>
              <a:rPr lang="en-US" altLang="ko-KR" sz="1200" dirty="0" smtClean="0"/>
              <a:t>10. </a:t>
            </a:r>
            <a:r>
              <a:rPr lang="ko-KR" altLang="en-US" sz="1200" dirty="0" smtClean="0"/>
              <a:t>종사자는 노인의 잔존능력을 유지시키기 위한 최선의 서비스를 제공해야 함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284205" y="5522637"/>
            <a:ext cx="587769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ko-KR" altLang="ko-KR" sz="1200" dirty="0" smtClean="0"/>
              <a:t>▣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국번없이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1577-1389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ko-KR" altLang="ko-KR" sz="1200" dirty="0" smtClean="0"/>
              <a:t>▣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경기서부노인보호전문기관 </a:t>
            </a:r>
            <a:r>
              <a:rPr lang="en-US" altLang="ko-KR" sz="1200" dirty="0" smtClean="0"/>
              <a:t>  032-683-1388(</a:t>
            </a:r>
            <a:r>
              <a:rPr lang="ko-KR" altLang="en-US" sz="1200" dirty="0" smtClean="0"/>
              <a:t>부천</a:t>
            </a:r>
            <a:r>
              <a:rPr lang="en-US" altLang="ko-KR" sz="12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ko-KR" altLang="ko-KR" sz="1200" dirty="0" smtClean="0"/>
              <a:t>▣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경기남부 노인보호전문기관 </a:t>
            </a:r>
            <a:r>
              <a:rPr lang="en-US" altLang="ko-KR" sz="1200" dirty="0" smtClean="0"/>
              <a:t> 031-736-1389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54227" y="5600866"/>
            <a:ext cx="2998573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</a:t>
            </a:r>
            <a:r>
              <a:rPr lang="ko-KR" altLang="en-US" sz="1600" b="1" dirty="0" smtClean="0"/>
              <a:t>노인학대 신고 및 상담전화</a:t>
            </a:r>
            <a:endParaRPr lang="ko-KR" altLang="en-US" sz="1600" b="1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040" y="2215221"/>
            <a:ext cx="1638972" cy="253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62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291" y="236117"/>
            <a:ext cx="174642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</a:t>
            </a:r>
            <a:r>
              <a:rPr lang="ko-KR" altLang="en-US" sz="1600" b="1" dirty="0" smtClean="0"/>
              <a:t>노인학대란</a:t>
            </a:r>
            <a:r>
              <a:rPr lang="en-US" altLang="ko-KR" sz="1600" b="1" dirty="0" smtClean="0"/>
              <a:t>?</a:t>
            </a:r>
            <a:endParaRPr lang="ko-KR" alt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1291" y="848175"/>
            <a:ext cx="1902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1. </a:t>
            </a:r>
            <a:r>
              <a:rPr lang="ko-KR" altLang="en-US" sz="1400" b="1" dirty="0" smtClean="0"/>
              <a:t>노인학대의 정의</a:t>
            </a:r>
            <a:endParaRPr lang="ko-KR" alt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9553" y="1218410"/>
            <a:ext cx="5228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노인에 대하여 신체적∙정신적∙정서적∙성적 폭력 및 경제적 착취 또는 가혹행위를 하거나 유기 또는 방임하는 것을 말한다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노인복지법 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2)</a:t>
            </a:r>
            <a:endParaRPr lang="ko-KR" alt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91291" y="2092448"/>
            <a:ext cx="1845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2. </a:t>
            </a:r>
            <a:r>
              <a:rPr lang="ko-KR" altLang="en-US" sz="1400" b="1" dirty="0" smtClean="0"/>
              <a:t>노인학대의 유형</a:t>
            </a:r>
            <a:endParaRPr lang="ko-KR" altLang="en-US" sz="1400" b="1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414695"/>
              </p:ext>
            </p:extLst>
          </p:nvPr>
        </p:nvGraphicFramePr>
        <p:xfrm>
          <a:off x="466681" y="2401390"/>
          <a:ext cx="5137922" cy="4345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9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유 형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세 부 내 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4616"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 신체적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 학   대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b="0" dirty="0" smtClean="0"/>
                        <a:t>▣ 주먹 등으로 때리거나 발로 찬다</a:t>
                      </a:r>
                      <a:r>
                        <a:rPr lang="en-US" altLang="ko-KR" sz="1200" b="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b="0" dirty="0" smtClean="0"/>
                        <a:t>▣ 밀어서 넘어뜨린다</a:t>
                      </a:r>
                      <a:r>
                        <a:rPr lang="en-US" altLang="ko-KR" sz="1200" b="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b="0" dirty="0" smtClean="0"/>
                        <a:t>▣ 집 밖으로 나가지 못하게 하거나 들어 오지 못하게 한다</a:t>
                      </a:r>
                      <a:r>
                        <a:rPr lang="en-US" altLang="ko-KR" sz="1200" b="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b="0" dirty="0" smtClean="0"/>
                        <a:t>▣ 칼 등의 흉기로 위협한다</a:t>
                      </a:r>
                      <a:r>
                        <a:rPr lang="en-US" altLang="ko-KR" sz="1200" b="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 b="0" dirty="0" smtClean="0"/>
                        <a:t>▣ </a:t>
                      </a:r>
                      <a:r>
                        <a:rPr lang="ko-KR" altLang="en-US" sz="1200" b="0" dirty="0" smtClean="0"/>
                        <a:t>강제로 일을 강요한다</a:t>
                      </a:r>
                      <a:r>
                        <a:rPr lang="en-US" altLang="ko-KR" sz="1200" b="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b="0" dirty="0" smtClean="0"/>
                        <a:t>▣ 침대 등에 묶거나 강제로 가두어 움직이지 못하게 한다</a:t>
                      </a:r>
                      <a:r>
                        <a:rPr lang="en-US" altLang="ko-KR" sz="1200" b="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 b="0" dirty="0" smtClean="0"/>
                        <a:t>▣ </a:t>
                      </a:r>
                      <a:r>
                        <a:rPr lang="ko-KR" altLang="en-US" sz="1200" b="0" dirty="0" smtClean="0"/>
                        <a:t>불필요한 약물을 강제로 먹게 한다</a:t>
                      </a:r>
                      <a:r>
                        <a:rPr lang="en-US" altLang="ko-KR" sz="1200" b="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 b="0" dirty="0" smtClean="0"/>
                        <a:t>▣ </a:t>
                      </a:r>
                      <a:r>
                        <a:rPr lang="ko-KR" altLang="en-US" sz="1200" b="0" dirty="0" smtClean="0"/>
                        <a:t>꼭 드셔야 할 약물을 먹지 못하게 한다</a:t>
                      </a:r>
                      <a:r>
                        <a:rPr lang="en-US" altLang="ko-KR" sz="1200" b="0" dirty="0" smtClean="0"/>
                        <a:t>.</a:t>
                      </a:r>
                      <a:endParaRPr lang="ko-KR" alt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857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 </a:t>
                      </a:r>
                      <a:endParaRPr lang="en-US" altLang="ko-KR" sz="1200" dirty="0" smtClean="0"/>
                    </a:p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경제적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 학   대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노인의 의사에 반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反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)</a:t>
                      </a: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하여 노인으로부터 재산 또는 권리를 빼앗아가는 행위로써 경제적 착취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재산에 관한 법률 권리 위반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경제적 권리와 관련된 의사결정에서의 통제 등을 하는 행위</a:t>
                      </a:r>
                      <a:endParaRPr lang="en-US" altLang="ko-KR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ko-KR" sz="1200" dirty="0" smtClean="0"/>
                        <a:t>▣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허락 없이 재산 및 임금을 가로챈다</a:t>
                      </a:r>
                      <a:r>
                        <a:rPr lang="en-US" altLang="ko-KR" sz="120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▣ 허락 없이 인감을 사용하여 피해를 준다</a:t>
                      </a:r>
                      <a:r>
                        <a:rPr lang="en-US" altLang="ko-KR" sz="120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 dirty="0" smtClean="0"/>
                        <a:t>▣ </a:t>
                      </a:r>
                      <a:r>
                        <a:rPr lang="ko-KR" altLang="en-US" sz="1200" dirty="0" smtClean="0"/>
                        <a:t>재산 관리 또는 사용을 마음대로 하지 못하게 한다</a:t>
                      </a:r>
                      <a:r>
                        <a:rPr lang="en-US" altLang="ko-KR" sz="1200" dirty="0" smtClean="0"/>
                        <a:t>.</a:t>
                      </a:r>
                      <a:r>
                        <a:rPr lang="ko-KR" altLang="en-US" sz="1200" dirty="0" smtClean="0"/>
                        <a:t> 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7143"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유  기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보호자 또는 부양의무자가 노인을 버리는 행위</a:t>
                      </a:r>
                      <a:endParaRPr lang="en-US" altLang="ko-KR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ko-KR" sz="1200" dirty="0" smtClean="0"/>
                        <a:t>▣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연락을 두절하고 왕래하지 않는다</a:t>
                      </a:r>
                      <a:r>
                        <a:rPr lang="en-US" altLang="ko-KR" sz="120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▣ 시설이나 병원에 입소시키고 연락을 두절한다</a:t>
                      </a:r>
                      <a:r>
                        <a:rPr lang="en-US" altLang="ko-KR" sz="120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 dirty="0" smtClean="0"/>
                        <a:t>▣ </a:t>
                      </a:r>
                      <a:r>
                        <a:rPr lang="ko-KR" altLang="en-US" sz="1200" dirty="0" smtClean="0"/>
                        <a:t>낯선 장소에 버린다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415906"/>
              </p:ext>
            </p:extLst>
          </p:nvPr>
        </p:nvGraphicFramePr>
        <p:xfrm>
          <a:off x="6487297" y="236117"/>
          <a:ext cx="5137922" cy="2790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9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유 형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세 부 내 용</a:t>
                      </a:r>
                      <a:endParaRPr lang="ko-KR" alt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8398">
                <a:tc>
                  <a:txBody>
                    <a:bodyPr/>
                    <a:lstStyle/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  방  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부양의무자로서의 책임이나 의무를 의도적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비의도적으로 거부</a:t>
                      </a:r>
                      <a:r>
                        <a:rPr lang="en-US" altLang="ko-KR" sz="1200" dirty="0" smtClean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불이행 혹은 포기하여 노인의 의식주 및 의료를 적절하게 제공하지 않는 행위</a:t>
                      </a:r>
                      <a:endParaRPr lang="en-US" altLang="ko-KR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ko-KR" sz="1200" dirty="0" smtClean="0"/>
                        <a:t>▣</a:t>
                      </a: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거동이 불편한 노인에게 돌봄을 제공하지 않는다</a:t>
                      </a:r>
                      <a:r>
                        <a:rPr lang="en-US" altLang="ko-KR" sz="1200" dirty="0" smtClean="0"/>
                        <a:t>..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▣ 생활비가 없는 노인에게 경제적 도움을 제공하지 않는다</a:t>
                      </a:r>
                      <a:r>
                        <a:rPr lang="en-US" altLang="ko-KR" sz="1200" dirty="0" smtClean="0"/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200" dirty="0" smtClean="0"/>
                        <a:t>▣ </a:t>
                      </a:r>
                      <a:r>
                        <a:rPr lang="ko-KR" altLang="en-US" sz="1200" dirty="0" smtClean="0"/>
                        <a:t>의료적 치료가 필요한 노인을 방치한다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402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 </a:t>
                      </a:r>
                      <a:endParaRPr lang="en-US" altLang="ko-KR" sz="1200" dirty="0" smtClean="0"/>
                    </a:p>
                    <a:p>
                      <a:pPr latinLnBrk="1"/>
                      <a:endParaRPr lang="en-US" altLang="ko-KR" sz="1200" dirty="0" smtClean="0"/>
                    </a:p>
                    <a:p>
                      <a:pPr latinLnBrk="1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자  기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방  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>
                          <a:solidFill>
                            <a:srgbClr val="0070C0"/>
                          </a:solidFill>
                        </a:rPr>
                        <a:t>노인 스스로가 의식주 제공 및 의료처치 등의 최소한의 자기보호 관련 행위를 의도적으로 포기 또는 비의도적으로 관리하지 않아 심신이 위험한 상황이나 사망에 이르게 하는 행위</a:t>
                      </a:r>
                      <a:r>
                        <a:rPr lang="en-US" altLang="ko-KR" sz="1200" dirty="0" smtClean="0"/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▣ 자신을 돌보지 않고 자해하거나 돌봄을 거부하여 생명이</a:t>
                      </a:r>
                      <a:endParaRPr lang="en-US" altLang="ko-KR" sz="1200" dirty="0" smtClean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200" dirty="0" smtClean="0"/>
                        <a:t>   위협 받는다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87297" y="3491910"/>
            <a:ext cx="191529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</a:t>
            </a:r>
            <a:r>
              <a:rPr lang="ko-KR" altLang="en-US" sz="1600" b="1" dirty="0" smtClean="0"/>
              <a:t>노인학대 처벌</a:t>
            </a:r>
            <a:endParaRPr lang="ko-KR" altLang="en-US" sz="1600" b="1" dirty="0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786108"/>
              </p:ext>
            </p:extLst>
          </p:nvPr>
        </p:nvGraphicFramePr>
        <p:xfrm>
          <a:off x="6497166" y="4003545"/>
          <a:ext cx="5137922" cy="2743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7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575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</a:rPr>
                        <a:t>▣ 노인의 신체에 상해를 입히는 행위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latinLnBrk="1"/>
                      <a:r>
                        <a:rPr lang="en-US" altLang="ko-KR" sz="1200" dirty="0" smtClean="0"/>
                        <a:t>   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ko-KR" altLang="en-US" sz="1200" b="0" dirty="0" smtClean="0">
                          <a:solidFill>
                            <a:srgbClr val="2608DC"/>
                          </a:solidFill>
                        </a:rPr>
                        <a:t>→ </a:t>
                      </a:r>
                      <a:r>
                        <a:rPr lang="en-US" altLang="ko-KR" sz="1200" b="0" dirty="0" smtClean="0">
                          <a:solidFill>
                            <a:srgbClr val="2608DC"/>
                          </a:solidFill>
                        </a:rPr>
                        <a:t>7</a:t>
                      </a:r>
                      <a:r>
                        <a:rPr lang="ko-KR" altLang="en-US" sz="1200" b="0" dirty="0" smtClean="0">
                          <a:solidFill>
                            <a:srgbClr val="2608DC"/>
                          </a:solidFill>
                        </a:rPr>
                        <a:t>년 이하의 징역 또는 </a:t>
                      </a:r>
                      <a:r>
                        <a:rPr lang="en-US" altLang="ko-KR" sz="1200" b="0" dirty="0" smtClean="0">
                          <a:solidFill>
                            <a:srgbClr val="2608DC"/>
                          </a:solidFill>
                        </a:rPr>
                        <a:t>2</a:t>
                      </a:r>
                      <a:r>
                        <a:rPr lang="ko-KR" altLang="en-US" sz="1200" b="0" dirty="0" smtClean="0">
                          <a:solidFill>
                            <a:srgbClr val="2608DC"/>
                          </a:solidFill>
                        </a:rPr>
                        <a:t>천만 원 이하의 벌금</a:t>
                      </a:r>
                      <a:endParaRPr lang="ko-KR" altLang="en-US" sz="1200" b="0" dirty="0">
                        <a:solidFill>
                          <a:srgbClr val="2608DC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▣ 노인의 신체에 폭행을 가하는 행위</a:t>
                      </a:r>
                      <a:endParaRPr lang="ko-KR" altLang="en-US" sz="1200" dirty="0"/>
                    </a:p>
                    <a:p>
                      <a:pPr latinLnBrk="1"/>
                      <a:r>
                        <a:rPr lang="ko-KR" altLang="en-US" sz="1200" dirty="0" smtClean="0"/>
                        <a:t>▣ 노인에게 성적 수치심을 주는 성폭행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성희롱 등의 행위</a:t>
                      </a:r>
                      <a:endParaRPr lang="ko-KR" altLang="en-US" sz="1200" dirty="0"/>
                    </a:p>
                    <a:p>
                      <a:pPr latinLnBrk="1"/>
                      <a:r>
                        <a:rPr lang="ko-KR" altLang="en-US" sz="1200" dirty="0" smtClean="0"/>
                        <a:t>▣ 자신의 보호 및 감독을 받는 노인을 유기하거나 의주를 포함한 기본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    적 보호 및 치료를 소홀히 하는 행위</a:t>
                      </a:r>
                      <a:endParaRPr lang="ko-KR" altLang="en-US" sz="1200" dirty="0"/>
                    </a:p>
                    <a:p>
                      <a:pPr latinLnBrk="1"/>
                      <a:r>
                        <a:rPr lang="ko-KR" altLang="en-US" sz="1200" dirty="0" smtClean="0"/>
                        <a:t>▣ 노인에게 구걸을 하게 하거나 노인을 이용하여 구걸하는 행위</a:t>
                      </a:r>
                      <a:endParaRPr lang="en-US" altLang="ko-KR" sz="1200" dirty="0" smtClean="0"/>
                    </a:p>
                    <a:p>
                      <a:r>
                        <a:rPr lang="en-US" altLang="ko-KR" sz="1200" dirty="0" smtClean="0"/>
                        <a:t>    </a:t>
                      </a:r>
                      <a:r>
                        <a:rPr lang="ko-KR" altLang="en-US" sz="1200" dirty="0" smtClean="0">
                          <a:solidFill>
                            <a:srgbClr val="2608DC"/>
                          </a:solidFill>
                        </a:rPr>
                        <a:t>→ </a:t>
                      </a:r>
                      <a:r>
                        <a:rPr lang="en-US" altLang="ko-KR" sz="1200" dirty="0" smtClean="0">
                          <a:solidFill>
                            <a:srgbClr val="2608DC"/>
                          </a:solidFill>
                        </a:rPr>
                        <a:t>5</a:t>
                      </a:r>
                      <a:r>
                        <a:rPr lang="ko-KR" altLang="en-US" sz="1200" dirty="0" smtClean="0">
                          <a:solidFill>
                            <a:srgbClr val="2608DC"/>
                          </a:solidFill>
                        </a:rPr>
                        <a:t>년 이하의 징역 또는</a:t>
                      </a:r>
                      <a:r>
                        <a:rPr lang="en-US" altLang="ko-KR" sz="1200" dirty="0" smtClean="0">
                          <a:solidFill>
                            <a:srgbClr val="2608DC"/>
                          </a:solidFill>
                        </a:rPr>
                        <a:t> 1</a:t>
                      </a:r>
                      <a:r>
                        <a:rPr lang="ko-KR" altLang="en-US" sz="1200" dirty="0" smtClean="0">
                          <a:solidFill>
                            <a:srgbClr val="2608DC"/>
                          </a:solidFill>
                        </a:rPr>
                        <a:t>천 </a:t>
                      </a:r>
                      <a:r>
                        <a:rPr lang="en-US" altLang="ko-KR" sz="1200" dirty="0" smtClean="0">
                          <a:solidFill>
                            <a:srgbClr val="2608DC"/>
                          </a:solidFill>
                        </a:rPr>
                        <a:t>5</a:t>
                      </a:r>
                      <a:r>
                        <a:rPr lang="ko-KR" altLang="en-US" sz="1200" dirty="0" smtClean="0">
                          <a:solidFill>
                            <a:srgbClr val="2608DC"/>
                          </a:solidFill>
                        </a:rPr>
                        <a:t>백만 원 이하의 벌금</a:t>
                      </a:r>
                      <a:r>
                        <a:rPr lang="ko-KR" altLang="en-US" sz="1200" dirty="0" smtClean="0"/>
                        <a:t> 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▣ 노인을 위하여 증여 또는 급여된 금품을 그 목적 외의 용도에 사용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en-US" altLang="ko-KR" sz="1200" dirty="0" smtClean="0"/>
                        <a:t>    </a:t>
                      </a:r>
                      <a:r>
                        <a:rPr lang="ko-KR" altLang="en-US" sz="1200" dirty="0" smtClean="0"/>
                        <a:t>하는 행위</a:t>
                      </a:r>
                      <a:endParaRPr lang="en-US" altLang="ko-KR" sz="1200" dirty="0" smtClean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    </a:t>
                      </a:r>
                      <a:r>
                        <a:rPr lang="ko-KR" altLang="en-US" sz="1200" dirty="0" smtClean="0">
                          <a:solidFill>
                            <a:srgbClr val="2608DC"/>
                          </a:solidFill>
                        </a:rPr>
                        <a:t>→ </a:t>
                      </a:r>
                      <a:r>
                        <a:rPr lang="en-US" altLang="ko-KR" sz="1200" dirty="0" smtClean="0">
                          <a:solidFill>
                            <a:srgbClr val="2608DC"/>
                          </a:solidFill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rgbClr val="2608DC"/>
                          </a:solidFill>
                        </a:rPr>
                        <a:t>년 이하의 징역 또는 </a:t>
                      </a:r>
                      <a:r>
                        <a:rPr lang="en-US" altLang="ko-KR" sz="1200" dirty="0" smtClean="0">
                          <a:solidFill>
                            <a:srgbClr val="2608DC"/>
                          </a:solidFill>
                        </a:rPr>
                        <a:t>1</a:t>
                      </a:r>
                      <a:r>
                        <a:rPr lang="ko-KR" altLang="en-US" sz="1200" dirty="0" smtClean="0">
                          <a:solidFill>
                            <a:srgbClr val="2608DC"/>
                          </a:solidFill>
                        </a:rPr>
                        <a:t>천만 원 이하의 벌금</a:t>
                      </a:r>
                    </a:p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906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615</Words>
  <Application>Microsoft Office PowerPoint</Application>
  <PresentationFormat>와이드스크린</PresentationFormat>
  <Paragraphs>97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chuljonglee</cp:lastModifiedBy>
  <cp:revision>15</cp:revision>
  <cp:lastPrinted>2021-04-15T08:07:56Z</cp:lastPrinted>
  <dcterms:created xsi:type="dcterms:W3CDTF">2018-01-05T04:47:15Z</dcterms:created>
  <dcterms:modified xsi:type="dcterms:W3CDTF">2021-06-30T08:25:08Z</dcterms:modified>
</cp:coreProperties>
</file>