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8"/>
  </p:notesMasterIdLst>
  <p:handoutMasterIdLst>
    <p:handoutMasterId r:id="rId19"/>
  </p:handoutMasterIdLst>
  <p:sldIdLst>
    <p:sldId id="287" r:id="rId2"/>
    <p:sldId id="257" r:id="rId3"/>
    <p:sldId id="259" r:id="rId4"/>
    <p:sldId id="261" r:id="rId5"/>
    <p:sldId id="262" r:id="rId6"/>
    <p:sldId id="296" r:id="rId7"/>
    <p:sldId id="264" r:id="rId8"/>
    <p:sldId id="288" r:id="rId9"/>
    <p:sldId id="269" r:id="rId10"/>
    <p:sldId id="271" r:id="rId11"/>
    <p:sldId id="273" r:id="rId12"/>
    <p:sldId id="276" r:id="rId13"/>
    <p:sldId id="290" r:id="rId14"/>
    <p:sldId id="297" r:id="rId15"/>
    <p:sldId id="298" r:id="rId16"/>
    <p:sldId id="285" r:id="rId17"/>
  </p:sldIdLst>
  <p:sldSz cx="9144000" cy="6858000" type="screen4x3"/>
  <p:notesSz cx="6864350" cy="9996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0" autoAdjust="0"/>
    <p:restoredTop sz="94704" autoAdjust="0"/>
  </p:normalViewPr>
  <p:slideViewPr>
    <p:cSldViewPr>
      <p:cViewPr varScale="1">
        <p:scale>
          <a:sx n="109" d="100"/>
          <a:sy n="109" d="100"/>
        </p:scale>
        <p:origin x="122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216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2CFFA-2DBC-4B88-B6F9-F385DBC9A2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4890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58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2974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262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4735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155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81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2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2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90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8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7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4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241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60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262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07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75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6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2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hf sldNum="0" hdr="0" ftr="0" dt="0"/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dirty="0" smtClean="0">
                <a:solidFill>
                  <a:srgbClr val="A50021"/>
                </a:solidFill>
                <a:ea typeface="HY헤드라인M" pitchFamily="18" charset="-127"/>
              </a:rPr>
              <a:t/>
            </a:r>
            <a:br>
              <a:rPr lang="en-US" altLang="ko-KR" dirty="0" smtClean="0">
                <a:solidFill>
                  <a:srgbClr val="A50021"/>
                </a:solidFill>
                <a:ea typeface="HY헤드라인M" pitchFamily="18" charset="-127"/>
              </a:rPr>
            </a:br>
            <a:r>
              <a:rPr lang="en-US" altLang="ko-KR" dirty="0">
                <a:solidFill>
                  <a:srgbClr val="A50021"/>
                </a:solidFill>
                <a:ea typeface="HY헤드라인M" pitchFamily="18" charset="-127"/>
              </a:rPr>
              <a:t/>
            </a:r>
            <a:br>
              <a:rPr lang="en-US" altLang="ko-KR" dirty="0">
                <a:solidFill>
                  <a:srgbClr val="A50021"/>
                </a:solidFill>
                <a:ea typeface="HY헤드라인M" pitchFamily="18" charset="-127"/>
              </a:rPr>
            </a:b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950913"/>
            <a:ext cx="7010400" cy="346868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ko-KR" altLang="en-US" sz="3600" b="1" dirty="0" smtClean="0">
                <a:solidFill>
                  <a:srgbClr val="A50021"/>
                </a:solidFill>
                <a:ea typeface="굴림체" panose="020B0609000101010101" pitchFamily="49" charset="-127"/>
              </a:rPr>
              <a:t>노인인권 및 노인학대 예방교육</a:t>
            </a:r>
            <a:endParaRPr lang="en-US" altLang="ko-KR" sz="3600" b="1" dirty="0" smtClean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ko-KR" b="1" dirty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ko-KR" b="1" dirty="0" smtClean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ko-KR" b="1" dirty="0" smtClean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ko-KR" b="1" dirty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>
              <a:lnSpc>
                <a:spcPct val="170000"/>
              </a:lnSpc>
              <a:buNone/>
              <a:defRPr/>
            </a:pPr>
            <a:r>
              <a:rPr lang="ko-KR" altLang="en-US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   이 자료는 보건복지부</a:t>
            </a:r>
            <a:r>
              <a:rPr lang="en-US" altLang="ko-KR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노인인권기관</a:t>
            </a:r>
            <a:r>
              <a:rPr lang="en-US" altLang="ko-KR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500" b="1" dirty="0" err="1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제주특별자치도노인보호전문기관</a:t>
            </a:r>
            <a:r>
              <a:rPr lang="en-US" altLang="ko-KR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</a:p>
          <a:p>
            <a:pPr marL="0" indent="0">
              <a:lnSpc>
                <a:spcPct val="170000"/>
              </a:lnSpc>
              <a:buNone/>
              <a:defRPr/>
            </a:pPr>
            <a:r>
              <a:rPr lang="ko-KR" altLang="en-US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   충남남부노인보호기관 자료를 참고하여 만들었습니다</a:t>
            </a:r>
            <a:r>
              <a:rPr lang="en-US" altLang="ko-KR" sz="1500" b="1" dirty="0" smtClean="0">
                <a:solidFill>
                  <a:schemeClr val="accent2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.</a:t>
            </a:r>
            <a:endParaRPr lang="ko-KR" altLang="en-US" sz="1500" b="1" dirty="0">
              <a:solidFill>
                <a:schemeClr val="accent2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 eaLnBrk="1" fontAlgn="auto" hangingPunct="1">
              <a:lnSpc>
                <a:spcPct val="17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en-US" altLang="ko-KR" sz="1500" b="1" dirty="0" smtClean="0">
              <a:solidFill>
                <a:schemeClr val="accent2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ko-KR" b="1" dirty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ko-KR" altLang="en-US" sz="4000" b="1" dirty="0">
              <a:solidFill>
                <a:srgbClr val="A50021"/>
              </a:solidFill>
              <a:ea typeface="굴림체" panose="020B0609000101010101" pitchFamily="49" charset="-127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4760913"/>
            <a:ext cx="4419600" cy="153375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5800"/>
              </a:lnSpc>
              <a:tabLst/>
            </a:pPr>
            <a:r>
              <a:rPr lang="ko-KR" altLang="en-US" sz="3200" b="1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   노인의료복지시설 </a:t>
            </a:r>
            <a:endParaRPr lang="en-US" altLang="ko-KR" sz="3200" b="1" dirty="0">
              <a:latin typeface="HY신명조" panose="02030600000101010101" pitchFamily="18" charset="-127"/>
              <a:ea typeface="HY신명조" panose="02030600000101010101" pitchFamily="18" charset="-127"/>
              <a:cs typeface="Times New Roman" pitchFamily="18" charset="0"/>
            </a:endParaRPr>
          </a:p>
          <a:p>
            <a:pPr>
              <a:lnSpc>
                <a:spcPts val="5800"/>
              </a:lnSpc>
              <a:tabLst/>
            </a:pPr>
            <a:r>
              <a:rPr lang="ko-KR" altLang="en-US" sz="3200" b="1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  주 는 사 랑 요 양 원</a:t>
            </a:r>
            <a:endParaRPr lang="en-US" altLang="ko-KR" sz="3200" b="1" dirty="0" smtClean="0">
              <a:latin typeface="HY신명조" panose="02030600000101010101" pitchFamily="18" charset="-127"/>
              <a:ea typeface="HY신명조" panose="02030600000101010101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9070" y="446996"/>
            <a:ext cx="2854949" cy="68736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000"/>
              </a:lnSpc>
              <a:tabLst/>
            </a:pPr>
            <a:r>
              <a:rPr lang="en-US" altLang="zh-CN" sz="4202" b="1" dirty="0" smtClean="0">
                <a:solidFill>
                  <a:srgbClr val="FFFFFF"/>
                </a:solidFill>
                <a:latin typeface="Tahoma" pitchFamily="18" charset="0"/>
                <a:cs typeface="Tahoma" pitchFamily="18" charset="0"/>
              </a:rPr>
              <a:t>Co</a:t>
            </a:r>
            <a:r>
              <a:rPr lang="ko-KR" altLang="en-US" sz="4202" b="1" dirty="0" smtClean="0">
                <a:solidFill>
                  <a:srgbClr val="FFFFFF"/>
                </a:solidFill>
                <a:latin typeface="Tahoma" pitchFamily="18" charset="0"/>
                <a:cs typeface="Tahoma" pitchFamily="18" charset="0"/>
              </a:rPr>
              <a:t>목차</a:t>
            </a:r>
            <a:r>
              <a:rPr lang="ko-KR" altLang="en-US" sz="4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목차</a:t>
            </a:r>
            <a:endParaRPr lang="en-US" altLang="zh-CN" sz="4202" b="1" dirty="0" smtClean="0">
              <a:solidFill>
                <a:srgbClr val="FFFFFF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600200" y="1676400"/>
            <a:ext cx="4978400" cy="227754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lnSpc>
                <a:spcPts val="2900"/>
              </a:lnSpc>
              <a:buAutoNum type="arabicPeriod"/>
              <a:tabLst/>
            </a:pPr>
            <a:r>
              <a:rPr lang="en-US" altLang="zh-CN" sz="2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인권이란</a:t>
            </a:r>
            <a:r>
              <a:rPr lang="en-US" altLang="zh-CN" sz="2400" b="1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?</a:t>
            </a:r>
          </a:p>
          <a:p>
            <a:pPr>
              <a:lnSpc>
                <a:spcPts val="2900"/>
              </a:lnSpc>
            </a:pPr>
            <a:r>
              <a:rPr lang="en-US" altLang="ko-KR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2. </a:t>
            </a:r>
            <a:r>
              <a:rPr lang="ko-KR" altLang="en-US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노인인</a:t>
            </a:r>
            <a:r>
              <a:rPr lang="en-US" altLang="zh-CN" sz="2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권이란</a:t>
            </a:r>
            <a:r>
              <a:rPr lang="en-US" altLang="zh-CN" sz="2400" b="1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endParaRPr lang="en-US" altLang="zh-CN" sz="2400" b="1" dirty="0" smtClean="0">
              <a:latin typeface="HY신명조" panose="02030600000101010101" pitchFamily="18" charset="-127"/>
              <a:ea typeface="HY신명조" panose="02030600000101010101" pitchFamily="18" charset="-127"/>
              <a:cs typeface="Times New Roman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3.</a:t>
            </a:r>
            <a:r>
              <a:rPr lang="en-US" altLang="zh-CN" sz="2400" b="1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2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노인학대란</a:t>
            </a:r>
            <a:r>
              <a:rPr lang="en-US" altLang="zh-CN" sz="2400" b="1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?</a:t>
            </a:r>
          </a:p>
          <a:p>
            <a:pPr>
              <a:lnSpc>
                <a:spcPts val="2900"/>
              </a:lnSpc>
            </a:pPr>
            <a:r>
              <a:rPr lang="en-US" altLang="zh-CN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4. </a:t>
            </a:r>
            <a:r>
              <a:rPr lang="en-US" altLang="zh-CN" sz="2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노인학대유형</a:t>
            </a:r>
            <a:endParaRPr lang="en-US" altLang="zh-CN" sz="2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900"/>
              </a:lnSpc>
            </a:pPr>
            <a:r>
              <a:rPr lang="en-US" altLang="zh-CN" sz="2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5. </a:t>
            </a:r>
            <a:r>
              <a:rPr lang="ko-KR" altLang="en-US" sz="2400" b="1" dirty="0" smtClean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노인학대의 예방</a:t>
            </a:r>
            <a:endParaRPr lang="en-US" altLang="ko-KR" sz="2400" b="1" dirty="0" smtClean="0">
              <a:ln w="0"/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900"/>
              </a:lnSpc>
            </a:pPr>
            <a:r>
              <a:rPr lang="en-US" altLang="zh-CN" sz="2400" b="1" dirty="0" smtClean="0">
                <a:ln w="0"/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6. </a:t>
            </a:r>
            <a:r>
              <a:rPr lang="ko-KR" altLang="en-US" sz="2400" b="1" dirty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노인학대 </a:t>
            </a:r>
            <a:r>
              <a:rPr lang="ko-KR" altLang="en-US" sz="2400" b="1" dirty="0" smtClean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신고방법</a:t>
            </a:r>
            <a:endParaRPr lang="en-US" altLang="zh-CN" sz="2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19200"/>
            <a:ext cx="5486400" cy="4114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38200" y="838200"/>
            <a:ext cx="21209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1.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인권이란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3093" y="838200"/>
            <a:ext cx="3250890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2.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err="1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노인인권</a:t>
            </a:r>
            <a:r>
              <a:rPr lang="ko-KR" altLang="en-US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이란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?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1003092" y="1752600"/>
            <a:ext cx="6159707" cy="7899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○ 노후에도 인간답게 생활할 수 있는 권리</a:t>
            </a:r>
            <a:endParaRPr lang="en-US" altLang="ko-KR" sz="16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2900"/>
              </a:lnSpc>
              <a:tabLst/>
            </a:pP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○</a:t>
            </a:r>
            <a:r>
              <a:rPr lang="en-US" altLang="ko-KR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노인이라는 이유로 인간의 존엄성을 차별 받지 않을 권리</a:t>
            </a:r>
            <a:endParaRPr lang="en-US" altLang="zh-CN" sz="16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7710804" y="4692292"/>
            <a:ext cx="25654" cy="56121"/>
          </a:xfrm>
          <a:custGeom>
            <a:avLst/>
            <a:gdLst>
              <a:gd name="connsiteX0" fmla="*/ 14224 w 25654"/>
              <a:gd name="connsiteY0" fmla="*/ 4698 h 56121"/>
              <a:gd name="connsiteX1" fmla="*/ 14224 w 25654"/>
              <a:gd name="connsiteY1" fmla="*/ 4698 h 56121"/>
              <a:gd name="connsiteX2" fmla="*/ 12319 w 25654"/>
              <a:gd name="connsiteY2" fmla="*/ 4064 h 56121"/>
              <a:gd name="connsiteX3" fmla="*/ 10669 w 25654"/>
              <a:gd name="connsiteY3" fmla="*/ 3175 h 56121"/>
              <a:gd name="connsiteX4" fmla="*/ 7239 w 25654"/>
              <a:gd name="connsiteY4" fmla="*/ 1015 h 56121"/>
              <a:gd name="connsiteX5" fmla="*/ 5461 w 25654"/>
              <a:gd name="connsiteY5" fmla="*/ 380 h 56121"/>
              <a:gd name="connsiteX6" fmla="*/ 3937 w 25654"/>
              <a:gd name="connsiteY6" fmla="*/ 0 h 56121"/>
              <a:gd name="connsiteX7" fmla="*/ 2032 w 25654"/>
              <a:gd name="connsiteY7" fmla="*/ 380 h 56121"/>
              <a:gd name="connsiteX8" fmla="*/ 1016 w 25654"/>
              <a:gd name="connsiteY8" fmla="*/ 761 h 56121"/>
              <a:gd name="connsiteX9" fmla="*/ 0 w 25654"/>
              <a:gd name="connsiteY9" fmla="*/ 1651 h 56121"/>
              <a:gd name="connsiteX10" fmla="*/ 0 w 25654"/>
              <a:gd name="connsiteY10" fmla="*/ 1651 h 56121"/>
              <a:gd name="connsiteX11" fmla="*/ 1397 w 25654"/>
              <a:gd name="connsiteY11" fmla="*/ 2921 h 56121"/>
              <a:gd name="connsiteX12" fmla="*/ 2413 w 25654"/>
              <a:gd name="connsiteY12" fmla="*/ 4445 h 56121"/>
              <a:gd name="connsiteX13" fmla="*/ 2540 w 25654"/>
              <a:gd name="connsiteY13" fmla="*/ 6223 h 56121"/>
              <a:gd name="connsiteX14" fmla="*/ 2413 w 25654"/>
              <a:gd name="connsiteY14" fmla="*/ 8635 h 56121"/>
              <a:gd name="connsiteX15" fmla="*/ 2413 w 25654"/>
              <a:gd name="connsiteY15" fmla="*/ 8635 h 56121"/>
              <a:gd name="connsiteX16" fmla="*/ 2540 w 25654"/>
              <a:gd name="connsiteY16" fmla="*/ 9525 h 56121"/>
              <a:gd name="connsiteX17" fmla="*/ 3175 w 25654"/>
              <a:gd name="connsiteY17" fmla="*/ 10286 h 56121"/>
              <a:gd name="connsiteX18" fmla="*/ 5080 w 25654"/>
              <a:gd name="connsiteY18" fmla="*/ 11938 h 56121"/>
              <a:gd name="connsiteX19" fmla="*/ 6604 w 25654"/>
              <a:gd name="connsiteY19" fmla="*/ 13461 h 56121"/>
              <a:gd name="connsiteX20" fmla="*/ 7239 w 25654"/>
              <a:gd name="connsiteY20" fmla="*/ 14351 h 56121"/>
              <a:gd name="connsiteX21" fmla="*/ 8001 w 25654"/>
              <a:gd name="connsiteY21" fmla="*/ 15747 h 56121"/>
              <a:gd name="connsiteX22" fmla="*/ 8001 w 25654"/>
              <a:gd name="connsiteY22" fmla="*/ 15747 h 56121"/>
              <a:gd name="connsiteX23" fmla="*/ 8128 w 25654"/>
              <a:gd name="connsiteY23" fmla="*/ 17272 h 56121"/>
              <a:gd name="connsiteX24" fmla="*/ 8636 w 25654"/>
              <a:gd name="connsiteY24" fmla="*/ 18923 h 56121"/>
              <a:gd name="connsiteX25" fmla="*/ 8128 w 25654"/>
              <a:gd name="connsiteY25" fmla="*/ 22225 h 56121"/>
              <a:gd name="connsiteX26" fmla="*/ 8001 w 25654"/>
              <a:gd name="connsiteY26" fmla="*/ 25908 h 56121"/>
              <a:gd name="connsiteX27" fmla="*/ 8001 w 25654"/>
              <a:gd name="connsiteY27" fmla="*/ 29972 h 56121"/>
              <a:gd name="connsiteX28" fmla="*/ 8001 w 25654"/>
              <a:gd name="connsiteY28" fmla="*/ 29972 h 56121"/>
              <a:gd name="connsiteX29" fmla="*/ 10160 w 25654"/>
              <a:gd name="connsiteY29" fmla="*/ 29717 h 56121"/>
              <a:gd name="connsiteX30" fmla="*/ 12700 w 25654"/>
              <a:gd name="connsiteY30" fmla="*/ 29210 h 56121"/>
              <a:gd name="connsiteX31" fmla="*/ 14732 w 25654"/>
              <a:gd name="connsiteY31" fmla="*/ 28702 h 56121"/>
              <a:gd name="connsiteX32" fmla="*/ 16891 w 25654"/>
              <a:gd name="connsiteY32" fmla="*/ 29210 h 56121"/>
              <a:gd name="connsiteX33" fmla="*/ 16891 w 25654"/>
              <a:gd name="connsiteY33" fmla="*/ 29210 h 56121"/>
              <a:gd name="connsiteX34" fmla="*/ 17526 w 25654"/>
              <a:gd name="connsiteY34" fmla="*/ 29972 h 56121"/>
              <a:gd name="connsiteX35" fmla="*/ 17907 w 25654"/>
              <a:gd name="connsiteY35" fmla="*/ 30861 h 56121"/>
              <a:gd name="connsiteX36" fmla="*/ 17907 w 25654"/>
              <a:gd name="connsiteY36" fmla="*/ 32258 h 56121"/>
              <a:gd name="connsiteX37" fmla="*/ 17526 w 25654"/>
              <a:gd name="connsiteY37" fmla="*/ 33020 h 56121"/>
              <a:gd name="connsiteX38" fmla="*/ 16891 w 25654"/>
              <a:gd name="connsiteY38" fmla="*/ 35356 h 56121"/>
              <a:gd name="connsiteX39" fmla="*/ 16510 w 25654"/>
              <a:gd name="connsiteY39" fmla="*/ 36144 h 56121"/>
              <a:gd name="connsiteX40" fmla="*/ 16510 w 25654"/>
              <a:gd name="connsiteY40" fmla="*/ 37490 h 56121"/>
              <a:gd name="connsiteX41" fmla="*/ 16510 w 25654"/>
              <a:gd name="connsiteY41" fmla="*/ 37490 h 56121"/>
              <a:gd name="connsiteX42" fmla="*/ 16891 w 25654"/>
              <a:gd name="connsiteY42" fmla="*/ 38074 h 56121"/>
              <a:gd name="connsiteX43" fmla="*/ 17526 w 25654"/>
              <a:gd name="connsiteY43" fmla="*/ 39052 h 56121"/>
              <a:gd name="connsiteX44" fmla="*/ 17907 w 25654"/>
              <a:gd name="connsiteY44" fmla="*/ 39636 h 56121"/>
              <a:gd name="connsiteX45" fmla="*/ 17907 w 25654"/>
              <a:gd name="connsiteY45" fmla="*/ 40601 h 56121"/>
              <a:gd name="connsiteX46" fmla="*/ 17907 w 25654"/>
              <a:gd name="connsiteY46" fmla="*/ 40601 h 56121"/>
              <a:gd name="connsiteX47" fmla="*/ 17907 w 25654"/>
              <a:gd name="connsiteY47" fmla="*/ 41566 h 56121"/>
              <a:gd name="connsiteX48" fmla="*/ 17526 w 25654"/>
              <a:gd name="connsiteY48" fmla="*/ 42151 h 56121"/>
              <a:gd name="connsiteX49" fmla="*/ 16383 w 25654"/>
              <a:gd name="connsiteY49" fmla="*/ 43700 h 56121"/>
              <a:gd name="connsiteX50" fmla="*/ 14986 w 25654"/>
              <a:gd name="connsiteY50" fmla="*/ 45262 h 56121"/>
              <a:gd name="connsiteX51" fmla="*/ 14224 w 25654"/>
              <a:gd name="connsiteY51" fmla="*/ 46812 h 56121"/>
              <a:gd name="connsiteX52" fmla="*/ 14224 w 25654"/>
              <a:gd name="connsiteY52" fmla="*/ 46812 h 56121"/>
              <a:gd name="connsiteX53" fmla="*/ 14986 w 25654"/>
              <a:gd name="connsiteY53" fmla="*/ 47777 h 56121"/>
              <a:gd name="connsiteX54" fmla="*/ 16002 w 25654"/>
              <a:gd name="connsiteY54" fmla="*/ 48945 h 56121"/>
              <a:gd name="connsiteX55" fmla="*/ 17907 w 25654"/>
              <a:gd name="connsiteY55" fmla="*/ 51854 h 56121"/>
              <a:gd name="connsiteX56" fmla="*/ 19431 w 25654"/>
              <a:gd name="connsiteY56" fmla="*/ 54190 h 56121"/>
              <a:gd name="connsiteX57" fmla="*/ 20447 w 25654"/>
              <a:gd name="connsiteY57" fmla="*/ 55155 h 56121"/>
              <a:gd name="connsiteX58" fmla="*/ 21590 w 25654"/>
              <a:gd name="connsiteY58" fmla="*/ 56121 h 56121"/>
              <a:gd name="connsiteX59" fmla="*/ 21590 w 25654"/>
              <a:gd name="connsiteY59" fmla="*/ 56121 h 56121"/>
              <a:gd name="connsiteX60" fmla="*/ 21971 w 25654"/>
              <a:gd name="connsiteY60" fmla="*/ 54965 h 56121"/>
              <a:gd name="connsiteX61" fmla="*/ 22098 w 25654"/>
              <a:gd name="connsiteY61" fmla="*/ 53606 h 56121"/>
              <a:gd name="connsiteX62" fmla="*/ 22733 w 25654"/>
              <a:gd name="connsiteY62" fmla="*/ 52628 h 56121"/>
              <a:gd name="connsiteX63" fmla="*/ 23749 w 25654"/>
              <a:gd name="connsiteY63" fmla="*/ 52044 h 56121"/>
              <a:gd name="connsiteX64" fmla="*/ 23749 w 25654"/>
              <a:gd name="connsiteY64" fmla="*/ 52044 h 56121"/>
              <a:gd name="connsiteX65" fmla="*/ 24130 w 25654"/>
              <a:gd name="connsiteY65" fmla="*/ 52044 h 56121"/>
              <a:gd name="connsiteX66" fmla="*/ 24257 w 25654"/>
              <a:gd name="connsiteY66" fmla="*/ 52044 h 56121"/>
              <a:gd name="connsiteX67" fmla="*/ 25019 w 25654"/>
              <a:gd name="connsiteY67" fmla="*/ 52628 h 56121"/>
              <a:gd name="connsiteX68" fmla="*/ 25654 w 25654"/>
              <a:gd name="connsiteY68" fmla="*/ 53022 h 56121"/>
              <a:gd name="connsiteX69" fmla="*/ 25654 w 25654"/>
              <a:gd name="connsiteY69" fmla="*/ 52438 h 56121"/>
              <a:gd name="connsiteX70" fmla="*/ 25654 w 25654"/>
              <a:gd name="connsiteY70" fmla="*/ 52438 h 56121"/>
              <a:gd name="connsiteX71" fmla="*/ 24257 w 25654"/>
              <a:gd name="connsiteY71" fmla="*/ 46418 h 56121"/>
              <a:gd name="connsiteX72" fmla="*/ 23114 w 25654"/>
              <a:gd name="connsiteY72" fmla="*/ 40208 h 56121"/>
              <a:gd name="connsiteX73" fmla="*/ 20574 w 25654"/>
              <a:gd name="connsiteY73" fmla="*/ 27813 h 56121"/>
              <a:gd name="connsiteX74" fmla="*/ 19431 w 25654"/>
              <a:gd name="connsiteY74" fmla="*/ 21590 h 56121"/>
              <a:gd name="connsiteX75" fmla="*/ 17907 w 25654"/>
              <a:gd name="connsiteY75" fmla="*/ 15747 h 56121"/>
              <a:gd name="connsiteX76" fmla="*/ 16383 w 25654"/>
              <a:gd name="connsiteY76" fmla="*/ 10160 h 56121"/>
              <a:gd name="connsiteX77" fmla="*/ 14224 w 25654"/>
              <a:gd name="connsiteY77" fmla="*/ 4698 h 56121"/>
              <a:gd name="connsiteX78" fmla="*/ 14224 w 25654"/>
              <a:gd name="connsiteY78" fmla="*/ 4698 h 561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</a:cxnLst>
            <a:rect l="l" t="t" r="r" b="b"/>
            <a:pathLst>
              <a:path w="25654" h="56121">
                <a:moveTo>
                  <a:pt x="14224" y="4698"/>
                </a:moveTo>
                <a:lnTo>
                  <a:pt x="14224" y="4698"/>
                </a:lnTo>
                <a:lnTo>
                  <a:pt x="12319" y="4064"/>
                </a:lnTo>
                <a:lnTo>
                  <a:pt x="10669" y="3175"/>
                </a:lnTo>
                <a:lnTo>
                  <a:pt x="7239" y="1015"/>
                </a:lnTo>
                <a:lnTo>
                  <a:pt x="5461" y="380"/>
                </a:lnTo>
                <a:lnTo>
                  <a:pt x="3937" y="0"/>
                </a:lnTo>
                <a:lnTo>
                  <a:pt x="2032" y="380"/>
                </a:lnTo>
                <a:lnTo>
                  <a:pt x="1016" y="761"/>
                </a:lnTo>
                <a:lnTo>
                  <a:pt x="0" y="1651"/>
                </a:lnTo>
                <a:lnTo>
                  <a:pt x="0" y="1651"/>
                </a:lnTo>
                <a:lnTo>
                  <a:pt x="1397" y="2921"/>
                </a:lnTo>
                <a:lnTo>
                  <a:pt x="2413" y="4445"/>
                </a:lnTo>
                <a:lnTo>
                  <a:pt x="2540" y="6223"/>
                </a:lnTo>
                <a:lnTo>
                  <a:pt x="2413" y="8635"/>
                </a:lnTo>
                <a:lnTo>
                  <a:pt x="2413" y="8635"/>
                </a:lnTo>
                <a:lnTo>
                  <a:pt x="2540" y="9525"/>
                </a:lnTo>
                <a:lnTo>
                  <a:pt x="3175" y="10286"/>
                </a:lnTo>
                <a:lnTo>
                  <a:pt x="5080" y="11938"/>
                </a:lnTo>
                <a:lnTo>
                  <a:pt x="6604" y="13461"/>
                </a:lnTo>
                <a:lnTo>
                  <a:pt x="7239" y="14351"/>
                </a:lnTo>
                <a:lnTo>
                  <a:pt x="8001" y="15747"/>
                </a:lnTo>
                <a:lnTo>
                  <a:pt x="8001" y="15747"/>
                </a:lnTo>
                <a:lnTo>
                  <a:pt x="8128" y="17272"/>
                </a:lnTo>
                <a:lnTo>
                  <a:pt x="8636" y="18923"/>
                </a:lnTo>
                <a:lnTo>
                  <a:pt x="8128" y="22225"/>
                </a:lnTo>
                <a:lnTo>
                  <a:pt x="8001" y="25908"/>
                </a:lnTo>
                <a:lnTo>
                  <a:pt x="8001" y="29972"/>
                </a:lnTo>
                <a:lnTo>
                  <a:pt x="8001" y="29972"/>
                </a:lnTo>
                <a:lnTo>
                  <a:pt x="10160" y="29717"/>
                </a:lnTo>
                <a:lnTo>
                  <a:pt x="12700" y="29210"/>
                </a:lnTo>
                <a:lnTo>
                  <a:pt x="14732" y="28702"/>
                </a:lnTo>
                <a:lnTo>
                  <a:pt x="16891" y="29210"/>
                </a:lnTo>
                <a:lnTo>
                  <a:pt x="16891" y="29210"/>
                </a:lnTo>
                <a:lnTo>
                  <a:pt x="17526" y="29972"/>
                </a:lnTo>
                <a:lnTo>
                  <a:pt x="17907" y="30861"/>
                </a:lnTo>
                <a:lnTo>
                  <a:pt x="17907" y="32258"/>
                </a:lnTo>
                <a:lnTo>
                  <a:pt x="17526" y="33020"/>
                </a:lnTo>
                <a:lnTo>
                  <a:pt x="16891" y="35356"/>
                </a:lnTo>
                <a:lnTo>
                  <a:pt x="16510" y="36144"/>
                </a:lnTo>
                <a:lnTo>
                  <a:pt x="16510" y="37490"/>
                </a:lnTo>
                <a:lnTo>
                  <a:pt x="16510" y="37490"/>
                </a:lnTo>
                <a:lnTo>
                  <a:pt x="16891" y="38074"/>
                </a:lnTo>
                <a:lnTo>
                  <a:pt x="17526" y="39052"/>
                </a:lnTo>
                <a:lnTo>
                  <a:pt x="17907" y="39636"/>
                </a:lnTo>
                <a:lnTo>
                  <a:pt x="17907" y="40601"/>
                </a:lnTo>
                <a:lnTo>
                  <a:pt x="17907" y="40601"/>
                </a:lnTo>
                <a:lnTo>
                  <a:pt x="17907" y="41566"/>
                </a:lnTo>
                <a:lnTo>
                  <a:pt x="17526" y="42151"/>
                </a:lnTo>
                <a:lnTo>
                  <a:pt x="16383" y="43700"/>
                </a:lnTo>
                <a:lnTo>
                  <a:pt x="14986" y="45262"/>
                </a:lnTo>
                <a:lnTo>
                  <a:pt x="14224" y="46812"/>
                </a:lnTo>
                <a:lnTo>
                  <a:pt x="14224" y="46812"/>
                </a:lnTo>
                <a:lnTo>
                  <a:pt x="14986" y="47777"/>
                </a:lnTo>
                <a:lnTo>
                  <a:pt x="16002" y="48945"/>
                </a:lnTo>
                <a:lnTo>
                  <a:pt x="17907" y="51854"/>
                </a:lnTo>
                <a:lnTo>
                  <a:pt x="19431" y="54190"/>
                </a:lnTo>
                <a:lnTo>
                  <a:pt x="20447" y="55155"/>
                </a:lnTo>
                <a:lnTo>
                  <a:pt x="21590" y="56121"/>
                </a:lnTo>
                <a:lnTo>
                  <a:pt x="21590" y="56121"/>
                </a:lnTo>
                <a:lnTo>
                  <a:pt x="21971" y="54965"/>
                </a:lnTo>
                <a:lnTo>
                  <a:pt x="22098" y="53606"/>
                </a:lnTo>
                <a:lnTo>
                  <a:pt x="22733" y="52628"/>
                </a:lnTo>
                <a:lnTo>
                  <a:pt x="23749" y="52044"/>
                </a:lnTo>
                <a:lnTo>
                  <a:pt x="23749" y="52044"/>
                </a:lnTo>
                <a:lnTo>
                  <a:pt x="24130" y="52044"/>
                </a:lnTo>
                <a:lnTo>
                  <a:pt x="24257" y="52044"/>
                </a:lnTo>
                <a:lnTo>
                  <a:pt x="25019" y="52628"/>
                </a:lnTo>
                <a:lnTo>
                  <a:pt x="25654" y="53022"/>
                </a:lnTo>
                <a:lnTo>
                  <a:pt x="25654" y="52438"/>
                </a:lnTo>
                <a:lnTo>
                  <a:pt x="25654" y="52438"/>
                </a:lnTo>
                <a:lnTo>
                  <a:pt x="24257" y="46418"/>
                </a:lnTo>
                <a:lnTo>
                  <a:pt x="23114" y="40208"/>
                </a:lnTo>
                <a:lnTo>
                  <a:pt x="20574" y="27813"/>
                </a:lnTo>
                <a:lnTo>
                  <a:pt x="19431" y="21590"/>
                </a:lnTo>
                <a:lnTo>
                  <a:pt x="17907" y="15747"/>
                </a:lnTo>
                <a:lnTo>
                  <a:pt x="16383" y="10160"/>
                </a:lnTo>
                <a:lnTo>
                  <a:pt x="14224" y="4698"/>
                </a:lnTo>
                <a:lnTo>
                  <a:pt x="14224" y="469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772019" y="4918212"/>
            <a:ext cx="8254" cy="83058"/>
          </a:xfrm>
          <a:custGeom>
            <a:avLst/>
            <a:gdLst>
              <a:gd name="connsiteX0" fmla="*/ 0 w 8254"/>
              <a:gd name="connsiteY0" fmla="*/ 83058 h 83058"/>
              <a:gd name="connsiteX1" fmla="*/ 0 w 8254"/>
              <a:gd name="connsiteY1" fmla="*/ 83058 h 83058"/>
              <a:gd name="connsiteX2" fmla="*/ 1142 w 8254"/>
              <a:gd name="connsiteY2" fmla="*/ 80733 h 83058"/>
              <a:gd name="connsiteX3" fmla="*/ 2285 w 8254"/>
              <a:gd name="connsiteY3" fmla="*/ 77812 h 83058"/>
              <a:gd name="connsiteX4" fmla="*/ 3047 w 8254"/>
              <a:gd name="connsiteY4" fmla="*/ 75095 h 83058"/>
              <a:gd name="connsiteX5" fmla="*/ 3302 w 8254"/>
              <a:gd name="connsiteY5" fmla="*/ 71996 h 83058"/>
              <a:gd name="connsiteX6" fmla="*/ 3809 w 8254"/>
              <a:gd name="connsiteY6" fmla="*/ 65011 h 83058"/>
              <a:gd name="connsiteX7" fmla="*/ 4825 w 8254"/>
              <a:gd name="connsiteY7" fmla="*/ 57835 h 83058"/>
              <a:gd name="connsiteX8" fmla="*/ 4825 w 8254"/>
              <a:gd name="connsiteY8" fmla="*/ 57835 h 83058"/>
              <a:gd name="connsiteX9" fmla="*/ 5588 w 8254"/>
              <a:gd name="connsiteY9" fmla="*/ 53556 h 83058"/>
              <a:gd name="connsiteX10" fmla="*/ 6350 w 8254"/>
              <a:gd name="connsiteY10" fmla="*/ 49288 h 83058"/>
              <a:gd name="connsiteX11" fmla="*/ 7365 w 8254"/>
              <a:gd name="connsiteY11" fmla="*/ 45211 h 83058"/>
              <a:gd name="connsiteX12" fmla="*/ 7873 w 8254"/>
              <a:gd name="connsiteY12" fmla="*/ 41135 h 83058"/>
              <a:gd name="connsiteX13" fmla="*/ 7873 w 8254"/>
              <a:gd name="connsiteY13" fmla="*/ 41135 h 83058"/>
              <a:gd name="connsiteX14" fmla="*/ 8254 w 8254"/>
              <a:gd name="connsiteY14" fmla="*/ 35902 h 83058"/>
              <a:gd name="connsiteX15" fmla="*/ 7873 w 8254"/>
              <a:gd name="connsiteY15" fmla="*/ 30467 h 83058"/>
              <a:gd name="connsiteX16" fmla="*/ 7746 w 8254"/>
              <a:gd name="connsiteY16" fmla="*/ 25615 h 83058"/>
              <a:gd name="connsiteX17" fmla="*/ 7746 w 8254"/>
              <a:gd name="connsiteY17" fmla="*/ 20383 h 83058"/>
              <a:gd name="connsiteX18" fmla="*/ 7746 w 8254"/>
              <a:gd name="connsiteY18" fmla="*/ 20383 h 83058"/>
              <a:gd name="connsiteX19" fmla="*/ 8254 w 8254"/>
              <a:gd name="connsiteY19" fmla="*/ 10286 h 83058"/>
              <a:gd name="connsiteX20" fmla="*/ 8254 w 8254"/>
              <a:gd name="connsiteY20" fmla="*/ 5041 h 83058"/>
              <a:gd name="connsiteX21" fmla="*/ 7873 w 8254"/>
              <a:gd name="connsiteY21" fmla="*/ 0 h 83058"/>
              <a:gd name="connsiteX22" fmla="*/ 7873 w 8254"/>
              <a:gd name="connsiteY22" fmla="*/ 0 h 83058"/>
              <a:gd name="connsiteX23" fmla="*/ 6350 w 8254"/>
              <a:gd name="connsiteY23" fmla="*/ 10096 h 83058"/>
              <a:gd name="connsiteX24" fmla="*/ 4825 w 8254"/>
              <a:gd name="connsiteY24" fmla="*/ 19989 h 83058"/>
              <a:gd name="connsiteX25" fmla="*/ 3682 w 8254"/>
              <a:gd name="connsiteY25" fmla="*/ 30276 h 83058"/>
              <a:gd name="connsiteX26" fmla="*/ 2285 w 8254"/>
              <a:gd name="connsiteY26" fmla="*/ 40563 h 83058"/>
              <a:gd name="connsiteX27" fmla="*/ 1523 w 8254"/>
              <a:gd name="connsiteY27" fmla="*/ 51041 h 83058"/>
              <a:gd name="connsiteX28" fmla="*/ 761 w 8254"/>
              <a:gd name="connsiteY28" fmla="*/ 61709 h 83058"/>
              <a:gd name="connsiteX29" fmla="*/ 127 w 8254"/>
              <a:gd name="connsiteY29" fmla="*/ 72186 h 83058"/>
              <a:gd name="connsiteX30" fmla="*/ 0 w 8254"/>
              <a:gd name="connsiteY30" fmla="*/ 83058 h 83058"/>
              <a:gd name="connsiteX31" fmla="*/ 0 w 8254"/>
              <a:gd name="connsiteY31" fmla="*/ 83058 h 830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</a:cxnLst>
            <a:rect l="l" t="t" r="r" b="b"/>
            <a:pathLst>
              <a:path w="8254" h="83058">
                <a:moveTo>
                  <a:pt x="0" y="83058"/>
                </a:moveTo>
                <a:lnTo>
                  <a:pt x="0" y="83058"/>
                </a:lnTo>
                <a:lnTo>
                  <a:pt x="1142" y="80733"/>
                </a:lnTo>
                <a:lnTo>
                  <a:pt x="2285" y="77812"/>
                </a:lnTo>
                <a:lnTo>
                  <a:pt x="3047" y="75095"/>
                </a:lnTo>
                <a:lnTo>
                  <a:pt x="3302" y="71996"/>
                </a:lnTo>
                <a:lnTo>
                  <a:pt x="3809" y="65011"/>
                </a:lnTo>
                <a:lnTo>
                  <a:pt x="4825" y="57835"/>
                </a:lnTo>
                <a:lnTo>
                  <a:pt x="4825" y="57835"/>
                </a:lnTo>
                <a:lnTo>
                  <a:pt x="5588" y="53556"/>
                </a:lnTo>
                <a:lnTo>
                  <a:pt x="6350" y="49288"/>
                </a:lnTo>
                <a:lnTo>
                  <a:pt x="7365" y="45211"/>
                </a:lnTo>
                <a:lnTo>
                  <a:pt x="7873" y="41135"/>
                </a:lnTo>
                <a:lnTo>
                  <a:pt x="7873" y="41135"/>
                </a:lnTo>
                <a:lnTo>
                  <a:pt x="8254" y="35902"/>
                </a:lnTo>
                <a:lnTo>
                  <a:pt x="7873" y="30467"/>
                </a:lnTo>
                <a:lnTo>
                  <a:pt x="7746" y="25615"/>
                </a:lnTo>
                <a:lnTo>
                  <a:pt x="7746" y="20383"/>
                </a:lnTo>
                <a:lnTo>
                  <a:pt x="7746" y="20383"/>
                </a:lnTo>
                <a:lnTo>
                  <a:pt x="8254" y="10286"/>
                </a:lnTo>
                <a:lnTo>
                  <a:pt x="8254" y="5041"/>
                </a:lnTo>
                <a:lnTo>
                  <a:pt x="7873" y="0"/>
                </a:lnTo>
                <a:lnTo>
                  <a:pt x="7873" y="0"/>
                </a:lnTo>
                <a:lnTo>
                  <a:pt x="6350" y="10096"/>
                </a:lnTo>
                <a:lnTo>
                  <a:pt x="4825" y="19989"/>
                </a:lnTo>
                <a:lnTo>
                  <a:pt x="3682" y="30276"/>
                </a:lnTo>
                <a:lnTo>
                  <a:pt x="2285" y="40563"/>
                </a:lnTo>
                <a:lnTo>
                  <a:pt x="1523" y="51041"/>
                </a:lnTo>
                <a:lnTo>
                  <a:pt x="761" y="61709"/>
                </a:lnTo>
                <a:lnTo>
                  <a:pt x="127" y="72186"/>
                </a:lnTo>
                <a:lnTo>
                  <a:pt x="0" y="83058"/>
                </a:lnTo>
                <a:lnTo>
                  <a:pt x="0" y="8305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7797419" y="5067831"/>
            <a:ext cx="1269" cy="1549"/>
          </a:xfrm>
          <a:custGeom>
            <a:avLst/>
            <a:gdLst>
              <a:gd name="connsiteX0" fmla="*/ 1269 w 1269"/>
              <a:gd name="connsiteY0" fmla="*/ 1549 h 1549"/>
              <a:gd name="connsiteX1" fmla="*/ 1269 w 1269"/>
              <a:gd name="connsiteY1" fmla="*/ 1549 h 1549"/>
              <a:gd name="connsiteX2" fmla="*/ 1269 w 1269"/>
              <a:gd name="connsiteY2" fmla="*/ 965 h 1549"/>
              <a:gd name="connsiteX3" fmla="*/ 888 w 1269"/>
              <a:gd name="connsiteY3" fmla="*/ 380 h 1549"/>
              <a:gd name="connsiteX4" fmla="*/ 507 w 1269"/>
              <a:gd name="connsiteY4" fmla="*/ 0 h 1549"/>
              <a:gd name="connsiteX5" fmla="*/ 0 w 1269"/>
              <a:gd name="connsiteY5" fmla="*/ 0 h 1549"/>
              <a:gd name="connsiteX6" fmla="*/ 0 w 1269"/>
              <a:gd name="connsiteY6" fmla="*/ 0 h 1549"/>
              <a:gd name="connsiteX7" fmla="*/ 0 w 1269"/>
              <a:gd name="connsiteY7" fmla="*/ 774 h 1549"/>
              <a:gd name="connsiteX8" fmla="*/ 380 w 1269"/>
              <a:gd name="connsiteY8" fmla="*/ 1358 h 1549"/>
              <a:gd name="connsiteX9" fmla="*/ 507 w 1269"/>
              <a:gd name="connsiteY9" fmla="*/ 1549 h 1549"/>
              <a:gd name="connsiteX10" fmla="*/ 1269 w 1269"/>
              <a:gd name="connsiteY10" fmla="*/ 1549 h 1549"/>
              <a:gd name="connsiteX11" fmla="*/ 1269 w 1269"/>
              <a:gd name="connsiteY11" fmla="*/ 1549 h 15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1269" h="1549">
                <a:moveTo>
                  <a:pt x="1269" y="1549"/>
                </a:moveTo>
                <a:lnTo>
                  <a:pt x="1269" y="1549"/>
                </a:lnTo>
                <a:lnTo>
                  <a:pt x="1269" y="965"/>
                </a:lnTo>
                <a:lnTo>
                  <a:pt x="888" y="380"/>
                </a:lnTo>
                <a:lnTo>
                  <a:pt x="507" y="0"/>
                </a:lnTo>
                <a:lnTo>
                  <a:pt x="0" y="0"/>
                </a:lnTo>
                <a:lnTo>
                  <a:pt x="0" y="0"/>
                </a:lnTo>
                <a:lnTo>
                  <a:pt x="0" y="774"/>
                </a:lnTo>
                <a:lnTo>
                  <a:pt x="380" y="1358"/>
                </a:lnTo>
                <a:lnTo>
                  <a:pt x="507" y="1549"/>
                </a:lnTo>
                <a:lnTo>
                  <a:pt x="1269" y="1549"/>
                </a:lnTo>
                <a:lnTo>
                  <a:pt x="1269" y="154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7716519" y="5086842"/>
            <a:ext cx="4445" cy="3695"/>
          </a:xfrm>
          <a:custGeom>
            <a:avLst/>
            <a:gdLst>
              <a:gd name="connsiteX0" fmla="*/ 381 w 4445"/>
              <a:gd name="connsiteY0" fmla="*/ 3695 h 3695"/>
              <a:gd name="connsiteX1" fmla="*/ 381 w 4445"/>
              <a:gd name="connsiteY1" fmla="*/ 3695 h 3695"/>
              <a:gd name="connsiteX2" fmla="*/ 1270 w 4445"/>
              <a:gd name="connsiteY2" fmla="*/ 3695 h 3695"/>
              <a:gd name="connsiteX3" fmla="*/ 1905 w 4445"/>
              <a:gd name="connsiteY3" fmla="*/ 3492 h 3695"/>
              <a:gd name="connsiteX4" fmla="*/ 2413 w 4445"/>
              <a:gd name="connsiteY4" fmla="*/ 3111 h 3695"/>
              <a:gd name="connsiteX5" fmla="*/ 2921 w 4445"/>
              <a:gd name="connsiteY5" fmla="*/ 2527 h 3695"/>
              <a:gd name="connsiteX6" fmla="*/ 3429 w 4445"/>
              <a:gd name="connsiteY6" fmla="*/ 1359 h 3695"/>
              <a:gd name="connsiteX7" fmla="*/ 4445 w 4445"/>
              <a:gd name="connsiteY7" fmla="*/ 0 h 3695"/>
              <a:gd name="connsiteX8" fmla="*/ 4445 w 4445"/>
              <a:gd name="connsiteY8" fmla="*/ 0 h 3695"/>
              <a:gd name="connsiteX9" fmla="*/ 3047 w 4445"/>
              <a:gd name="connsiteY9" fmla="*/ 0 h 3695"/>
              <a:gd name="connsiteX10" fmla="*/ 2286 w 4445"/>
              <a:gd name="connsiteY10" fmla="*/ 0 h 3695"/>
              <a:gd name="connsiteX11" fmla="*/ 1270 w 4445"/>
              <a:gd name="connsiteY11" fmla="*/ 393 h 3695"/>
              <a:gd name="connsiteX12" fmla="*/ 761 w 4445"/>
              <a:gd name="connsiteY12" fmla="*/ 978 h 3695"/>
              <a:gd name="connsiteX13" fmla="*/ 381 w 4445"/>
              <a:gd name="connsiteY13" fmla="*/ 1562 h 3695"/>
              <a:gd name="connsiteX14" fmla="*/ 0 w 4445"/>
              <a:gd name="connsiteY14" fmla="*/ 2133 h 3695"/>
              <a:gd name="connsiteX15" fmla="*/ 0 w 4445"/>
              <a:gd name="connsiteY15" fmla="*/ 3111 h 3695"/>
              <a:gd name="connsiteX16" fmla="*/ 381 w 4445"/>
              <a:gd name="connsiteY16" fmla="*/ 3695 h 3695"/>
              <a:gd name="connsiteX17" fmla="*/ 381 w 4445"/>
              <a:gd name="connsiteY17" fmla="*/ 3695 h 36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4445" h="3695">
                <a:moveTo>
                  <a:pt x="381" y="3695"/>
                </a:moveTo>
                <a:lnTo>
                  <a:pt x="381" y="3695"/>
                </a:lnTo>
                <a:lnTo>
                  <a:pt x="1270" y="3695"/>
                </a:lnTo>
                <a:lnTo>
                  <a:pt x="1905" y="3492"/>
                </a:lnTo>
                <a:lnTo>
                  <a:pt x="2413" y="3111"/>
                </a:lnTo>
                <a:lnTo>
                  <a:pt x="2921" y="2527"/>
                </a:lnTo>
                <a:lnTo>
                  <a:pt x="3429" y="1359"/>
                </a:lnTo>
                <a:lnTo>
                  <a:pt x="4445" y="0"/>
                </a:lnTo>
                <a:lnTo>
                  <a:pt x="4445" y="0"/>
                </a:lnTo>
                <a:lnTo>
                  <a:pt x="3047" y="0"/>
                </a:lnTo>
                <a:lnTo>
                  <a:pt x="2286" y="0"/>
                </a:lnTo>
                <a:lnTo>
                  <a:pt x="1270" y="393"/>
                </a:lnTo>
                <a:lnTo>
                  <a:pt x="761" y="978"/>
                </a:lnTo>
                <a:lnTo>
                  <a:pt x="381" y="1562"/>
                </a:lnTo>
                <a:lnTo>
                  <a:pt x="0" y="2133"/>
                </a:lnTo>
                <a:lnTo>
                  <a:pt x="0" y="3111"/>
                </a:lnTo>
                <a:lnTo>
                  <a:pt x="381" y="3695"/>
                </a:lnTo>
                <a:lnTo>
                  <a:pt x="381" y="3695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3672736"/>
            <a:ext cx="292100" cy="1905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4764936"/>
            <a:ext cx="292100" cy="190500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8100" y="4523636"/>
            <a:ext cx="317500" cy="609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35000" y="272525"/>
            <a:ext cx="2846933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3.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노인학대란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?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22300" y="3621936"/>
            <a:ext cx="279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800" b="1" dirty="0" smtClean="0">
                <a:solidFill>
                  <a:srgbClr val="FFFFFF"/>
                </a:solidFill>
                <a:latin typeface="Tahoma" pitchFamily="18" charset="0"/>
                <a:cs typeface="Tahoma" pitchFamily="18" charset="0"/>
              </a:rPr>
              <a:t>02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622300" y="4714136"/>
            <a:ext cx="279400" cy="26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/>
            </a:pPr>
            <a:r>
              <a:rPr lang="en-US" altLang="zh-CN" sz="1800" b="1" dirty="0" smtClean="0">
                <a:solidFill>
                  <a:srgbClr val="FFFFFF"/>
                </a:solidFill>
                <a:latin typeface="Tahoma" pitchFamily="18" charset="0"/>
                <a:cs typeface="Tahoma" pitchFamily="18" charset="0"/>
              </a:rPr>
              <a:t>03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878374" y="921668"/>
            <a:ext cx="5188921" cy="190565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노인복지법 제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1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조 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2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 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4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항</a:t>
            </a:r>
            <a:endParaRPr lang="en-US" altLang="ko-KR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900"/>
              </a:lnSpc>
              <a:tabLst/>
            </a:pPr>
            <a:endParaRPr lang="en-US" altLang="ko-KR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900"/>
              </a:lnSpc>
              <a:tabLst/>
            </a:pPr>
            <a:r>
              <a:rPr lang="en-US" altLang="zh-CN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‘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노인학대라 함은 노인에 대하여 신체적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, 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정신적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, </a:t>
            </a:r>
          </a:p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정서적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, </a:t>
            </a: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성적 폭력 및 경제적 착취 또는 가혹행위를 </a:t>
            </a:r>
            <a:endParaRPr lang="en-US" altLang="ko-KR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하거나 유기 또는 방임을 하는 것을 말한다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.’</a:t>
            </a:r>
            <a:endParaRPr lang="en-US" altLang="zh-CN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901700" y="2895600"/>
            <a:ext cx="6426200" cy="41806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가정학대 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: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가족구성원에 의해 행해지는 학대</a:t>
            </a:r>
            <a:endParaRPr lang="en-US" altLang="zh-CN" sz="16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80462" y="3431367"/>
            <a:ext cx="6502400" cy="1233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시설학대 </a:t>
            </a:r>
            <a:endParaRPr lang="en-US" altLang="ko-KR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3000"/>
              </a:lnSpc>
              <a:tabLst>
                <a:tab pos="114300" algn="l"/>
                <a:tab pos="139700" algn="l"/>
                <a:tab pos="241300" algn="l"/>
                <a:tab pos="317500" algn="l"/>
              </a:tabLst>
            </a:pPr>
            <a:r>
              <a:rPr lang="en-US" altLang="zh-CN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노인에게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필요한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서비스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돌봄을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제공하는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복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지시설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</a:p>
          <a:p>
            <a:pPr>
              <a:lnSpc>
                <a:spcPts val="3000"/>
              </a:lnSpc>
              <a:tabLst>
                <a:tab pos="114300" algn="l"/>
                <a:tab pos="139700" algn="l"/>
                <a:tab pos="241300" algn="l"/>
                <a:tab pos="317500" algn="l"/>
              </a:tabLst>
            </a:pP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  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등에서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발생하는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학대</a:t>
            </a:r>
            <a:endParaRPr lang="ko-KR" altLang="en-US" sz="1600" dirty="0"/>
          </a:p>
        </p:txBody>
      </p:sp>
      <p:sp>
        <p:nvSpPr>
          <p:cNvPr id="21" name="직사각형 20"/>
          <p:cNvSpPr/>
          <p:nvPr/>
        </p:nvSpPr>
        <p:spPr>
          <a:xfrm>
            <a:off x="800678" y="4714136"/>
            <a:ext cx="6502400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기타학대 </a:t>
            </a:r>
            <a:r>
              <a:rPr lang="en-US" altLang="ko-KR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: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가정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시설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ko-KR" altLang="en-US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이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외의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공간에서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발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생하는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학대</a:t>
            </a:r>
            <a:endParaRPr lang="ko-KR" altLang="en-US" sz="16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7696200" cy="578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35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15900"/>
            <a:ext cx="3468898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노인학대의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1698" y="842552"/>
            <a:ext cx="1371600" cy="293166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76256"/>
            <a:ext cx="1454328" cy="758570"/>
          </a:xfrm>
          <a:prstGeom prst="rect">
            <a:avLst/>
          </a:prstGeom>
          <a:noFill/>
        </p:spPr>
      </p:pic>
      <p:sp>
        <p:nvSpPr>
          <p:cNvPr id="9" name="TextBox 1"/>
          <p:cNvSpPr txBox="1"/>
          <p:nvPr/>
        </p:nvSpPr>
        <p:spPr>
          <a:xfrm>
            <a:off x="762000" y="1371600"/>
            <a:ext cx="6403997" cy="700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물리적인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또는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도구를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이용하여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노인에게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신체적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혹은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정신적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손상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고통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장애등을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유발시키는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행위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685800" y="2250390"/>
            <a:ext cx="6705600" cy="155940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 smtClean="0">
                <a:solidFill>
                  <a:srgbClr val="404040"/>
                </a:solidFill>
                <a:latin typeface="Tahoma" pitchFamily="18" charset="0"/>
                <a:cs typeface="Tahoma" pitchFamily="18" charset="0"/>
              </a:rPr>
              <a:t>●  대표적 유형</a:t>
            </a:r>
            <a:endParaRPr lang="en-US" altLang="ko-KR" sz="1600" b="1" dirty="0" smtClean="0">
              <a:solidFill>
                <a:srgbClr val="40404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2000"/>
              </a:lnSpc>
              <a:tabLst>
                <a:tab pos="647700" algn="l"/>
              </a:tabLst>
            </a:pPr>
            <a:r>
              <a:rPr lang="ko-KR" altLang="en-US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</a:t>
            </a:r>
            <a:r>
              <a:rPr lang="en-US" altLang="ko-KR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꼬집고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때리거나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밀어서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넘어뜨림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/>
              <a:t> 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신체를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함부로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다룬다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/>
              <a:t> 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물건을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던지거나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흉기로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위협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/>
              <a:t> 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처방대로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약을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주지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않거나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처방이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없는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ko-KR" altLang="en-US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약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물을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강제로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먹임</a:t>
            </a:r>
            <a:endParaRPr lang="en-US" altLang="zh-CN" sz="1400" b="1" dirty="0" smtClean="0">
              <a:solidFill>
                <a:srgbClr val="404040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04850" y="4035918"/>
            <a:ext cx="6705600" cy="189282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 smtClean="0">
                <a:solidFill>
                  <a:srgbClr val="404040"/>
                </a:solidFill>
                <a:latin typeface="Tahoma" pitchFamily="18" charset="0"/>
                <a:cs typeface="Tahoma" pitchFamily="18" charset="0"/>
              </a:rPr>
              <a:t>●  예측징후</a:t>
            </a:r>
            <a:endParaRPr lang="en-US" altLang="ko-KR" sz="1600" b="1" dirty="0" smtClean="0">
              <a:solidFill>
                <a:srgbClr val="404040"/>
              </a:solidFill>
              <a:latin typeface="Tahoma" pitchFamily="18" charset="0"/>
              <a:cs typeface="Tahoma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ko-KR" altLang="en-US" sz="16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</a:t>
            </a:r>
            <a:r>
              <a:rPr lang="en-US" altLang="ko-KR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치료받지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못한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및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부상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머리카락이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뽑힌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흔적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머리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부분에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출혈한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흔적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영양부족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질병과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관련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없는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탈수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상태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이상한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체중감소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바깥출입이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거의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없거나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집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주변에서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배회함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묶인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흔적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상처</a:t>
            </a:r>
            <a:endParaRPr lang="en-US" altLang="zh-CN" sz="1400" b="1" dirty="0" smtClean="0">
              <a:solidFill>
                <a:srgbClr val="404040"/>
              </a:solidFill>
              <a:latin typeface="Tahoma" pitchFamily="18" charset="0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9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62" y="852397"/>
            <a:ext cx="1193800" cy="28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9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63072"/>
            <a:ext cx="1600200" cy="106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215900"/>
            <a:ext cx="3457678" cy="571951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ts val="4100"/>
              </a:lnSpc>
            </a:pPr>
            <a:r>
              <a:rPr lang="en-US" altLang="zh-CN" sz="3200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anose="020B0604030504040204" pitchFamily="34" charset="0"/>
              </a:rPr>
              <a:t>4</a:t>
            </a:r>
            <a:r>
              <a:rPr lang="en-US" altLang="zh-CN" sz="3200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anose="020B0604030504040204" pitchFamily="34" charset="0"/>
              </a:rPr>
              <a:t>.</a:t>
            </a:r>
            <a:r>
              <a:rPr lang="en-US" altLang="zh-CN" sz="32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노인학대의</a:t>
            </a:r>
            <a:r>
              <a:rPr lang="en-US" altLang="zh-CN" sz="32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3200" b="1" dirty="0" err="1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유형</a:t>
            </a:r>
            <a:endParaRPr lang="en-US" altLang="zh-CN" sz="3200" b="1" dirty="0">
              <a:solidFill>
                <a:srgbClr val="215968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533400" y="1318164"/>
            <a:ext cx="6578724" cy="651717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>
            <a:lvl1pPr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5400" algn="l"/>
                <a:tab pos="50800" algn="l"/>
                <a:tab pos="76200" algn="l"/>
                <a:tab pos="190500" algn="l"/>
              </a:tabLs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zh-CN" dirty="0"/>
              <a:t>		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비난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모욕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위협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협박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등의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언어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및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비언어적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행위를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통하여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노인에게</a:t>
            </a:r>
            <a:endParaRPr lang="en-US" altLang="zh-CN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600"/>
              </a:lnSpc>
            </a:pP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</a:rPr>
              <a:t>		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정서적으로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고통을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주는</a:t>
            </a:r>
            <a:r>
              <a:rPr lang="en-US" altLang="zh-CN" sz="16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행위</a:t>
            </a:r>
            <a:endParaRPr lang="en-US" altLang="zh-CN" sz="1600" dirty="0">
              <a:solidFill>
                <a:srgbClr val="FFFFFF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19100" y="2080494"/>
            <a:ext cx="7048500" cy="129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대표적 유형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1900"/>
              </a:lnSpc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en-US" altLang="ko-KR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-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쳐다보지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않고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무시함</a:t>
            </a:r>
            <a:endParaRPr lang="en-US" altLang="zh-CN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말을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걸지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않고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대화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하지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않음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위협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협박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고함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욕설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모욕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등으로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수치심을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느끼게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함</a:t>
            </a:r>
            <a:endParaRPr lang="en-US" altLang="zh-CN" sz="1400" b="1" dirty="0">
              <a:solidFill>
                <a:srgbClr val="404040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19100" y="3488898"/>
            <a:ext cx="6515100" cy="2464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예측징후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1800"/>
              </a:lnSpc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</a:t>
            </a:r>
            <a:r>
              <a:rPr lang="en-US" altLang="ko-KR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-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흥분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또는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화가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분노의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모습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눈물을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머금거나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우는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모습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잠을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못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자거나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안절부절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못하는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불안한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모습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걱정과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근심이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가득한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모습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말하기를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꺼려하거나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주저함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가족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또는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보호자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등과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대화가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거의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없거나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눈치를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봄</a:t>
            </a:r>
          </a:p>
          <a:p>
            <a:pPr>
              <a:lnSpc>
                <a:spcPts val="2300"/>
              </a:lnSpc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다툼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욕설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큰소리가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자주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anose="02020603050405020304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들림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40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813026"/>
            <a:ext cx="1186954" cy="310605"/>
          </a:xfrm>
          <a:prstGeom prst="rect">
            <a:avLst/>
          </a:prstGeom>
          <a:noFill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108522"/>
            <a:ext cx="1219200" cy="9643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15900"/>
            <a:ext cx="3468898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노인학대의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762000" y="1371600"/>
            <a:ext cx="6803144" cy="7001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/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성적수치심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유발행위나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성폭력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(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성희롱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성추행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강간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)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등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의사에</a:t>
            </a:r>
          </a:p>
          <a:p>
            <a:pPr>
              <a:lnSpc>
                <a:spcPts val="2600"/>
              </a:lnSpc>
              <a:tabLst/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반하여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강제적으로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행하는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모든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성적행위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616598" y="2303779"/>
            <a:ext cx="7518915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대표적 유형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2100"/>
              </a:lnSpc>
              <a:tabLst>
                <a:tab pos="647700" algn="l"/>
              </a:tabLst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en-US" altLang="ko-KR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-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강제적인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성관계나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강요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시도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500"/>
              </a:lnSpc>
              <a:tabLst>
                <a:tab pos="647700" algn="l"/>
              </a:tabLst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원치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않는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스킨십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신체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일부를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만짐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500"/>
              </a:lnSpc>
              <a:tabLst>
                <a:tab pos="647700" algn="l"/>
              </a:tabLst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신체를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빗대어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혐오감을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주는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언행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</a:t>
            </a:r>
          </a:p>
          <a:p>
            <a:pPr>
              <a:lnSpc>
                <a:spcPts val="2500"/>
              </a:lnSpc>
              <a:tabLst>
                <a:tab pos="6477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사람들이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보고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있는데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성적부위를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드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러내고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옷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기저귀를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교체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(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목욕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)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16598" y="4071612"/>
            <a:ext cx="65151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예측징후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endParaRPr lang="en-US" altLang="ko-KR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걸을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때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혹은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앉을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때의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어려움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속옷이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찢어짐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외부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성기부분이나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항문부위의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타박상이나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하혈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신체의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주요부분을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노출시킴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분노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수치심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특정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사람들에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대한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두려움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13227" y="1080113"/>
            <a:ext cx="2053964" cy="28330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15900"/>
            <a:ext cx="3468898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노인학대의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457200" y="1752600"/>
            <a:ext cx="6872074" cy="10336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5400" algn="l"/>
                <a:tab pos="63500" algn="l"/>
                <a:tab pos="1511300" algn="l"/>
              </a:tabLst>
            </a:pPr>
            <a:r>
              <a:rPr lang="en-US" altLang="zh-CN" dirty="0" smtClean="0"/>
              <a:t>		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의사에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반하여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재산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또는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권리를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빼앗아가는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행위로서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경제적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착취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</a:p>
          <a:p>
            <a:pPr>
              <a:lnSpc>
                <a:spcPts val="2600"/>
              </a:lnSpc>
              <a:tabLst>
                <a:tab pos="25400" algn="l"/>
                <a:tab pos="63500" algn="l"/>
                <a:tab pos="1511300" algn="l"/>
              </a:tabLst>
            </a:pP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		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재산에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관한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법률권리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위반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경제적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권리와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관련된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의사결정에서의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통제</a:t>
            </a:r>
          </a:p>
          <a:p>
            <a:pPr>
              <a:lnSpc>
                <a:spcPts val="2600"/>
              </a:lnSpc>
              <a:tabLst>
                <a:tab pos="25400" algn="l"/>
                <a:tab pos="63500" algn="l"/>
                <a:tab pos="1511300" algn="l"/>
              </a:tabLst>
            </a:pP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		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등을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하는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행위</a:t>
            </a:r>
            <a:endParaRPr lang="en-US" altLang="zh-CN" sz="1596" dirty="0" smtClean="0">
              <a:solidFill>
                <a:srgbClr val="FFFFFF"/>
              </a:solidFill>
              <a:latin typeface="맑은 고딕" pitchFamily="18" charset="0"/>
              <a:cs typeface="맑은 고딕" pitchFamily="18" charset="0"/>
            </a:endParaRPr>
          </a:p>
        </p:txBody>
      </p:sp>
      <p:pic>
        <p:nvPicPr>
          <p:cNvPr id="1030" name="그림 10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342" y="2390684"/>
            <a:ext cx="1859863" cy="1436228"/>
          </a:xfrm>
          <a:prstGeom prst="rect">
            <a:avLst/>
          </a:prstGeom>
        </p:spPr>
      </p:pic>
      <p:sp>
        <p:nvSpPr>
          <p:cNvPr id="39" name="직사각형 38"/>
          <p:cNvSpPr/>
          <p:nvPr/>
        </p:nvSpPr>
        <p:spPr>
          <a:xfrm>
            <a:off x="592183" y="2839089"/>
            <a:ext cx="7518915" cy="1644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대표적 유형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허락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없이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임금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연금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재산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주식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등을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가로채거나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임의로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사용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빌린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돈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귀중한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물건을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돌려주지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않음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노동에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대한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대가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미지급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647700" algn="l"/>
              </a:tabLst>
            </a:pP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허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락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없이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신용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도용하여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이익을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취함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592183" y="4606922"/>
            <a:ext cx="6515100" cy="1810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예측징후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endParaRPr lang="en-US" altLang="ko-KR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노인의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재산이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타인의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명의로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갑자기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전환됨</a:t>
            </a:r>
            <a:endParaRPr lang="en-US" altLang="zh-CN" sz="1400" b="1" dirty="0" smtClean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노인을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강요하거나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허락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없이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재산관련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서류를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처리함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노인이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빌려준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돈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또는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물건을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받지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못함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은행계좌의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현저한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혹은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비적절한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거래가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있음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/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노인의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임금이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체불됨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975857"/>
            <a:ext cx="502818" cy="299552"/>
          </a:xfrm>
          <a:prstGeom prst="rect">
            <a:avLst/>
          </a:prstGeom>
          <a:noFill/>
        </p:spPr>
      </p:pic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0118" y="2425677"/>
            <a:ext cx="2133600" cy="131298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15900"/>
            <a:ext cx="3468898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노인학대의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762000" y="1447800"/>
            <a:ext cx="7636706" cy="13157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14300" algn="l"/>
                <a:tab pos="139700" algn="l"/>
                <a:tab pos="266700" algn="l"/>
                <a:tab pos="1498600" algn="l"/>
              </a:tabLst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부양의무자로서의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책임이나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의무를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의도적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비의도적으로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거부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불이행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혹은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포</a:t>
            </a:r>
          </a:p>
          <a:p>
            <a:pPr>
              <a:lnSpc>
                <a:spcPts val="2500"/>
              </a:lnSpc>
              <a:tabLst>
                <a:tab pos="114300" algn="l"/>
                <a:tab pos="139700" algn="l"/>
                <a:tab pos="266700" algn="l"/>
                <a:tab pos="1498600" algn="l"/>
              </a:tabLst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기하여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의식주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의료를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적절하게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제공하지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않는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행위</a:t>
            </a:r>
          </a:p>
          <a:p>
            <a:pPr>
              <a:lnSpc>
                <a:spcPts val="2500"/>
              </a:lnSpc>
              <a:tabLst>
                <a:tab pos="114300" algn="l"/>
                <a:tab pos="139700" algn="l"/>
                <a:tab pos="266700" algn="l"/>
                <a:tab pos="1498600" algn="l"/>
              </a:tabLst>
            </a:pP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(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스스로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최소한의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자기보호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관련행위를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포기하여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심신이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위험한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상황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사망</a:t>
            </a:r>
          </a:p>
          <a:p>
            <a:pPr>
              <a:lnSpc>
                <a:spcPts val="2500"/>
              </a:lnSpc>
              <a:tabLst>
                <a:tab pos="114300" algn="l"/>
                <a:tab pos="139700" algn="l"/>
                <a:tab pos="266700" algn="l"/>
                <a:tab pos="1498600" algn="l"/>
              </a:tabLst>
            </a:pP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에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이르게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하는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자기방임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포함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7F7F7F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)</a:t>
            </a:r>
            <a:endParaRPr lang="en-US" altLang="zh-CN" sz="1596" dirty="0" smtClean="0">
              <a:solidFill>
                <a:srgbClr val="FFFFFF"/>
              </a:solidFill>
              <a:latin typeface="맑은 고딕" pitchFamily="18" charset="0"/>
              <a:cs typeface="맑은 고딕" pitchFamily="18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67301" y="2633972"/>
            <a:ext cx="7518915" cy="1951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대표적 유형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ts val="2400"/>
              </a:lnSpc>
              <a:tabLst>
                <a:tab pos="533400" algn="l"/>
                <a:tab pos="673100" algn="l"/>
              </a:tabLst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스스로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식사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배변처리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청결유지가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어려운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방치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533400" algn="l"/>
                <a:tab pos="6731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심각한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질환이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있는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노인을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홀로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거주하게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함</a:t>
            </a:r>
          </a:p>
          <a:p>
            <a:pPr>
              <a:lnSpc>
                <a:spcPts val="2300"/>
              </a:lnSpc>
              <a:tabLst>
                <a:tab pos="533400" algn="l"/>
                <a:tab pos="6731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- </a:t>
            </a:r>
            <a:r>
              <a:rPr lang="ko-KR" altLang="en-US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경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제적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능력이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없는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노인에게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지원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하지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않음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533400" algn="l"/>
                <a:tab pos="6731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의료적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처치가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필요한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노인에게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처치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하지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ko-KR" altLang="en-US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않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음</a:t>
            </a:r>
          </a:p>
          <a:p>
            <a:pPr>
              <a:lnSpc>
                <a:spcPts val="2300"/>
              </a:lnSpc>
              <a:tabLst>
                <a:tab pos="533400" algn="l"/>
                <a:tab pos="673100" algn="l"/>
              </a:tabLst>
            </a:pP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노인의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간병을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소홀히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함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92183" y="4794083"/>
            <a:ext cx="65151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예측징후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endParaRPr lang="en-US" altLang="ko-KR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2200"/>
              </a:lnSpc>
              <a:tabLst>
                <a:tab pos="152400" algn="l"/>
              </a:tabLst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대소변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냄새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악취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땀띠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염증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욕창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등이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방치된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상태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1524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머리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수염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목욕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손톱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옷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입기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등의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신변처리가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안된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상태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152400" algn="l"/>
              </a:tabLst>
            </a:pPr>
            <a:r>
              <a:rPr lang="en-US" altLang="zh-CN" sz="1400" dirty="0"/>
              <a:t>	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의복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및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이불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등의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빨래가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제대로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되어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있지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않는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주거환경</a:t>
            </a:r>
            <a:endParaRPr lang="en-US" altLang="zh-CN" sz="1400" b="1" dirty="0">
              <a:solidFill>
                <a:srgbClr val="404040"/>
              </a:solidFill>
              <a:latin typeface="맑은 고딕" pitchFamily="18" charset="0"/>
              <a:cs typeface="맑은 고딕" pitchFamily="18" charset="0"/>
            </a:endParaRPr>
          </a:p>
          <a:p>
            <a:pPr>
              <a:lnSpc>
                <a:spcPts val="2300"/>
              </a:lnSpc>
              <a:tabLst>
                <a:tab pos="152400" algn="l"/>
              </a:tabLst>
            </a:pP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식사를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거르는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등의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영양실조나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탈수상태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085647"/>
            <a:ext cx="487059" cy="28411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8600" y="215900"/>
            <a:ext cx="3468898" cy="5719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  <a:tabLst/>
            </a:pPr>
            <a:r>
              <a:rPr lang="en-US" altLang="zh-CN" sz="3204" b="1" dirty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4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.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노인학대의</a:t>
            </a:r>
            <a:r>
              <a:rPr lang="en-US" altLang="zh-CN" sz="3204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3204" b="1" dirty="0" smtClean="0">
                <a:solidFill>
                  <a:srgbClr val="215968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유형</a:t>
            </a:r>
          </a:p>
        </p:txBody>
      </p:sp>
      <p:sp>
        <p:nvSpPr>
          <p:cNvPr id="1029" name="TextBox 1"/>
          <p:cNvSpPr txBox="1"/>
          <p:nvPr/>
        </p:nvSpPr>
        <p:spPr>
          <a:xfrm>
            <a:off x="990600" y="1676400"/>
            <a:ext cx="5638800" cy="321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500"/>
              </a:lnSpc>
              <a:tabLst>
                <a:tab pos="25400" algn="l"/>
                <a:tab pos="38100" algn="l"/>
                <a:tab pos="127000" algn="l"/>
                <a:tab pos="812800" algn="l"/>
                <a:tab pos="977900" algn="l"/>
              </a:tabLst>
            </a:pP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보호자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또는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부양의무자가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노인을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버리는</a:t>
            </a:r>
            <a:r>
              <a:rPr lang="en-US" altLang="zh-CN" sz="16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6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행위</a:t>
            </a:r>
            <a:endParaRPr lang="en-US" altLang="zh-CN" sz="1600" dirty="0" smtClean="0">
              <a:solidFill>
                <a:srgbClr val="FFFFFF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36132" y="1951680"/>
            <a:ext cx="7518915" cy="1756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대표적 유형</a:t>
            </a:r>
            <a:endParaRPr lang="en-US" altLang="ko-KR" sz="16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  <a:p>
            <a:pPr>
              <a:lnSpc>
                <a:spcPct val="150000"/>
              </a:lnSpc>
              <a:tabLst/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연락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왕래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두절</a:t>
            </a:r>
            <a:endParaRPr lang="en-US" altLang="zh-CN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ct val="150000"/>
              </a:lnSpc>
              <a:tabLst/>
            </a:pP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시설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병원에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입소시키고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연락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왕래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두절</a:t>
            </a:r>
            <a:endParaRPr lang="en-US" altLang="zh-CN" sz="14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ct val="150000"/>
              </a:lnSpc>
              <a:tabLst/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낯선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장소에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버림</a:t>
            </a:r>
            <a:endParaRPr lang="en-US" altLang="zh-CN" sz="14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ct val="150000"/>
              </a:lnSpc>
              <a:tabLst/>
            </a:pPr>
            <a:r>
              <a:rPr lang="ko-KR" altLang="en-US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배회노인에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대해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부양의무자가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부양의무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이행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거부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012371" y="3766056"/>
            <a:ext cx="6515100" cy="1772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  <a:tabLst/>
            </a:pPr>
            <a:r>
              <a:rPr lang="ko-KR" altLang="en-US" sz="16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●  </a:t>
            </a:r>
            <a:r>
              <a:rPr lang="ko-KR" altLang="en-US" sz="16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Tahoma" pitchFamily="18" charset="0"/>
              </a:rPr>
              <a:t>예측징후</a:t>
            </a:r>
            <a:r>
              <a:rPr lang="ko-KR" altLang="en-US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endParaRPr lang="en-US" altLang="ko-KR" sz="1400" b="1" dirty="0" smtClean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  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노인이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낯선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장소에서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배회하고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있음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000"/>
              </a:lnSpc>
            </a:pPr>
            <a:endParaRPr lang="en-US" altLang="zh-CN" sz="14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노인이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자신의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주거지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연락처를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알지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못하는데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버려져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있음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000"/>
              </a:lnSpc>
            </a:pPr>
            <a:endParaRPr lang="en-US" altLang="zh-CN" sz="14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가족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및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보호자가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연락을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두절하거나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왕래를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하지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않음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맑은 고딕" pitchFamily="18" charset="0"/>
            </a:endParaRPr>
          </a:p>
          <a:p>
            <a:pPr>
              <a:lnSpc>
                <a:spcPts val="1000"/>
              </a:lnSpc>
            </a:pPr>
            <a:endParaRPr lang="en-US" altLang="zh-CN" sz="14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>
              <a:lnSpc>
                <a:spcPts val="1800"/>
              </a:lnSpc>
              <a:tabLst/>
            </a:pP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    </a:t>
            </a:r>
            <a:r>
              <a:rPr lang="en-US" altLang="zh-CN" sz="1400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-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노인을</a:t>
            </a:r>
            <a:r>
              <a:rPr lang="en-US" altLang="zh-CN" sz="1400" dirty="0" smtClean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시설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,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병원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등에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입소시킨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후</a:t>
            </a:r>
            <a:r>
              <a:rPr lang="en-US" altLang="zh-CN" sz="1400" dirty="0">
                <a:latin typeface="HY신명조" panose="02030600000101010101" pitchFamily="18" charset="-127"/>
                <a:ea typeface="HY신명조" panose="02030600000101010101" pitchFamily="18" charset="-127"/>
                <a:cs typeface="Times New Roman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연락</a:t>
            </a:r>
            <a:r>
              <a:rPr lang="en-US" altLang="zh-CN" sz="1400" b="1" dirty="0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 </a:t>
            </a:r>
            <a:r>
              <a:rPr lang="en-US" altLang="zh-CN" sz="1400" b="1" dirty="0" err="1" smtClean="0">
                <a:solidFill>
                  <a:srgbClr val="404040"/>
                </a:solidFill>
                <a:latin typeface="HY신명조" panose="02030600000101010101" pitchFamily="18" charset="-127"/>
                <a:ea typeface="HY신명조" panose="02030600000101010101" pitchFamily="18" charset="-127"/>
                <a:cs typeface="맑은 고딕" pitchFamily="18" charset="0"/>
              </a:rPr>
              <a:t>두절</a:t>
            </a:r>
            <a:endParaRPr lang="en-US" altLang="zh-CN" sz="1400" b="1" dirty="0">
              <a:solidFill>
                <a:srgbClr val="404040"/>
              </a:solidFill>
              <a:latin typeface="HY신명조" panose="02030600000101010101" pitchFamily="18" charset="-127"/>
              <a:ea typeface="HY신명조" panose="02030600000101010101" pitchFamily="18" charset="-127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381000" y="84665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  <p:txBody>
          <a:bodyPr anchor="ctr"/>
          <a:lstStyle/>
          <a:p>
            <a:pPr eaLnBrk="1" latinLnBrk="1" hangingPunct="1">
              <a:defRPr/>
            </a:pPr>
            <a:r>
              <a:rPr lang="en-US" altLang="ko-KR" sz="3200" dirty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5</a:t>
            </a:r>
            <a:r>
              <a:rPr lang="en-US" altLang="ko-KR" sz="3200" dirty="0" smtClean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  <a:r>
              <a:rPr lang="ko-KR" altLang="en-US" sz="3200" dirty="0" smtClean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노인학대의 </a:t>
            </a:r>
            <a:r>
              <a:rPr lang="ko-KR" altLang="en-US" sz="3200" dirty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예방</a:t>
            </a: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743200" y="1071878"/>
            <a:ext cx="1881336" cy="64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eaLnBrk="1" latinLnBrk="1" hangingPunct="1">
              <a:defRPr/>
            </a:pPr>
            <a:r>
              <a:rPr lang="en-US" altLang="ko-KR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어르신</a:t>
            </a:r>
            <a:r>
              <a:rPr lang="en-US" altLang="ko-KR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endParaRPr lang="ko-KR" altLang="en-US" sz="2400" b="1" dirty="0">
              <a:ln/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38200" y="1981200"/>
            <a:ext cx="7215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노인이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되었다고 도움 받기보다 도움을 주는 일을 많이 하십시오</a:t>
            </a:r>
            <a:r>
              <a:rPr lang="en-US" altLang="ko-KR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814873" y="2425500"/>
            <a:ext cx="71246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과거에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집착하기보다 세상의 변화를 이해하려고 노력하십시오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  <a:r>
              <a:rPr lang="en-US" altLang="ko-KR" sz="2000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endParaRPr lang="ko-KR" altLang="en-US" b="1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07097" y="2913143"/>
            <a:ext cx="6987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자녀와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갈등을 갖지 않도록 가정의 화목에 최선을 다하십시오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730896" y="3370008"/>
            <a:ext cx="7139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spcBef>
                <a:spcPct val="50000"/>
              </a:spcBef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 - </a:t>
            </a:r>
            <a:r>
              <a:rPr lang="ko-KR" altLang="en-US" b="1" dirty="0" err="1" smtClean="0">
                <a:latin typeface="HY신명조" panose="02030600000101010101" pitchFamily="18" charset="-127"/>
                <a:ea typeface="HY신명조" panose="02030600000101010101" pitchFamily="18" charset="-127"/>
              </a:rPr>
              <a:t>학대받는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것이 자신의 잘못이라 자책하기보다 도움을 청하십시오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  <a:endParaRPr lang="en-US" altLang="ko-KR" sz="2000" b="1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22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304800" y="263811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  <p:txBody>
          <a:bodyPr anchor="ctr"/>
          <a:lstStyle/>
          <a:p>
            <a:pPr eaLnBrk="1" latinLnBrk="1" hangingPunct="1">
              <a:defRPr/>
            </a:pPr>
            <a:r>
              <a:rPr lang="en-US" altLang="ko-KR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Y신명조" panose="02030600000101010101" pitchFamily="18" charset="-127"/>
                <a:ea typeface="HY신명조" panose="02030600000101010101" pitchFamily="18" charset="-127"/>
              </a:rPr>
              <a:t>5</a:t>
            </a:r>
            <a:r>
              <a:rPr lang="en-US" altLang="ko-KR" sz="32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  <a:r>
              <a:rPr lang="ko-KR" altLang="en-US" sz="32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Y신명조" panose="02030600000101010101" pitchFamily="18" charset="-127"/>
                <a:ea typeface="HY신명조" panose="02030600000101010101" pitchFamily="18" charset="-127"/>
              </a:rPr>
              <a:t>노인학대의 </a:t>
            </a:r>
            <a:r>
              <a:rPr lang="ko-KR" altLang="en-US" sz="3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Y신명조" panose="02030600000101010101" pitchFamily="18" charset="-127"/>
                <a:ea typeface="HY신명조" panose="02030600000101010101" pitchFamily="18" charset="-127"/>
              </a:rPr>
              <a:t>예방</a:t>
            </a: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438400" y="1219200"/>
            <a:ext cx="2362200" cy="64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B2B2B2">
                <a:alpha val="50000"/>
              </a:srgbClr>
            </a:outerShdw>
          </a:effectLst>
        </p:spPr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eaLnBrk="1" latinLnBrk="1" hangingPunct="1">
              <a:defRPr/>
            </a:pPr>
            <a:r>
              <a:rPr lang="en-US" altLang="ko-KR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보호자</a:t>
            </a:r>
            <a:r>
              <a:rPr lang="en-US" altLang="ko-KR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이웃</a:t>
            </a:r>
            <a:r>
              <a:rPr lang="en-US" altLang="ko-KR" sz="2400" b="1" dirty="0" smtClean="0">
                <a:ln/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endParaRPr lang="ko-KR" altLang="en-US" sz="2400" b="1" dirty="0">
              <a:ln/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04800" y="2209800"/>
            <a:ext cx="854214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지역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내에 학대를 받는 노인이 계신지 관심을 갖습니다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노인학대로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의심되는 경우가 있으면 노인보호전문기관이나 경찰에 신고합니다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어떠한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이유로든 노인을 학대할 수 있는 사람은 없다는 사실을 인식합니다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노인학대예방교육에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적극적으로 참여합니다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노인의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특성을 이해하고 가족을 비롯한 주변의 노인을 존중합니다</a:t>
            </a:r>
            <a:r>
              <a:rPr lang="en-US" altLang="ko-KR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. </a:t>
            </a:r>
            <a:endParaRPr lang="en-US" altLang="ko-KR" b="1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latinLnBrk="1"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404040"/>
                </a:solidFill>
                <a:latin typeface="맑은 고딕" pitchFamily="18" charset="0"/>
                <a:cs typeface="맑은 고딕" pitchFamily="18" charset="0"/>
              </a:rPr>
              <a:t> - </a:t>
            </a:r>
            <a:r>
              <a:rPr lang="ko-KR" altLang="en-US" b="1" dirty="0" smtClean="0">
                <a:latin typeface="HY신명조" panose="02030600000101010101" pitchFamily="18" charset="-127"/>
                <a:ea typeface="HY신명조" panose="02030600000101010101" pitchFamily="18" charset="-127"/>
              </a:rPr>
              <a:t>정기적으로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노인의 안부를 파악하고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긍정적으로 대화하도록 합니다</a:t>
            </a:r>
            <a:r>
              <a:rPr lang="en-US" altLang="ko-KR" b="1" dirty="0">
                <a:latin typeface="HY신명조" panose="02030600000101010101" pitchFamily="18" charset="-127"/>
                <a:ea typeface="HY신명조" panose="02030600000101010101" pitchFamily="18" charset="-127"/>
              </a:rPr>
              <a:t>.  </a:t>
            </a:r>
            <a:endParaRPr lang="ko-KR" altLang="en-US" b="1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latinLnBrk="1">
              <a:spcBef>
                <a:spcPct val="50000"/>
              </a:spcBef>
            </a:pPr>
            <a:endParaRPr lang="en-US" altLang="ko-KR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63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/>
          <p:cNvSpPr txBox="1">
            <a:spLocks noGrp="1" noChangeArrowheads="1"/>
          </p:cNvSpPr>
          <p:nvPr>
            <p:ph idx="1"/>
          </p:nvPr>
        </p:nvSpPr>
        <p:spPr bwMode="auto">
          <a:xfrm>
            <a:off x="609600" y="762000"/>
            <a:ext cx="7391400" cy="587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  <a:lvl2pPr marL="742950" indent="-285750"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2pPr>
            <a:lvl3pPr marL="1143000" indent="-228600"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3pPr>
            <a:lvl4pPr marL="1600200" indent="-228600"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4pPr>
            <a:lvl5pPr marL="2057400" indent="-228600"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9pPr>
          </a:lstStyle>
          <a:p>
            <a:pPr marL="0" indent="0" eaLnBrk="1" latinLnBrk="1" hangingPunct="1">
              <a:spcBef>
                <a:spcPct val="50000"/>
              </a:spcBef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언제</a:t>
            </a: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/>
            </a:r>
            <a:b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</a:b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ㆍ주변에서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학대받는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노인을 발견했을 때</a:t>
            </a:r>
            <a:b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</a:b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ㆍ본인이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학대를 받고 있다고 생각될 때</a:t>
            </a:r>
          </a:p>
          <a:p>
            <a:pPr marL="0" indent="0" eaLnBrk="1" latinLnBrk="1" hangingPunct="1">
              <a:spcBef>
                <a:spcPct val="50000"/>
              </a:spcBef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무엇을</a:t>
            </a: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/>
            </a:r>
            <a:b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</a:b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ㆍ피해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어르신의 이름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성별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나이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주소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전화번호</a:t>
            </a:r>
            <a:b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</a:b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ㆍ어르신의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학대상황과 입은 상처나 피해에 대한 설명</a:t>
            </a:r>
          </a:p>
          <a:p>
            <a:pPr marL="0" indent="0" eaLnBrk="1" latinLnBrk="1" hangingPunct="1">
              <a:spcBef>
                <a:spcPct val="50000"/>
              </a:spcBef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어떻게</a:t>
            </a: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/>
            </a:r>
            <a:br>
              <a:rPr lang="ko-KR" altLang="en-US" sz="18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</a:b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ㆍ전화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신고 및 상담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(1577-1389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또는 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129)</a:t>
            </a:r>
          </a:p>
          <a:p>
            <a:pPr marL="0" indent="0" eaLnBrk="1" latinLnBrk="1" hangingPunct="1">
              <a:spcBef>
                <a:spcPct val="50000"/>
              </a:spcBef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&lt;</a:t>
            </a:r>
            <a:r>
              <a:rPr lang="ko-KR" altLang="en-US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접수방법</a:t>
            </a:r>
            <a:r>
              <a:rPr lang="en-US" altLang="ko-KR" sz="18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&gt;</a:t>
            </a:r>
            <a:endParaRPr lang="ko-KR" altLang="en-US" sz="1800" b="1" dirty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ㆍ연중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24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시간 긴급전화 </a:t>
            </a:r>
            <a:r>
              <a:rPr lang="en-US" altLang="ko-KR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1577-1389</a:t>
            </a: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ㆍ노인보호전문기관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홈페이지 등 인터넷을 통한 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신고접수</a:t>
            </a:r>
            <a:endParaRPr lang="en-US" altLang="ko-KR" sz="1600" b="1" dirty="0" smtClean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ㆍ직접방문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상담접수</a:t>
            </a:r>
            <a:endParaRPr lang="en-US" altLang="ko-KR" sz="1600" b="1" dirty="0" smtClean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ㆍ이동상담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가정방문 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상담접수</a:t>
            </a:r>
            <a:endParaRPr lang="en-US" altLang="ko-KR" sz="1600" b="1" dirty="0" smtClean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ㆍ서신에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의한 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접수</a:t>
            </a:r>
            <a:endParaRPr lang="en-US" altLang="ko-KR" sz="1600" b="1" dirty="0" smtClean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ㆍ병원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보건소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복지센터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기타 전화상담 센터 등으로부터 의뢰된 </a:t>
            </a: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사례접수</a:t>
            </a:r>
            <a:endParaRPr lang="en-US" altLang="ko-KR" sz="1600" b="1" dirty="0" smtClean="0">
              <a:solidFill>
                <a:schemeClr val="tx1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  <a:p>
            <a:pPr eaLnBrk="1" latin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ko-KR" altLang="en-US" sz="1600" b="1" dirty="0" smtClean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  </a:t>
            </a:r>
            <a:r>
              <a:rPr lang="ko-KR" altLang="en-US" sz="1600" b="1" dirty="0" err="1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ㆍ타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 기관</a:t>
            </a:r>
            <a:r>
              <a:rPr lang="en-US" altLang="ko-KR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타 상담기관 등으로부터 의뢰된 사례접수</a:t>
            </a:r>
          </a:p>
          <a:p>
            <a:pPr marL="0" indent="0" eaLnBrk="1" latinLnBrk="1" hangingPunct="1">
              <a:spcBef>
                <a:spcPct val="50000"/>
              </a:spcBef>
              <a:buNone/>
            </a:pPr>
            <a:r>
              <a:rPr lang="ko-KR" altLang="en-US" sz="1900" b="1" dirty="0" smtClean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신고자의 </a:t>
            </a:r>
            <a:r>
              <a:rPr lang="ko-KR" altLang="en-US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신분은 비밀보장 합니다</a:t>
            </a:r>
            <a:r>
              <a:rPr lang="en-US" altLang="ko-KR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.(</a:t>
            </a:r>
            <a:r>
              <a:rPr lang="ko-KR" altLang="en-US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노인복지법 제</a:t>
            </a:r>
            <a:r>
              <a:rPr lang="en-US" altLang="ko-KR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39</a:t>
            </a:r>
            <a:r>
              <a:rPr lang="ko-KR" altLang="en-US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조의</a:t>
            </a:r>
            <a:r>
              <a:rPr lang="en-US" altLang="ko-KR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6 </a:t>
            </a:r>
            <a:r>
              <a:rPr lang="ko-KR" altLang="en-US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제</a:t>
            </a:r>
            <a:r>
              <a:rPr lang="en-US" altLang="ko-KR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3</a:t>
            </a:r>
            <a:r>
              <a:rPr lang="ko-KR" altLang="en-US" sz="1900" b="1" dirty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항</a:t>
            </a:r>
            <a:r>
              <a:rPr lang="en-US" altLang="ko-KR" sz="1900" b="1" dirty="0" smtClean="0">
                <a:solidFill>
                  <a:srgbClr val="CC0066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)</a:t>
            </a:r>
            <a:endParaRPr lang="en-US" altLang="ko-KR" sz="1900" b="1" dirty="0">
              <a:solidFill>
                <a:srgbClr val="CC0066"/>
              </a:solidFill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81000" y="76200"/>
            <a:ext cx="40414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>
              <a:defRPr/>
            </a:pPr>
            <a:r>
              <a:rPr lang="en-US" altLang="ko-KR" sz="3200" b="1" dirty="0" smtClean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6. </a:t>
            </a:r>
            <a:r>
              <a:rPr lang="ko-KR" altLang="en-US" sz="3200" b="1" dirty="0">
                <a:ln w="0"/>
                <a:latin typeface="HY신명조" panose="02030600000101010101" pitchFamily="18" charset="-127"/>
                <a:ea typeface="HY신명조" panose="02030600000101010101" pitchFamily="18" charset="-127"/>
              </a:rPr>
              <a:t>노인학대 신고방법</a:t>
            </a:r>
          </a:p>
        </p:txBody>
      </p:sp>
    </p:spTree>
    <p:extLst>
      <p:ext uri="{BB962C8B-B14F-4D97-AF65-F5344CB8AC3E}">
        <p14:creationId xmlns:p14="http://schemas.microsoft.com/office/powerpoint/2010/main" val="22245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914400"/>
            <a:ext cx="3318216" cy="7899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800"/>
              </a:lnSpc>
              <a:tabLst/>
            </a:pPr>
            <a:r>
              <a:rPr lang="en-US" altLang="zh-CN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o-KR" altLang="en-US" sz="4500" dirty="0" smtClean="0">
                <a:latin typeface="Times New Roman" pitchFamily="18" charset="0"/>
                <a:cs typeface="Times New Roman" pitchFamily="18" charset="0"/>
              </a:rPr>
              <a:t>감사합니다</a:t>
            </a:r>
            <a:r>
              <a:rPr lang="en-US" altLang="ko-KR" sz="45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altLang="zh-CN" sz="4500" b="1" dirty="0" smtClean="0">
              <a:solidFill>
                <a:srgbClr val="FFFFFF"/>
              </a:solidFill>
              <a:latin typeface="Tahoma" pitchFamily="18" charset="0"/>
              <a:cs typeface="Tahom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6843" y="2514600"/>
            <a:ext cx="4976357" cy="227754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5800"/>
              </a:lnSpc>
              <a:tabLst/>
            </a:pPr>
            <a:r>
              <a:rPr lang="ko-KR" altLang="en-US" sz="3600" b="1" dirty="0" smtClean="0">
                <a:latin typeface="Times New Roman" pitchFamily="18" charset="0"/>
                <a:cs typeface="Times New Roman" pitchFamily="18" charset="0"/>
              </a:rPr>
              <a:t>      노인의료복지시설 </a:t>
            </a:r>
            <a:endParaRPr lang="en-US" altLang="ko-KR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5800"/>
              </a:lnSpc>
              <a:tabLst/>
            </a:pPr>
            <a:endParaRPr lang="en-US" altLang="ko-KR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5800"/>
              </a:lnSpc>
              <a:tabLst/>
            </a:pPr>
            <a:r>
              <a:rPr lang="ko-KR" altLang="en-US" sz="3600" b="1" dirty="0" smtClean="0">
                <a:latin typeface="Times New Roman" pitchFamily="18" charset="0"/>
                <a:cs typeface="Times New Roman" pitchFamily="18" charset="0"/>
              </a:rPr>
              <a:t>     주 는 사 랑 요 양 원</a:t>
            </a:r>
            <a:endParaRPr lang="en-US" altLang="zh-CN" sz="4500" b="1" dirty="0" smtClean="0">
              <a:solidFill>
                <a:srgbClr val="FFFFFF"/>
              </a:solidFill>
              <a:latin typeface="Tahoma" pitchFamily="18" charset="0"/>
              <a:cs typeface="Tahom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패싯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881</Words>
  <Application>Microsoft Office PowerPoint</Application>
  <PresentationFormat>화면 슬라이드 쇼(4:3)</PresentationFormat>
  <Paragraphs>157</Paragraphs>
  <Slides>16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0" baseType="lpstr">
      <vt:lpstr>HY그래픽M</vt:lpstr>
      <vt:lpstr>HY신명조</vt:lpstr>
      <vt:lpstr>HY헤드라인M</vt:lpstr>
      <vt:lpstr>华文新魏</vt:lpstr>
      <vt:lpstr>굴림</vt:lpstr>
      <vt:lpstr>굴림체</vt:lpstr>
      <vt:lpstr>맑은 고딕</vt:lpstr>
      <vt:lpstr>Arial</vt:lpstr>
      <vt:lpstr>Tahoma</vt:lpstr>
      <vt:lpstr>Times New Roman</vt:lpstr>
      <vt:lpstr>Trebuchet MS</vt:lpstr>
      <vt:lpstr>Wingdings</vt:lpstr>
      <vt:lpstr>Wingdings 3</vt:lpstr>
      <vt:lpstr>패싯</vt:lpstr>
      <vt:lpstr>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oem</cp:lastModifiedBy>
  <cp:revision>51</cp:revision>
  <cp:lastPrinted>2018-03-13T02:12:17Z</cp:lastPrinted>
  <dcterms:created xsi:type="dcterms:W3CDTF">2006-08-16T00:00:00Z</dcterms:created>
  <dcterms:modified xsi:type="dcterms:W3CDTF">2019-09-19T03:35:42Z</dcterms:modified>
</cp:coreProperties>
</file>