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65" r:id="rId2"/>
    <p:sldId id="258" r:id="rId3"/>
    <p:sldId id="266" r:id="rId4"/>
    <p:sldId id="276" r:id="rId5"/>
    <p:sldId id="277" r:id="rId6"/>
    <p:sldId id="281" r:id="rId7"/>
    <p:sldId id="283" r:id="rId8"/>
    <p:sldId id="287" r:id="rId9"/>
    <p:sldId id="290" r:id="rId10"/>
    <p:sldId id="292" r:id="rId11"/>
    <p:sldId id="293" r:id="rId12"/>
    <p:sldId id="294" r:id="rId13"/>
    <p:sldId id="295" r:id="rId14"/>
    <p:sldId id="296" r:id="rId15"/>
    <p:sldId id="298" r:id="rId16"/>
    <p:sldId id="299" r:id="rId17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108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E1A1A0-46DB-4C48-92F6-BD9F11B62EE5}" type="datetimeFigureOut">
              <a:rPr lang="ko-KR" altLang="en-US" smtClean="0"/>
              <a:pPr/>
              <a:t>2018-03-27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D3435E-342D-4A18-8E8B-C3E5CC29CE1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548564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ko-KR" altLang="en-US" dirty="0" err="1" smtClean="0"/>
              <a:t>법령등에서</a:t>
            </a:r>
            <a:r>
              <a:rPr lang="ko-KR" altLang="en-US" dirty="0" smtClean="0"/>
              <a:t> 정한 소관업무 수행을 위해 불가피한 경우는 정보주체의 </a:t>
            </a:r>
            <a:r>
              <a:rPr lang="ko-KR" altLang="en-US" dirty="0" err="1" smtClean="0"/>
              <a:t>동의없이</a:t>
            </a:r>
            <a:r>
              <a:rPr lang="ko-KR" altLang="en-US" dirty="0" smtClean="0"/>
              <a:t> 개인정보 수집이용이 가능하나</a:t>
            </a:r>
            <a:r>
              <a:rPr lang="en-US" altLang="ko-KR" dirty="0" smtClean="0"/>
              <a:t>, </a:t>
            </a:r>
          </a:p>
          <a:p>
            <a:pPr eaLnBrk="1" hangingPunct="1">
              <a:spcBef>
                <a:spcPct val="0"/>
              </a:spcBef>
            </a:pPr>
            <a:r>
              <a:rPr lang="ko-KR" altLang="en-US" dirty="0" smtClean="0"/>
              <a:t>일반적으로는 정보주체의 동의를 받아야 개인정보의 수집이용이 가능합니다</a:t>
            </a:r>
            <a:r>
              <a:rPr lang="en-US" altLang="ko-KR" dirty="0" smtClean="0"/>
              <a:t>.</a:t>
            </a:r>
          </a:p>
          <a:p>
            <a:pPr eaLnBrk="1" hangingPunct="1">
              <a:spcBef>
                <a:spcPct val="0"/>
              </a:spcBef>
            </a:pPr>
            <a:r>
              <a:rPr lang="ko-KR" altLang="en-US" dirty="0" smtClean="0"/>
              <a:t>개인정보는 최소한의로 수집하여야 하며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민감정보와</a:t>
            </a:r>
            <a:r>
              <a:rPr lang="ko-KR" altLang="en-US" dirty="0" smtClean="0"/>
              <a:t> 고유식별정보는 원칙적으로 수집할 수 없으며</a:t>
            </a:r>
            <a:r>
              <a:rPr lang="en-US" altLang="ko-KR" dirty="0" smtClean="0"/>
              <a:t>,</a:t>
            </a:r>
          </a:p>
          <a:p>
            <a:pPr eaLnBrk="1" hangingPunct="1">
              <a:spcBef>
                <a:spcPct val="0"/>
              </a:spcBef>
            </a:pPr>
            <a:r>
              <a:rPr lang="ko-KR" altLang="en-US" dirty="0" smtClean="0"/>
              <a:t>만 </a:t>
            </a:r>
            <a:r>
              <a:rPr lang="en-US" altLang="ko-KR" dirty="0" smtClean="0"/>
              <a:t>14</a:t>
            </a:r>
            <a:r>
              <a:rPr lang="ko-KR" altLang="en-US" dirty="0" smtClean="0"/>
              <a:t>세 미만 아동의 개인정보를 수집하려면 법정대리인의 동의를 반드시 받아야 하고</a:t>
            </a:r>
            <a:r>
              <a:rPr lang="en-US" altLang="ko-KR" dirty="0" smtClean="0"/>
              <a:t>,</a:t>
            </a:r>
          </a:p>
          <a:p>
            <a:pPr eaLnBrk="1" hangingPunct="1">
              <a:spcBef>
                <a:spcPct val="0"/>
              </a:spcBef>
            </a:pPr>
            <a:r>
              <a:rPr lang="ko-KR" altLang="en-US" dirty="0" smtClean="0"/>
              <a:t>제</a:t>
            </a:r>
            <a:r>
              <a:rPr lang="en-US" altLang="ko-KR" dirty="0" smtClean="0"/>
              <a:t>3</a:t>
            </a:r>
            <a:r>
              <a:rPr lang="ko-KR" altLang="en-US" dirty="0" smtClean="0"/>
              <a:t>자에게 자료 </a:t>
            </a:r>
            <a:r>
              <a:rPr lang="ko-KR" altLang="en-US" dirty="0" err="1" smtClean="0"/>
              <a:t>제공시에는</a:t>
            </a:r>
            <a:r>
              <a:rPr lang="ko-KR" altLang="en-US" dirty="0" smtClean="0"/>
              <a:t> 고지 및 동의가 필요합니다</a:t>
            </a:r>
            <a:r>
              <a:rPr lang="en-US" altLang="ko-KR" dirty="0" smtClean="0"/>
              <a:t>. </a:t>
            </a:r>
          </a:p>
          <a:p>
            <a:pPr eaLnBrk="1" hangingPunct="1">
              <a:spcBef>
                <a:spcPct val="0"/>
              </a:spcBef>
            </a:pPr>
            <a:endParaRPr lang="en-US" altLang="ko-KR" dirty="0" smtClean="0"/>
          </a:p>
        </p:txBody>
      </p:sp>
      <p:sp>
        <p:nvSpPr>
          <p:cNvPr id="9830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8FB26E3-5362-4685-A1B1-A15ACA4F83E6}" type="slidenum">
              <a:rPr lang="ko-KR" altLang="en-US" smtClean="0">
                <a:latin typeface="굴림" pitchFamily="50" charset="-127"/>
                <a:ea typeface="굴림" pitchFamily="50" charset="-127"/>
              </a:rPr>
              <a:pPr/>
              <a:t>8</a:t>
            </a:fld>
            <a:endParaRPr lang="ko-KR" altLang="en-US" smtClean="0">
              <a:latin typeface="굴림" pitchFamily="50" charset="-127"/>
              <a:ea typeface="굴림" pitchFamily="50" charset="-127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69774-B533-4A55-BBD4-A3EA1D2573E4}" type="datetimeFigureOut">
              <a:rPr lang="ko-KR" altLang="en-US" smtClean="0"/>
              <a:pPr/>
              <a:t>2018-03-27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92BD0-8425-47AE-9CD7-F96956642E4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69774-B533-4A55-BBD4-A3EA1D2573E4}" type="datetimeFigureOut">
              <a:rPr lang="ko-KR" altLang="en-US" smtClean="0"/>
              <a:pPr/>
              <a:t>2018-03-27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92BD0-8425-47AE-9CD7-F96956642E4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69774-B533-4A55-BBD4-A3EA1D2573E4}" type="datetimeFigureOut">
              <a:rPr lang="ko-KR" altLang="en-US" smtClean="0"/>
              <a:pPr/>
              <a:t>2018-03-27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92BD0-8425-47AE-9CD7-F96956642E4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69774-B533-4A55-BBD4-A3EA1D2573E4}" type="datetimeFigureOut">
              <a:rPr lang="ko-KR" altLang="en-US" smtClean="0"/>
              <a:pPr/>
              <a:t>2018-03-27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92BD0-8425-47AE-9CD7-F96956642E4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69774-B533-4A55-BBD4-A3EA1D2573E4}" type="datetimeFigureOut">
              <a:rPr lang="ko-KR" altLang="en-US" smtClean="0"/>
              <a:pPr/>
              <a:t>2018-03-27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92BD0-8425-47AE-9CD7-F96956642E4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69774-B533-4A55-BBD4-A3EA1D2573E4}" type="datetimeFigureOut">
              <a:rPr lang="ko-KR" altLang="en-US" smtClean="0"/>
              <a:pPr/>
              <a:t>2018-03-27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92BD0-8425-47AE-9CD7-F96956642E4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69774-B533-4A55-BBD4-A3EA1D2573E4}" type="datetimeFigureOut">
              <a:rPr lang="ko-KR" altLang="en-US" smtClean="0"/>
              <a:pPr/>
              <a:t>2018-03-27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92BD0-8425-47AE-9CD7-F96956642E4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69774-B533-4A55-BBD4-A3EA1D2573E4}" type="datetimeFigureOut">
              <a:rPr lang="ko-KR" altLang="en-US" smtClean="0"/>
              <a:pPr/>
              <a:t>2018-03-27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92BD0-8425-47AE-9CD7-F96956642E4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69774-B533-4A55-BBD4-A3EA1D2573E4}" type="datetimeFigureOut">
              <a:rPr lang="ko-KR" altLang="en-US" smtClean="0"/>
              <a:pPr/>
              <a:t>2018-03-27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92BD0-8425-47AE-9CD7-F96956642E4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69774-B533-4A55-BBD4-A3EA1D2573E4}" type="datetimeFigureOut">
              <a:rPr lang="ko-KR" altLang="en-US" smtClean="0"/>
              <a:pPr/>
              <a:t>2018-03-27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92BD0-8425-47AE-9CD7-F96956642E4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69774-B533-4A55-BBD4-A3EA1D2573E4}" type="datetimeFigureOut">
              <a:rPr lang="ko-KR" altLang="en-US" smtClean="0"/>
              <a:pPr/>
              <a:t>2018-03-27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92BD0-8425-47AE-9CD7-F96956642E4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669774-B533-4A55-BBD4-A3EA1D2573E4}" type="datetimeFigureOut">
              <a:rPr lang="ko-KR" altLang="en-US" smtClean="0"/>
              <a:pPr/>
              <a:t>2018-03-27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F92BD0-8425-47AE-9CD7-F96956642E4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그림 26" descr="A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1052736"/>
            <a:ext cx="8784976" cy="554461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267744" y="982469"/>
            <a:ext cx="4320480" cy="64633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ko-KR" altLang="en-US" sz="3600" b="1" dirty="0" smtClean="0"/>
              <a:t> </a:t>
            </a:r>
            <a:r>
              <a:rPr lang="ko-KR" altLang="en-US" sz="3600" b="1" dirty="0" smtClean="0">
                <a:solidFill>
                  <a:srgbClr val="FF0000"/>
                </a:solidFill>
              </a:rPr>
              <a:t>개인정보보호</a:t>
            </a:r>
            <a:r>
              <a:rPr lang="ko-KR" altLang="en-US" sz="3600" b="1" dirty="0" smtClean="0"/>
              <a:t> </a:t>
            </a:r>
            <a:r>
              <a:rPr lang="ko-KR" altLang="en-US" sz="3600" b="1" dirty="0" smtClean="0"/>
              <a:t>지</a:t>
            </a:r>
            <a:r>
              <a:rPr lang="ko-KR" altLang="en-US" sz="3600" b="1" dirty="0"/>
              <a:t>침</a:t>
            </a:r>
            <a:r>
              <a:rPr lang="ko-KR" altLang="en-US" sz="3600" b="1" dirty="0" smtClean="0"/>
              <a:t> </a:t>
            </a:r>
            <a:endParaRPr lang="ko-KR" altLang="en-US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443541" y="980727"/>
            <a:ext cx="8352928" cy="5638781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2555776" y="637306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altLang="ko-KR" dirty="0" smtClean="0">
              <a:latin typeface="산돌60  R" pitchFamily="50" charset="-127"/>
              <a:ea typeface="산돌60  R" pitchFamily="50" charset="-127"/>
            </a:endParaRPr>
          </a:p>
          <a:p>
            <a:endParaRPr lang="ko-KR" alt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467544" y="2204864"/>
            <a:ext cx="27363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1. </a:t>
            </a:r>
            <a:r>
              <a:rPr lang="ko-KR" altLang="en-US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개인정보의 개념</a:t>
            </a:r>
            <a:r>
              <a:rPr lang="en-US" altLang="ko-KR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</a:t>
            </a:r>
            <a:endParaRPr lang="ko-KR" altLang="en-US" sz="1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203848" y="404664"/>
            <a:ext cx="2664296" cy="40011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ko-KR" altLang="en-US" sz="2000" b="1" dirty="0" smtClean="0"/>
              <a:t>  </a:t>
            </a:r>
            <a:r>
              <a:rPr lang="ko-KR" altLang="en-US" sz="2000" b="1" dirty="0" smtClean="0">
                <a:solidFill>
                  <a:srgbClr val="FF0000"/>
                </a:solidFill>
              </a:rPr>
              <a:t>개인정보보호</a:t>
            </a:r>
            <a:r>
              <a:rPr lang="ko-KR" altLang="en-US" sz="2000" b="1" dirty="0" smtClean="0"/>
              <a:t> </a:t>
            </a:r>
            <a:r>
              <a:rPr lang="ko-KR" altLang="en-US" sz="2000" b="1" dirty="0" smtClean="0"/>
              <a:t>지</a:t>
            </a:r>
            <a:r>
              <a:rPr lang="ko-KR" altLang="en-US" sz="2000" b="1" dirty="0"/>
              <a:t>침</a:t>
            </a:r>
            <a:endParaRPr lang="ko-KR" altLang="en-US" sz="2000" b="1" dirty="0"/>
          </a:p>
        </p:txBody>
      </p:sp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7413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7416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2123728" y="1229851"/>
            <a:ext cx="4810932" cy="83099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bg2">
                <a:lumMod val="90000"/>
              </a:schemeClr>
            </a:solidFill>
          </a:ln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200" b="1" dirty="0" smtClean="0"/>
              <a:t> 개인정보는 가능한 수집하지 말고</a:t>
            </a:r>
            <a:r>
              <a:rPr lang="en-US" altLang="ko-KR" sz="1200" b="1" dirty="0" smtClean="0"/>
              <a:t>, </a:t>
            </a:r>
            <a:r>
              <a:rPr lang="ko-KR" altLang="en-US" sz="1200" b="1" dirty="0" smtClean="0"/>
              <a:t>그대로 놓아둔다</a:t>
            </a:r>
            <a:r>
              <a:rPr lang="en-US" altLang="ko-KR" sz="1200" b="1" dirty="0" smtClean="0"/>
              <a:t>.</a:t>
            </a:r>
          </a:p>
          <a:p>
            <a:pPr>
              <a:buFont typeface="Arial" pitchFamily="34" charset="0"/>
              <a:buChar char="•"/>
            </a:pPr>
            <a:r>
              <a:rPr lang="ko-KR" altLang="en-US" sz="1200" b="1" dirty="0" smtClean="0"/>
              <a:t> 부득이 수집할 경우 최소한 수집하고</a:t>
            </a:r>
            <a:r>
              <a:rPr lang="en-US" altLang="ko-KR" sz="1200" b="1" dirty="0" smtClean="0"/>
              <a:t>, </a:t>
            </a:r>
            <a:r>
              <a:rPr lang="ko-KR" altLang="en-US" sz="1200" b="1" dirty="0" smtClean="0"/>
              <a:t>목적 범위 내에서 이용한다</a:t>
            </a:r>
            <a:r>
              <a:rPr lang="en-US" altLang="ko-KR" sz="1200" b="1" dirty="0" smtClean="0"/>
              <a:t>.</a:t>
            </a:r>
          </a:p>
          <a:p>
            <a:pPr>
              <a:buFont typeface="Arial" pitchFamily="34" charset="0"/>
              <a:buChar char="•"/>
            </a:pPr>
            <a:r>
              <a:rPr lang="ko-KR" altLang="en-US" sz="1200" b="1" dirty="0" smtClean="0"/>
              <a:t>수집한 정보는 정확성을 유지하고</a:t>
            </a:r>
            <a:r>
              <a:rPr lang="en-US" altLang="ko-KR" sz="1200" b="1" dirty="0" smtClean="0"/>
              <a:t>, </a:t>
            </a:r>
            <a:r>
              <a:rPr lang="ko-KR" altLang="en-US" sz="1200" b="1" dirty="0" smtClean="0"/>
              <a:t>외부 유출을 하지 않는다</a:t>
            </a:r>
            <a:r>
              <a:rPr lang="en-US" altLang="ko-KR" sz="1200" b="1" dirty="0" smtClean="0"/>
              <a:t>.</a:t>
            </a:r>
          </a:p>
          <a:p>
            <a:pPr>
              <a:buFont typeface="Arial" pitchFamily="34" charset="0"/>
              <a:buChar char="•"/>
            </a:pPr>
            <a:r>
              <a:rPr lang="ko-KR" altLang="en-US" sz="1200" b="1" dirty="0" smtClean="0"/>
              <a:t>수집한 정보에 대한 투명성을 보장하고</a:t>
            </a:r>
            <a:r>
              <a:rPr lang="en-US" altLang="ko-KR" sz="1200" b="1" dirty="0" smtClean="0"/>
              <a:t>, </a:t>
            </a:r>
            <a:r>
              <a:rPr lang="ko-KR" altLang="en-US" sz="1200" b="1" dirty="0" smtClean="0"/>
              <a:t>가능한 빨리 파기한다</a:t>
            </a:r>
            <a:r>
              <a:rPr lang="en-US" altLang="ko-KR" sz="1200" b="1" dirty="0" smtClean="0"/>
              <a:t>.</a:t>
            </a:r>
            <a:endParaRPr lang="ko-KR" altLang="en-US" sz="1200" dirty="0"/>
          </a:p>
        </p:txBody>
      </p:sp>
      <p:sp>
        <p:nvSpPr>
          <p:cNvPr id="21" name="TextBox 20"/>
          <p:cNvSpPr txBox="1"/>
          <p:nvPr/>
        </p:nvSpPr>
        <p:spPr>
          <a:xfrm>
            <a:off x="755576" y="2636912"/>
            <a:ext cx="7776864" cy="76944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1100" dirty="0" smtClean="0"/>
              <a:t>살아 있는 개인에 관한 정보로서 성명</a:t>
            </a:r>
            <a:r>
              <a:rPr lang="en-US" altLang="ko-KR" sz="1100" dirty="0" smtClean="0"/>
              <a:t>, </a:t>
            </a:r>
            <a:r>
              <a:rPr lang="ko-KR" altLang="en-US" sz="1100" dirty="0" smtClean="0"/>
              <a:t>주민등록번호 및 영상 등을 통하여 개인을 알아볼 수 있는 정보</a:t>
            </a:r>
            <a:r>
              <a:rPr lang="en-US" altLang="ko-KR" sz="1100" dirty="0" smtClean="0"/>
              <a:t>(</a:t>
            </a:r>
            <a:r>
              <a:rPr lang="ko-KR" altLang="en-US" sz="1100" dirty="0" smtClean="0"/>
              <a:t>해당 정보만으로는 특정 개인을 알아볼 수 없더라도 다른 정보와 쉽게 결합하여 알아볼 수 있는 것을 포함</a:t>
            </a:r>
            <a:r>
              <a:rPr lang="en-US" altLang="ko-KR" sz="1100" dirty="0" smtClean="0"/>
              <a:t>)</a:t>
            </a:r>
            <a:r>
              <a:rPr lang="ko-KR" altLang="en-US" sz="1100" dirty="0" smtClean="0"/>
              <a:t>를 말한다</a:t>
            </a:r>
            <a:r>
              <a:rPr lang="en-US" altLang="ko-KR" sz="1100" dirty="0" smtClean="0"/>
              <a:t>.</a:t>
            </a:r>
            <a:endParaRPr lang="ko-KR" altLang="en-US" sz="1100" dirty="0" smtClean="0"/>
          </a:p>
          <a:p>
            <a:r>
              <a:rPr lang="ko-KR" altLang="en-US" sz="1100" dirty="0" smtClean="0"/>
              <a:t>생존하는 개인에 관한 정보로서</a:t>
            </a:r>
            <a:r>
              <a:rPr lang="en-US" altLang="ko-KR" sz="1100" dirty="0" smtClean="0"/>
              <a:t>, </a:t>
            </a:r>
            <a:r>
              <a:rPr lang="ko-KR" altLang="en-US" sz="1100" dirty="0" smtClean="0"/>
              <a:t>당해 정보에 포함되어 있는 성명</a:t>
            </a:r>
            <a:r>
              <a:rPr lang="en-US" altLang="ko-KR" sz="1100" dirty="0" smtClean="0"/>
              <a:t>, </a:t>
            </a:r>
            <a:r>
              <a:rPr lang="ko-KR" altLang="en-US" sz="1100" dirty="0" smtClean="0"/>
              <a:t>주민등록번호 등의 사항 에 의하거나 다른 정보와 결합하여 당해 개인을 식별할 수 있는 정보를 말한다</a:t>
            </a:r>
            <a:r>
              <a:rPr lang="en-US" altLang="ko-KR" sz="1100" dirty="0" smtClean="0"/>
              <a:t>.</a:t>
            </a:r>
            <a:r>
              <a:rPr lang="ko-KR" altLang="en-US" sz="1100" dirty="0" smtClean="0"/>
              <a:t> </a:t>
            </a:r>
            <a:r>
              <a:rPr lang="en-US" altLang="ko-KR" sz="1100" dirty="0" smtClean="0"/>
              <a:t>&lt;</a:t>
            </a:r>
            <a:r>
              <a:rPr lang="ko-KR" altLang="en-US" sz="1100" dirty="0" smtClean="0"/>
              <a:t>개인정보보호법 제</a:t>
            </a:r>
            <a:r>
              <a:rPr lang="en-US" altLang="ko-KR" sz="1100" dirty="0" smtClean="0"/>
              <a:t>2</a:t>
            </a:r>
            <a:r>
              <a:rPr lang="ko-KR" altLang="en-US" sz="1100" dirty="0" smtClean="0"/>
              <a:t>조 </a:t>
            </a:r>
            <a:r>
              <a:rPr lang="en-US" altLang="ko-KR" sz="1100" dirty="0" smtClean="0"/>
              <a:t>2</a:t>
            </a:r>
            <a:r>
              <a:rPr lang="ko-KR" altLang="en-US" sz="1100" dirty="0" smtClean="0"/>
              <a:t>항</a:t>
            </a:r>
            <a:r>
              <a:rPr lang="en-US" altLang="ko-KR" sz="1100" dirty="0" smtClean="0"/>
              <a:t>&gt;</a:t>
            </a:r>
            <a:endParaRPr lang="ko-KR" altLang="en-US" sz="1100" dirty="0"/>
          </a:p>
        </p:txBody>
      </p:sp>
      <p:sp>
        <p:nvSpPr>
          <p:cNvPr id="15" name="TextBox 14"/>
          <p:cNvSpPr txBox="1"/>
          <p:nvPr/>
        </p:nvSpPr>
        <p:spPr>
          <a:xfrm>
            <a:off x="683568" y="3501008"/>
            <a:ext cx="7920880" cy="304698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1) </a:t>
            </a:r>
            <a:r>
              <a:rPr lang="ko-KR" altLang="en-US" sz="1200" b="1" dirty="0" smtClean="0"/>
              <a:t>생존하는 자연인에 속한 정보</a:t>
            </a:r>
            <a:r>
              <a:rPr lang="en-US" altLang="ko-KR" sz="1200" b="1" dirty="0" smtClean="0"/>
              <a:t>(</a:t>
            </a:r>
            <a:r>
              <a:rPr lang="ko-KR" altLang="en-US" sz="1200" b="1" dirty="0" smtClean="0"/>
              <a:t>주체 또는 귀속적 요건</a:t>
            </a:r>
            <a:r>
              <a:rPr lang="en-US" altLang="ko-KR" sz="1200" b="1" dirty="0" smtClean="0"/>
              <a:t>)</a:t>
            </a:r>
            <a:endParaRPr lang="ko-KR" altLang="en-US" sz="1200" dirty="0" smtClean="0"/>
          </a:p>
          <a:p>
            <a:r>
              <a:rPr lang="ko-KR" altLang="en-US" sz="1100" dirty="0" smtClean="0"/>
              <a:t>  ① 생존하지 않는 “사망자”</a:t>
            </a:r>
            <a:r>
              <a:rPr lang="en-US" altLang="ko-KR" sz="1100" dirty="0" smtClean="0"/>
              <a:t>, </a:t>
            </a:r>
            <a:r>
              <a:rPr lang="ko-KR" altLang="en-US" sz="1100" dirty="0" smtClean="0"/>
              <a:t>자연인이 아닌 “법인 또는 단체”는 제외됨</a:t>
            </a:r>
            <a:r>
              <a:rPr lang="en-US" altLang="ko-KR" sz="1100" dirty="0" smtClean="0"/>
              <a:t>.</a:t>
            </a:r>
            <a:endParaRPr lang="ko-KR" altLang="en-US" sz="1100" dirty="0" smtClean="0"/>
          </a:p>
          <a:p>
            <a:r>
              <a:rPr lang="ko-KR" altLang="en-US" sz="1100" dirty="0" smtClean="0"/>
              <a:t>  ② 사망자에 관한 정보</a:t>
            </a:r>
            <a:r>
              <a:rPr lang="en-US" altLang="ko-KR" sz="1100" dirty="0" smtClean="0"/>
              <a:t>: </a:t>
            </a:r>
            <a:r>
              <a:rPr lang="ko-KR" altLang="en-US" sz="1100" dirty="0" err="1" smtClean="0"/>
              <a:t>프라이버시권은</a:t>
            </a:r>
            <a:r>
              <a:rPr lang="ko-KR" altLang="en-US" sz="1100" dirty="0" smtClean="0"/>
              <a:t> 인격권으로서 상속이 불가능하고</a:t>
            </a:r>
            <a:r>
              <a:rPr lang="en-US" altLang="ko-KR" sz="1100" dirty="0" smtClean="0"/>
              <a:t>, </a:t>
            </a:r>
            <a:r>
              <a:rPr lang="ko-KR" altLang="en-US" sz="1100" dirty="0" smtClean="0"/>
              <a:t>권리를 행사할 주체가 없으므로 제외</a:t>
            </a:r>
            <a:r>
              <a:rPr lang="en-US" altLang="ko-KR" sz="1100" dirty="0" smtClean="0"/>
              <a:t>. </a:t>
            </a:r>
          </a:p>
          <a:p>
            <a:r>
              <a:rPr lang="en-US" altLang="ko-KR" sz="1100" dirty="0" smtClean="0"/>
              <a:t>      </a:t>
            </a:r>
            <a:r>
              <a:rPr lang="ko-KR" altLang="en-US" sz="1100" dirty="0" smtClean="0"/>
              <a:t>다만</a:t>
            </a:r>
            <a:r>
              <a:rPr lang="en-US" altLang="ko-KR" sz="1100" dirty="0" smtClean="0"/>
              <a:t>, </a:t>
            </a:r>
            <a:r>
              <a:rPr lang="ko-KR" altLang="en-US" sz="1100" dirty="0" smtClean="0"/>
              <a:t>사망자의 정보도 유족과의 관련이 될 경우 유족의 정보 가 되어 개인정보의 대상이 되는 경우가 있으며</a:t>
            </a:r>
            <a:r>
              <a:rPr lang="en-US" altLang="ko-KR" sz="1100" dirty="0" smtClean="0"/>
              <a:t>, </a:t>
            </a:r>
            <a:r>
              <a:rPr lang="ko-KR" altLang="en-US" sz="1100" dirty="0" smtClean="0"/>
              <a:t>유족의         </a:t>
            </a:r>
            <a:endParaRPr lang="en-US" altLang="ko-KR" sz="1100" dirty="0" smtClean="0"/>
          </a:p>
          <a:p>
            <a:r>
              <a:rPr lang="en-US" altLang="ko-KR" sz="1100" dirty="0" smtClean="0"/>
              <a:t>      </a:t>
            </a:r>
            <a:r>
              <a:rPr lang="ko-KR" altLang="en-US" sz="1100" dirty="0" smtClean="0"/>
              <a:t>명예훼손죄를 구성 할 수 있음</a:t>
            </a:r>
            <a:r>
              <a:rPr lang="en-US" altLang="ko-KR" sz="1100" dirty="0" smtClean="0"/>
              <a:t>.</a:t>
            </a:r>
            <a:endParaRPr lang="ko-KR" altLang="en-US" sz="1100" dirty="0" smtClean="0"/>
          </a:p>
          <a:p>
            <a:r>
              <a:rPr lang="ko-KR" altLang="en-US" sz="1100" dirty="0" smtClean="0"/>
              <a:t>  ③ 개인사업자의 당해 사업에 관한 정보는 자연인의 각종 사회적</a:t>
            </a:r>
            <a:r>
              <a:rPr lang="en-US" altLang="ko-KR" sz="1100" dirty="0" smtClean="0"/>
              <a:t>, </a:t>
            </a:r>
            <a:r>
              <a:rPr lang="ko-KR" altLang="en-US" sz="1100" dirty="0" smtClean="0"/>
              <a:t>경제적 활동에 관한 정보라 할 수 있으며 따라서 </a:t>
            </a:r>
            <a:r>
              <a:rPr lang="ko-KR" altLang="en-US" sz="1100" dirty="0" err="1" smtClean="0"/>
              <a:t>개인정</a:t>
            </a:r>
            <a:r>
              <a:rPr lang="ko-KR" altLang="en-US" sz="1100" dirty="0" smtClean="0"/>
              <a:t>      </a:t>
            </a:r>
            <a:endParaRPr lang="en-US" altLang="ko-KR" sz="1100" dirty="0" smtClean="0"/>
          </a:p>
          <a:p>
            <a:r>
              <a:rPr lang="en-US" altLang="ko-KR" sz="1100" dirty="0" smtClean="0"/>
              <a:t>      </a:t>
            </a:r>
            <a:r>
              <a:rPr lang="ko-KR" altLang="en-US" sz="1100" dirty="0" smtClean="0"/>
              <a:t>보에 포함됨</a:t>
            </a:r>
            <a:r>
              <a:rPr lang="en-US" altLang="ko-KR" sz="1100" dirty="0" smtClean="0"/>
              <a:t>.</a:t>
            </a:r>
            <a:endParaRPr lang="ko-KR" altLang="en-US" sz="1100" dirty="0" smtClean="0"/>
          </a:p>
          <a:p>
            <a:endParaRPr lang="en-US" altLang="ko-KR" sz="1200" b="1" dirty="0" smtClean="0"/>
          </a:p>
          <a:p>
            <a:r>
              <a:rPr lang="en-US" altLang="ko-KR" sz="1200" b="1" dirty="0" smtClean="0"/>
              <a:t>2) </a:t>
            </a:r>
            <a:r>
              <a:rPr lang="ko-KR" altLang="en-US" sz="1200" b="1" dirty="0" smtClean="0"/>
              <a:t>개인을 식별할 수 있는 정보</a:t>
            </a:r>
            <a:r>
              <a:rPr lang="en-US" altLang="ko-KR" sz="1200" b="1" dirty="0" smtClean="0"/>
              <a:t>(</a:t>
            </a:r>
            <a:r>
              <a:rPr lang="ko-KR" altLang="en-US" sz="1200" b="1" dirty="0" smtClean="0"/>
              <a:t>징표적 요건</a:t>
            </a:r>
            <a:r>
              <a:rPr lang="en-US" altLang="ko-KR" sz="1200" b="1" dirty="0" smtClean="0"/>
              <a:t>)</a:t>
            </a:r>
            <a:endParaRPr lang="ko-KR" altLang="en-US" sz="1200" dirty="0" smtClean="0"/>
          </a:p>
          <a:p>
            <a:r>
              <a:rPr lang="ko-KR" altLang="en-US" sz="1100" dirty="0" smtClean="0"/>
              <a:t>  ① 특정인을 식별할 수 없는 통계정보 등은 제외</a:t>
            </a:r>
            <a:r>
              <a:rPr lang="en-US" altLang="ko-KR" sz="1100" dirty="0" smtClean="0"/>
              <a:t>.</a:t>
            </a:r>
            <a:endParaRPr lang="ko-KR" altLang="en-US" sz="1100" dirty="0" smtClean="0"/>
          </a:p>
          <a:p>
            <a:r>
              <a:rPr lang="ko-KR" altLang="en-US" sz="1100" dirty="0" smtClean="0"/>
              <a:t>  ② 당해 정보가 다른 기관이 보유한 파일과 결합하여 특정개인을 식별할 수 있는 경우에도 포함</a:t>
            </a:r>
            <a:r>
              <a:rPr lang="en-US" altLang="ko-KR" sz="1100" dirty="0" smtClean="0"/>
              <a:t>.</a:t>
            </a:r>
            <a:endParaRPr lang="ko-KR" altLang="en-US" sz="1100" dirty="0" smtClean="0"/>
          </a:p>
          <a:p>
            <a:r>
              <a:rPr lang="ko-KR" altLang="en-US" sz="1100" dirty="0" smtClean="0"/>
              <a:t>  ③ 외국인에 관한 정보</a:t>
            </a:r>
            <a:r>
              <a:rPr lang="en-US" altLang="ko-KR" sz="1100" dirty="0" smtClean="0"/>
              <a:t>: </a:t>
            </a:r>
            <a:r>
              <a:rPr lang="ko-KR" altLang="en-US" sz="1100" dirty="0" smtClean="0"/>
              <a:t>당해 국가의 국내법을 고려한 상호주의 원칙에 입각하여 조약 등 국제법에 의한 의무 등을 </a:t>
            </a:r>
            <a:endParaRPr lang="en-US" altLang="ko-KR" sz="1100" dirty="0" smtClean="0"/>
          </a:p>
          <a:p>
            <a:r>
              <a:rPr lang="en-US" altLang="ko-KR" sz="1100" dirty="0" smtClean="0"/>
              <a:t>      </a:t>
            </a:r>
            <a:r>
              <a:rPr lang="ko-KR" altLang="en-US" sz="1100" dirty="0" smtClean="0"/>
              <a:t>고려하여 적용</a:t>
            </a:r>
            <a:r>
              <a:rPr lang="en-US" altLang="ko-KR" sz="1100" dirty="0" smtClean="0"/>
              <a:t>.</a:t>
            </a:r>
            <a:endParaRPr lang="ko-KR" altLang="en-US" sz="1100" dirty="0" smtClean="0"/>
          </a:p>
          <a:p>
            <a:endParaRPr lang="en-US" altLang="ko-KR" sz="1200" b="1" dirty="0" smtClean="0"/>
          </a:p>
          <a:p>
            <a:r>
              <a:rPr lang="en-US" altLang="ko-KR" sz="1200" b="1" dirty="0" smtClean="0"/>
              <a:t>3) </a:t>
            </a:r>
            <a:r>
              <a:rPr lang="ko-KR" altLang="en-US" sz="1200" b="1" dirty="0" smtClean="0"/>
              <a:t>개인정보의 범위 확대</a:t>
            </a:r>
            <a:endParaRPr lang="ko-KR" altLang="en-US" sz="1200" dirty="0" smtClean="0"/>
          </a:p>
          <a:p>
            <a:r>
              <a:rPr lang="ko-KR" altLang="en-US" sz="1100" dirty="0" smtClean="0"/>
              <a:t>   </a:t>
            </a:r>
            <a:r>
              <a:rPr lang="ko-KR" altLang="en-US" sz="1100" dirty="0" err="1" smtClean="0"/>
              <a:t>지식정보화사회의</a:t>
            </a:r>
            <a:r>
              <a:rPr lang="ko-KR" altLang="en-US" sz="1100" dirty="0" smtClean="0"/>
              <a:t> 발달에 따라 전자우편주소</a:t>
            </a:r>
            <a:r>
              <a:rPr lang="en-US" altLang="ko-KR" sz="1100" dirty="0" smtClean="0"/>
              <a:t>, </a:t>
            </a:r>
            <a:r>
              <a:rPr lang="ko-KR" altLang="en-US" sz="1100" dirty="0" smtClean="0"/>
              <a:t>로그파일</a:t>
            </a:r>
            <a:r>
              <a:rPr lang="en-US" altLang="ko-KR" sz="1100" dirty="0" smtClean="0"/>
              <a:t>, </a:t>
            </a:r>
            <a:r>
              <a:rPr lang="ko-KR" altLang="en-US" sz="1100" dirty="0" smtClean="0"/>
              <a:t>쿠키</a:t>
            </a:r>
            <a:r>
              <a:rPr lang="en-US" altLang="ko-KR" sz="1100" dirty="0" smtClean="0"/>
              <a:t>(cookies)</a:t>
            </a:r>
            <a:r>
              <a:rPr lang="ko-KR" altLang="en-US" sz="1100" dirty="0" smtClean="0"/>
              <a:t>정보</a:t>
            </a:r>
            <a:r>
              <a:rPr lang="en-US" altLang="ko-KR" sz="1100" dirty="0" smtClean="0"/>
              <a:t>, GPS</a:t>
            </a:r>
            <a:r>
              <a:rPr lang="ko-KR" altLang="en-US" sz="1100" dirty="0" smtClean="0"/>
              <a:t>위치 정보</a:t>
            </a:r>
            <a:r>
              <a:rPr lang="en-US" altLang="ko-KR" sz="1100" dirty="0" smtClean="0"/>
              <a:t>, DNA</a:t>
            </a:r>
            <a:r>
              <a:rPr lang="ko-KR" altLang="en-US" sz="1100" dirty="0" smtClean="0"/>
              <a:t>정보 등 새로운 개인정보    </a:t>
            </a:r>
            <a:endParaRPr lang="en-US" altLang="ko-KR" sz="1100" dirty="0" smtClean="0"/>
          </a:p>
          <a:p>
            <a:r>
              <a:rPr lang="en-US" altLang="ko-KR" sz="1100" dirty="0" smtClean="0"/>
              <a:t>   </a:t>
            </a:r>
            <a:r>
              <a:rPr lang="ko-KR" altLang="en-US" sz="1100" dirty="0" smtClean="0"/>
              <a:t>가 계속 등장</a:t>
            </a:r>
            <a:endParaRPr lang="ko-KR" alt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443541" y="332656"/>
            <a:ext cx="8352928" cy="6286852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731573" y="1534636"/>
            <a:ext cx="78728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  </a:t>
            </a:r>
            <a:endParaRPr lang="en-US" altLang="ko-KR" sz="1400" dirty="0" smtClean="0"/>
          </a:p>
        </p:txBody>
      </p:sp>
      <p:sp>
        <p:nvSpPr>
          <p:cNvPr id="12" name="TextBox 11"/>
          <p:cNvSpPr txBox="1"/>
          <p:nvPr/>
        </p:nvSpPr>
        <p:spPr>
          <a:xfrm>
            <a:off x="2555776" y="637306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altLang="ko-KR" dirty="0" smtClean="0">
              <a:latin typeface="산돌60  R" pitchFamily="50" charset="-127"/>
              <a:ea typeface="산돌60  R" pitchFamily="50" charset="-127"/>
            </a:endParaRPr>
          </a:p>
          <a:p>
            <a:endParaRPr lang="ko-KR" altLang="en-US" dirty="0"/>
          </a:p>
        </p:txBody>
      </p:sp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246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6" name="TextBox 15"/>
          <p:cNvSpPr txBox="1"/>
          <p:nvPr/>
        </p:nvSpPr>
        <p:spPr>
          <a:xfrm>
            <a:off x="467544" y="2730406"/>
            <a:ext cx="27363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2. </a:t>
            </a:r>
            <a:r>
              <a:rPr lang="ko-KR" altLang="en-US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개인정보 유형</a:t>
            </a:r>
            <a:r>
              <a:rPr lang="en-US" altLang="ko-KR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</a:t>
            </a:r>
            <a:endParaRPr lang="ko-KR" altLang="en-US" sz="1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11560" y="3302982"/>
            <a:ext cx="7992888" cy="286232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1) </a:t>
            </a:r>
            <a:r>
              <a:rPr lang="ko-KR" altLang="en-US" sz="1200" b="1" dirty="0" smtClean="0"/>
              <a:t>속성이름</a:t>
            </a:r>
            <a:endParaRPr lang="ko-KR" altLang="en-US" sz="1200" dirty="0" smtClean="0"/>
          </a:p>
          <a:p>
            <a:r>
              <a:rPr lang="ko-KR" altLang="en-US" sz="1200" dirty="0" smtClean="0"/>
              <a:t>  이름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성별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나이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생년월일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주민등록번호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주소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전화번호</a:t>
            </a:r>
            <a:r>
              <a:rPr lang="en-US" altLang="ko-KR" sz="1200" dirty="0" smtClean="0"/>
              <a:t>, </a:t>
            </a:r>
            <a:r>
              <a:rPr lang="ko-KR" altLang="en-US" sz="1200" dirty="0" err="1" smtClean="0"/>
              <a:t>이메일주소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혈액형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신장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체중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사진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지문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장애</a:t>
            </a:r>
            <a:r>
              <a:rPr lang="en-US" altLang="ko-KR" sz="1200" dirty="0" smtClean="0"/>
              <a:t>, </a:t>
            </a:r>
          </a:p>
          <a:p>
            <a:r>
              <a:rPr lang="en-US" altLang="ko-KR" sz="1200" dirty="0" smtClean="0"/>
              <a:t>  </a:t>
            </a:r>
            <a:r>
              <a:rPr lang="ko-KR" altLang="en-US" sz="1200" dirty="0" smtClean="0"/>
              <a:t>기타 개인을 타인으로부터 식별하고 특성을 규정하는 정보</a:t>
            </a:r>
          </a:p>
          <a:p>
            <a:endParaRPr lang="en-US" altLang="ko-KR" sz="1200" b="1" dirty="0" smtClean="0"/>
          </a:p>
          <a:p>
            <a:r>
              <a:rPr lang="en-US" altLang="ko-KR" sz="1200" b="1" dirty="0" smtClean="0"/>
              <a:t>2) </a:t>
            </a:r>
            <a:r>
              <a:rPr lang="ko-KR" altLang="en-US" sz="1200" b="1" dirty="0" smtClean="0"/>
              <a:t>활동정보</a:t>
            </a:r>
            <a:endParaRPr lang="ko-KR" altLang="en-US" sz="1200" dirty="0" smtClean="0"/>
          </a:p>
          <a:p>
            <a:r>
              <a:rPr lang="ko-KR" altLang="en-US" sz="1200" dirty="0" smtClean="0"/>
              <a:t>  ① 가족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출신 및 생활환경 </a:t>
            </a:r>
            <a:r>
              <a:rPr lang="en-US" altLang="ko-KR" sz="1200" dirty="0" smtClean="0"/>
              <a:t>: </a:t>
            </a:r>
            <a:r>
              <a:rPr lang="ko-KR" altLang="en-US" sz="1200" dirty="0" smtClean="0"/>
              <a:t>결혼</a:t>
            </a:r>
            <a:r>
              <a:rPr lang="en-US" altLang="ko-KR" sz="1200" dirty="0" smtClean="0"/>
              <a:t>․</a:t>
            </a:r>
            <a:r>
              <a:rPr lang="ko-KR" altLang="en-US" sz="1200" dirty="0" smtClean="0"/>
              <a:t>이혼경력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가족관계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습관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주거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여행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레저활동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자선단체 가입 등</a:t>
            </a:r>
          </a:p>
          <a:p>
            <a:r>
              <a:rPr lang="ko-KR" altLang="en-US" sz="1200" dirty="0" smtClean="0"/>
              <a:t>  ② 학력 및 교육</a:t>
            </a:r>
            <a:r>
              <a:rPr lang="en-US" altLang="ko-KR" sz="1200" dirty="0" smtClean="0"/>
              <a:t>: </a:t>
            </a:r>
            <a:r>
              <a:rPr lang="ko-KR" altLang="en-US" sz="1200" dirty="0" smtClean="0"/>
              <a:t>학력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출신학교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성적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학교생활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기능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자력 등</a:t>
            </a:r>
          </a:p>
          <a:p>
            <a:r>
              <a:rPr lang="ko-KR" altLang="en-US" sz="1200" dirty="0" smtClean="0"/>
              <a:t>  ③ 고용 및 경력</a:t>
            </a:r>
            <a:r>
              <a:rPr lang="en-US" altLang="ko-KR" sz="1200" dirty="0" smtClean="0"/>
              <a:t>: </a:t>
            </a:r>
            <a:r>
              <a:rPr lang="ko-KR" altLang="en-US" sz="1200" dirty="0" smtClean="0"/>
              <a:t>취업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사업경력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구직</a:t>
            </a:r>
            <a:r>
              <a:rPr lang="en-US" altLang="ko-KR" sz="1200" dirty="0" smtClean="0"/>
              <a:t>․</a:t>
            </a:r>
            <a:r>
              <a:rPr lang="ko-KR" altLang="en-US" sz="1200" dirty="0" smtClean="0"/>
              <a:t>채용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인사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근무평정기록 등</a:t>
            </a:r>
          </a:p>
          <a:p>
            <a:r>
              <a:rPr lang="ko-KR" altLang="en-US" sz="1200" dirty="0" smtClean="0"/>
              <a:t>  ④ 재산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신용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납세</a:t>
            </a:r>
            <a:r>
              <a:rPr lang="en-US" altLang="ko-KR" sz="1200" dirty="0" smtClean="0"/>
              <a:t>: </a:t>
            </a:r>
            <a:r>
              <a:rPr lang="ko-KR" altLang="en-US" sz="1200" dirty="0" smtClean="0"/>
              <a:t>수입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임금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투자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지출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채무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보험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재산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연금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보조금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납세사실 등</a:t>
            </a:r>
          </a:p>
          <a:p>
            <a:r>
              <a:rPr lang="ko-KR" altLang="en-US" sz="1200" dirty="0" smtClean="0"/>
              <a:t>  ⑤ 사회보장 및 행정서비스</a:t>
            </a:r>
            <a:r>
              <a:rPr lang="en-US" altLang="ko-KR" sz="1200" dirty="0" smtClean="0"/>
              <a:t>: </a:t>
            </a:r>
            <a:r>
              <a:rPr lang="ko-KR" altLang="en-US" sz="1200" dirty="0" smtClean="0"/>
              <a:t>정부로부터의 급부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급여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면허</a:t>
            </a:r>
            <a:r>
              <a:rPr lang="en-US" altLang="ko-KR" sz="1200" dirty="0" smtClean="0"/>
              <a:t>․</a:t>
            </a:r>
            <a:r>
              <a:rPr lang="ko-KR" altLang="en-US" sz="1200" dirty="0" smtClean="0"/>
              <a:t>특허</a:t>
            </a:r>
            <a:r>
              <a:rPr lang="en-US" altLang="ko-KR" sz="1200" dirty="0" smtClean="0"/>
              <a:t>․</a:t>
            </a:r>
            <a:r>
              <a:rPr lang="ko-KR" altLang="en-US" sz="1200" dirty="0" smtClean="0"/>
              <a:t>인가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행정계약 등</a:t>
            </a:r>
          </a:p>
          <a:p>
            <a:r>
              <a:rPr lang="ko-KR" altLang="en-US" sz="1200" dirty="0" smtClean="0"/>
              <a:t>  ⑥ 기타</a:t>
            </a:r>
            <a:r>
              <a:rPr lang="en-US" altLang="ko-KR" sz="1200" dirty="0" smtClean="0"/>
              <a:t>: </a:t>
            </a:r>
            <a:r>
              <a:rPr lang="ko-KR" altLang="en-US" sz="1200" dirty="0" smtClean="0"/>
              <a:t>기타 개인의 일상생활과 관련된 정보</a:t>
            </a:r>
          </a:p>
          <a:p>
            <a:endParaRPr lang="en-US" altLang="ko-KR" sz="1200" b="1" dirty="0" smtClean="0"/>
          </a:p>
          <a:p>
            <a:r>
              <a:rPr lang="en-US" altLang="ko-KR" sz="1200" b="1" dirty="0" smtClean="0"/>
              <a:t>3) </a:t>
            </a:r>
            <a:r>
              <a:rPr lang="ko-KR" altLang="en-US" sz="1200" b="1" dirty="0" err="1" smtClean="0"/>
              <a:t>민감정보</a:t>
            </a:r>
            <a:endParaRPr lang="ko-KR" altLang="en-US" sz="1200" dirty="0" smtClean="0"/>
          </a:p>
          <a:p>
            <a:r>
              <a:rPr lang="ko-KR" altLang="en-US" sz="1200" dirty="0" smtClean="0"/>
              <a:t>   인종 </a:t>
            </a:r>
            <a:r>
              <a:rPr lang="en-US" altLang="ko-KR" sz="1200" dirty="0" smtClean="0"/>
              <a:t>․ </a:t>
            </a:r>
            <a:r>
              <a:rPr lang="ko-KR" altLang="en-US" sz="1200" dirty="0" smtClean="0"/>
              <a:t>민족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국적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정치적 성향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종교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노조 </a:t>
            </a:r>
            <a:r>
              <a:rPr lang="en-US" altLang="ko-KR" sz="1200" dirty="0" smtClean="0"/>
              <a:t>․ </a:t>
            </a:r>
            <a:r>
              <a:rPr lang="ko-KR" altLang="en-US" sz="1200" dirty="0" smtClean="0"/>
              <a:t>사회단체활동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보건</a:t>
            </a:r>
            <a:r>
              <a:rPr lang="en-US" altLang="ko-KR" sz="1200" dirty="0" smtClean="0"/>
              <a:t>․</a:t>
            </a:r>
            <a:r>
              <a:rPr lang="ko-KR" altLang="en-US" sz="1200" dirty="0" smtClean="0"/>
              <a:t>의료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성생활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행정처분사실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전과 </a:t>
            </a:r>
            <a:r>
              <a:rPr lang="en-US" altLang="ko-KR" sz="1200" dirty="0" smtClean="0"/>
              <a:t>․ </a:t>
            </a:r>
            <a:r>
              <a:rPr lang="ko-KR" altLang="en-US" sz="1200" dirty="0" smtClean="0"/>
              <a:t>수형기록</a:t>
            </a:r>
            <a:r>
              <a:rPr lang="en-US" altLang="ko-KR" sz="1200" dirty="0" smtClean="0"/>
              <a:t>,        </a:t>
            </a:r>
          </a:p>
          <a:p>
            <a:r>
              <a:rPr lang="en-US" altLang="ko-KR" sz="1200" dirty="0" smtClean="0"/>
              <a:t>   </a:t>
            </a:r>
            <a:r>
              <a:rPr lang="ko-KR" altLang="en-US" sz="1200" dirty="0" smtClean="0"/>
              <a:t>병역사항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기타 개인의 기본적 인권을 현저하게 침해할 우려가 있는 개인정보</a:t>
            </a:r>
            <a:endParaRPr lang="ko-KR" altLang="en-US" sz="1200" dirty="0"/>
          </a:p>
        </p:txBody>
      </p:sp>
      <p:sp>
        <p:nvSpPr>
          <p:cNvPr id="24" name="TextBox 23"/>
          <p:cNvSpPr txBox="1"/>
          <p:nvPr/>
        </p:nvSpPr>
        <p:spPr>
          <a:xfrm>
            <a:off x="1763689" y="548680"/>
            <a:ext cx="5760639" cy="160043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1200" dirty="0" smtClean="0"/>
              <a:t>                </a:t>
            </a:r>
            <a:r>
              <a:rPr lang="ko-KR" altLang="en-US" sz="1400" dirty="0" smtClean="0">
                <a:solidFill>
                  <a:srgbClr val="FF0000"/>
                </a:solidFill>
              </a:rPr>
              <a:t>★ </a:t>
            </a:r>
            <a:r>
              <a:rPr lang="ko-KR" altLang="en-US" sz="1400" b="1" dirty="0" smtClean="0">
                <a:solidFill>
                  <a:srgbClr val="FF0000"/>
                </a:solidFill>
              </a:rPr>
              <a:t>개인정보는 왜 중요하고 보호되어야 할까요</a:t>
            </a:r>
            <a:r>
              <a:rPr lang="en-US" altLang="ko-KR" sz="1400" b="1" dirty="0" smtClean="0">
                <a:solidFill>
                  <a:srgbClr val="FF0000"/>
                </a:solidFill>
              </a:rPr>
              <a:t>?</a:t>
            </a:r>
            <a:r>
              <a:rPr lang="ko-KR" altLang="en-US" sz="1400" b="1" dirty="0" smtClean="0">
                <a:solidFill>
                  <a:srgbClr val="FF0000"/>
                </a:solidFill>
              </a:rPr>
              <a:t> </a:t>
            </a:r>
            <a:endParaRPr lang="en-US" altLang="ko-KR" sz="1400" b="1" dirty="0" smtClean="0">
              <a:solidFill>
                <a:srgbClr val="FF0000"/>
              </a:solidFill>
            </a:endParaRPr>
          </a:p>
          <a:p>
            <a:endParaRPr lang="en-US" altLang="ko-KR" sz="1200" b="1" dirty="0" smtClean="0"/>
          </a:p>
          <a:p>
            <a:r>
              <a:rPr lang="ko-KR" altLang="en-US" sz="1200" dirty="0" smtClean="0"/>
              <a:t>개인정보들은 정보화 사회를 맞이하여 전자상거래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고객관리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금융거래 등 사회의 </a:t>
            </a:r>
          </a:p>
          <a:p>
            <a:r>
              <a:rPr lang="ko-KR" altLang="en-US" sz="1200" dirty="0" smtClean="0"/>
              <a:t>구성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유지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발전을 위한 필수적인 요소로서 기능하고 있습니다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또한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개인정보는 기업의 입장에서도 수익 창출을 위한 자산적 가치로서 높게 평가되고 있습니다</a:t>
            </a:r>
            <a:r>
              <a:rPr lang="en-US" altLang="ko-KR" sz="1200" dirty="0" smtClean="0"/>
              <a:t>. </a:t>
            </a:r>
            <a:r>
              <a:rPr lang="ko-KR" altLang="en-US" sz="1200" b="1" dirty="0" smtClean="0"/>
              <a:t>하지만</a:t>
            </a:r>
            <a:r>
              <a:rPr lang="en-US" altLang="ko-KR" sz="1200" b="1" dirty="0" smtClean="0"/>
              <a:t>,</a:t>
            </a:r>
            <a:r>
              <a:rPr lang="ko-KR" altLang="en-US" sz="1200" dirty="0" smtClean="0"/>
              <a:t> 만약 누군가에 악의적인 목적으로 이용하거나 유출될 경우 개인의 안전과 재산에 큰 피해를 줄 수 있습니다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매일 수신되는 </a:t>
            </a:r>
            <a:r>
              <a:rPr lang="ko-KR" altLang="en-US" sz="1200" b="1" dirty="0" err="1" smtClean="0"/>
              <a:t>스팸문자</a:t>
            </a:r>
            <a:r>
              <a:rPr lang="en-US" altLang="ko-KR" sz="1200" b="1" dirty="0" smtClean="0"/>
              <a:t>, </a:t>
            </a:r>
            <a:r>
              <a:rPr lang="ko-KR" altLang="en-US" sz="1200" b="1" dirty="0" err="1" smtClean="0"/>
              <a:t>보이스</a:t>
            </a:r>
            <a:r>
              <a:rPr lang="ko-KR" altLang="en-US" sz="1200" b="1" dirty="0" smtClean="0"/>
              <a:t> </a:t>
            </a:r>
            <a:r>
              <a:rPr lang="ko-KR" altLang="en-US" sz="1200" b="1" dirty="0" err="1" smtClean="0"/>
              <a:t>피싱</a:t>
            </a:r>
            <a:r>
              <a:rPr lang="en-US" altLang="ko-KR" sz="1200" b="1" dirty="0" smtClean="0"/>
              <a:t>, </a:t>
            </a:r>
            <a:r>
              <a:rPr lang="ko-KR" altLang="en-US" sz="1200" b="1" dirty="0" smtClean="0"/>
              <a:t>나를 사칭한 메신저 상의 금융사기</a:t>
            </a:r>
            <a:r>
              <a:rPr lang="ko-KR" altLang="en-US" sz="1200" dirty="0" smtClean="0"/>
              <a:t> 등이 모두 개인정보 유출과 관련 될 수 있습니다</a:t>
            </a:r>
            <a:r>
              <a:rPr lang="en-US" altLang="ko-KR" sz="1200" dirty="0" smtClean="0"/>
              <a:t>.</a:t>
            </a:r>
            <a:endParaRPr lang="ko-KR" alt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443541" y="332656"/>
            <a:ext cx="8352928" cy="6286852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731573" y="1534636"/>
            <a:ext cx="78728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  </a:t>
            </a:r>
            <a:endParaRPr lang="en-US" altLang="ko-KR" sz="1400" dirty="0" smtClean="0"/>
          </a:p>
        </p:txBody>
      </p:sp>
      <p:sp>
        <p:nvSpPr>
          <p:cNvPr id="12" name="TextBox 11"/>
          <p:cNvSpPr txBox="1"/>
          <p:nvPr/>
        </p:nvSpPr>
        <p:spPr>
          <a:xfrm>
            <a:off x="2555776" y="637306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altLang="ko-KR" dirty="0" smtClean="0">
              <a:latin typeface="산돌60  R" pitchFamily="50" charset="-127"/>
              <a:ea typeface="산돌60  R" pitchFamily="50" charset="-127"/>
            </a:endParaRPr>
          </a:p>
          <a:p>
            <a:endParaRPr lang="ko-KR" altLang="en-US" dirty="0"/>
          </a:p>
        </p:txBody>
      </p:sp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10" name="표 9"/>
          <p:cNvGraphicFramePr>
            <a:graphicFrameLocks noGrp="1"/>
          </p:cNvGraphicFramePr>
          <p:nvPr/>
        </p:nvGraphicFramePr>
        <p:xfrm>
          <a:off x="683568" y="1016299"/>
          <a:ext cx="7920880" cy="5363217"/>
        </p:xfrm>
        <a:graphic>
          <a:graphicData uri="http://schemas.openxmlformats.org/drawingml/2006/table">
            <a:tbl>
              <a:tblPr/>
              <a:tblGrid>
                <a:gridCol w="1617607"/>
                <a:gridCol w="6303273"/>
              </a:tblGrid>
              <a:tr h="32155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FF0000"/>
                          </a:solidFill>
                          <a:latin typeface="+mn-lt"/>
                        </a:rPr>
                        <a:t>유형 구분</a:t>
                      </a:r>
                      <a:endParaRPr lang="ko-KR" altLang="en-US" sz="120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marL="54771" marR="54771" marT="27385" marB="2738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FF0000"/>
                          </a:solidFill>
                          <a:latin typeface="+mn-lt"/>
                        </a:rPr>
                        <a:t>개인정보 </a:t>
                      </a:r>
                      <a:r>
                        <a:rPr lang="ko-KR" altLang="en-US" sz="1200" b="1" dirty="0" smtClean="0">
                          <a:solidFill>
                            <a:srgbClr val="FF0000"/>
                          </a:solidFill>
                          <a:latin typeface="+mn-lt"/>
                        </a:rPr>
                        <a:t> 항목</a:t>
                      </a:r>
                      <a:endParaRPr lang="ko-KR" altLang="en-US" sz="120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marL="54771" marR="54771" marT="27385" marB="2738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6505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lt"/>
                        </a:rPr>
                        <a:t>일반정보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54771" marR="54771" marT="27385" marB="2738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이름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주민등록번호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운전면허번호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주소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전화번호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생년월일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출생지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본적지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성별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국적</a:t>
                      </a:r>
                    </a:p>
                  </a:txBody>
                  <a:tcPr marL="54771" marR="54771" marT="27385" marB="2738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61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lt"/>
                        </a:rPr>
                        <a:t>가족정보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54771" marR="54771" marT="27385" marB="2738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가족구성원들의 이름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출생지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생년월일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주민등록번호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직업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전화번호</a:t>
                      </a:r>
                    </a:p>
                  </a:txBody>
                  <a:tcPr marL="54771" marR="54771" marT="27385" marB="2738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362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lt"/>
                        </a:rPr>
                        <a:t>교육 및 훈련정보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54771" marR="54771" marT="27385" marB="2738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학교출석사항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최종학력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학교성적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기술 자격증 및 전문 면허증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이수한 훈련 프로그램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동아리활동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상벌사항</a:t>
                      </a:r>
                    </a:p>
                  </a:txBody>
                  <a:tcPr marL="54771" marR="54771" marT="27385" marB="2738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61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lt"/>
                        </a:rPr>
                        <a:t>병역정보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54771" marR="54771" marT="27385" marB="2738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군번 및 계급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제대유형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주특기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근무부대</a:t>
                      </a:r>
                    </a:p>
                  </a:txBody>
                  <a:tcPr marL="54771" marR="54771" marT="27385" marB="2738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61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lt"/>
                        </a:rPr>
                        <a:t>부동산정보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54771" marR="54771" marT="27385" marB="2738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소유주택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토지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자동차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기타소유차량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상점 및 건물 등</a:t>
                      </a:r>
                    </a:p>
                  </a:txBody>
                  <a:tcPr marL="54771" marR="54771" marT="27385" marB="2738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05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lt"/>
                        </a:rPr>
                        <a:t>소득정보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54771" marR="54771" marT="27385" marB="2738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현재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봉급액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봉급경력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보너스 및 수수료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기타소득의 원천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이자소득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사업소득</a:t>
                      </a:r>
                    </a:p>
                  </a:txBody>
                  <a:tcPr marL="54771" marR="54771" marT="27385" marB="2738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05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lt"/>
                        </a:rPr>
                        <a:t>기타 수익정보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54771" marR="54771" marT="27385" marB="2738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보험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건강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생명 등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)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가입현황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회사의 판공비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투자프로그램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퇴직프로그램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휴가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병가</a:t>
                      </a:r>
                    </a:p>
                  </a:txBody>
                  <a:tcPr marL="54771" marR="54771" marT="27385" marB="2738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05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lt"/>
                        </a:rPr>
                        <a:t>신용정보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54771" marR="54771" marT="27385" marB="2738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대부잔액 및 지불상황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저당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신용카드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지불연기 및 미납의 수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임금압류 통보에 대한 기록</a:t>
                      </a:r>
                    </a:p>
                  </a:txBody>
                  <a:tcPr marL="54771" marR="54771" marT="27385" marB="2738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362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lt"/>
                        </a:rPr>
                        <a:t>고용정보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54771" marR="54771" marT="27385" marB="2738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현재의 고용주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회사주소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상급자의 이름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직무수행평가기록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훈련기록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출석기록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상벌기록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성격 테스트결과 직무태도</a:t>
                      </a:r>
                    </a:p>
                  </a:txBody>
                  <a:tcPr marL="54771" marR="54771" marT="27385" marB="2738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05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 err="1">
                          <a:solidFill>
                            <a:srgbClr val="000000"/>
                          </a:solidFill>
                          <a:latin typeface="+mn-lt"/>
                        </a:rPr>
                        <a:t>법적정보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54771" marR="54771" marT="27385" marB="2738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전과기록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자동차 교통 위반기록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파산 및 담보기록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구속기록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이혼기록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납세기록</a:t>
                      </a:r>
                    </a:p>
                  </a:txBody>
                  <a:tcPr marL="54771" marR="54771" marT="27385" marB="2738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362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lt"/>
                        </a:rPr>
                        <a:t>의료정보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54771" marR="54771" marT="27385" marB="2738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가족병력기록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과거의 의료기록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정신질환기록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신체장애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혈액형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 IQ,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약물테스트 등 각종 신체테스트 정보</a:t>
                      </a:r>
                    </a:p>
                  </a:txBody>
                  <a:tcPr marL="54771" marR="54771" marT="27385" marB="2738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61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lt"/>
                        </a:rPr>
                        <a:t>조직정보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54771" marR="54771" marT="27385" marB="2738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노조가입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종교단체가입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정당가입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클럽회원</a:t>
                      </a:r>
                    </a:p>
                  </a:txBody>
                  <a:tcPr marL="54771" marR="54771" marT="27385" marB="2738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61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lt"/>
                        </a:rPr>
                        <a:t>통신정보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54771" marR="54771" marT="27385" marB="2738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전자우편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(E-mail),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전화통화 내용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로그파일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(Log file),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쿠키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(Cookies)</a:t>
                      </a:r>
                      <a:endParaRPr lang="ko-KR" altLang="en-US" sz="100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4771" marR="54771" marT="27385" marB="2738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61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lt"/>
                        </a:rPr>
                        <a:t>위치정보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54771" marR="54771" marT="27385" marB="2738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/>
                        </a:rPr>
                        <a:t>GPS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/>
                        </a:rPr>
                        <a:t>나 휴대폰에 의한 개인의 위치정보</a:t>
                      </a:r>
                      <a:endParaRPr lang="ko-KR" altLang="en-US" sz="100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4771" marR="54771" marT="27385" marB="2738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61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lt"/>
                        </a:rPr>
                        <a:t>신체정보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54771" marR="54771" marT="27385" marB="2738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지문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홍채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 DNA,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신장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가슴둘레 등</a:t>
                      </a:r>
                    </a:p>
                  </a:txBody>
                  <a:tcPr marL="54771" marR="54771" marT="27385" marB="2738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05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+mn-lt"/>
                        </a:rPr>
                        <a:t>습관 및 취미정보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54771" marR="54771" marT="27385" marB="27385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흡연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음주량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선호하는 스포츠 및 오락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여가활동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비디오 대여기록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도박성향</a:t>
                      </a:r>
                    </a:p>
                  </a:txBody>
                  <a:tcPr marL="54771" marR="54771" marT="27385" marB="2738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1061330" y="476672"/>
            <a:ext cx="1566454" cy="30777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bg2">
                <a:lumMod val="9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ko-KR" altLang="en-US" sz="1400" b="1" dirty="0" smtClean="0">
                <a:solidFill>
                  <a:srgbClr val="FF0000"/>
                </a:solidFill>
              </a:rPr>
              <a:t>★ 개인정보 예시</a:t>
            </a:r>
            <a:endParaRPr lang="ko-KR" altLang="en-US" sz="1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443541" y="188640"/>
            <a:ext cx="8352928" cy="6430868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731573" y="1534636"/>
            <a:ext cx="78728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  </a:t>
            </a:r>
            <a:endParaRPr lang="en-US" altLang="ko-KR" sz="1400" dirty="0" smtClean="0"/>
          </a:p>
        </p:txBody>
      </p:sp>
      <p:sp>
        <p:nvSpPr>
          <p:cNvPr id="12" name="TextBox 11"/>
          <p:cNvSpPr txBox="1"/>
          <p:nvPr/>
        </p:nvSpPr>
        <p:spPr>
          <a:xfrm>
            <a:off x="2555776" y="637306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altLang="ko-KR" dirty="0" smtClean="0">
              <a:latin typeface="산돌60  R" pitchFamily="50" charset="-127"/>
              <a:ea typeface="산돌60  R" pitchFamily="50" charset="-127"/>
            </a:endParaRPr>
          </a:p>
          <a:p>
            <a:endParaRPr lang="ko-KR" altLang="en-US" dirty="0"/>
          </a:p>
        </p:txBody>
      </p:sp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539552" y="260648"/>
            <a:ext cx="27363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3. </a:t>
            </a:r>
            <a:r>
              <a:rPr lang="ko-KR" altLang="en-US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개인정보보호의 중요성</a:t>
            </a:r>
            <a:r>
              <a:rPr lang="en-US" altLang="ko-KR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</a:t>
            </a:r>
            <a:endParaRPr lang="ko-KR" altLang="en-US" sz="1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58423" y="620688"/>
            <a:ext cx="7874017" cy="12003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1) </a:t>
            </a:r>
            <a:r>
              <a:rPr lang="ko-KR" altLang="en-US" sz="1200" b="1" dirty="0" smtClean="0"/>
              <a:t>개인</a:t>
            </a:r>
            <a:endParaRPr lang="ko-KR" altLang="en-US" sz="1200" dirty="0" smtClean="0"/>
          </a:p>
          <a:p>
            <a:r>
              <a:rPr lang="ko-KR" altLang="en-US" sz="1200" dirty="0" smtClean="0"/>
              <a:t>   개인정보 유출 등 정신적 피해</a:t>
            </a:r>
            <a:r>
              <a:rPr lang="en-US" altLang="ko-KR" sz="1200" dirty="0" smtClean="0"/>
              <a:t>, </a:t>
            </a:r>
            <a:r>
              <a:rPr lang="ko-KR" altLang="en-US" sz="1200" dirty="0" err="1" smtClean="0"/>
              <a:t>보이스피싱</a:t>
            </a:r>
            <a:r>
              <a:rPr lang="ko-KR" altLang="en-US" sz="1200" dirty="0" smtClean="0"/>
              <a:t> 등에 의한 금전적 손해</a:t>
            </a:r>
            <a:r>
              <a:rPr lang="en-US" altLang="ko-KR" sz="1200" dirty="0" smtClean="0"/>
              <a:t>, </a:t>
            </a:r>
            <a:r>
              <a:rPr lang="ko-KR" altLang="en-US" sz="1200" dirty="0" err="1" smtClean="0"/>
              <a:t>스팸메일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유괴 등 각종 범죄에 노출 우려 </a:t>
            </a:r>
          </a:p>
          <a:p>
            <a:r>
              <a:rPr lang="en-US" altLang="ko-KR" sz="1200" b="1" dirty="0" smtClean="0"/>
              <a:t>2) </a:t>
            </a:r>
            <a:r>
              <a:rPr lang="ko-KR" altLang="en-US" sz="1200" b="1" dirty="0" smtClean="0"/>
              <a:t>기업</a:t>
            </a:r>
            <a:endParaRPr lang="ko-KR" altLang="en-US" sz="1200" dirty="0" smtClean="0"/>
          </a:p>
          <a:p>
            <a:r>
              <a:rPr lang="ko-KR" altLang="en-US" sz="1200" dirty="0" smtClean="0"/>
              <a:t>   개인정보는 기업의 자산 그 자체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개인정보 유출 시 기업 이미지 실추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집단 손해배상 등으로 기업 경영 타격</a:t>
            </a:r>
          </a:p>
          <a:p>
            <a:r>
              <a:rPr lang="en-US" altLang="ko-KR" sz="1200" b="1" dirty="0" smtClean="0"/>
              <a:t>3) </a:t>
            </a:r>
            <a:r>
              <a:rPr lang="ko-KR" altLang="en-US" sz="1200" b="1" dirty="0" smtClean="0"/>
              <a:t>국가</a:t>
            </a:r>
            <a:endParaRPr lang="ko-KR" altLang="en-US" sz="1200" dirty="0" smtClean="0"/>
          </a:p>
          <a:p>
            <a:r>
              <a:rPr lang="ko-KR" altLang="en-US" sz="1200" dirty="0" smtClean="0"/>
              <a:t>   정부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공공행정의 신뢰성 하락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국가 브랜드 하락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프라이버시 라운드 대두에 따른 </a:t>
            </a:r>
            <a:r>
              <a:rPr lang="en-US" altLang="ko-KR" sz="1200" dirty="0" smtClean="0"/>
              <a:t>IT</a:t>
            </a:r>
            <a:r>
              <a:rPr lang="ko-KR" altLang="en-US" sz="1200" dirty="0" smtClean="0"/>
              <a:t>산업 수출애로</a:t>
            </a:r>
            <a:endParaRPr lang="ko-KR" altLang="en-US" sz="1200" dirty="0"/>
          </a:p>
        </p:txBody>
      </p:sp>
      <p:sp>
        <p:nvSpPr>
          <p:cNvPr id="14" name="TextBox 13"/>
          <p:cNvSpPr txBox="1"/>
          <p:nvPr/>
        </p:nvSpPr>
        <p:spPr>
          <a:xfrm>
            <a:off x="1584627" y="1916832"/>
            <a:ext cx="6192721" cy="196977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bg2">
                <a:lumMod val="9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ko-KR" altLang="en-US" sz="1400" b="1" dirty="0" smtClean="0">
                <a:solidFill>
                  <a:srgbClr val="FF0000"/>
                </a:solidFill>
              </a:rPr>
              <a:t>                ★ 주민등록번호의 쓰임과 유출 시 문제점 ★</a:t>
            </a:r>
          </a:p>
          <a:p>
            <a:endParaRPr lang="en-US" altLang="ko-KR" sz="1200" b="1" dirty="0" smtClean="0"/>
          </a:p>
          <a:p>
            <a:r>
              <a:rPr lang="en-US" altLang="ko-KR" sz="1200" b="1" dirty="0" smtClean="0"/>
              <a:t>1) </a:t>
            </a:r>
            <a:r>
              <a:rPr lang="ko-KR" altLang="en-US" sz="1200" b="1" dirty="0" smtClean="0"/>
              <a:t>공공기관</a:t>
            </a:r>
            <a:endParaRPr lang="ko-KR" altLang="en-US" sz="1200" dirty="0" smtClean="0"/>
          </a:p>
          <a:p>
            <a:r>
              <a:rPr lang="ko-KR" altLang="en-US" sz="1200" dirty="0" smtClean="0"/>
              <a:t>  전자민원 등 온라인 민원 서비스에서 본인확인에 사용</a:t>
            </a:r>
            <a:r>
              <a:rPr lang="ko-KR" altLang="en-US" sz="1200" b="1" dirty="0" smtClean="0"/>
              <a:t> </a:t>
            </a:r>
            <a:endParaRPr lang="ko-KR" altLang="en-US" sz="1200" dirty="0" smtClean="0"/>
          </a:p>
          <a:p>
            <a:r>
              <a:rPr lang="en-US" altLang="ko-KR" sz="1200" b="1" dirty="0" smtClean="0"/>
              <a:t>2) </a:t>
            </a:r>
            <a:r>
              <a:rPr lang="ko-KR" altLang="en-US" sz="1200" b="1" dirty="0" smtClean="0"/>
              <a:t>민간사업자</a:t>
            </a:r>
            <a:endParaRPr lang="ko-KR" altLang="en-US" sz="1200" dirty="0" smtClean="0"/>
          </a:p>
          <a:p>
            <a:r>
              <a:rPr lang="ko-KR" altLang="en-US" sz="1200" dirty="0" smtClean="0"/>
              <a:t>  ① 온라인 상 본인확인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성인인증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실명확인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신용카드 등록 등에 사용</a:t>
            </a:r>
          </a:p>
          <a:p>
            <a:r>
              <a:rPr lang="ko-KR" altLang="en-US" sz="1200" dirty="0" smtClean="0"/>
              <a:t>  ② 오프라인에서 포인트 적립 등 부가서비스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금융상품 거래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보험상품 가입 등에 사용</a:t>
            </a:r>
          </a:p>
          <a:p>
            <a:r>
              <a:rPr lang="en-US" altLang="ko-KR" sz="1200" b="1" dirty="0" smtClean="0">
                <a:solidFill>
                  <a:srgbClr val="FF0000"/>
                </a:solidFill>
              </a:rPr>
              <a:t>3)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유출 시 문제점</a:t>
            </a:r>
            <a:endParaRPr lang="ko-KR" altLang="en-US" sz="1200" dirty="0" smtClean="0">
              <a:solidFill>
                <a:srgbClr val="FF0000"/>
              </a:solidFill>
            </a:endParaRPr>
          </a:p>
          <a:p>
            <a:r>
              <a:rPr lang="ko-KR" altLang="en-US" sz="1200" dirty="0" smtClean="0"/>
              <a:t>  유출된 주민번호는 불법 매매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명의도용</a:t>
            </a:r>
            <a:r>
              <a:rPr lang="en-US" altLang="ko-KR" sz="1200" dirty="0" smtClean="0"/>
              <a:t>(</a:t>
            </a:r>
            <a:r>
              <a:rPr lang="ko-KR" altLang="en-US" sz="1200" dirty="0" smtClean="0"/>
              <a:t>금융계좌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휴대폰 개설</a:t>
            </a:r>
            <a:r>
              <a:rPr lang="en-US" altLang="ko-KR" sz="1200" dirty="0" smtClean="0"/>
              <a:t>, </a:t>
            </a:r>
            <a:r>
              <a:rPr lang="ko-KR" altLang="en-US" sz="1200" dirty="0" err="1" smtClean="0"/>
              <a:t>사이버머니</a:t>
            </a:r>
            <a:r>
              <a:rPr lang="ko-KR" altLang="en-US" sz="1200" dirty="0" smtClean="0"/>
              <a:t> 판매</a:t>
            </a:r>
            <a:r>
              <a:rPr lang="en-US" altLang="ko-KR" sz="1200" dirty="0" smtClean="0"/>
              <a:t>)</a:t>
            </a:r>
            <a:endParaRPr lang="ko-KR" altLang="en-US" sz="1200" dirty="0" smtClean="0"/>
          </a:p>
          <a:p>
            <a:r>
              <a:rPr lang="ko-KR" altLang="en-US" sz="1200" dirty="0" smtClean="0"/>
              <a:t>  신분증 위조 등 각종 범죄와 사기에 악용</a:t>
            </a:r>
            <a:endParaRPr lang="ko-KR" altLang="en-US" sz="1200" dirty="0"/>
          </a:p>
        </p:txBody>
      </p:sp>
      <p:sp>
        <p:nvSpPr>
          <p:cNvPr id="13" name="TextBox 12"/>
          <p:cNvSpPr txBox="1"/>
          <p:nvPr/>
        </p:nvSpPr>
        <p:spPr>
          <a:xfrm>
            <a:off x="539552" y="4005064"/>
            <a:ext cx="30243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4. </a:t>
            </a:r>
            <a:r>
              <a:rPr lang="ko-KR" altLang="en-US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개인정보보호의 필요성 증대</a:t>
            </a:r>
            <a:r>
              <a:rPr lang="en-US" altLang="ko-KR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</a:t>
            </a:r>
            <a:endParaRPr lang="ko-KR" altLang="en-US" sz="1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83568" y="4365104"/>
            <a:ext cx="7920880" cy="212365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1) </a:t>
            </a:r>
            <a:r>
              <a:rPr lang="ko-KR" altLang="en-US" sz="1200" b="1" dirty="0" smtClean="0"/>
              <a:t>개인정보 수집 및 활용 증대</a:t>
            </a:r>
            <a:endParaRPr lang="ko-KR" altLang="en-US" sz="1200" dirty="0" smtClean="0"/>
          </a:p>
          <a:p>
            <a:r>
              <a:rPr lang="ko-KR" altLang="en-US" sz="1200" dirty="0" smtClean="0"/>
              <a:t>  ① 공공부문</a:t>
            </a:r>
            <a:r>
              <a:rPr lang="en-US" altLang="ko-KR" sz="1200" dirty="0" smtClean="0"/>
              <a:t>: </a:t>
            </a:r>
            <a:r>
              <a:rPr lang="ko-KR" altLang="en-US" sz="1200" dirty="0" smtClean="0"/>
              <a:t>행정서비스의 전자화와 개인에 대한 교육 </a:t>
            </a:r>
            <a:r>
              <a:rPr lang="en-US" altLang="ko-KR" sz="1200" dirty="0" smtClean="0"/>
              <a:t>․ </a:t>
            </a:r>
            <a:r>
              <a:rPr lang="ko-KR" altLang="en-US" sz="1200" dirty="0" smtClean="0"/>
              <a:t>정보 등 복지행정기능 강화</a:t>
            </a:r>
          </a:p>
          <a:p>
            <a:r>
              <a:rPr lang="ko-KR" altLang="en-US" sz="1200" dirty="0" smtClean="0"/>
              <a:t>  ② 민간부문</a:t>
            </a:r>
            <a:r>
              <a:rPr lang="en-US" altLang="ko-KR" sz="1200" dirty="0" smtClean="0"/>
              <a:t>: </a:t>
            </a:r>
            <a:r>
              <a:rPr lang="ko-KR" altLang="en-US" sz="1200" dirty="0" smtClean="0"/>
              <a:t>고객관리의 강화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신용거래 확대 등</a:t>
            </a:r>
          </a:p>
          <a:p>
            <a:r>
              <a:rPr lang="en-US" altLang="ko-KR" sz="1200" b="1" dirty="0" smtClean="0"/>
              <a:t>2) </a:t>
            </a:r>
            <a:r>
              <a:rPr lang="ko-KR" altLang="en-US" sz="1200" b="1" dirty="0" smtClean="0"/>
              <a:t>정보화의 진전에 따른 부작용 발생</a:t>
            </a:r>
            <a:endParaRPr lang="ko-KR" altLang="en-US" sz="1200" dirty="0" smtClean="0"/>
          </a:p>
          <a:p>
            <a:r>
              <a:rPr lang="ko-KR" altLang="en-US" sz="1200" dirty="0" smtClean="0"/>
              <a:t>  정보화의 진전에 따른 국민 생활의 질적 향상이 이루어진 반면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개인정보의 수집 </a:t>
            </a:r>
            <a:r>
              <a:rPr lang="en-US" altLang="ko-KR" sz="1200" dirty="0" smtClean="0"/>
              <a:t>․ </a:t>
            </a:r>
            <a:r>
              <a:rPr lang="ko-KR" altLang="en-US" sz="1200" dirty="0" smtClean="0"/>
              <a:t>활용과 유통의 급증으로 </a:t>
            </a:r>
            <a:endParaRPr lang="en-US" altLang="ko-KR" sz="1200" dirty="0" smtClean="0"/>
          </a:p>
          <a:p>
            <a:r>
              <a:rPr lang="en-US" altLang="ko-KR" sz="1200" dirty="0" smtClean="0"/>
              <a:t>  </a:t>
            </a:r>
            <a:r>
              <a:rPr lang="ko-KR" altLang="en-US" sz="1200" dirty="0" smtClean="0"/>
              <a:t>각종 컴퓨터 범죄와 프라이버시 침해 심각</a:t>
            </a:r>
          </a:p>
          <a:p>
            <a:r>
              <a:rPr lang="en-US" altLang="ko-KR" sz="1200" b="1" dirty="0" smtClean="0"/>
              <a:t>3) </a:t>
            </a:r>
            <a:r>
              <a:rPr lang="ko-KR" altLang="en-US" sz="1200" b="1" dirty="0" smtClean="0"/>
              <a:t>개인정보의 개념 변화</a:t>
            </a:r>
            <a:endParaRPr lang="ko-KR" altLang="en-US" sz="1200" dirty="0" smtClean="0"/>
          </a:p>
          <a:p>
            <a:r>
              <a:rPr lang="ko-KR" altLang="en-US" sz="1200" dirty="0" smtClean="0"/>
              <a:t>  ① 소극적 </a:t>
            </a:r>
            <a:r>
              <a:rPr lang="ko-KR" altLang="en-US" sz="1200" dirty="0" err="1" smtClean="0"/>
              <a:t>프라이버시권</a:t>
            </a:r>
            <a:r>
              <a:rPr lang="en-US" altLang="ko-KR" sz="1200" dirty="0" smtClean="0"/>
              <a:t>(</a:t>
            </a:r>
            <a:r>
              <a:rPr lang="ko-KR" altLang="en-US" sz="1200" dirty="0" smtClean="0"/>
              <a:t>사생활보호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홀로 남을 권리</a:t>
            </a:r>
            <a:r>
              <a:rPr lang="en-US" altLang="ko-KR" sz="1200" dirty="0" smtClean="0"/>
              <a:t>)</a:t>
            </a:r>
            <a:r>
              <a:rPr lang="ko-KR" altLang="en-US" sz="1200" dirty="0" smtClean="0"/>
              <a:t>에서 자기 정보의 통제 및 이용권 확보 등 적극적 권리로    </a:t>
            </a:r>
            <a:endParaRPr lang="en-US" altLang="ko-KR" sz="1200" dirty="0" smtClean="0"/>
          </a:p>
          <a:p>
            <a:r>
              <a:rPr lang="en-US" altLang="ko-KR" sz="1200" dirty="0" smtClean="0"/>
              <a:t>      </a:t>
            </a:r>
            <a:r>
              <a:rPr lang="ko-KR" altLang="en-US" sz="1200" dirty="0" smtClean="0"/>
              <a:t>변화</a:t>
            </a:r>
          </a:p>
          <a:p>
            <a:r>
              <a:rPr lang="ko-KR" altLang="en-US" sz="1200" dirty="0" smtClean="0"/>
              <a:t>  ② 개인정보 양태의 다양화 및 생성 소멸의 </a:t>
            </a:r>
            <a:r>
              <a:rPr lang="ko-KR" altLang="en-US" sz="1200" dirty="0" err="1" smtClean="0"/>
              <a:t>찰나성</a:t>
            </a:r>
            <a:r>
              <a:rPr lang="ko-KR" altLang="en-US" sz="1200" dirty="0" smtClean="0"/>
              <a:t> 증대</a:t>
            </a:r>
          </a:p>
          <a:p>
            <a:r>
              <a:rPr lang="ko-KR" altLang="en-US" sz="1200" dirty="0" smtClean="0"/>
              <a:t>  ③ 전자우편주소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로그파일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쿠키 정보</a:t>
            </a:r>
            <a:r>
              <a:rPr lang="en-US" altLang="ko-KR" sz="1200" dirty="0" smtClean="0"/>
              <a:t>, DNA </a:t>
            </a:r>
            <a:r>
              <a:rPr lang="ko-KR" altLang="en-US" sz="1200" dirty="0" smtClean="0"/>
              <a:t>정보 등 새로운 정보 등장</a:t>
            </a:r>
            <a:endParaRPr lang="ko-KR" alt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443541" y="116632"/>
            <a:ext cx="8352928" cy="6624736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731573" y="1534636"/>
            <a:ext cx="78728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  </a:t>
            </a:r>
            <a:endParaRPr lang="en-US" altLang="ko-KR" sz="1400" dirty="0" smtClean="0"/>
          </a:p>
        </p:txBody>
      </p:sp>
      <p:sp>
        <p:nvSpPr>
          <p:cNvPr id="12" name="TextBox 11"/>
          <p:cNvSpPr txBox="1"/>
          <p:nvPr/>
        </p:nvSpPr>
        <p:spPr>
          <a:xfrm>
            <a:off x="2555776" y="637306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altLang="ko-KR" dirty="0" smtClean="0">
              <a:latin typeface="산돌60  R" pitchFamily="50" charset="-127"/>
              <a:ea typeface="산돌60  R" pitchFamily="50" charset="-127"/>
            </a:endParaRPr>
          </a:p>
          <a:p>
            <a:endParaRPr lang="ko-KR" altLang="en-US" dirty="0"/>
          </a:p>
        </p:txBody>
      </p:sp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467544" y="138118"/>
            <a:ext cx="47525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 </a:t>
            </a:r>
            <a:r>
              <a:rPr lang="ko-KR" altLang="en-US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개인정보보호를 위해 알아야 할 사항</a:t>
            </a:r>
            <a:r>
              <a:rPr lang="en-US" altLang="ko-KR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ko-KR" altLang="en-US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사업자</a:t>
            </a:r>
            <a:r>
              <a:rPr lang="en-US" altLang="ko-KR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 </a:t>
            </a:r>
            <a:endParaRPr lang="ko-KR" altLang="en-US" sz="1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11560" y="476672"/>
            <a:ext cx="7992888" cy="30469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1) </a:t>
            </a:r>
            <a:r>
              <a:rPr lang="ko-KR" altLang="en-US" sz="1200" b="1" dirty="0" smtClean="0"/>
              <a:t>개인정보는 필수정보만 최소한으로 수집</a:t>
            </a:r>
            <a:endParaRPr lang="ko-KR" altLang="en-US" sz="1200" dirty="0" smtClean="0"/>
          </a:p>
          <a:p>
            <a:r>
              <a:rPr lang="en-US" altLang="ko-KR" sz="1200" b="1" dirty="0" smtClean="0"/>
              <a:t>   </a:t>
            </a:r>
            <a:r>
              <a:rPr lang="en-US" altLang="ko-KR" sz="1100" b="1" dirty="0" smtClean="0"/>
              <a:t>- </a:t>
            </a:r>
            <a:r>
              <a:rPr lang="ko-KR" altLang="en-US" sz="1100" dirty="0" smtClean="0"/>
              <a:t>추가적인 정보를 수집할 때는 반드시 동의를 받아야 함</a:t>
            </a:r>
          </a:p>
          <a:p>
            <a:r>
              <a:rPr lang="en-US" altLang="ko-KR" sz="1200" b="1" dirty="0" smtClean="0"/>
              <a:t>2) </a:t>
            </a:r>
            <a:r>
              <a:rPr lang="ko-KR" altLang="en-US" sz="1200" b="1" dirty="0" smtClean="0"/>
              <a:t>주민등록번호와 건강정보 등 </a:t>
            </a:r>
            <a:r>
              <a:rPr lang="ko-KR" altLang="en-US" sz="1200" b="1" dirty="0" err="1" smtClean="0"/>
              <a:t>민감정보</a:t>
            </a:r>
            <a:r>
              <a:rPr lang="ko-KR" altLang="en-US" sz="1200" b="1" dirty="0" smtClean="0"/>
              <a:t> 수집 금지 </a:t>
            </a:r>
            <a:endParaRPr lang="ko-KR" altLang="en-US" sz="1200" dirty="0" smtClean="0"/>
          </a:p>
          <a:p>
            <a:r>
              <a:rPr lang="en-US" altLang="ko-KR" sz="1200" b="1" dirty="0" smtClean="0"/>
              <a:t>  </a:t>
            </a:r>
            <a:r>
              <a:rPr lang="en-US" altLang="ko-KR" sz="1100" b="1" dirty="0" smtClean="0"/>
              <a:t> - </a:t>
            </a:r>
            <a:r>
              <a:rPr lang="ko-KR" altLang="en-US" sz="1100" dirty="0" smtClean="0"/>
              <a:t>법령의 근거가 있는 경우가 아니면 주민등록번호</a:t>
            </a:r>
            <a:r>
              <a:rPr lang="en-US" altLang="ko-KR" sz="1100" dirty="0" smtClean="0"/>
              <a:t>, </a:t>
            </a:r>
            <a:r>
              <a:rPr lang="ko-KR" altLang="en-US" sz="1100" dirty="0" err="1" smtClean="0"/>
              <a:t>민감정보</a:t>
            </a:r>
            <a:r>
              <a:rPr lang="ko-KR" altLang="en-US" sz="1100" dirty="0" smtClean="0"/>
              <a:t> 사용금지</a:t>
            </a:r>
          </a:p>
          <a:p>
            <a:r>
              <a:rPr lang="en-US" altLang="ko-KR" sz="1200" b="1" dirty="0" smtClean="0"/>
              <a:t>3) </a:t>
            </a:r>
            <a:r>
              <a:rPr lang="ko-KR" altLang="en-US" sz="1200" b="1" dirty="0" smtClean="0"/>
              <a:t>수집한 목적과 다르게 사용하거나 제</a:t>
            </a:r>
            <a:r>
              <a:rPr lang="en-US" altLang="ko-KR" sz="1200" b="1" dirty="0" smtClean="0"/>
              <a:t>3</a:t>
            </a:r>
            <a:r>
              <a:rPr lang="ko-KR" altLang="en-US" sz="1200" b="1" dirty="0" smtClean="0"/>
              <a:t>자 제공 금지</a:t>
            </a:r>
            <a:endParaRPr lang="ko-KR" altLang="en-US" sz="1200" dirty="0" smtClean="0"/>
          </a:p>
          <a:p>
            <a:r>
              <a:rPr lang="en-US" altLang="ko-KR" sz="1200" b="1" dirty="0" smtClean="0"/>
              <a:t>   </a:t>
            </a:r>
            <a:r>
              <a:rPr lang="en-US" altLang="ko-KR" sz="1100" b="1" dirty="0" smtClean="0"/>
              <a:t>- </a:t>
            </a:r>
            <a:r>
              <a:rPr lang="ko-KR" altLang="en-US" sz="1100" dirty="0" smtClean="0"/>
              <a:t>법령의 </a:t>
            </a:r>
            <a:r>
              <a:rPr lang="ko-KR" altLang="en-US" sz="1100" dirty="0" err="1" smtClean="0"/>
              <a:t>근거없이</a:t>
            </a:r>
            <a:r>
              <a:rPr lang="ko-KR" altLang="en-US" sz="1100" dirty="0" smtClean="0"/>
              <a:t> 다른 용도로 사용하거나 외부로 유출하지 않도록 주의</a:t>
            </a:r>
          </a:p>
          <a:p>
            <a:r>
              <a:rPr lang="en-US" altLang="ko-KR" sz="1200" b="1" dirty="0" smtClean="0"/>
              <a:t>4) </a:t>
            </a:r>
            <a:r>
              <a:rPr lang="ko-KR" altLang="en-US" sz="1200" b="1" dirty="0" smtClean="0"/>
              <a:t>개인정보를 처리할 경우 개인정보 처리방침 공개</a:t>
            </a:r>
            <a:endParaRPr lang="ko-KR" altLang="en-US" sz="1200" dirty="0" smtClean="0"/>
          </a:p>
          <a:p>
            <a:r>
              <a:rPr lang="en-US" altLang="ko-KR" sz="1200" dirty="0" smtClean="0"/>
              <a:t>   </a:t>
            </a:r>
            <a:r>
              <a:rPr lang="en-US" altLang="ko-KR" sz="1100" dirty="0" smtClean="0"/>
              <a:t>- </a:t>
            </a:r>
            <a:r>
              <a:rPr lang="ko-KR" altLang="en-US" sz="1100" dirty="0" smtClean="0"/>
              <a:t>개인정보 위탁사실을 포함한 처리방침을 홈페이지나 사업장에 공개</a:t>
            </a:r>
          </a:p>
          <a:p>
            <a:r>
              <a:rPr lang="en-US" altLang="ko-KR" sz="1200" b="1" dirty="0" smtClean="0"/>
              <a:t>5) </a:t>
            </a:r>
            <a:r>
              <a:rPr lang="ko-KR" altLang="en-US" sz="1200" b="1" dirty="0" smtClean="0"/>
              <a:t>내부관리계획</a:t>
            </a:r>
            <a:r>
              <a:rPr lang="en-US" altLang="ko-KR" sz="1200" b="1" dirty="0" smtClean="0"/>
              <a:t>, </a:t>
            </a:r>
            <a:r>
              <a:rPr lang="ko-KR" altLang="en-US" sz="1200" b="1" dirty="0" smtClean="0"/>
              <a:t>방화벽</a:t>
            </a:r>
            <a:r>
              <a:rPr lang="en-US" altLang="ko-KR" sz="1200" b="1" dirty="0" smtClean="0"/>
              <a:t>·</a:t>
            </a:r>
            <a:r>
              <a:rPr lang="ko-KR" altLang="en-US" sz="1200" b="1" dirty="0" smtClean="0"/>
              <a:t>백신</a:t>
            </a:r>
            <a:r>
              <a:rPr lang="en-US" altLang="ko-KR" sz="1200" b="1" dirty="0" smtClean="0"/>
              <a:t>·</a:t>
            </a:r>
            <a:r>
              <a:rPr lang="ko-KR" altLang="en-US" sz="1200" b="1" dirty="0" smtClean="0"/>
              <a:t>접근통제 등 안전성 확보 조치</a:t>
            </a:r>
            <a:endParaRPr lang="ko-KR" altLang="en-US" sz="1200" dirty="0" smtClean="0"/>
          </a:p>
          <a:p>
            <a:r>
              <a:rPr lang="en-US" altLang="ko-KR" sz="1200" dirty="0" smtClean="0"/>
              <a:t>  </a:t>
            </a:r>
            <a:r>
              <a:rPr lang="en-US" altLang="ko-KR" sz="1100" dirty="0" smtClean="0"/>
              <a:t> - </a:t>
            </a:r>
            <a:r>
              <a:rPr lang="ko-KR" altLang="en-US" sz="1100" dirty="0" smtClean="0"/>
              <a:t>개인정보가 해킹 등으로 유출되지 않도록 보호조치를 철저히 이행</a:t>
            </a:r>
          </a:p>
          <a:p>
            <a:r>
              <a:rPr lang="en-US" altLang="ko-KR" sz="1200" b="1" dirty="0" smtClean="0"/>
              <a:t>6) </a:t>
            </a:r>
            <a:r>
              <a:rPr lang="ko-KR" altLang="en-US" sz="1200" b="1" dirty="0" smtClean="0"/>
              <a:t>개인정보의 이용이 끝난 후에는 반드시 파기</a:t>
            </a:r>
            <a:endParaRPr lang="ko-KR" altLang="en-US" sz="1200" dirty="0" smtClean="0"/>
          </a:p>
          <a:p>
            <a:r>
              <a:rPr lang="en-US" altLang="ko-KR" sz="1100" dirty="0" smtClean="0"/>
              <a:t>   - </a:t>
            </a:r>
            <a:r>
              <a:rPr lang="ko-KR" altLang="en-US" sz="1100" dirty="0" smtClean="0"/>
              <a:t>수집한 목적이 달성된 후</a:t>
            </a:r>
            <a:r>
              <a:rPr lang="en-US" altLang="ko-KR" sz="1100" dirty="0" smtClean="0"/>
              <a:t>(</a:t>
            </a:r>
            <a:r>
              <a:rPr lang="ko-KR" altLang="en-US" sz="1100" dirty="0" smtClean="0"/>
              <a:t>서비스 기간 경과 등</a:t>
            </a:r>
            <a:r>
              <a:rPr lang="en-US" altLang="ko-KR" sz="1100" dirty="0" smtClean="0"/>
              <a:t>)</a:t>
            </a:r>
            <a:r>
              <a:rPr lang="ko-KR" altLang="en-US" sz="1100" dirty="0" smtClean="0"/>
              <a:t>에는 즉시 파기</a:t>
            </a:r>
          </a:p>
          <a:p>
            <a:r>
              <a:rPr lang="en-US" altLang="ko-KR" sz="1200" b="1" dirty="0" smtClean="0"/>
              <a:t>7) </a:t>
            </a:r>
            <a:r>
              <a:rPr lang="ko-KR" altLang="en-US" sz="1200" b="1" dirty="0" smtClean="0"/>
              <a:t>개인정보가 유출되었을 경우 즉시 정보주체에게 통보</a:t>
            </a:r>
            <a:endParaRPr lang="ko-KR" altLang="en-US" sz="1200" dirty="0" smtClean="0"/>
          </a:p>
          <a:p>
            <a:r>
              <a:rPr lang="en-US" altLang="ko-KR" sz="1200" dirty="0" smtClean="0"/>
              <a:t>   </a:t>
            </a:r>
            <a:r>
              <a:rPr lang="en-US" altLang="ko-KR" sz="1100" dirty="0" smtClean="0"/>
              <a:t>- </a:t>
            </a:r>
            <a:r>
              <a:rPr lang="ko-KR" altLang="en-US" sz="1100" dirty="0" smtClean="0"/>
              <a:t>유출된 것을 인지하면 </a:t>
            </a:r>
            <a:r>
              <a:rPr lang="en-US" altLang="ko-KR" sz="1100" dirty="0" smtClean="0"/>
              <a:t>5</a:t>
            </a:r>
            <a:r>
              <a:rPr lang="ko-KR" altLang="en-US" sz="1100" dirty="0" smtClean="0"/>
              <a:t>일 이내에 서면</a:t>
            </a:r>
            <a:r>
              <a:rPr lang="en-US" altLang="ko-KR" sz="1100" dirty="0" smtClean="0"/>
              <a:t>·</a:t>
            </a:r>
            <a:r>
              <a:rPr lang="ko-KR" altLang="en-US" sz="1100" dirty="0" smtClean="0"/>
              <a:t>전화</a:t>
            </a:r>
            <a:r>
              <a:rPr lang="en-US" altLang="ko-KR" sz="1100" dirty="0" smtClean="0"/>
              <a:t>·</a:t>
            </a:r>
            <a:r>
              <a:rPr lang="ko-KR" altLang="en-US" sz="1100" dirty="0" err="1" smtClean="0"/>
              <a:t>이메일</a:t>
            </a:r>
            <a:r>
              <a:rPr lang="ko-KR" altLang="en-US" sz="1100" dirty="0" smtClean="0"/>
              <a:t> 등의 방법으로 통보</a:t>
            </a:r>
          </a:p>
          <a:p>
            <a:r>
              <a:rPr lang="en-US" altLang="ko-KR" sz="1200" b="1" dirty="0" smtClean="0"/>
              <a:t>8) CCTV</a:t>
            </a:r>
            <a:r>
              <a:rPr lang="ko-KR" altLang="en-US" sz="1200" b="1" dirty="0" smtClean="0"/>
              <a:t>를 운영할 경우 안내판을 설치</a:t>
            </a:r>
            <a:endParaRPr lang="ko-KR" altLang="en-US" sz="1200" dirty="0" smtClean="0"/>
          </a:p>
          <a:p>
            <a:r>
              <a:rPr lang="en-US" altLang="ko-KR" sz="1100" dirty="0" smtClean="0"/>
              <a:t>   - </a:t>
            </a:r>
            <a:r>
              <a:rPr lang="ko-KR" altLang="en-US" sz="1100" dirty="0" smtClean="0"/>
              <a:t>설치목적</a:t>
            </a:r>
            <a:r>
              <a:rPr lang="en-US" altLang="ko-KR" sz="1100" dirty="0" smtClean="0"/>
              <a:t>, </a:t>
            </a:r>
            <a:r>
              <a:rPr lang="ko-KR" altLang="en-US" sz="1100" dirty="0" smtClean="0"/>
              <a:t>장소</a:t>
            </a:r>
            <a:r>
              <a:rPr lang="en-US" altLang="ko-KR" sz="1100" dirty="0" smtClean="0"/>
              <a:t>, </a:t>
            </a:r>
            <a:r>
              <a:rPr lang="ko-KR" altLang="en-US" sz="1100" dirty="0" smtClean="0"/>
              <a:t>촬영범위</a:t>
            </a:r>
            <a:r>
              <a:rPr lang="en-US" altLang="ko-KR" sz="1100" dirty="0" smtClean="0"/>
              <a:t>, </a:t>
            </a:r>
            <a:r>
              <a:rPr lang="ko-KR" altLang="en-US" sz="1100" dirty="0" smtClean="0"/>
              <a:t>담당자 등을 안내</a:t>
            </a:r>
            <a:r>
              <a:rPr lang="en-US" altLang="ko-KR" sz="1100" dirty="0" smtClean="0"/>
              <a:t>, </a:t>
            </a:r>
            <a:r>
              <a:rPr lang="ko-KR" altLang="en-US" sz="1100" dirty="0" smtClean="0"/>
              <a:t>운영방침을 수립하여 공개</a:t>
            </a:r>
            <a:endParaRPr lang="ko-KR" altLang="en-US" sz="1100" dirty="0"/>
          </a:p>
        </p:txBody>
      </p:sp>
      <p:sp>
        <p:nvSpPr>
          <p:cNvPr id="14" name="TextBox 13"/>
          <p:cNvSpPr txBox="1"/>
          <p:nvPr/>
        </p:nvSpPr>
        <p:spPr>
          <a:xfrm>
            <a:off x="467544" y="3573016"/>
            <a:ext cx="47525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 </a:t>
            </a:r>
            <a:r>
              <a:rPr lang="ko-KR" altLang="en-US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개인정보 기록물 관리지침</a:t>
            </a:r>
            <a:r>
              <a:rPr lang="en-US" altLang="ko-KR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ko-KR" altLang="en-US" sz="1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87338" y="3933056"/>
            <a:ext cx="8017110" cy="267765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1200" dirty="0" smtClean="0">
                <a:ea typeface="+mj-ea"/>
              </a:rPr>
              <a:t>1) </a:t>
            </a:r>
            <a:r>
              <a:rPr lang="ko-KR" altLang="en-US" sz="1200" dirty="0" smtClean="0">
                <a:ea typeface="+mj-ea"/>
              </a:rPr>
              <a:t>이용노인에 대한 개인적인 정보와 기관이 개인과 공유하는 개인적인 비밀은 존중되어지고 보호되어야 한다</a:t>
            </a:r>
            <a:r>
              <a:rPr lang="en-US" altLang="ko-KR" sz="1200" dirty="0" smtClean="0">
                <a:ea typeface="+mj-ea"/>
              </a:rPr>
              <a:t>.</a:t>
            </a:r>
            <a:endParaRPr lang="ko-KR" altLang="en-US" sz="1200" dirty="0" smtClean="0">
              <a:ea typeface="+mj-ea"/>
            </a:endParaRPr>
          </a:p>
          <a:p>
            <a:r>
              <a:rPr lang="en-US" altLang="ko-KR" sz="1200" dirty="0" smtClean="0">
                <a:ea typeface="+mj-ea"/>
              </a:rPr>
              <a:t>2) </a:t>
            </a:r>
            <a:r>
              <a:rPr lang="ko-KR" altLang="en-US" sz="1200" dirty="0" smtClean="0">
                <a:ea typeface="+mj-ea"/>
              </a:rPr>
              <a:t>이용노인 및 가족들은 자신의 정보에 대한 비밀이 보장되기를 기대할 권리가 있으며</a:t>
            </a:r>
            <a:r>
              <a:rPr lang="en-US" altLang="ko-KR" sz="1200" dirty="0" smtClean="0">
                <a:ea typeface="+mj-ea"/>
              </a:rPr>
              <a:t>, </a:t>
            </a:r>
            <a:r>
              <a:rPr lang="ko-KR" altLang="en-US" sz="1200" dirty="0" smtClean="0">
                <a:ea typeface="+mj-ea"/>
              </a:rPr>
              <a:t>정보제공은 알아야 할 </a:t>
            </a:r>
            <a:endParaRPr lang="en-US" altLang="ko-KR" sz="1200" dirty="0" smtClean="0">
              <a:ea typeface="+mj-ea"/>
            </a:endParaRPr>
          </a:p>
          <a:p>
            <a:r>
              <a:rPr lang="ko-KR" altLang="en-US" sz="1200" dirty="0" smtClean="0">
                <a:ea typeface="+mj-ea"/>
              </a:rPr>
              <a:t>   필요성을 가진 사람들에게만 허가되어야 하며</a:t>
            </a:r>
            <a:r>
              <a:rPr lang="en-US" altLang="ko-KR" sz="1200" dirty="0" smtClean="0">
                <a:ea typeface="+mj-ea"/>
              </a:rPr>
              <a:t>, </a:t>
            </a:r>
            <a:r>
              <a:rPr lang="ko-KR" altLang="en-US" sz="1200" dirty="0" smtClean="0">
                <a:ea typeface="+mj-ea"/>
              </a:rPr>
              <a:t>반드시 사전에 동의를 구하여야 한다</a:t>
            </a:r>
            <a:r>
              <a:rPr lang="en-US" altLang="ko-KR" sz="1200" dirty="0" smtClean="0">
                <a:ea typeface="+mj-ea"/>
              </a:rPr>
              <a:t>.</a:t>
            </a:r>
            <a:endParaRPr lang="ko-KR" altLang="en-US" sz="1200" dirty="0" smtClean="0">
              <a:ea typeface="+mj-ea"/>
            </a:endParaRPr>
          </a:p>
          <a:p>
            <a:r>
              <a:rPr lang="en-US" altLang="ko-KR" sz="1200" dirty="0" smtClean="0">
                <a:ea typeface="+mj-ea"/>
              </a:rPr>
              <a:t>3) </a:t>
            </a:r>
            <a:r>
              <a:rPr lang="ko-KR" altLang="en-US" sz="1200" dirty="0" smtClean="0">
                <a:ea typeface="+mj-ea"/>
              </a:rPr>
              <a:t>직원의 업무상 취득한 이용자의 개인정보는 퇴직한 이후에라도 전적으로 이용자의 이익이나 의사에 반하여 </a:t>
            </a:r>
            <a:endParaRPr lang="en-US" altLang="ko-KR" sz="1200" dirty="0" smtClean="0">
              <a:ea typeface="+mj-ea"/>
            </a:endParaRPr>
          </a:p>
          <a:p>
            <a:r>
              <a:rPr lang="en-US" altLang="ko-KR" sz="1200" dirty="0" smtClean="0">
                <a:ea typeface="+mj-ea"/>
              </a:rPr>
              <a:t>   </a:t>
            </a:r>
            <a:r>
              <a:rPr lang="ko-KR" altLang="en-US" sz="1200" dirty="0" smtClean="0">
                <a:ea typeface="+mj-ea"/>
              </a:rPr>
              <a:t>공개되어서는 아니 된다</a:t>
            </a:r>
            <a:r>
              <a:rPr lang="en-US" altLang="ko-KR" sz="1200" dirty="0" smtClean="0">
                <a:ea typeface="+mj-ea"/>
              </a:rPr>
              <a:t>.</a:t>
            </a:r>
            <a:endParaRPr lang="ko-KR" altLang="en-US" sz="1200" dirty="0" smtClean="0">
              <a:ea typeface="+mj-ea"/>
            </a:endParaRPr>
          </a:p>
          <a:p>
            <a:r>
              <a:rPr lang="en-US" altLang="ko-KR" sz="1200" dirty="0" smtClean="0">
                <a:ea typeface="+mj-ea"/>
              </a:rPr>
              <a:t>4) </a:t>
            </a:r>
            <a:r>
              <a:rPr lang="ko-KR" altLang="en-US" sz="1200" dirty="0" smtClean="0">
                <a:ea typeface="+mj-ea"/>
              </a:rPr>
              <a:t>이용자 및 보호자의 개인정보는 해당 담당자 또는 직장상급자에 한하여 업무와 관련된 범위 안에서 공개되고 </a:t>
            </a:r>
            <a:endParaRPr lang="en-US" altLang="ko-KR" sz="1200" dirty="0" smtClean="0">
              <a:ea typeface="+mj-ea"/>
            </a:endParaRPr>
          </a:p>
          <a:p>
            <a:r>
              <a:rPr lang="en-US" altLang="ko-KR" sz="1200" dirty="0" smtClean="0">
                <a:ea typeface="+mj-ea"/>
              </a:rPr>
              <a:t>   </a:t>
            </a:r>
            <a:r>
              <a:rPr lang="ko-KR" altLang="en-US" sz="1200" dirty="0" smtClean="0">
                <a:ea typeface="+mj-ea"/>
              </a:rPr>
              <a:t>열람되어진다</a:t>
            </a:r>
            <a:r>
              <a:rPr lang="en-US" altLang="ko-KR" sz="1200" dirty="0" smtClean="0">
                <a:ea typeface="+mj-ea"/>
              </a:rPr>
              <a:t>.</a:t>
            </a:r>
            <a:endParaRPr lang="ko-KR" altLang="en-US" sz="1200" dirty="0" smtClean="0">
              <a:ea typeface="+mj-ea"/>
            </a:endParaRPr>
          </a:p>
          <a:p>
            <a:r>
              <a:rPr lang="en-US" altLang="ko-KR" sz="1200" dirty="0" smtClean="0">
                <a:ea typeface="+mj-ea"/>
              </a:rPr>
              <a:t>5) </a:t>
            </a:r>
            <a:r>
              <a:rPr lang="ko-KR" altLang="en-US" sz="1200" dirty="0" smtClean="0">
                <a:ea typeface="+mj-ea"/>
              </a:rPr>
              <a:t>서비스 이용자의 정보가 담긴 컴퓨터는 비밀번호가 걸려있어야 하며</a:t>
            </a:r>
            <a:r>
              <a:rPr lang="en-US" altLang="ko-KR" sz="1200" dirty="0" smtClean="0">
                <a:ea typeface="+mj-ea"/>
              </a:rPr>
              <a:t>, </a:t>
            </a:r>
            <a:r>
              <a:rPr lang="ko-KR" altLang="en-US" sz="1200" dirty="0" smtClean="0">
                <a:ea typeface="+mj-ea"/>
              </a:rPr>
              <a:t>개인정보가 기록된 서류는 </a:t>
            </a:r>
            <a:r>
              <a:rPr lang="ko-KR" altLang="en-US" sz="1200" dirty="0" err="1" smtClean="0">
                <a:ea typeface="+mj-ea"/>
              </a:rPr>
              <a:t>잠금장치가</a:t>
            </a:r>
            <a:r>
              <a:rPr lang="ko-KR" altLang="en-US" sz="1200" dirty="0" smtClean="0">
                <a:ea typeface="+mj-ea"/>
              </a:rPr>
              <a:t> </a:t>
            </a:r>
            <a:endParaRPr lang="en-US" altLang="ko-KR" sz="1200" dirty="0" smtClean="0">
              <a:ea typeface="+mj-ea"/>
            </a:endParaRPr>
          </a:p>
          <a:p>
            <a:r>
              <a:rPr lang="en-US" altLang="ko-KR" sz="1200" dirty="0" smtClean="0">
                <a:ea typeface="+mj-ea"/>
              </a:rPr>
              <a:t>   </a:t>
            </a:r>
            <a:r>
              <a:rPr lang="ko-KR" altLang="en-US" sz="1200" dirty="0" smtClean="0">
                <a:ea typeface="+mj-ea"/>
              </a:rPr>
              <a:t>마련된 수납장에 보관하거나</a:t>
            </a:r>
            <a:r>
              <a:rPr lang="en-US" altLang="ko-KR" sz="1200" dirty="0" smtClean="0">
                <a:ea typeface="+mj-ea"/>
              </a:rPr>
              <a:t>, </a:t>
            </a:r>
            <a:r>
              <a:rPr lang="ko-KR" altLang="en-US" sz="1200" dirty="0" smtClean="0">
                <a:ea typeface="+mj-ea"/>
              </a:rPr>
              <a:t>접근 제한 등의 조치 등을 취해야 한다</a:t>
            </a:r>
            <a:r>
              <a:rPr lang="en-US" altLang="ko-KR" sz="1200" dirty="0" smtClean="0">
                <a:ea typeface="+mj-ea"/>
              </a:rPr>
              <a:t>.</a:t>
            </a:r>
            <a:endParaRPr lang="ko-KR" altLang="en-US" sz="1200" dirty="0" smtClean="0">
              <a:ea typeface="+mj-ea"/>
            </a:endParaRPr>
          </a:p>
          <a:p>
            <a:r>
              <a:rPr lang="en-US" altLang="ko-KR" sz="1200" dirty="0" smtClean="0">
                <a:ea typeface="+mj-ea"/>
              </a:rPr>
              <a:t>6) </a:t>
            </a:r>
            <a:r>
              <a:rPr lang="ko-KR" altLang="en-US" sz="1200" dirty="0" smtClean="0">
                <a:ea typeface="+mj-ea"/>
              </a:rPr>
              <a:t>서비스 이용자의 정보가 담긴 문서를 폐기할 때는 신상정보가 노출되지 않도록 반드시 분쇄하여 폐기해야 한다</a:t>
            </a:r>
            <a:r>
              <a:rPr lang="en-US" altLang="ko-KR" sz="1200" dirty="0" smtClean="0">
                <a:ea typeface="+mj-ea"/>
              </a:rPr>
              <a:t>.</a:t>
            </a:r>
            <a:endParaRPr lang="ko-KR" altLang="en-US" sz="1200" dirty="0" smtClean="0">
              <a:ea typeface="+mj-ea"/>
            </a:endParaRPr>
          </a:p>
          <a:p>
            <a:r>
              <a:rPr lang="en-US" altLang="ko-KR" sz="1200" dirty="0" smtClean="0">
                <a:ea typeface="+mj-ea"/>
              </a:rPr>
              <a:t>7) </a:t>
            </a:r>
            <a:r>
              <a:rPr lang="ko-KR" altLang="en-US" sz="1200" dirty="0" smtClean="0">
                <a:ea typeface="+mj-ea"/>
              </a:rPr>
              <a:t>서비스 이용자의 정보를 다루는 모든 직원은 서비스 관련 상담자 등 외부인이 컴퓨터 모니터 및 문서 등을 볼 수     </a:t>
            </a:r>
            <a:endParaRPr lang="en-US" altLang="ko-KR" sz="1200" dirty="0" smtClean="0">
              <a:ea typeface="+mj-ea"/>
            </a:endParaRPr>
          </a:p>
          <a:p>
            <a:r>
              <a:rPr lang="en-US" altLang="ko-KR" sz="1200" dirty="0" smtClean="0">
                <a:ea typeface="+mj-ea"/>
              </a:rPr>
              <a:t>   </a:t>
            </a:r>
            <a:r>
              <a:rPr lang="ko-KR" altLang="en-US" sz="1200" dirty="0" smtClean="0">
                <a:ea typeface="+mj-ea"/>
              </a:rPr>
              <a:t>없도록 자리 배치를 해야 한다</a:t>
            </a:r>
            <a:r>
              <a:rPr lang="en-US" altLang="ko-KR" sz="1200" dirty="0" smtClean="0">
                <a:ea typeface="+mj-ea"/>
              </a:rPr>
              <a:t>.</a:t>
            </a:r>
            <a:endParaRPr lang="ko-KR" altLang="en-US" sz="1200" dirty="0" smtClean="0">
              <a:ea typeface="+mj-ea"/>
            </a:endParaRPr>
          </a:p>
          <a:p>
            <a:r>
              <a:rPr lang="en-US" altLang="ko-KR" sz="1200" dirty="0" smtClean="0">
                <a:ea typeface="+mj-ea"/>
              </a:rPr>
              <a:t>8) </a:t>
            </a:r>
            <a:r>
              <a:rPr lang="ko-KR" altLang="en-US" sz="1200" dirty="0" smtClean="0">
                <a:ea typeface="+mj-ea"/>
              </a:rPr>
              <a:t>시설</a:t>
            </a:r>
            <a:r>
              <a:rPr lang="en-US" altLang="ko-KR" sz="1200" dirty="0" smtClean="0">
                <a:ea typeface="+mj-ea"/>
              </a:rPr>
              <a:t>(</a:t>
            </a:r>
            <a:r>
              <a:rPr lang="ko-KR" altLang="en-US" sz="1200" dirty="0" smtClean="0">
                <a:ea typeface="+mj-ea"/>
              </a:rPr>
              <a:t>센터</a:t>
            </a:r>
            <a:r>
              <a:rPr lang="en-US" altLang="ko-KR" sz="1200" dirty="0" smtClean="0">
                <a:ea typeface="+mj-ea"/>
              </a:rPr>
              <a:t>)</a:t>
            </a:r>
            <a:r>
              <a:rPr lang="ko-KR" altLang="en-US" sz="1200" dirty="0" smtClean="0">
                <a:ea typeface="+mj-ea"/>
              </a:rPr>
              <a:t>의 관리자는 직원들이 이용노인 또는 가족의 개인정보 관리 상태를 상시적으로 감독하여 원하지 않는 </a:t>
            </a:r>
            <a:endParaRPr lang="en-US" altLang="ko-KR" sz="1200" dirty="0" smtClean="0">
              <a:ea typeface="+mj-ea"/>
            </a:endParaRPr>
          </a:p>
          <a:p>
            <a:r>
              <a:rPr lang="en-US" altLang="ko-KR" sz="1200" dirty="0" smtClean="0">
                <a:ea typeface="+mj-ea"/>
              </a:rPr>
              <a:t>   </a:t>
            </a:r>
            <a:r>
              <a:rPr lang="ko-KR" altLang="en-US" sz="1200" dirty="0" smtClean="0">
                <a:ea typeface="+mj-ea"/>
              </a:rPr>
              <a:t>정보가 누출되지 않도록 해야 한다</a:t>
            </a:r>
            <a:r>
              <a:rPr lang="en-US" altLang="ko-KR" sz="1200" dirty="0" smtClean="0">
                <a:ea typeface="+mj-ea"/>
              </a:rPr>
              <a:t>.</a:t>
            </a:r>
            <a:endParaRPr lang="ko-KR" altLang="en-US" sz="1200" dirty="0"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443541" y="260648"/>
            <a:ext cx="8352928" cy="6408712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731573" y="1534636"/>
            <a:ext cx="78728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  </a:t>
            </a:r>
            <a:endParaRPr lang="en-US" altLang="ko-KR" sz="1400" dirty="0" smtClean="0"/>
          </a:p>
        </p:txBody>
      </p:sp>
      <p:sp>
        <p:nvSpPr>
          <p:cNvPr id="12" name="TextBox 11"/>
          <p:cNvSpPr txBox="1"/>
          <p:nvPr/>
        </p:nvSpPr>
        <p:spPr>
          <a:xfrm>
            <a:off x="2555776" y="637306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altLang="ko-KR" dirty="0" smtClean="0">
              <a:latin typeface="산돌60  R" pitchFamily="50" charset="-127"/>
              <a:ea typeface="산돌60  R" pitchFamily="50" charset="-127"/>
            </a:endParaRPr>
          </a:p>
          <a:p>
            <a:endParaRPr lang="ko-KR" altLang="en-US" dirty="0"/>
          </a:p>
        </p:txBody>
      </p:sp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467544" y="354142"/>
            <a:ext cx="47525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7. </a:t>
            </a:r>
            <a:r>
              <a:rPr lang="ko-KR" altLang="en-US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개인정보 처리단계별 유의사항</a:t>
            </a:r>
            <a:r>
              <a:rPr lang="en-US" altLang="ko-KR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endParaRPr lang="ko-KR" altLang="en-US" sz="1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11560" y="764704"/>
            <a:ext cx="7992888" cy="576064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1)</a:t>
            </a:r>
            <a:r>
              <a:rPr lang="ko-KR" altLang="en-US" sz="1200" b="1" dirty="0" smtClean="0"/>
              <a:t> 개인정보 수집</a:t>
            </a:r>
            <a:r>
              <a:rPr lang="en-US" altLang="ko-KR" sz="1200" b="1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·</a:t>
            </a:r>
            <a:r>
              <a:rPr lang="ko-KR" altLang="en-US" sz="1200" b="1" dirty="0" smtClean="0"/>
              <a:t>이용 및 제공 </a:t>
            </a:r>
            <a:endParaRPr lang="ko-KR" altLang="en-US" sz="1200" dirty="0" smtClean="0"/>
          </a:p>
          <a:p>
            <a:r>
              <a:rPr lang="en-US" altLang="ko-KR" sz="1200" b="1" dirty="0" smtClean="0"/>
              <a:t> </a:t>
            </a:r>
          </a:p>
          <a:p>
            <a:r>
              <a:rPr lang="en-US" altLang="ko-KR" sz="1200" b="1" dirty="0" smtClean="0"/>
              <a:t>  (1) </a:t>
            </a:r>
            <a:r>
              <a:rPr lang="ko-KR" altLang="en-US" sz="1200" b="1" dirty="0" smtClean="0"/>
              <a:t>개인정보의 수집</a:t>
            </a:r>
            <a:r>
              <a:rPr lang="en-US" altLang="ko-KR" sz="1200" b="1" dirty="0" smtClean="0"/>
              <a:t>·</a:t>
            </a:r>
            <a:r>
              <a:rPr lang="ko-KR" altLang="en-US" sz="1200" b="1" dirty="0" smtClean="0"/>
              <a:t>이용 및 제공이 가능한 경우 </a:t>
            </a:r>
            <a:r>
              <a:rPr lang="en-US" altLang="ko-KR" sz="1200" b="1" dirty="0" smtClean="0"/>
              <a:t>(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법 제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15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조</a:t>
            </a:r>
            <a:r>
              <a:rPr lang="en-US" altLang="ko-KR" sz="1200" b="1" dirty="0" smtClean="0"/>
              <a:t>)</a:t>
            </a:r>
            <a:endParaRPr lang="ko-KR" altLang="en-US" sz="1200" dirty="0" smtClean="0"/>
          </a:p>
          <a:p>
            <a:r>
              <a:rPr lang="ko-KR" altLang="en-US" sz="1200" dirty="0" smtClean="0"/>
              <a:t>     ① 정보주체와의 계약 체결</a:t>
            </a:r>
            <a:r>
              <a:rPr lang="en-US" altLang="ko-KR" sz="1200" dirty="0" smtClean="0"/>
              <a:t>·</a:t>
            </a:r>
            <a:r>
              <a:rPr lang="ko-KR" altLang="en-US" sz="1200" dirty="0" smtClean="0"/>
              <a:t>이행을 위해 불가피한</a:t>
            </a:r>
            <a:r>
              <a:rPr lang="ko-KR" altLang="en-US" sz="1200" b="1" dirty="0" smtClean="0"/>
              <a:t> </a:t>
            </a:r>
            <a:r>
              <a:rPr lang="ko-KR" altLang="en-US" sz="1200" dirty="0" smtClean="0"/>
              <a:t>경우</a:t>
            </a:r>
            <a:r>
              <a:rPr lang="ko-KR" altLang="en-US" sz="1200" b="1" dirty="0" smtClean="0"/>
              <a:t> </a:t>
            </a:r>
            <a:endParaRPr lang="ko-KR" altLang="en-US" sz="1200" dirty="0" smtClean="0"/>
          </a:p>
          <a:p>
            <a:r>
              <a:rPr lang="ko-KR" altLang="en-US" sz="1200" dirty="0" smtClean="0"/>
              <a:t>     ② 개인정보처리자의 정당한 이익 달성을 위해 필요한 경우</a:t>
            </a:r>
          </a:p>
          <a:p>
            <a:r>
              <a:rPr lang="ko-KR" altLang="en-US" sz="1200" dirty="0" smtClean="0"/>
              <a:t>     ③</a:t>
            </a:r>
            <a:r>
              <a:rPr lang="ko-KR" altLang="en-US" sz="1200" b="1" dirty="0" smtClean="0"/>
              <a:t>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처벌 규정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:</a:t>
            </a:r>
            <a:r>
              <a:rPr lang="ko-KR" altLang="en-US" sz="1200" dirty="0" smtClean="0">
                <a:solidFill>
                  <a:srgbClr val="FF0000"/>
                </a:solidFill>
              </a:rPr>
              <a:t> </a:t>
            </a:r>
            <a:r>
              <a:rPr lang="ko-KR" altLang="en-US" sz="1200" dirty="0" smtClean="0"/>
              <a:t>제</a:t>
            </a:r>
            <a:r>
              <a:rPr lang="en-US" altLang="ko-KR" sz="1200" dirty="0" smtClean="0"/>
              <a:t>15</a:t>
            </a:r>
            <a:r>
              <a:rPr lang="ko-KR" altLang="en-US" sz="1200" dirty="0" smtClean="0"/>
              <a:t>조 위반 시 </a:t>
            </a:r>
            <a:r>
              <a:rPr lang="en-US" altLang="ko-KR" sz="1200" dirty="0" smtClean="0"/>
              <a:t>5</a:t>
            </a:r>
            <a:r>
              <a:rPr lang="ko-KR" altLang="en-US" sz="1200" dirty="0" err="1" smtClean="0"/>
              <a:t>천만원</a:t>
            </a:r>
            <a:r>
              <a:rPr lang="ko-KR" altLang="en-US" sz="1200" dirty="0" smtClean="0"/>
              <a:t> 이하의 과태료</a:t>
            </a:r>
            <a:r>
              <a:rPr lang="ko-KR" altLang="en-US" sz="1200" b="1" dirty="0" smtClean="0"/>
              <a:t> </a:t>
            </a:r>
            <a:endParaRPr lang="ko-KR" altLang="en-US" sz="1200" dirty="0" smtClean="0"/>
          </a:p>
          <a:p>
            <a:r>
              <a:rPr lang="en-US" altLang="ko-KR" sz="1200" b="1" dirty="0" smtClean="0"/>
              <a:t>  (2) </a:t>
            </a:r>
            <a:r>
              <a:rPr lang="ko-KR" altLang="en-US" sz="1200" b="1" dirty="0" smtClean="0"/>
              <a:t>개인정보의 수집</a:t>
            </a:r>
            <a:r>
              <a:rPr lang="en-US" altLang="ko-KR" sz="1200" b="1" dirty="0" smtClean="0"/>
              <a:t>·</a:t>
            </a:r>
            <a:r>
              <a:rPr lang="ko-KR" altLang="en-US" sz="1200" b="1" dirty="0" smtClean="0"/>
              <a:t>이용 및 제공이 가능한 경우 </a:t>
            </a:r>
            <a:r>
              <a:rPr lang="en-US" altLang="ko-KR" sz="1200" b="1" dirty="0" smtClean="0"/>
              <a:t>(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법 제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17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조</a:t>
            </a:r>
            <a:r>
              <a:rPr lang="en-US" altLang="ko-KR" sz="1200" b="1" dirty="0" smtClean="0"/>
              <a:t>)</a:t>
            </a:r>
            <a:endParaRPr lang="ko-KR" altLang="en-US" sz="1200" dirty="0" smtClean="0"/>
          </a:p>
          <a:p>
            <a:r>
              <a:rPr lang="ko-KR" altLang="en-US" sz="1200" dirty="0" smtClean="0"/>
              <a:t>     ① 정보주체의 동의를 받은 경우</a:t>
            </a:r>
          </a:p>
          <a:p>
            <a:r>
              <a:rPr lang="ko-KR" altLang="en-US" sz="1200" dirty="0" smtClean="0"/>
              <a:t>     ② 법률의 특별한 규정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법령상 의무 준수를 위해 불가피한 경우</a:t>
            </a:r>
          </a:p>
          <a:p>
            <a:r>
              <a:rPr lang="ko-KR" altLang="en-US" sz="1200" dirty="0" smtClean="0"/>
              <a:t>     ③ 공공기관이 법령에서 정한 소관업무 수행을 위해 불가피한 경우</a:t>
            </a:r>
          </a:p>
          <a:p>
            <a:r>
              <a:rPr lang="ko-KR" altLang="en-US" sz="1200" dirty="0" smtClean="0"/>
              <a:t>     ④ </a:t>
            </a:r>
            <a:r>
              <a:rPr lang="ko-KR" altLang="en-US" sz="1200" kern="100" dirty="0" smtClean="0"/>
              <a:t>정보주체 등의 생명</a:t>
            </a:r>
            <a:r>
              <a:rPr lang="en-US" altLang="ko-KR" sz="1200" kern="100" dirty="0" smtClean="0"/>
              <a:t>, </a:t>
            </a:r>
            <a:r>
              <a:rPr lang="ko-KR" altLang="en-US" sz="1200" kern="100" dirty="0" smtClean="0"/>
              <a:t>신체</a:t>
            </a:r>
            <a:r>
              <a:rPr lang="en-US" altLang="ko-KR" sz="1200" kern="100" dirty="0" smtClean="0"/>
              <a:t>, </a:t>
            </a:r>
            <a:r>
              <a:rPr lang="ko-KR" altLang="en-US" sz="1200" kern="100" dirty="0" smtClean="0"/>
              <a:t>재산의 이익 보호 </a:t>
            </a:r>
            <a:r>
              <a:rPr lang="en-US" altLang="ko-KR" sz="1200" kern="100" dirty="0" smtClean="0"/>
              <a:t>(</a:t>
            </a:r>
            <a:r>
              <a:rPr lang="ko-KR" altLang="en-US" sz="1200" kern="100" dirty="0" smtClean="0"/>
              <a:t>사전동의 받기 곤란한 경우</a:t>
            </a:r>
            <a:r>
              <a:rPr lang="en-US" altLang="ko-KR" sz="1200" kern="100" dirty="0" smtClean="0"/>
              <a:t>)</a:t>
            </a:r>
            <a:endParaRPr lang="en-US" altLang="ko-KR" sz="1200" dirty="0" smtClean="0"/>
          </a:p>
          <a:p>
            <a:r>
              <a:rPr lang="en-US" altLang="ko-KR" sz="1200" dirty="0" smtClean="0"/>
              <a:t>     </a:t>
            </a:r>
            <a:r>
              <a:rPr lang="ko-KR" altLang="en-US" sz="1200" dirty="0" smtClean="0"/>
              <a:t>⑤</a:t>
            </a:r>
            <a:r>
              <a:rPr lang="ko-KR" altLang="en-US" sz="1200" b="1" dirty="0" smtClean="0"/>
              <a:t>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처벌 규정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:</a:t>
            </a:r>
            <a:r>
              <a:rPr lang="ko-KR" altLang="en-US" sz="1200" dirty="0" smtClean="0">
                <a:solidFill>
                  <a:srgbClr val="FF0000"/>
                </a:solidFill>
              </a:rPr>
              <a:t> </a:t>
            </a:r>
            <a:r>
              <a:rPr lang="ko-KR" altLang="en-US" sz="1200" dirty="0" smtClean="0"/>
              <a:t>제</a:t>
            </a:r>
            <a:r>
              <a:rPr lang="en-US" altLang="ko-KR" sz="1200" dirty="0" smtClean="0"/>
              <a:t>17</a:t>
            </a:r>
            <a:r>
              <a:rPr lang="ko-KR" altLang="en-US" sz="1200" dirty="0" smtClean="0"/>
              <a:t>조 위반 시 </a:t>
            </a:r>
            <a:r>
              <a:rPr lang="en-US" altLang="ko-KR" sz="1200" dirty="0" smtClean="0"/>
              <a:t>5</a:t>
            </a:r>
            <a:r>
              <a:rPr lang="ko-KR" altLang="en-US" sz="1200" dirty="0" smtClean="0"/>
              <a:t>년 이하 징역 또는 </a:t>
            </a:r>
            <a:r>
              <a:rPr lang="en-US" altLang="ko-KR" sz="1200" dirty="0" smtClean="0"/>
              <a:t>5</a:t>
            </a:r>
            <a:r>
              <a:rPr lang="ko-KR" altLang="en-US" sz="1200" dirty="0" err="1" smtClean="0"/>
              <a:t>천만원</a:t>
            </a:r>
            <a:r>
              <a:rPr lang="ko-KR" altLang="en-US" sz="1200" dirty="0" smtClean="0"/>
              <a:t> 이하 벌금</a:t>
            </a:r>
          </a:p>
          <a:p>
            <a:r>
              <a:rPr lang="en-US" altLang="ko-KR" sz="1200" b="1" dirty="0" smtClean="0"/>
              <a:t>  (3) </a:t>
            </a:r>
            <a:r>
              <a:rPr lang="ko-KR" altLang="en-US" sz="1200" b="1" dirty="0" smtClean="0"/>
              <a:t>필요 최소한의 개인정보 수집 </a:t>
            </a:r>
            <a:r>
              <a:rPr lang="en-US" altLang="ko-KR" sz="1200" b="1" dirty="0" smtClean="0"/>
              <a:t>(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법 제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16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조</a:t>
            </a:r>
            <a:r>
              <a:rPr lang="en-US" altLang="ko-KR" sz="1200" b="1" dirty="0" smtClean="0"/>
              <a:t>) </a:t>
            </a:r>
            <a:endParaRPr lang="ko-KR" altLang="en-US" sz="1200" dirty="0" smtClean="0"/>
          </a:p>
          <a:p>
            <a:r>
              <a:rPr lang="ko-KR" altLang="en-US" sz="1200" dirty="0" smtClean="0"/>
              <a:t>     ① </a:t>
            </a:r>
            <a:r>
              <a:rPr lang="ko-KR" altLang="en-US" sz="1200" dirty="0" err="1" smtClean="0"/>
              <a:t>개인정보처리자는</a:t>
            </a:r>
            <a:r>
              <a:rPr lang="ko-KR" altLang="en-US" sz="1200" dirty="0" smtClean="0"/>
              <a:t> 수집목적에 필요한 최소한의 개인정보를 수집</a:t>
            </a:r>
          </a:p>
          <a:p>
            <a:r>
              <a:rPr lang="ko-KR" altLang="en-US" sz="1200" dirty="0" smtClean="0"/>
              <a:t>     ② 최소한의 개인정보 수집이라는 입증책임은 개인정보처리자가 부담</a:t>
            </a:r>
          </a:p>
          <a:p>
            <a:r>
              <a:rPr lang="ko-KR" altLang="en-US" sz="1200" dirty="0" smtClean="0"/>
              <a:t>     ③ </a:t>
            </a:r>
            <a:r>
              <a:rPr lang="ko-KR" altLang="en-US" sz="1200" dirty="0" err="1" smtClean="0"/>
              <a:t>개인정보처리자는</a:t>
            </a:r>
            <a:r>
              <a:rPr lang="ko-KR" altLang="en-US" sz="1200" dirty="0" smtClean="0"/>
              <a:t> 정보주체가 필요 최소한의 정보 외의 개인정보 수집에 동의하지 않는다는 이유로 </a:t>
            </a:r>
            <a:endParaRPr lang="en-US" altLang="ko-KR" sz="1200" dirty="0" smtClean="0"/>
          </a:p>
          <a:p>
            <a:r>
              <a:rPr lang="en-US" altLang="ko-KR" sz="1200" dirty="0" smtClean="0"/>
              <a:t>         </a:t>
            </a:r>
            <a:r>
              <a:rPr lang="ko-KR" altLang="en-US" sz="1200" dirty="0" smtClean="0"/>
              <a:t>정보주체에게 재화 또는 서비스의 제공을 거부 금지</a:t>
            </a:r>
            <a:r>
              <a:rPr lang="ko-KR" altLang="en-US" sz="1200" b="1" dirty="0" smtClean="0"/>
              <a:t> </a:t>
            </a:r>
            <a:endParaRPr lang="ko-KR" altLang="en-US" sz="1200" dirty="0" smtClean="0"/>
          </a:p>
          <a:p>
            <a:r>
              <a:rPr lang="ko-KR" altLang="en-US" sz="1200" dirty="0" smtClean="0"/>
              <a:t>     ④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처벌 규정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:</a:t>
            </a:r>
            <a:r>
              <a:rPr lang="ko-KR" altLang="en-US" sz="1200" dirty="0" smtClean="0">
                <a:solidFill>
                  <a:srgbClr val="FF0000"/>
                </a:solidFill>
              </a:rPr>
              <a:t> </a:t>
            </a:r>
            <a:r>
              <a:rPr lang="ko-KR" altLang="en-US" sz="1200" dirty="0" smtClean="0"/>
              <a:t>제</a:t>
            </a:r>
            <a:r>
              <a:rPr lang="en-US" altLang="ko-KR" sz="1200" dirty="0" smtClean="0"/>
              <a:t>16</a:t>
            </a:r>
            <a:r>
              <a:rPr lang="ko-KR" altLang="en-US" sz="1200" dirty="0" smtClean="0"/>
              <a:t>조 위반 시 </a:t>
            </a:r>
            <a:r>
              <a:rPr lang="en-US" altLang="ko-KR" sz="1200" dirty="0" smtClean="0"/>
              <a:t>3</a:t>
            </a:r>
            <a:r>
              <a:rPr lang="ko-KR" altLang="en-US" sz="1200" dirty="0" err="1" smtClean="0"/>
              <a:t>천만원</a:t>
            </a:r>
            <a:r>
              <a:rPr lang="ko-KR" altLang="en-US" sz="1200" dirty="0" smtClean="0"/>
              <a:t> 이하의 과태료</a:t>
            </a:r>
            <a:r>
              <a:rPr lang="ko-KR" altLang="en-US" sz="1200" b="1" dirty="0" smtClean="0"/>
              <a:t> </a:t>
            </a:r>
            <a:endParaRPr lang="en-US" altLang="ko-KR" sz="1200" b="1" dirty="0" smtClean="0"/>
          </a:p>
          <a:p>
            <a:endParaRPr lang="en-US" altLang="ko-KR" sz="1200" b="1" dirty="0" smtClean="0"/>
          </a:p>
          <a:p>
            <a:r>
              <a:rPr lang="en-US" altLang="ko-KR" sz="1200" b="1" dirty="0" smtClean="0"/>
              <a:t>2) </a:t>
            </a:r>
            <a:r>
              <a:rPr lang="ko-KR" altLang="en-US" sz="1200" b="1" dirty="0" err="1" smtClean="0"/>
              <a:t>민감정보</a:t>
            </a:r>
            <a:r>
              <a:rPr lang="ko-KR" altLang="en-US" sz="1200" b="1" dirty="0" smtClean="0"/>
              <a:t> 및 고유식별정보 처리제한</a:t>
            </a:r>
            <a:endParaRPr lang="ko-KR" altLang="en-US" sz="1200" dirty="0" smtClean="0"/>
          </a:p>
          <a:p>
            <a:endParaRPr lang="en-US" altLang="ko-KR" sz="1200" dirty="0" smtClean="0"/>
          </a:p>
          <a:p>
            <a:r>
              <a:rPr lang="en-US" altLang="ko-KR" sz="1200" b="1" dirty="0" smtClean="0"/>
              <a:t>  (1) </a:t>
            </a:r>
            <a:r>
              <a:rPr lang="ko-KR" altLang="en-US" sz="1200" b="1" dirty="0" err="1" smtClean="0"/>
              <a:t>민감정보</a:t>
            </a:r>
            <a:r>
              <a:rPr lang="ko-KR" altLang="en-US" sz="1200" b="1" dirty="0" smtClean="0"/>
              <a:t> 및 고유식별정보의 처리는 내용적으로 금지 </a:t>
            </a:r>
            <a:r>
              <a:rPr lang="en-US" altLang="ko-KR" sz="1200" b="1" dirty="0" smtClean="0"/>
              <a:t>(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법 제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23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조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,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제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24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조</a:t>
            </a:r>
            <a:r>
              <a:rPr lang="en-US" altLang="ko-KR" sz="1200" b="1" dirty="0" smtClean="0"/>
              <a:t>)</a:t>
            </a:r>
            <a:endParaRPr lang="ko-KR" altLang="en-US" sz="1200" b="1" dirty="0" smtClean="0"/>
          </a:p>
          <a:p>
            <a:r>
              <a:rPr lang="ko-KR" altLang="en-US" sz="1200" dirty="0" smtClean="0"/>
              <a:t>    ① 정보주체에게 별도 동의를 얻거나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법령에서 구체적으로 허용된 경우에 한하여 예외적으로 처리 허용 </a:t>
            </a:r>
          </a:p>
          <a:p>
            <a:r>
              <a:rPr lang="ko-KR" altLang="en-US" sz="1200" b="1" dirty="0" smtClean="0"/>
              <a:t>    </a:t>
            </a:r>
            <a:r>
              <a:rPr lang="ko-KR" altLang="en-US" sz="1200" dirty="0" smtClean="0"/>
              <a:t>②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처벌 규정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: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 </a:t>
            </a:r>
            <a:r>
              <a:rPr lang="ko-KR" altLang="en-US" sz="1200" dirty="0" smtClean="0"/>
              <a:t>위반 시 </a:t>
            </a:r>
            <a:r>
              <a:rPr lang="en-US" altLang="ko-KR" sz="1200" dirty="0" smtClean="0"/>
              <a:t>5</a:t>
            </a:r>
            <a:r>
              <a:rPr lang="ko-KR" altLang="en-US" sz="1200" dirty="0" smtClean="0"/>
              <a:t>년 이하의 징역 또는 </a:t>
            </a:r>
            <a:r>
              <a:rPr lang="en-US" altLang="ko-KR" sz="1200" dirty="0" smtClean="0"/>
              <a:t>5</a:t>
            </a:r>
            <a:r>
              <a:rPr lang="ko-KR" altLang="en-US" sz="1200" dirty="0" err="1" smtClean="0"/>
              <a:t>천만원</a:t>
            </a:r>
            <a:r>
              <a:rPr lang="ko-KR" altLang="en-US" sz="1200" dirty="0" smtClean="0"/>
              <a:t> 이하의 벌금</a:t>
            </a:r>
            <a:r>
              <a:rPr lang="ko-KR" altLang="en-US" sz="1200" b="1" dirty="0" smtClean="0"/>
              <a:t> </a:t>
            </a:r>
            <a:endParaRPr lang="ko-KR" altLang="en-US" sz="1200" dirty="0" smtClean="0"/>
          </a:p>
          <a:p>
            <a:endParaRPr lang="en-US" altLang="ko-KR" sz="1200" b="1" dirty="0" smtClean="0"/>
          </a:p>
          <a:p>
            <a:r>
              <a:rPr lang="en-US" altLang="ko-KR" sz="1200" b="1" dirty="0" smtClean="0"/>
              <a:t>3) </a:t>
            </a:r>
            <a:r>
              <a:rPr lang="ko-KR" altLang="en-US" sz="1200" b="1" dirty="0" smtClean="0"/>
              <a:t>인터넷상 주민등록번호 이외의 회원가입방법 제공 </a:t>
            </a:r>
            <a:endParaRPr lang="ko-KR" altLang="en-US" sz="1200" dirty="0" smtClean="0"/>
          </a:p>
          <a:p>
            <a:endParaRPr lang="en-US" altLang="ko-KR" sz="1200" dirty="0" smtClean="0"/>
          </a:p>
          <a:p>
            <a:r>
              <a:rPr lang="en-US" altLang="ko-KR" sz="1200" dirty="0" smtClean="0"/>
              <a:t>  </a:t>
            </a:r>
            <a:r>
              <a:rPr lang="en-US" altLang="ko-KR" sz="1200" b="1" dirty="0" smtClean="0"/>
              <a:t>(1) </a:t>
            </a:r>
            <a:r>
              <a:rPr lang="ko-KR" altLang="en-US" sz="1200" b="1" dirty="0" smtClean="0"/>
              <a:t>공공기관 및 </a:t>
            </a:r>
            <a:r>
              <a:rPr lang="ko-KR" altLang="en-US" sz="1200" b="1" dirty="0" err="1" smtClean="0"/>
              <a:t>일평균</a:t>
            </a:r>
            <a:r>
              <a:rPr lang="ko-KR" altLang="en-US" sz="1200" b="1" dirty="0" smtClean="0"/>
              <a:t> 홈페이지 이용자 </a:t>
            </a:r>
            <a:r>
              <a:rPr lang="en-US" altLang="ko-KR" sz="1200" b="1" dirty="0" smtClean="0"/>
              <a:t>1</a:t>
            </a:r>
            <a:r>
              <a:rPr lang="ko-KR" altLang="en-US" sz="1200" b="1" dirty="0" err="1" smtClean="0"/>
              <a:t>만명</a:t>
            </a:r>
            <a:r>
              <a:rPr lang="ko-KR" altLang="en-US" sz="1200" b="1" dirty="0" smtClean="0"/>
              <a:t> 이상의 </a:t>
            </a:r>
            <a:r>
              <a:rPr lang="ko-KR" altLang="en-US" sz="1200" b="1" dirty="0" err="1" smtClean="0"/>
              <a:t>개인정보처리자는</a:t>
            </a:r>
            <a:r>
              <a:rPr lang="ko-KR" altLang="en-US" sz="1200" b="1" dirty="0" smtClean="0"/>
              <a:t> 정보주체가 인터넷 홈페이지를 통해 </a:t>
            </a:r>
            <a:endParaRPr lang="en-US" altLang="ko-KR" sz="1200" b="1" dirty="0" smtClean="0"/>
          </a:p>
          <a:p>
            <a:r>
              <a:rPr lang="en-US" altLang="ko-KR" sz="1200" b="1" dirty="0" smtClean="0"/>
              <a:t>      </a:t>
            </a:r>
            <a:r>
              <a:rPr lang="ko-KR" altLang="en-US" sz="1200" b="1" dirty="0" smtClean="0"/>
              <a:t>회원으로 가입할 경우</a:t>
            </a:r>
            <a:r>
              <a:rPr lang="en-US" altLang="ko-KR" sz="1200" b="1" dirty="0" smtClean="0"/>
              <a:t>, </a:t>
            </a:r>
            <a:r>
              <a:rPr lang="ko-KR" altLang="en-US" sz="1200" b="1" dirty="0" smtClean="0"/>
              <a:t>주민등록번호 이외의 회원가입 방법을 의무 제공 </a:t>
            </a:r>
            <a:r>
              <a:rPr lang="en-US" altLang="ko-KR" sz="1200" b="1" dirty="0" smtClean="0"/>
              <a:t>(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법 제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24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조 제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2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항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,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영 제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20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조</a:t>
            </a:r>
            <a:r>
              <a:rPr lang="en-US" altLang="ko-KR" sz="1200" b="1" dirty="0" smtClean="0"/>
              <a:t>)</a:t>
            </a:r>
            <a:endParaRPr lang="ko-KR" altLang="en-US" sz="1200" b="1" dirty="0" smtClean="0"/>
          </a:p>
          <a:p>
            <a:r>
              <a:rPr lang="ko-KR" altLang="en-US" sz="1200" b="1" dirty="0" smtClean="0"/>
              <a:t>    </a:t>
            </a:r>
            <a:r>
              <a:rPr lang="ko-KR" altLang="en-US" sz="1200" dirty="0" smtClean="0"/>
              <a:t>①</a:t>
            </a:r>
            <a:r>
              <a:rPr lang="ko-KR" altLang="en-US" sz="1200" b="1" dirty="0" smtClean="0"/>
              <a:t>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처벌 규정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: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 </a:t>
            </a:r>
            <a:r>
              <a:rPr lang="ko-KR" altLang="en-US" sz="1200" dirty="0" smtClean="0"/>
              <a:t>대체수단 </a:t>
            </a:r>
            <a:r>
              <a:rPr lang="ko-KR" altLang="en-US" sz="1200" dirty="0" err="1" smtClean="0"/>
              <a:t>미제공</a:t>
            </a:r>
            <a:r>
              <a:rPr lang="ko-KR" altLang="en-US" sz="1200" dirty="0" smtClean="0"/>
              <a:t> 시 </a:t>
            </a:r>
            <a:r>
              <a:rPr lang="en-US" altLang="ko-KR" sz="1200" dirty="0" smtClean="0"/>
              <a:t>3</a:t>
            </a:r>
            <a:r>
              <a:rPr lang="ko-KR" altLang="en-US" sz="1200" dirty="0" err="1" smtClean="0"/>
              <a:t>천만원</a:t>
            </a:r>
            <a:r>
              <a:rPr lang="ko-KR" altLang="en-US" sz="1200" dirty="0" smtClean="0"/>
              <a:t> 이하의 과태료 </a:t>
            </a:r>
            <a:endParaRPr lang="ko-KR" alt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모서리가 둥근 직사각형 59"/>
          <p:cNvSpPr/>
          <p:nvPr/>
        </p:nvSpPr>
        <p:spPr>
          <a:xfrm>
            <a:off x="1115615" y="2564904"/>
            <a:ext cx="7056785" cy="3888432"/>
          </a:xfrm>
          <a:prstGeom prst="roundRect">
            <a:avLst>
              <a:gd name="adj" fmla="val 6454"/>
            </a:avLst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200" dirty="0"/>
          </a:p>
        </p:txBody>
      </p:sp>
      <p:sp>
        <p:nvSpPr>
          <p:cNvPr id="30" name="직사각형 29"/>
          <p:cNvSpPr/>
          <p:nvPr/>
        </p:nvSpPr>
        <p:spPr>
          <a:xfrm>
            <a:off x="175648" y="0"/>
            <a:ext cx="7083425" cy="571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500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  <a:cs typeface="Tahoma" pitchFamily="34" charset="0"/>
              </a:rPr>
              <a:t>&lt;</a:t>
            </a:r>
            <a:r>
              <a:rPr kumimoji="0" lang="ko-KR" altLang="en-US" sz="2500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  <a:cs typeface="Tahoma" pitchFamily="34" charset="0"/>
              </a:rPr>
              <a:t>참고</a:t>
            </a:r>
            <a:r>
              <a:rPr kumimoji="0" lang="en-US" altLang="ko-KR" sz="2500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  <a:cs typeface="Tahoma" pitchFamily="34" charset="0"/>
              </a:rPr>
              <a:t>1&gt; </a:t>
            </a:r>
            <a:r>
              <a:rPr kumimoji="0" lang="ko-KR" altLang="en-US" sz="25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  <a:cs typeface="Tahoma" pitchFamily="34" charset="0"/>
              </a:rPr>
              <a:t>개인정보의 수집</a:t>
            </a:r>
            <a:r>
              <a:rPr kumimoji="0" lang="en-US" altLang="ko-KR" sz="25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  <a:cs typeface="Tahoma" pitchFamily="34" charset="0"/>
              </a:rPr>
              <a:t>·</a:t>
            </a:r>
            <a:r>
              <a:rPr kumimoji="0" lang="ko-KR" altLang="en-US" sz="25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  <a:cs typeface="Tahoma" pitchFamily="34" charset="0"/>
              </a:rPr>
              <a:t>이용 기준 및 절차</a:t>
            </a:r>
          </a:p>
        </p:txBody>
      </p:sp>
      <p:grpSp>
        <p:nvGrpSpPr>
          <p:cNvPr id="2" name="그룹 25"/>
          <p:cNvGrpSpPr>
            <a:grpSpLocks/>
          </p:cNvGrpSpPr>
          <p:nvPr/>
        </p:nvGrpSpPr>
        <p:grpSpPr bwMode="auto">
          <a:xfrm>
            <a:off x="756346" y="1207696"/>
            <a:ext cx="6984006" cy="690113"/>
            <a:chOff x="-504874" y="2618581"/>
            <a:chExt cx="1862373" cy="543677"/>
          </a:xfrm>
        </p:grpSpPr>
        <p:sp>
          <p:nvSpPr>
            <p:cNvPr id="20" name="AutoShape 77"/>
            <p:cNvSpPr>
              <a:spLocks noChangeArrowheads="1"/>
            </p:cNvSpPr>
            <p:nvPr/>
          </p:nvSpPr>
          <p:spPr bwMode="auto">
            <a:xfrm>
              <a:off x="-504874" y="2618581"/>
              <a:ext cx="1800324" cy="543677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19050" cap="flat" cmpd="sng" algn="ctr">
              <a:noFill/>
              <a:prstDash val="solid"/>
            </a:ln>
            <a:effectLst/>
            <a:scene3d>
              <a:camera prst="perspectiveAbove" fov="0">
                <a:rot lat="0" lon="0" rev="0"/>
              </a:camera>
              <a:lightRig rig="balanced" dir="t"/>
            </a:scene3d>
            <a:sp3d prstMaterial="dkEdge">
              <a:bevelT/>
            </a:sp3d>
          </p:spPr>
          <p:txBody>
            <a:bodyPr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400" kern="0" dirty="0">
                <a:solidFill>
                  <a:sysClr val="window" lastClr="FFFFFF"/>
                </a:solidFill>
                <a:latin typeface="맑은 고딕"/>
                <a:ea typeface="맑은 고딕"/>
              </a:endParaRPr>
            </a:p>
          </p:txBody>
        </p:sp>
        <p:sp>
          <p:nvSpPr>
            <p:cNvPr id="21" name="직사각형 20"/>
            <p:cNvSpPr/>
            <p:nvPr/>
          </p:nvSpPr>
          <p:spPr>
            <a:xfrm>
              <a:off x="-411216" y="2634903"/>
              <a:ext cx="1768715" cy="412197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400" b="1" kern="0" dirty="0" smtClean="0"/>
                <a:t>정보주체의 동의가 있거나</a:t>
              </a:r>
              <a:r>
                <a:rPr kumimoji="0" lang="en-US" altLang="ko-KR" sz="1400" b="1" kern="0" dirty="0" smtClean="0"/>
                <a:t>, </a:t>
              </a:r>
              <a:r>
                <a:rPr kumimoji="0" lang="ko-KR" altLang="en-US" sz="1400" b="1" kern="0" dirty="0" smtClean="0"/>
                <a:t>법령 </a:t>
              </a:r>
              <a:r>
                <a:rPr kumimoji="0" lang="ko-KR" altLang="en-US" sz="1400" b="1" kern="0" dirty="0"/>
                <a:t>등에서 정한 소관업무 수행을 </a:t>
              </a:r>
              <a:r>
                <a:rPr kumimoji="0" lang="ko-KR" altLang="en-US" sz="1400" b="1" kern="0" dirty="0" smtClean="0"/>
                <a:t>위해</a:t>
              </a:r>
              <a:endParaRPr kumimoji="0" lang="en-US" altLang="ko-KR" sz="1400" b="1" kern="0" dirty="0" smtClean="0"/>
            </a:p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1400" b="1" kern="0" dirty="0" smtClean="0"/>
                <a:t>불가피한 </a:t>
              </a:r>
              <a:r>
                <a:rPr kumimoji="0" lang="ko-KR" altLang="en-US" sz="1400" b="1" kern="0" dirty="0"/>
                <a:t>경우 </a:t>
              </a:r>
              <a:r>
                <a:rPr kumimoji="0" lang="ko-KR" altLang="en-US" sz="1400" b="1" kern="0" dirty="0" smtClean="0"/>
                <a:t>등은 </a:t>
              </a:r>
              <a:r>
                <a:rPr kumimoji="0" lang="ko-KR" altLang="en-US" sz="1400" b="1" kern="0" dirty="0"/>
                <a:t>개인정보 수집</a:t>
              </a:r>
              <a:r>
                <a:rPr kumimoji="0" lang="en-US" altLang="ko-KR" sz="1400" b="1" kern="0" dirty="0"/>
                <a:t>·</a:t>
              </a:r>
              <a:r>
                <a:rPr kumimoji="0" lang="ko-KR" altLang="en-US" sz="1400" b="1" kern="0" dirty="0"/>
                <a:t>이용 </a:t>
              </a:r>
              <a:r>
                <a:rPr kumimoji="0" lang="ko-KR" altLang="en-US" sz="1400" b="1" kern="0" dirty="0" smtClean="0"/>
                <a:t>가능</a:t>
              </a:r>
              <a:r>
                <a:rPr kumimoji="0" lang="en-US" altLang="ko-KR" sz="1400" b="1" kern="0" dirty="0"/>
                <a:t> </a:t>
              </a:r>
              <a:r>
                <a:rPr kumimoji="0" lang="en-US" altLang="ko-KR" sz="1400" b="1" kern="0" dirty="0" smtClean="0"/>
                <a:t>(</a:t>
              </a:r>
              <a:r>
                <a:rPr kumimoji="0" lang="ko-KR" altLang="en-US" sz="1400" b="1" kern="0" dirty="0" smtClean="0"/>
                <a:t>법 제</a:t>
              </a:r>
              <a:r>
                <a:rPr kumimoji="0" lang="en-US" altLang="ko-KR" sz="1400" b="1" kern="0" dirty="0" smtClean="0"/>
                <a:t>15</a:t>
              </a:r>
              <a:r>
                <a:rPr kumimoji="0" lang="ko-KR" altLang="en-US" sz="1400" b="1" kern="0" dirty="0" smtClean="0"/>
                <a:t>조</a:t>
              </a:r>
              <a:r>
                <a:rPr lang="en-US" altLang="ko-KR" sz="1400" kern="0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)</a:t>
              </a:r>
              <a:endParaRPr kumimoji="0" lang="ko-KR" altLang="en-US" sz="14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</p:grpSp>
      <p:pic>
        <p:nvPicPr>
          <p:cNvPr id="52" name="Picture 16" descr="화살표_면7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584099" y="1486348"/>
            <a:ext cx="236919" cy="237695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</p:pic>
      <p:sp>
        <p:nvSpPr>
          <p:cNvPr id="23" name="직사각형 22"/>
          <p:cNvSpPr/>
          <p:nvPr/>
        </p:nvSpPr>
        <p:spPr>
          <a:xfrm>
            <a:off x="637066" y="2996952"/>
            <a:ext cx="2856632" cy="69874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190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altLang="ko-KR" sz="1200" b="0" dirty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※ </a:t>
            </a:r>
            <a:r>
              <a:rPr lang="ko-KR" altLang="en-US" sz="1200" b="0" dirty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정보주체의 </a:t>
            </a:r>
            <a:r>
              <a:rPr lang="ko-KR" altLang="en-US" sz="1200" b="0" dirty="0" smtClean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동의</a:t>
            </a:r>
            <a:r>
              <a:rPr lang="en-US" altLang="ko-KR" sz="1200" b="0" dirty="0" smtClean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   </a:t>
            </a:r>
            <a:r>
              <a:rPr lang="ko-KR" altLang="en-US" sz="1200" b="0" dirty="0" smtClean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거부 </a:t>
            </a:r>
            <a:r>
              <a:rPr lang="ko-KR" altLang="en-US" sz="1200" b="0" dirty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권리</a:t>
            </a:r>
            <a:endParaRPr lang="en-US" altLang="ko-KR" sz="1200" b="0" dirty="0">
              <a:solidFill>
                <a:srgbClr val="C00000"/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171450" indent="-171450">
              <a:buFontTx/>
              <a:buChar char="-"/>
              <a:defRPr/>
            </a:pPr>
            <a:r>
              <a:rPr lang="ko-KR" altLang="en-US" sz="1200" b="0" dirty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동의 거부 시 </a:t>
            </a:r>
            <a:r>
              <a:rPr lang="en-US" altLang="ko-KR" sz="1200" b="0" dirty="0" smtClean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1200" b="0" dirty="0" smtClean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불이익 </a:t>
            </a:r>
            <a:r>
              <a:rPr lang="ko-KR" altLang="en-US" sz="1200" b="0" dirty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내용 </a:t>
            </a:r>
            <a:r>
              <a:rPr lang="ko-KR" altLang="en-US" sz="1200" b="0" dirty="0" smtClean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고지</a:t>
            </a:r>
            <a:endParaRPr lang="en-US" altLang="ko-KR" sz="1200" b="0" dirty="0">
              <a:solidFill>
                <a:srgbClr val="C0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7" name="오른쪽 화살표 26"/>
          <p:cNvSpPr/>
          <p:nvPr/>
        </p:nvSpPr>
        <p:spPr>
          <a:xfrm>
            <a:off x="2536825" y="3917950"/>
            <a:ext cx="4338638" cy="287338"/>
          </a:xfrm>
          <a:prstGeom prst="rightArrow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9" name="타원 28"/>
          <p:cNvSpPr/>
          <p:nvPr/>
        </p:nvSpPr>
        <p:spPr>
          <a:xfrm>
            <a:off x="7019925" y="3140968"/>
            <a:ext cx="1512888" cy="1511300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ko-KR" altLang="en-US" sz="1400" dirty="0" smtClean="0">
                <a:solidFill>
                  <a:srgbClr val="0000CC"/>
                </a:solidFill>
                <a:latin typeface="맑은 고딕" pitchFamily="50" charset="-127"/>
                <a:ea typeface="맑은 고딕" pitchFamily="50" charset="-127"/>
              </a:rPr>
              <a:t>개인정보</a:t>
            </a:r>
            <a:endParaRPr lang="en-US" altLang="ko-KR" sz="1400" dirty="0" smtClean="0">
              <a:solidFill>
                <a:srgbClr val="0000CC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ctr"/>
            <a:r>
              <a:rPr lang="ko-KR" altLang="en-US" sz="1400" dirty="0" smtClean="0">
                <a:solidFill>
                  <a:srgbClr val="0000CC"/>
                </a:solidFill>
                <a:latin typeface="맑은 고딕" pitchFamily="50" charset="-127"/>
                <a:ea typeface="맑은 고딕" pitchFamily="50" charset="-127"/>
              </a:rPr>
              <a:t>수집</a:t>
            </a:r>
            <a:r>
              <a:rPr lang="en-US" altLang="ko-KR" sz="1400" dirty="0" smtClean="0">
                <a:solidFill>
                  <a:srgbClr val="0000CC"/>
                </a:solidFill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sz="1400" dirty="0" smtClean="0">
                <a:solidFill>
                  <a:srgbClr val="0000CC"/>
                </a:solidFill>
                <a:latin typeface="맑은 고딕" pitchFamily="50" charset="-127"/>
                <a:ea typeface="맑은 고딕" pitchFamily="50" charset="-127"/>
              </a:rPr>
              <a:t>이용</a:t>
            </a:r>
            <a:endParaRPr lang="ko-KR" altLang="en-US" sz="1400" dirty="0">
              <a:solidFill>
                <a:srgbClr val="0000CC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" name="모서리가 둥근 직사각형 5"/>
          <p:cNvSpPr/>
          <p:nvPr/>
        </p:nvSpPr>
        <p:spPr>
          <a:xfrm>
            <a:off x="2260119" y="4896121"/>
            <a:ext cx="1017917" cy="122555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400" b="0" dirty="0" smtClean="0">
                <a:solidFill>
                  <a:srgbClr val="990033"/>
                </a:solidFill>
                <a:latin typeface="HY헤드라인M" pitchFamily="18" charset="-127"/>
                <a:ea typeface="HY헤드라인M" pitchFamily="18" charset="-127"/>
              </a:rPr>
              <a:t>최소한의 정보수집</a:t>
            </a:r>
            <a:endParaRPr lang="ko-KR" altLang="en-US" sz="1400" b="0" dirty="0">
              <a:solidFill>
                <a:srgbClr val="990033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7" name="모서리가 둥근 직사각형 36"/>
          <p:cNvSpPr/>
          <p:nvPr/>
        </p:nvSpPr>
        <p:spPr>
          <a:xfrm>
            <a:off x="3381556" y="4930626"/>
            <a:ext cx="1231391" cy="1225550"/>
          </a:xfrm>
          <a:prstGeom prst="roundRect">
            <a:avLst/>
          </a:prstGeom>
          <a:solidFill>
            <a:srgbClr val="FFFFCC"/>
          </a:solidFill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ko-KR" altLang="en-US" sz="1200" b="0" dirty="0" err="1" smtClean="0">
                <a:solidFill>
                  <a:srgbClr val="002060"/>
                </a:solidFill>
                <a:latin typeface="HY헤드라인M" pitchFamily="18" charset="-127"/>
                <a:ea typeface="HY헤드라인M" pitchFamily="18" charset="-127"/>
              </a:rPr>
              <a:t>민감정보</a:t>
            </a:r>
            <a:r>
              <a:rPr lang="ko-KR" altLang="en-US" sz="1200" b="0" dirty="0" smtClean="0">
                <a:solidFill>
                  <a:srgbClr val="002060"/>
                </a:solidFill>
                <a:latin typeface="HY헤드라인M" pitchFamily="18" charset="-127"/>
                <a:ea typeface="HY헤드라인M" pitchFamily="18" charset="-127"/>
              </a:rPr>
              <a:t> 및</a:t>
            </a:r>
            <a:endParaRPr lang="en-US" altLang="ko-KR" sz="1200" b="0" dirty="0" smtClean="0">
              <a:solidFill>
                <a:srgbClr val="002060"/>
              </a:solidFill>
              <a:latin typeface="HY헤드라인M" pitchFamily="18" charset="-127"/>
              <a:ea typeface="HY헤드라인M" pitchFamily="18" charset="-127"/>
            </a:endParaRPr>
          </a:p>
          <a:p>
            <a:pPr algn="ctr"/>
            <a:r>
              <a:rPr lang="ko-KR" altLang="en-US" sz="1200" b="0" dirty="0" smtClean="0">
                <a:solidFill>
                  <a:srgbClr val="002060"/>
                </a:solidFill>
                <a:latin typeface="HY헤드라인M" pitchFamily="18" charset="-127"/>
                <a:ea typeface="HY헤드라인M" pitchFamily="18" charset="-127"/>
              </a:rPr>
              <a:t>고유식별정보</a:t>
            </a:r>
            <a:endParaRPr lang="en-US" altLang="ko-KR" sz="1200" b="0" dirty="0" smtClean="0">
              <a:solidFill>
                <a:srgbClr val="002060"/>
              </a:solidFill>
              <a:latin typeface="HY헤드라인M" pitchFamily="18" charset="-127"/>
              <a:ea typeface="HY헤드라인M" pitchFamily="18" charset="-127"/>
            </a:endParaRPr>
          </a:p>
          <a:p>
            <a:pPr algn="ctr"/>
            <a:r>
              <a:rPr lang="ko-KR" altLang="en-US" sz="1200" b="0" dirty="0" smtClean="0">
                <a:solidFill>
                  <a:srgbClr val="002060"/>
                </a:solidFill>
                <a:latin typeface="HY헤드라인M" pitchFamily="18" charset="-127"/>
                <a:ea typeface="HY헤드라인M" pitchFamily="18" charset="-127"/>
              </a:rPr>
              <a:t>원칙적</a:t>
            </a:r>
            <a:endParaRPr lang="en-US" altLang="ko-KR" sz="1200" b="0" dirty="0" smtClean="0">
              <a:solidFill>
                <a:srgbClr val="002060"/>
              </a:solidFill>
              <a:latin typeface="HY헤드라인M" pitchFamily="18" charset="-127"/>
              <a:ea typeface="HY헤드라인M" pitchFamily="18" charset="-127"/>
            </a:endParaRPr>
          </a:p>
          <a:p>
            <a:pPr algn="ctr"/>
            <a:r>
              <a:rPr lang="ko-KR" altLang="en-US" sz="1200" b="0" dirty="0" smtClean="0">
                <a:solidFill>
                  <a:srgbClr val="002060"/>
                </a:solidFill>
                <a:latin typeface="HY헤드라인M" pitchFamily="18" charset="-127"/>
                <a:ea typeface="HY헤드라인M" pitchFamily="18" charset="-127"/>
              </a:rPr>
              <a:t>수집 금지</a:t>
            </a:r>
            <a:endParaRPr lang="ko-KR" altLang="en-US" sz="1200" b="0" dirty="0">
              <a:solidFill>
                <a:srgbClr val="00206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8" name="모서리가 둥근 직사각형 37"/>
          <p:cNvSpPr/>
          <p:nvPr/>
        </p:nvSpPr>
        <p:spPr>
          <a:xfrm>
            <a:off x="4701396" y="4896121"/>
            <a:ext cx="1518249" cy="128902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200" b="0" dirty="0" smtClean="0">
                <a:solidFill>
                  <a:srgbClr val="00B050"/>
                </a:solidFill>
                <a:latin typeface="HY헤드라인M" pitchFamily="18" charset="-127"/>
                <a:ea typeface="HY헤드라인M" pitchFamily="18" charset="-127"/>
              </a:rPr>
              <a:t>만 </a:t>
            </a:r>
            <a:r>
              <a:rPr lang="en-US" altLang="ko-KR" sz="1200" b="0" dirty="0" smtClean="0">
                <a:solidFill>
                  <a:srgbClr val="00B050"/>
                </a:solidFill>
                <a:latin typeface="HY헤드라인M" pitchFamily="18" charset="-127"/>
                <a:ea typeface="HY헤드라인M" pitchFamily="18" charset="-127"/>
              </a:rPr>
              <a:t>14</a:t>
            </a:r>
            <a:r>
              <a:rPr lang="ko-KR" altLang="en-US" sz="1200" b="0" dirty="0" smtClean="0">
                <a:solidFill>
                  <a:srgbClr val="00B050"/>
                </a:solidFill>
                <a:latin typeface="HY헤드라인M" pitchFamily="18" charset="-127"/>
                <a:ea typeface="HY헤드라인M" pitchFamily="18" charset="-127"/>
              </a:rPr>
              <a:t>세 미만</a:t>
            </a:r>
            <a:endParaRPr lang="en-US" altLang="ko-KR" sz="1200" b="0" dirty="0" smtClean="0">
              <a:solidFill>
                <a:srgbClr val="00B050"/>
              </a:solidFill>
              <a:latin typeface="HY헤드라인M" pitchFamily="18" charset="-127"/>
              <a:ea typeface="HY헤드라인M" pitchFamily="18" charset="-127"/>
            </a:endParaRPr>
          </a:p>
          <a:p>
            <a:pPr algn="ctr">
              <a:defRPr/>
            </a:pPr>
            <a:r>
              <a:rPr lang="ko-KR" altLang="en-US" sz="1200" b="0" dirty="0" smtClean="0">
                <a:solidFill>
                  <a:srgbClr val="00B050"/>
                </a:solidFill>
                <a:latin typeface="HY헤드라인M" pitchFamily="18" charset="-127"/>
                <a:ea typeface="HY헤드라인M" pitchFamily="18" charset="-127"/>
              </a:rPr>
              <a:t>개인정보 </a:t>
            </a:r>
            <a:r>
              <a:rPr lang="ko-KR" altLang="en-US" sz="1200" b="0" spc="-150" dirty="0" smtClean="0">
                <a:solidFill>
                  <a:srgbClr val="00B050"/>
                </a:solidFill>
                <a:latin typeface="HY헤드라인M" pitchFamily="18" charset="-127"/>
                <a:ea typeface="HY헤드라인M" pitchFamily="18" charset="-127"/>
              </a:rPr>
              <a:t>수집 시</a:t>
            </a:r>
            <a:endParaRPr lang="en-US" altLang="ko-KR" sz="1200" b="0" spc="-150" dirty="0" smtClean="0">
              <a:solidFill>
                <a:srgbClr val="00B050"/>
              </a:solidFill>
              <a:latin typeface="HY헤드라인M" pitchFamily="18" charset="-127"/>
              <a:ea typeface="HY헤드라인M" pitchFamily="18" charset="-127"/>
            </a:endParaRPr>
          </a:p>
          <a:p>
            <a:pPr algn="ctr">
              <a:defRPr/>
            </a:pPr>
            <a:r>
              <a:rPr lang="ko-KR" altLang="en-US" sz="1200" b="0" dirty="0" smtClean="0">
                <a:solidFill>
                  <a:srgbClr val="00B050"/>
                </a:solidFill>
                <a:latin typeface="HY헤드라인M" pitchFamily="18" charset="-127"/>
                <a:ea typeface="HY헤드라인M" pitchFamily="18" charset="-127"/>
              </a:rPr>
              <a:t> 법정대리인</a:t>
            </a:r>
            <a:endParaRPr lang="en-US" altLang="ko-KR" sz="1200" b="0" dirty="0" smtClean="0">
              <a:solidFill>
                <a:srgbClr val="00B050"/>
              </a:solidFill>
              <a:latin typeface="HY헤드라인M" pitchFamily="18" charset="-127"/>
              <a:ea typeface="HY헤드라인M" pitchFamily="18" charset="-127"/>
            </a:endParaRPr>
          </a:p>
          <a:p>
            <a:pPr algn="ctr">
              <a:defRPr/>
            </a:pPr>
            <a:r>
              <a:rPr lang="ko-KR" altLang="en-US" sz="1200" b="0" dirty="0" smtClean="0">
                <a:solidFill>
                  <a:srgbClr val="00B050"/>
                </a:solidFill>
                <a:latin typeface="HY헤드라인M" pitchFamily="18" charset="-127"/>
                <a:ea typeface="HY헤드라인M" pitchFamily="18" charset="-127"/>
              </a:rPr>
              <a:t>동의 필요</a:t>
            </a:r>
            <a:endParaRPr lang="ko-KR" altLang="en-US" sz="1200" b="0" dirty="0">
              <a:solidFill>
                <a:srgbClr val="00B05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9" name="모서리가 둥근 직사각형 38"/>
          <p:cNvSpPr/>
          <p:nvPr/>
        </p:nvSpPr>
        <p:spPr>
          <a:xfrm>
            <a:off x="6276855" y="4913374"/>
            <a:ext cx="1288511" cy="122555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300" b="0" dirty="0" smtClean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제</a:t>
            </a:r>
            <a:r>
              <a:rPr lang="en-US" altLang="ko-KR" sz="1300" b="0" dirty="0" smtClean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3</a:t>
            </a:r>
            <a:r>
              <a:rPr lang="ko-KR" altLang="en-US" sz="1300" b="0" dirty="0" smtClean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자 제공시</a:t>
            </a:r>
            <a:endParaRPr lang="en-US" altLang="ko-KR" sz="1300" b="0" dirty="0" smtClean="0">
              <a:solidFill>
                <a:srgbClr val="C00000"/>
              </a:solidFill>
              <a:latin typeface="HY헤드라인M" pitchFamily="18" charset="-127"/>
              <a:ea typeface="HY헤드라인M" pitchFamily="18" charset="-127"/>
            </a:endParaRPr>
          </a:p>
          <a:p>
            <a:pPr algn="ctr">
              <a:defRPr/>
            </a:pPr>
            <a:r>
              <a:rPr lang="ko-KR" altLang="en-US" sz="1300" b="0" spc="-150" dirty="0" smtClean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고지  및 </a:t>
            </a:r>
            <a:endParaRPr lang="en-US" altLang="ko-KR" sz="1300" b="0" spc="-150" dirty="0" smtClean="0">
              <a:solidFill>
                <a:srgbClr val="C00000"/>
              </a:solidFill>
              <a:latin typeface="HY헤드라인M" pitchFamily="18" charset="-127"/>
              <a:ea typeface="HY헤드라인M" pitchFamily="18" charset="-127"/>
            </a:endParaRPr>
          </a:p>
          <a:p>
            <a:pPr algn="ctr">
              <a:defRPr/>
            </a:pPr>
            <a:r>
              <a:rPr lang="ko-KR" altLang="en-US" sz="1300" b="0" spc="-150" dirty="0" smtClean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동의 필요</a:t>
            </a:r>
            <a:endParaRPr lang="ko-KR" altLang="en-US" sz="1300" b="0" spc="-150" dirty="0">
              <a:solidFill>
                <a:srgbClr val="C0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cxnSp>
        <p:nvCxnSpPr>
          <p:cNvPr id="9" name="직선 연결선 8"/>
          <p:cNvCxnSpPr>
            <a:stCxn id="3" idx="4"/>
          </p:cNvCxnSpPr>
          <p:nvPr/>
        </p:nvCxnSpPr>
        <p:spPr>
          <a:xfrm flipH="1">
            <a:off x="2760452" y="3954070"/>
            <a:ext cx="1086924" cy="715720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 10"/>
          <p:cNvCxnSpPr/>
          <p:nvPr/>
        </p:nvCxnSpPr>
        <p:spPr>
          <a:xfrm>
            <a:off x="5193102" y="4218317"/>
            <a:ext cx="1654684" cy="626045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직선 연결선 12"/>
          <p:cNvCxnSpPr/>
          <p:nvPr/>
        </p:nvCxnSpPr>
        <p:spPr>
          <a:xfrm>
            <a:off x="5124091" y="4580626"/>
            <a:ext cx="177680" cy="324121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/>
          <p:cNvCxnSpPr>
            <a:stCxn id="3" idx="3"/>
            <a:endCxn id="37" idx="0"/>
          </p:cNvCxnSpPr>
          <p:nvPr/>
        </p:nvCxnSpPr>
        <p:spPr>
          <a:xfrm flipH="1">
            <a:off x="3997252" y="4445270"/>
            <a:ext cx="395884" cy="485356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직사각형 58"/>
          <p:cNvSpPr/>
          <p:nvPr/>
        </p:nvSpPr>
        <p:spPr>
          <a:xfrm>
            <a:off x="603850" y="5035430"/>
            <a:ext cx="1587260" cy="5810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50000"/>
              </a:lnSpc>
              <a:defRPr/>
            </a:pPr>
            <a:r>
              <a:rPr lang="ko-KR" altLang="en-US" sz="1400" b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동의 시 고려사항</a:t>
            </a:r>
          </a:p>
        </p:txBody>
      </p:sp>
      <p:sp>
        <p:nvSpPr>
          <p:cNvPr id="3" name="포인트가 7개인 별 2"/>
          <p:cNvSpPr/>
          <p:nvPr/>
        </p:nvSpPr>
        <p:spPr>
          <a:xfrm>
            <a:off x="3847381" y="3068960"/>
            <a:ext cx="1966823" cy="1376303"/>
          </a:xfrm>
          <a:prstGeom prst="star7">
            <a:avLst/>
          </a:prstGeom>
          <a:solidFill>
            <a:schemeClr val="accent6">
              <a:lumMod val="75000"/>
            </a:schemeClr>
          </a:solid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ko-KR" altLang="en-US" sz="1400" b="1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정보주체의</a:t>
            </a:r>
            <a:endParaRPr lang="en-US" altLang="ko-KR" sz="1400" b="1" dirty="0" smtClean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ctr"/>
            <a:r>
              <a:rPr lang="ko-KR" altLang="en-US" sz="1400" b="1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동 의</a:t>
            </a:r>
            <a:endParaRPr lang="ko-KR" altLang="en-US" sz="1400" b="1" dirty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7693044" y="5345340"/>
            <a:ext cx="983412" cy="93871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ko-KR" sz="1100" b="1" dirty="0">
                <a:solidFill>
                  <a:srgbClr val="FF0000"/>
                </a:solidFill>
              </a:rPr>
              <a:t>※ </a:t>
            </a:r>
            <a:r>
              <a:rPr lang="ko-KR" altLang="en-US" sz="1100" b="1" dirty="0">
                <a:solidFill>
                  <a:srgbClr val="FF0000"/>
                </a:solidFill>
              </a:rPr>
              <a:t>예외사항</a:t>
            </a:r>
            <a:endParaRPr lang="en-US" altLang="ko-KR" sz="1100" b="1" dirty="0">
              <a:solidFill>
                <a:srgbClr val="FF0000"/>
              </a:solidFill>
            </a:endParaRPr>
          </a:p>
          <a:p>
            <a:pPr>
              <a:defRPr/>
            </a:pPr>
            <a:r>
              <a:rPr lang="en-US" altLang="ko-KR" sz="1100" b="1" dirty="0">
                <a:solidFill>
                  <a:srgbClr val="FF0000"/>
                </a:solidFill>
              </a:rPr>
              <a:t>119 </a:t>
            </a:r>
            <a:r>
              <a:rPr lang="ko-KR" altLang="en-US" sz="1100" b="1" dirty="0">
                <a:solidFill>
                  <a:srgbClr val="FF0000"/>
                </a:solidFill>
              </a:rPr>
              <a:t>구조 등 응급의료</a:t>
            </a:r>
            <a:r>
              <a:rPr lang="en-US" altLang="ko-KR" sz="1100" b="1" dirty="0">
                <a:solidFill>
                  <a:srgbClr val="FF0000"/>
                </a:solidFill>
              </a:rPr>
              <a:t>,</a:t>
            </a:r>
          </a:p>
          <a:p>
            <a:pPr>
              <a:defRPr/>
            </a:pPr>
            <a:r>
              <a:rPr lang="ko-KR" altLang="en-US" sz="1100" b="1" dirty="0">
                <a:solidFill>
                  <a:srgbClr val="FF0000"/>
                </a:solidFill>
              </a:rPr>
              <a:t>요금정산</a:t>
            </a:r>
            <a:r>
              <a:rPr lang="en-US" altLang="ko-KR" sz="1100" b="1" dirty="0" smtClean="0">
                <a:solidFill>
                  <a:srgbClr val="FF0000"/>
                </a:solidFill>
              </a:rPr>
              <a:t>,  </a:t>
            </a:r>
            <a:r>
              <a:rPr lang="ko-KR" altLang="en-US" sz="1100" b="1" dirty="0" smtClean="0">
                <a:solidFill>
                  <a:srgbClr val="FF0000"/>
                </a:solidFill>
              </a:rPr>
              <a:t>신용조회 </a:t>
            </a:r>
            <a:r>
              <a:rPr lang="ko-KR" altLang="en-US" sz="1100" b="1" dirty="0">
                <a:solidFill>
                  <a:srgbClr val="FF0000"/>
                </a:solidFill>
              </a:rPr>
              <a:t>등</a:t>
            </a:r>
            <a:endParaRPr lang="en-US" altLang="ko-KR" sz="1100" b="1" dirty="0">
              <a:solidFill>
                <a:srgbClr val="FF0000"/>
              </a:solidFill>
            </a:endParaRPr>
          </a:p>
        </p:txBody>
      </p:sp>
      <p:sp>
        <p:nvSpPr>
          <p:cNvPr id="40" name="Rectangle 5"/>
          <p:cNvSpPr txBox="1">
            <a:spLocks noChangeArrowheads="1"/>
          </p:cNvSpPr>
          <p:nvPr/>
        </p:nvSpPr>
        <p:spPr bwMode="auto">
          <a:xfrm>
            <a:off x="810882" y="2022595"/>
            <a:ext cx="7686137" cy="372346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ko-KR" altLang="en-US" sz="1400" kern="0" dirty="0">
                <a:latin typeface="HY헤드라인M" pitchFamily="18" charset="-127"/>
                <a:ea typeface="HY헤드라인M" pitchFamily="18" charset="-127"/>
              </a:rPr>
              <a:t>   </a:t>
            </a:r>
            <a:r>
              <a:rPr lang="ko-KR" altLang="en-US" sz="1400" b="1" kern="0" dirty="0"/>
              <a:t>일반적으로 개인정보를 수집하려면 정보주체의 동의를 받아야 함</a:t>
            </a:r>
            <a:endParaRPr lang="en-US" altLang="ko-KR" sz="1400" b="1" kern="0" dirty="0"/>
          </a:p>
        </p:txBody>
      </p:sp>
      <p:pic>
        <p:nvPicPr>
          <p:cNvPr id="49180" name="Picture 13" descr="공"/>
          <p:cNvPicPr preferRelativeResize="0">
            <a:picLocks noChangeArrowheads="1"/>
          </p:cNvPicPr>
          <p:nvPr/>
        </p:nvPicPr>
        <p:blipFill>
          <a:blip r:embed="rId4" cstate="print">
            <a:lum contrast="48000"/>
          </a:blip>
          <a:srcRect/>
          <a:stretch>
            <a:fillRect/>
          </a:stretch>
        </p:blipFill>
        <p:spPr bwMode="auto">
          <a:xfrm>
            <a:off x="704970" y="2138691"/>
            <a:ext cx="274638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직사각형 24"/>
          <p:cNvSpPr/>
          <p:nvPr/>
        </p:nvSpPr>
        <p:spPr>
          <a:xfrm>
            <a:off x="443541" y="260648"/>
            <a:ext cx="8352928" cy="6408712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2677339" y="528935"/>
            <a:ext cx="3478837" cy="30777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bg2">
                <a:lumMod val="9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ko-KR" altLang="en-US" sz="1400" b="1" dirty="0" smtClean="0">
                <a:solidFill>
                  <a:srgbClr val="FF0000"/>
                </a:solidFill>
              </a:rPr>
              <a:t>★ </a:t>
            </a:r>
            <a:r>
              <a:rPr lang="ko-KR" altLang="en-US" sz="14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  <a:cs typeface="Tahoma" pitchFamily="34" charset="0"/>
              </a:rPr>
              <a:t>개인정보의 수집</a:t>
            </a:r>
            <a:r>
              <a:rPr lang="en-US" altLang="ko-KR" sz="14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  <a:cs typeface="Tahoma" pitchFamily="34" charset="0"/>
              </a:rPr>
              <a:t>·</a:t>
            </a:r>
            <a:r>
              <a:rPr lang="ko-KR" altLang="en-US" sz="14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  <a:cs typeface="Tahoma" pitchFamily="34" charset="0"/>
              </a:rPr>
              <a:t>이용 기준 및 절차 ★</a:t>
            </a:r>
            <a:endParaRPr lang="ko-KR" altLang="en-US" sz="1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443541" y="260648"/>
            <a:ext cx="8352928" cy="6408712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731573" y="1534636"/>
            <a:ext cx="78728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  </a:t>
            </a:r>
            <a:endParaRPr lang="en-US" altLang="ko-KR" sz="1400" dirty="0" smtClean="0"/>
          </a:p>
        </p:txBody>
      </p:sp>
      <p:sp>
        <p:nvSpPr>
          <p:cNvPr id="12" name="TextBox 11"/>
          <p:cNvSpPr txBox="1"/>
          <p:nvPr/>
        </p:nvSpPr>
        <p:spPr>
          <a:xfrm>
            <a:off x="2555776" y="637306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altLang="ko-KR" dirty="0" smtClean="0">
              <a:latin typeface="산돌60  R" pitchFamily="50" charset="-127"/>
              <a:ea typeface="산돌60  R" pitchFamily="50" charset="-127"/>
            </a:endParaRPr>
          </a:p>
          <a:p>
            <a:endParaRPr lang="ko-KR" altLang="en-US" dirty="0"/>
          </a:p>
        </p:txBody>
      </p:sp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611560" y="404664"/>
            <a:ext cx="7992888" cy="166199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4)</a:t>
            </a:r>
            <a:r>
              <a:rPr lang="ko-KR" altLang="en-US" sz="1200" b="1" dirty="0" smtClean="0"/>
              <a:t> 개인정보의 목적 외 이용 및 제</a:t>
            </a:r>
            <a:r>
              <a:rPr lang="en-US" altLang="ko-KR" sz="1200" b="1" dirty="0" smtClean="0"/>
              <a:t>3</a:t>
            </a:r>
            <a:r>
              <a:rPr lang="ko-KR" altLang="en-US" sz="1200" b="1" dirty="0" smtClean="0"/>
              <a:t>자 제공 제한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 </a:t>
            </a:r>
          </a:p>
          <a:p>
            <a:endParaRPr lang="en-US" altLang="ko-KR" sz="1400" b="1" dirty="0" smtClean="0"/>
          </a:p>
          <a:p>
            <a:r>
              <a:rPr lang="ko-KR" altLang="en-US" sz="1200" b="1" dirty="0" smtClean="0">
                <a:solidFill>
                  <a:srgbClr val="FF0000"/>
                </a:solidFill>
              </a:rPr>
              <a:t>  </a:t>
            </a:r>
            <a:r>
              <a:rPr lang="en-US" altLang="ko-KR" sz="1200" b="1" dirty="0" smtClean="0"/>
              <a:t>(1) </a:t>
            </a:r>
            <a:r>
              <a:rPr lang="ko-KR" altLang="en-US" sz="1200" b="1" dirty="0" smtClean="0"/>
              <a:t>개인정보의 목적 외 이용 및 제공이 가능한 경우 </a:t>
            </a:r>
            <a:r>
              <a:rPr lang="en-US" altLang="ko-KR" sz="1200" b="1" dirty="0" smtClean="0"/>
              <a:t>(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법 제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18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조</a:t>
            </a:r>
            <a:r>
              <a:rPr lang="en-US" altLang="ko-KR" sz="1200" b="1" dirty="0" smtClean="0"/>
              <a:t>) </a:t>
            </a:r>
            <a:endParaRPr lang="ko-KR" altLang="en-US" sz="1200" dirty="0" smtClean="0"/>
          </a:p>
          <a:p>
            <a:r>
              <a:rPr lang="ko-KR" altLang="en-US" sz="1200" dirty="0" smtClean="0"/>
              <a:t>     ① 정보주체의 별도 동의를 받은 경우</a:t>
            </a:r>
          </a:p>
          <a:p>
            <a:r>
              <a:rPr lang="ko-KR" altLang="en-US" sz="1200" dirty="0" smtClean="0"/>
              <a:t>     ② 다른 법률의 특별한 규정</a:t>
            </a:r>
          </a:p>
          <a:p>
            <a:r>
              <a:rPr lang="ko-KR" altLang="en-US" sz="1200" dirty="0" smtClean="0"/>
              <a:t>     ③ 명백히 정보주체 또는 제</a:t>
            </a:r>
            <a:r>
              <a:rPr lang="en-US" altLang="ko-KR" sz="1200" dirty="0" smtClean="0"/>
              <a:t>3</a:t>
            </a:r>
            <a:r>
              <a:rPr lang="ko-KR" altLang="en-US" sz="1200" dirty="0" smtClean="0"/>
              <a:t>자의 생명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신체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재산의 이익에 필요한 경우 </a:t>
            </a:r>
          </a:p>
          <a:p>
            <a:r>
              <a:rPr lang="ko-KR" altLang="en-US" sz="1200" dirty="0" smtClean="0"/>
              <a:t>     ④ 통계작성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학술연구에 필요한 경우로 특정개인을 알아볼 수 없는 형태로 제공</a:t>
            </a:r>
          </a:p>
          <a:p>
            <a:r>
              <a:rPr lang="ko-KR" altLang="en-US" sz="1200" b="1" dirty="0" smtClean="0"/>
              <a:t>     ⑤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처벌 규정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: </a:t>
            </a:r>
            <a:r>
              <a:rPr lang="ko-KR" altLang="en-US" sz="1200" dirty="0" smtClean="0"/>
              <a:t>제</a:t>
            </a:r>
            <a:r>
              <a:rPr lang="en-US" altLang="ko-KR" sz="1200" dirty="0" smtClean="0"/>
              <a:t>18</a:t>
            </a:r>
            <a:r>
              <a:rPr lang="ko-KR" altLang="en-US" sz="1200" dirty="0" smtClean="0"/>
              <a:t>조 위반 시 </a:t>
            </a:r>
            <a:r>
              <a:rPr lang="en-US" altLang="ko-KR" sz="1200" dirty="0" smtClean="0"/>
              <a:t>5</a:t>
            </a:r>
            <a:r>
              <a:rPr lang="ko-KR" altLang="en-US" sz="1200" dirty="0" smtClean="0"/>
              <a:t>년 이하 징역 또는 </a:t>
            </a:r>
            <a:r>
              <a:rPr lang="en-US" altLang="ko-KR" sz="1200" dirty="0" smtClean="0"/>
              <a:t>5</a:t>
            </a:r>
            <a:r>
              <a:rPr lang="ko-KR" altLang="en-US" sz="1200" dirty="0" err="1" smtClean="0"/>
              <a:t>천만원</a:t>
            </a:r>
            <a:r>
              <a:rPr lang="ko-KR" altLang="en-US" sz="1200" dirty="0" smtClean="0"/>
              <a:t> 이하의 벌금</a:t>
            </a:r>
            <a:r>
              <a:rPr lang="ko-KR" altLang="en-US" sz="1200" b="1" dirty="0" smtClean="0"/>
              <a:t> </a:t>
            </a:r>
            <a:r>
              <a:rPr lang="en-US" altLang="ko-KR" sz="1200" b="1" dirty="0" smtClean="0"/>
              <a:t> 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1560" y="2204864"/>
            <a:ext cx="7992888" cy="160043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>
                <a:solidFill>
                  <a:srgbClr val="FF0000"/>
                </a:solidFill>
              </a:rPr>
              <a:t>    ★ 개인정보 목적 외 이용 위반사례 ★</a:t>
            </a:r>
          </a:p>
          <a:p>
            <a:endParaRPr lang="en-US" altLang="ko-KR" sz="1200" dirty="0" smtClean="0"/>
          </a:p>
          <a:p>
            <a:r>
              <a:rPr lang="en-US" altLang="ko-KR" sz="1200" b="1" dirty="0" smtClean="0">
                <a:solidFill>
                  <a:srgbClr val="FF0000"/>
                </a:solidFill>
              </a:rPr>
              <a:t>  1.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 위반사례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: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 </a:t>
            </a:r>
            <a:r>
              <a:rPr lang="en-US" altLang="ko-KR" sz="1200" dirty="0" smtClean="0"/>
              <a:t>A</a:t>
            </a:r>
            <a:r>
              <a:rPr lang="ko-KR" altLang="en-US" sz="1200" dirty="0" smtClean="0"/>
              <a:t>기관 직원이 차량등록 업무 수행 시 검색한 개인정보</a:t>
            </a:r>
            <a:r>
              <a:rPr lang="en-US" altLang="ko-KR" sz="1200" dirty="0" smtClean="0"/>
              <a:t>(100</a:t>
            </a:r>
            <a:r>
              <a:rPr lang="ko-KR" altLang="en-US" sz="1200" dirty="0" smtClean="0"/>
              <a:t>건</a:t>
            </a:r>
            <a:r>
              <a:rPr lang="en-US" altLang="ko-KR" sz="1200" dirty="0" smtClean="0"/>
              <a:t>)</a:t>
            </a:r>
            <a:r>
              <a:rPr lang="ko-KR" altLang="en-US" sz="1200" dirty="0" smtClean="0"/>
              <a:t>를 </a:t>
            </a:r>
            <a:r>
              <a:rPr lang="en-US" altLang="ko-KR" sz="1200" dirty="0" smtClean="0"/>
              <a:t>PC</a:t>
            </a:r>
            <a:r>
              <a:rPr lang="ko-KR" altLang="en-US" sz="1200" dirty="0" smtClean="0"/>
              <a:t>에 개인적으로 보관하다 기관 내      </a:t>
            </a:r>
            <a:endParaRPr lang="en-US" altLang="ko-KR" sz="1200" dirty="0" smtClean="0"/>
          </a:p>
          <a:p>
            <a:r>
              <a:rPr lang="en-US" altLang="ko-KR" sz="1200" dirty="0" smtClean="0"/>
              <a:t>                  </a:t>
            </a:r>
            <a:r>
              <a:rPr lang="ko-KR" altLang="en-US" sz="1200" dirty="0" smtClean="0"/>
              <a:t>민원 게시판 </a:t>
            </a:r>
            <a:r>
              <a:rPr lang="ko-KR" altLang="en-US" sz="1200" dirty="0" err="1" smtClean="0"/>
              <a:t>댓글을</a:t>
            </a:r>
            <a:r>
              <a:rPr lang="ko-KR" altLang="en-US" sz="1200" dirty="0" smtClean="0"/>
              <a:t> 다는데 사용</a:t>
            </a:r>
          </a:p>
          <a:p>
            <a:r>
              <a:rPr lang="en-US" altLang="ko-KR" sz="1200" dirty="0" smtClean="0"/>
              <a:t>      </a:t>
            </a:r>
            <a:r>
              <a:rPr lang="en-US" altLang="ko-KR" sz="1200" b="1" dirty="0" smtClean="0">
                <a:solidFill>
                  <a:srgbClr val="0070C0"/>
                </a:solidFill>
              </a:rPr>
              <a:t>* </a:t>
            </a:r>
            <a:r>
              <a:rPr lang="ko-KR" altLang="en-US" sz="1200" b="1" dirty="0" smtClean="0">
                <a:solidFill>
                  <a:srgbClr val="0070C0"/>
                </a:solidFill>
              </a:rPr>
              <a:t>주의사항</a:t>
            </a:r>
            <a:r>
              <a:rPr lang="en-US" altLang="ko-KR" sz="1200" b="1" dirty="0" smtClean="0">
                <a:solidFill>
                  <a:srgbClr val="0070C0"/>
                </a:solidFill>
              </a:rPr>
              <a:t>:</a:t>
            </a:r>
            <a:r>
              <a:rPr lang="ko-KR" altLang="en-US" sz="1200" b="1" dirty="0" smtClean="0">
                <a:solidFill>
                  <a:srgbClr val="0070C0"/>
                </a:solidFill>
              </a:rPr>
              <a:t> </a:t>
            </a:r>
            <a:r>
              <a:rPr lang="ko-KR" altLang="en-US" sz="1200" dirty="0" smtClean="0"/>
              <a:t>업무상 사용하는 개인정보는 해당 목적으로만 이용하여야 함</a:t>
            </a:r>
          </a:p>
          <a:p>
            <a:r>
              <a:rPr lang="en-US" altLang="ko-KR" sz="1200" dirty="0" smtClean="0"/>
              <a:t>                     (</a:t>
            </a:r>
            <a:r>
              <a:rPr lang="ko-KR" altLang="en-US" sz="1200" dirty="0" smtClean="0"/>
              <a:t>개인정보를 </a:t>
            </a:r>
            <a:r>
              <a:rPr lang="en-US" altLang="ko-KR" sz="1200" dirty="0" smtClean="0"/>
              <a:t>PC</a:t>
            </a:r>
            <a:r>
              <a:rPr lang="ko-KR" altLang="en-US" sz="1200" dirty="0" smtClean="0"/>
              <a:t>에 함부로 보관할 경우 불법이용이나 유출의 위험이 있으므로 즉시 파기</a:t>
            </a:r>
            <a:r>
              <a:rPr lang="en-US" altLang="ko-KR" sz="1200" dirty="0" smtClean="0"/>
              <a:t>)</a:t>
            </a:r>
            <a:endParaRPr lang="ko-KR" altLang="en-US" sz="1200" dirty="0" smtClean="0"/>
          </a:p>
          <a:p>
            <a:r>
              <a:rPr lang="en-US" altLang="ko-KR" sz="1200" dirty="0" smtClean="0"/>
              <a:t>  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2.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 위반사례</a:t>
            </a:r>
            <a:r>
              <a:rPr lang="en-US" altLang="ko-KR" sz="1200" dirty="0" smtClean="0"/>
              <a:t>:</a:t>
            </a:r>
            <a:r>
              <a:rPr lang="ko-KR" altLang="en-US" sz="1200" dirty="0" smtClean="0"/>
              <a:t> </a:t>
            </a:r>
            <a:r>
              <a:rPr lang="en-US" altLang="ko-KR" sz="1200" dirty="0" smtClean="0"/>
              <a:t>B</a:t>
            </a:r>
            <a:r>
              <a:rPr lang="ko-KR" altLang="en-US" sz="1200" dirty="0" smtClean="0"/>
              <a:t>기관의 민원업무 담당자가 동생 배우자의 신원확인을 위해 혼인관계 증명서를 열람 </a:t>
            </a:r>
          </a:p>
          <a:p>
            <a:r>
              <a:rPr lang="en-US" altLang="ko-KR" sz="1200" dirty="0" smtClean="0"/>
              <a:t>      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*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주의사항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: </a:t>
            </a:r>
            <a:r>
              <a:rPr lang="ko-KR" altLang="en-US" sz="1200" dirty="0" smtClean="0"/>
              <a:t>민원 담당자가 개인적인 목적으로 민원서류를 무단 열람하여 이용하면 목적 외 이용에 해당</a:t>
            </a:r>
            <a:endParaRPr lang="ko-KR" altLang="en-US" sz="1200" dirty="0"/>
          </a:p>
        </p:txBody>
      </p:sp>
      <p:sp>
        <p:nvSpPr>
          <p:cNvPr id="13" name="TextBox 12"/>
          <p:cNvSpPr txBox="1"/>
          <p:nvPr/>
        </p:nvSpPr>
        <p:spPr>
          <a:xfrm>
            <a:off x="611560" y="3933056"/>
            <a:ext cx="7992888" cy="258532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/>
              <a:t>    </a:t>
            </a:r>
            <a:r>
              <a:rPr lang="ko-KR" altLang="en-US" sz="1400" b="1" dirty="0" smtClean="0">
                <a:solidFill>
                  <a:srgbClr val="FF0000"/>
                </a:solidFill>
              </a:rPr>
              <a:t>★ 개인정보 제</a:t>
            </a:r>
            <a:r>
              <a:rPr lang="en-US" altLang="ko-KR" sz="1400" b="1" dirty="0" smtClean="0">
                <a:solidFill>
                  <a:srgbClr val="FF0000"/>
                </a:solidFill>
              </a:rPr>
              <a:t>3</a:t>
            </a:r>
            <a:r>
              <a:rPr lang="ko-KR" altLang="en-US" sz="1400" b="1" dirty="0" smtClean="0">
                <a:solidFill>
                  <a:srgbClr val="FF0000"/>
                </a:solidFill>
              </a:rPr>
              <a:t>자 제공 위반사례 ★ </a:t>
            </a:r>
            <a:endParaRPr lang="en-US" altLang="ko-KR" sz="1400" b="1" dirty="0" smtClean="0">
              <a:solidFill>
                <a:srgbClr val="FF0000"/>
              </a:solidFill>
            </a:endParaRPr>
          </a:p>
          <a:p>
            <a:endParaRPr lang="en-US" altLang="ko-KR" sz="1400" b="1" dirty="0" smtClean="0"/>
          </a:p>
          <a:p>
            <a:r>
              <a:rPr lang="en-US" altLang="ko-KR" sz="1400" b="1" dirty="0" smtClean="0"/>
              <a:t>  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1.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 위반사례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: </a:t>
            </a:r>
            <a:r>
              <a:rPr lang="en-US" altLang="ko-KR" sz="1200" dirty="0" smtClean="0"/>
              <a:t>A</a:t>
            </a:r>
            <a:r>
              <a:rPr lang="ko-KR" altLang="en-US" sz="1200" dirty="0" smtClean="0"/>
              <a:t>기관 직원이 업무상 관리하던 타 직원의 개인정보를 동생에게 알려주어 명절 열차표 예매에 </a:t>
            </a:r>
            <a:endParaRPr lang="en-US" altLang="ko-KR" sz="1200" dirty="0" smtClean="0"/>
          </a:p>
          <a:p>
            <a:r>
              <a:rPr lang="en-US" altLang="ko-KR" sz="1200" dirty="0" smtClean="0"/>
              <a:t>                  </a:t>
            </a:r>
            <a:r>
              <a:rPr lang="ko-KR" altLang="en-US" sz="1200" dirty="0" smtClean="0"/>
              <a:t>사용하게 함</a:t>
            </a:r>
          </a:p>
          <a:p>
            <a:r>
              <a:rPr lang="en-US" altLang="ko-KR" sz="1200" b="1" dirty="0" smtClean="0"/>
              <a:t>      </a:t>
            </a:r>
            <a:r>
              <a:rPr lang="en-US" altLang="ko-KR" sz="1200" b="1" dirty="0" smtClean="0">
                <a:solidFill>
                  <a:srgbClr val="0070C0"/>
                </a:solidFill>
              </a:rPr>
              <a:t>* </a:t>
            </a:r>
            <a:r>
              <a:rPr lang="ko-KR" altLang="en-US" sz="1200" b="1" dirty="0" smtClean="0">
                <a:solidFill>
                  <a:srgbClr val="0070C0"/>
                </a:solidFill>
              </a:rPr>
              <a:t>주의사항</a:t>
            </a:r>
            <a:r>
              <a:rPr lang="en-US" altLang="ko-KR" sz="1200" b="1" dirty="0" smtClean="0">
                <a:solidFill>
                  <a:srgbClr val="0070C0"/>
                </a:solidFill>
              </a:rPr>
              <a:t>: </a:t>
            </a:r>
            <a:r>
              <a:rPr lang="ko-KR" altLang="en-US" sz="1200" dirty="0" smtClean="0"/>
              <a:t>부서 내 직원정보 등 소규모 개인 정보도 유출하지 않도록 주의</a:t>
            </a:r>
          </a:p>
          <a:p>
            <a:r>
              <a:rPr lang="en-US" altLang="ko-KR" sz="1200" b="1" dirty="0" smtClean="0"/>
              <a:t>  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2.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 위반사례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: </a:t>
            </a:r>
            <a:r>
              <a:rPr lang="en-US" altLang="ko-KR" sz="1200" dirty="0" smtClean="0"/>
              <a:t>B</a:t>
            </a:r>
            <a:r>
              <a:rPr lang="ko-KR" altLang="en-US" sz="1200" dirty="0" smtClean="0"/>
              <a:t>기관은 직원채용 합격자 발표 게시물에 주민등록번호 등 개인정보를 포함 </a:t>
            </a:r>
          </a:p>
          <a:p>
            <a:r>
              <a:rPr lang="en-US" altLang="ko-KR" sz="1200" b="1" dirty="0" smtClean="0"/>
              <a:t>      </a:t>
            </a:r>
            <a:r>
              <a:rPr lang="en-US" altLang="ko-KR" sz="1200" b="1" dirty="0" smtClean="0">
                <a:solidFill>
                  <a:srgbClr val="0070C0"/>
                </a:solidFill>
              </a:rPr>
              <a:t>* </a:t>
            </a:r>
            <a:r>
              <a:rPr lang="ko-KR" altLang="en-US" sz="1200" b="1" dirty="0" smtClean="0">
                <a:solidFill>
                  <a:srgbClr val="0070C0"/>
                </a:solidFill>
              </a:rPr>
              <a:t>주의사항</a:t>
            </a:r>
            <a:r>
              <a:rPr lang="en-US" altLang="ko-KR" sz="1200" b="1" dirty="0" smtClean="0">
                <a:solidFill>
                  <a:srgbClr val="0070C0"/>
                </a:solidFill>
              </a:rPr>
              <a:t>: </a:t>
            </a:r>
            <a:r>
              <a:rPr lang="ko-KR" altLang="en-US" sz="1200" dirty="0" smtClean="0"/>
              <a:t>홈페이지 게시물 확인 철저</a:t>
            </a:r>
            <a:r>
              <a:rPr lang="en-US" altLang="ko-KR" sz="1200" dirty="0" smtClean="0"/>
              <a:t>(</a:t>
            </a:r>
            <a:r>
              <a:rPr lang="ko-KR" altLang="en-US" sz="1200" dirty="0" smtClean="0"/>
              <a:t>홈페이지에 게시되면 즉시 삭제해도 </a:t>
            </a:r>
            <a:r>
              <a:rPr lang="ko-KR" altLang="en-US" sz="1200" dirty="0" err="1" smtClean="0"/>
              <a:t>구글</a:t>
            </a:r>
            <a:r>
              <a:rPr lang="ko-KR" altLang="en-US" sz="1200" dirty="0" smtClean="0"/>
              <a:t> 등 검색엔진에 남아 계속 </a:t>
            </a:r>
            <a:endParaRPr lang="en-US" altLang="ko-KR" sz="1200" dirty="0" smtClean="0"/>
          </a:p>
          <a:p>
            <a:r>
              <a:rPr lang="en-US" altLang="ko-KR" sz="1200" dirty="0" smtClean="0"/>
              <a:t>                     </a:t>
            </a:r>
            <a:r>
              <a:rPr lang="ko-KR" altLang="en-US" sz="1200" dirty="0" smtClean="0"/>
              <a:t>열람될 수 있음</a:t>
            </a:r>
            <a:r>
              <a:rPr lang="en-US" altLang="ko-KR" sz="1200" dirty="0" smtClean="0"/>
              <a:t>)</a:t>
            </a:r>
            <a:endParaRPr lang="ko-KR" altLang="en-US" sz="1200" dirty="0" smtClean="0"/>
          </a:p>
          <a:p>
            <a:r>
              <a:rPr lang="en-US" altLang="ko-KR" sz="1200" b="1" dirty="0" smtClean="0"/>
              <a:t>  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3.</a:t>
            </a:r>
            <a:r>
              <a:rPr lang="ko-KR" altLang="en-US" sz="1200" dirty="0" smtClean="0">
                <a:solidFill>
                  <a:srgbClr val="FF0000"/>
                </a:solidFill>
              </a:rPr>
              <a:t>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위반사례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: </a:t>
            </a:r>
            <a:r>
              <a:rPr lang="en-US" altLang="ko-KR" sz="1200" dirty="0" smtClean="0"/>
              <a:t>C</a:t>
            </a:r>
            <a:r>
              <a:rPr lang="ko-KR" altLang="en-US" sz="1200" dirty="0" smtClean="0"/>
              <a:t>기관은 노인에 관한 정보 발송문서에 주민번호 등 개인정보가 포함된 채 발송</a:t>
            </a:r>
          </a:p>
          <a:p>
            <a:r>
              <a:rPr lang="en-US" altLang="ko-KR" sz="1200" b="1" dirty="0" smtClean="0"/>
              <a:t>      </a:t>
            </a:r>
            <a:r>
              <a:rPr lang="en-US" altLang="ko-KR" sz="1200" b="1" dirty="0" smtClean="0">
                <a:solidFill>
                  <a:srgbClr val="0070C0"/>
                </a:solidFill>
              </a:rPr>
              <a:t>* </a:t>
            </a:r>
            <a:r>
              <a:rPr lang="ko-KR" altLang="en-US" sz="1200" b="1" dirty="0" smtClean="0">
                <a:solidFill>
                  <a:srgbClr val="0070C0"/>
                </a:solidFill>
              </a:rPr>
              <a:t>주의사항</a:t>
            </a:r>
            <a:r>
              <a:rPr lang="en-US" altLang="ko-KR" sz="1200" b="1" dirty="0" smtClean="0">
                <a:solidFill>
                  <a:srgbClr val="0070C0"/>
                </a:solidFill>
              </a:rPr>
              <a:t>: </a:t>
            </a:r>
            <a:r>
              <a:rPr lang="ko-KR" altLang="en-US" sz="1200" dirty="0" smtClean="0"/>
              <a:t>개인정보가 포함된 파일관리 철저</a:t>
            </a:r>
            <a:r>
              <a:rPr lang="en-US" altLang="ko-KR" sz="1200" dirty="0" smtClean="0"/>
              <a:t>(</a:t>
            </a:r>
            <a:r>
              <a:rPr lang="ko-KR" altLang="en-US" sz="1200" dirty="0" smtClean="0"/>
              <a:t>외부 문서에 잘못 첨부되지 않도록 주의하고 비밀번호를 </a:t>
            </a:r>
            <a:endParaRPr lang="en-US" altLang="ko-KR" sz="1200" dirty="0" smtClean="0"/>
          </a:p>
          <a:p>
            <a:r>
              <a:rPr lang="en-US" altLang="ko-KR" sz="1200" dirty="0" smtClean="0"/>
              <a:t>                     </a:t>
            </a:r>
            <a:r>
              <a:rPr lang="ko-KR" altLang="en-US" sz="1200" dirty="0" smtClean="0"/>
              <a:t>부여하여 잘못된 열람 방지</a:t>
            </a:r>
            <a:r>
              <a:rPr lang="en-US" altLang="ko-KR" sz="1200" dirty="0" smtClean="0"/>
              <a:t>) </a:t>
            </a:r>
            <a:endParaRPr lang="ko-KR" altLang="en-US" sz="1200" dirty="0" smtClean="0"/>
          </a:p>
          <a:p>
            <a:r>
              <a:rPr lang="en-US" altLang="ko-KR" sz="1200" b="1" dirty="0" smtClean="0">
                <a:solidFill>
                  <a:srgbClr val="FF0000"/>
                </a:solidFill>
              </a:rPr>
              <a:t>  4.</a:t>
            </a:r>
            <a:r>
              <a:rPr lang="ko-KR" altLang="en-US" sz="1200" dirty="0" smtClean="0">
                <a:solidFill>
                  <a:srgbClr val="FF0000"/>
                </a:solidFill>
              </a:rPr>
              <a:t>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위반사례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: </a:t>
            </a:r>
            <a:r>
              <a:rPr lang="en-US" altLang="ko-KR" sz="1200" dirty="0" smtClean="0"/>
              <a:t>D</a:t>
            </a:r>
            <a:r>
              <a:rPr lang="ko-KR" altLang="en-US" sz="1200" dirty="0" smtClean="0"/>
              <a:t>기관은 개별 통보해야 하는 개인정보가 포함된 민원서류를 민원인에게 일괄 발송</a:t>
            </a:r>
          </a:p>
          <a:p>
            <a:r>
              <a:rPr lang="en-US" altLang="ko-KR" sz="1200" b="1" dirty="0" smtClean="0">
                <a:solidFill>
                  <a:srgbClr val="0070C0"/>
                </a:solidFill>
              </a:rPr>
              <a:t>      * </a:t>
            </a:r>
            <a:r>
              <a:rPr lang="ko-KR" altLang="en-US" sz="1200" b="1" dirty="0" smtClean="0">
                <a:solidFill>
                  <a:srgbClr val="0070C0"/>
                </a:solidFill>
              </a:rPr>
              <a:t>주의사항</a:t>
            </a:r>
            <a:r>
              <a:rPr lang="en-US" altLang="ko-KR" sz="1200" b="1" dirty="0" smtClean="0">
                <a:solidFill>
                  <a:srgbClr val="0070C0"/>
                </a:solidFill>
              </a:rPr>
              <a:t>: </a:t>
            </a:r>
            <a:r>
              <a:rPr lang="ko-KR" altLang="en-US" sz="1200" dirty="0" smtClean="0"/>
              <a:t>개인정보가 포함된 문서는 각각 해당 수신자에게만 발송 조치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  </a:t>
            </a:r>
            <a:endParaRPr lang="ko-KR" alt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443541" y="260648"/>
            <a:ext cx="8352928" cy="6408712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731573" y="1534636"/>
            <a:ext cx="78728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  </a:t>
            </a:r>
            <a:endParaRPr lang="en-US" altLang="ko-KR" sz="1400" dirty="0" smtClean="0"/>
          </a:p>
        </p:txBody>
      </p:sp>
      <p:sp>
        <p:nvSpPr>
          <p:cNvPr id="12" name="TextBox 11"/>
          <p:cNvSpPr txBox="1"/>
          <p:nvPr/>
        </p:nvSpPr>
        <p:spPr>
          <a:xfrm>
            <a:off x="2555776" y="637306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altLang="ko-KR" dirty="0" smtClean="0">
              <a:latin typeface="산돌60  R" pitchFamily="50" charset="-127"/>
              <a:ea typeface="산돌60  R" pitchFamily="50" charset="-127"/>
            </a:endParaRPr>
          </a:p>
          <a:p>
            <a:endParaRPr lang="ko-KR" altLang="en-US" dirty="0"/>
          </a:p>
        </p:txBody>
      </p:sp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611560" y="471438"/>
            <a:ext cx="7992888" cy="58785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5) </a:t>
            </a:r>
            <a:r>
              <a:rPr lang="ko-KR" altLang="en-US" sz="1200" b="1" dirty="0" smtClean="0"/>
              <a:t>영상정보처리기기의 설치</a:t>
            </a:r>
            <a:r>
              <a:rPr lang="en-US" altLang="ko-KR" sz="1200" b="1" dirty="0" smtClean="0"/>
              <a:t>·</a:t>
            </a:r>
            <a:r>
              <a:rPr lang="ko-KR" altLang="en-US" sz="1200" b="1" dirty="0" smtClean="0"/>
              <a:t>운영 제한</a:t>
            </a:r>
            <a:endParaRPr lang="ko-KR" altLang="en-US" sz="1200" dirty="0" smtClean="0"/>
          </a:p>
          <a:p>
            <a:r>
              <a:rPr lang="en-US" altLang="ko-KR" sz="1200" b="1" dirty="0" smtClean="0"/>
              <a:t>  </a:t>
            </a:r>
          </a:p>
          <a:p>
            <a:r>
              <a:rPr lang="en-US" altLang="ko-KR" sz="1200" b="1" dirty="0" smtClean="0"/>
              <a:t>  (1) </a:t>
            </a:r>
            <a:r>
              <a:rPr lang="ko-KR" altLang="en-US" sz="1200" b="1" dirty="0" smtClean="0"/>
              <a:t>영상정보처리기기는 공개된 장소에 특정 목적으로만 설치</a:t>
            </a:r>
            <a:r>
              <a:rPr lang="en-US" altLang="ko-KR" sz="1200" b="1" dirty="0" smtClean="0"/>
              <a:t>·</a:t>
            </a:r>
            <a:r>
              <a:rPr lang="ko-KR" altLang="en-US" sz="1200" b="1" dirty="0" smtClean="0"/>
              <a:t>운영 </a:t>
            </a:r>
            <a:r>
              <a:rPr lang="en-US" altLang="ko-KR" sz="1200" b="1" dirty="0" smtClean="0"/>
              <a:t>(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법 제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25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조 제 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1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항</a:t>
            </a:r>
            <a:r>
              <a:rPr lang="en-US" altLang="ko-KR" sz="1200" b="1" dirty="0" smtClean="0"/>
              <a:t>)</a:t>
            </a:r>
            <a:endParaRPr lang="ko-KR" altLang="en-US" sz="1200" b="1" dirty="0" smtClean="0"/>
          </a:p>
          <a:p>
            <a:r>
              <a:rPr lang="ko-KR" altLang="en-US" sz="1200" dirty="0" smtClean="0"/>
              <a:t>     ① 영상정보처리기기 설치</a:t>
            </a:r>
            <a:r>
              <a:rPr lang="en-US" altLang="ko-KR" sz="1200" dirty="0" smtClean="0"/>
              <a:t>·</a:t>
            </a:r>
            <a:r>
              <a:rPr lang="ko-KR" altLang="en-US" sz="1200" dirty="0" smtClean="0"/>
              <a:t>운영 허용 사유</a:t>
            </a:r>
            <a:r>
              <a:rPr lang="en-US" altLang="ko-KR" sz="1200" dirty="0" smtClean="0"/>
              <a:t>: </a:t>
            </a:r>
            <a:r>
              <a:rPr lang="ko-KR" altLang="en-US" sz="1200" dirty="0" smtClean="0"/>
              <a:t>법령에서 구체적으로 허용하는 경우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범죄예방 및 수사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시설안전        </a:t>
            </a:r>
            <a:endParaRPr lang="en-US" altLang="ko-KR" sz="1200" dirty="0" smtClean="0"/>
          </a:p>
          <a:p>
            <a:r>
              <a:rPr lang="en-US" altLang="ko-KR" sz="1200" dirty="0" smtClean="0"/>
              <a:t>         </a:t>
            </a:r>
            <a:r>
              <a:rPr lang="ko-KR" altLang="en-US" sz="1200" dirty="0" smtClean="0"/>
              <a:t>및 화재예방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교통단속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교통정보의 수집</a:t>
            </a:r>
            <a:r>
              <a:rPr lang="en-US" altLang="ko-KR" sz="1200" dirty="0" smtClean="0"/>
              <a:t>·</a:t>
            </a:r>
            <a:r>
              <a:rPr lang="ko-KR" altLang="en-US" sz="1200" dirty="0" smtClean="0"/>
              <a:t>분석 및 제공 </a:t>
            </a:r>
          </a:p>
          <a:p>
            <a:r>
              <a:rPr lang="ko-KR" altLang="en-US" sz="1200" dirty="0" smtClean="0"/>
              <a:t>     ②</a:t>
            </a:r>
            <a:r>
              <a:rPr lang="ko-KR" altLang="en-US" sz="1200" b="1" dirty="0" smtClean="0"/>
              <a:t>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처벌 규정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: </a:t>
            </a:r>
            <a:r>
              <a:rPr lang="ko-KR" altLang="en-US" sz="1200" dirty="0" smtClean="0"/>
              <a:t>위반 시 </a:t>
            </a:r>
            <a:r>
              <a:rPr lang="en-US" altLang="ko-KR" sz="1200" dirty="0" smtClean="0"/>
              <a:t>3</a:t>
            </a:r>
            <a:r>
              <a:rPr lang="ko-KR" altLang="en-US" sz="1200" dirty="0" err="1" smtClean="0"/>
              <a:t>천만원</a:t>
            </a:r>
            <a:r>
              <a:rPr lang="ko-KR" altLang="en-US" sz="1200" dirty="0" smtClean="0"/>
              <a:t> 이하의 과태료 </a:t>
            </a:r>
          </a:p>
          <a:p>
            <a:r>
              <a:rPr lang="en-US" altLang="ko-KR" sz="1200" b="1" dirty="0" smtClean="0"/>
              <a:t>  (2) </a:t>
            </a:r>
            <a:r>
              <a:rPr lang="ko-KR" altLang="en-US" sz="1200" b="1" dirty="0" smtClean="0"/>
              <a:t>목욕실</a:t>
            </a:r>
            <a:r>
              <a:rPr lang="en-US" altLang="ko-KR" sz="1200" b="1" dirty="0" smtClean="0"/>
              <a:t>, </a:t>
            </a:r>
            <a:r>
              <a:rPr lang="ko-KR" altLang="en-US" sz="1200" b="1" dirty="0" smtClean="0"/>
              <a:t>화장실</a:t>
            </a:r>
            <a:r>
              <a:rPr lang="en-US" altLang="ko-KR" sz="1200" b="1" dirty="0" smtClean="0"/>
              <a:t>, </a:t>
            </a:r>
            <a:r>
              <a:rPr lang="ko-KR" altLang="en-US" sz="1200" b="1" dirty="0" smtClean="0"/>
              <a:t>탈의실 등 개인 사생활을 현저히 침해할 우려가 있는 장소에는 영상정보처리기기 설치</a:t>
            </a:r>
            <a:r>
              <a:rPr lang="en-US" altLang="ko-KR" sz="1200" b="1" dirty="0" smtClean="0"/>
              <a:t>·</a:t>
            </a:r>
            <a:r>
              <a:rPr lang="ko-KR" altLang="en-US" sz="1200" b="1" dirty="0" smtClean="0"/>
              <a:t>운영     </a:t>
            </a:r>
            <a:endParaRPr lang="en-US" altLang="ko-KR" sz="1200" b="1" dirty="0" smtClean="0"/>
          </a:p>
          <a:p>
            <a:r>
              <a:rPr lang="en-US" altLang="ko-KR" sz="1200" b="1" dirty="0" smtClean="0"/>
              <a:t>       </a:t>
            </a:r>
            <a:r>
              <a:rPr lang="ko-KR" altLang="en-US" sz="1200" b="1" dirty="0" smtClean="0"/>
              <a:t>금지 </a:t>
            </a:r>
            <a:r>
              <a:rPr lang="en-US" altLang="ko-KR" sz="1200" b="1" dirty="0" smtClean="0"/>
              <a:t>(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법 제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25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조제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2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항</a:t>
            </a:r>
            <a:r>
              <a:rPr lang="en-US" altLang="ko-KR" sz="1200" b="1" dirty="0" smtClean="0"/>
              <a:t>)</a:t>
            </a:r>
            <a:endParaRPr lang="ko-KR" altLang="en-US" sz="1200" b="1" dirty="0" smtClean="0"/>
          </a:p>
          <a:p>
            <a:r>
              <a:rPr lang="ko-KR" altLang="en-US" sz="1200" dirty="0" smtClean="0"/>
              <a:t>     ① 다만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교정시설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정신의료기관에는 설치</a:t>
            </a:r>
            <a:r>
              <a:rPr lang="en-US" altLang="ko-KR" sz="1200" dirty="0" smtClean="0"/>
              <a:t>·</a:t>
            </a:r>
            <a:r>
              <a:rPr lang="ko-KR" altLang="en-US" sz="1200" dirty="0" smtClean="0"/>
              <a:t>운영 허용 </a:t>
            </a:r>
            <a:r>
              <a:rPr lang="en-US" altLang="ko-KR" sz="1200" dirty="0" smtClean="0"/>
              <a:t>(</a:t>
            </a:r>
            <a:r>
              <a:rPr lang="ko-KR" altLang="en-US" sz="1200" dirty="0" smtClean="0">
                <a:solidFill>
                  <a:srgbClr val="FF0000"/>
                </a:solidFill>
              </a:rPr>
              <a:t>영 제</a:t>
            </a:r>
            <a:r>
              <a:rPr lang="en-US" altLang="ko-KR" sz="1200" dirty="0" smtClean="0">
                <a:solidFill>
                  <a:srgbClr val="FF0000"/>
                </a:solidFill>
              </a:rPr>
              <a:t>22</a:t>
            </a:r>
            <a:r>
              <a:rPr lang="ko-KR" altLang="en-US" sz="1200" dirty="0" smtClean="0">
                <a:solidFill>
                  <a:srgbClr val="FF0000"/>
                </a:solidFill>
              </a:rPr>
              <a:t>조 제</a:t>
            </a:r>
            <a:r>
              <a:rPr lang="en-US" altLang="ko-KR" sz="1200" dirty="0" smtClean="0">
                <a:solidFill>
                  <a:srgbClr val="FF0000"/>
                </a:solidFill>
              </a:rPr>
              <a:t>1</a:t>
            </a:r>
            <a:r>
              <a:rPr lang="ko-KR" altLang="en-US" sz="1200" dirty="0" smtClean="0">
                <a:solidFill>
                  <a:srgbClr val="FF0000"/>
                </a:solidFill>
              </a:rPr>
              <a:t>항</a:t>
            </a:r>
            <a:r>
              <a:rPr lang="en-US" altLang="ko-KR" sz="1200" dirty="0" smtClean="0"/>
              <a:t>)</a:t>
            </a:r>
            <a:endParaRPr lang="ko-KR" altLang="en-US" sz="1200" dirty="0" smtClean="0"/>
          </a:p>
          <a:p>
            <a:r>
              <a:rPr lang="ko-KR" altLang="en-US" sz="1200" dirty="0" smtClean="0"/>
              <a:t>     ②</a:t>
            </a:r>
            <a:r>
              <a:rPr lang="ko-KR" altLang="en-US" sz="1200" b="1" dirty="0" smtClean="0"/>
              <a:t>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처벌 규정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: </a:t>
            </a:r>
            <a:r>
              <a:rPr lang="ko-KR" altLang="en-US" sz="1200" dirty="0" smtClean="0"/>
              <a:t>위반 시 </a:t>
            </a:r>
            <a:r>
              <a:rPr lang="en-US" altLang="ko-KR" sz="1200" dirty="0" smtClean="0"/>
              <a:t>5</a:t>
            </a:r>
            <a:r>
              <a:rPr lang="ko-KR" altLang="en-US" sz="1200" dirty="0" err="1" smtClean="0"/>
              <a:t>천만원</a:t>
            </a:r>
            <a:r>
              <a:rPr lang="ko-KR" altLang="en-US" sz="1200" dirty="0" smtClean="0"/>
              <a:t> 이하의 과태료 </a:t>
            </a:r>
          </a:p>
          <a:p>
            <a:r>
              <a:rPr lang="en-US" altLang="ko-KR" sz="1200" b="1" dirty="0" smtClean="0"/>
              <a:t>  (3) </a:t>
            </a:r>
            <a:r>
              <a:rPr lang="ko-KR" altLang="en-US" sz="1200" b="1" dirty="0" smtClean="0"/>
              <a:t>영상정보처리기기 설치목적과 다른 목적으로 영상정보처리기기를 임의 조작</a:t>
            </a:r>
            <a:r>
              <a:rPr lang="en-US" altLang="ko-KR" sz="1200" b="1" dirty="0" smtClean="0"/>
              <a:t>, </a:t>
            </a:r>
            <a:r>
              <a:rPr lang="ko-KR" altLang="en-US" sz="1200" b="1" dirty="0" smtClean="0"/>
              <a:t>다른 곳을 비추는 행위</a:t>
            </a:r>
            <a:r>
              <a:rPr lang="en-US" altLang="ko-KR" sz="1200" b="1" dirty="0" smtClean="0"/>
              <a:t>, </a:t>
            </a:r>
          </a:p>
          <a:p>
            <a:r>
              <a:rPr lang="en-US" altLang="ko-KR" sz="1200" b="1" dirty="0" smtClean="0"/>
              <a:t>       </a:t>
            </a:r>
            <a:r>
              <a:rPr lang="ko-KR" altLang="en-US" sz="1200" b="1" dirty="0" smtClean="0"/>
              <a:t>녹음기능 사용 금지 </a:t>
            </a:r>
            <a:r>
              <a:rPr lang="en-US" altLang="ko-KR" sz="1200" b="1" dirty="0" smtClean="0"/>
              <a:t>(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법 제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25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조제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5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항</a:t>
            </a:r>
            <a:r>
              <a:rPr lang="en-US" altLang="ko-KR" sz="1200" b="1" dirty="0" smtClean="0"/>
              <a:t>)</a:t>
            </a:r>
            <a:endParaRPr lang="ko-KR" altLang="en-US" sz="1200" b="1" dirty="0" smtClean="0"/>
          </a:p>
          <a:p>
            <a:r>
              <a:rPr lang="ko-KR" altLang="en-US" sz="1200" dirty="0" smtClean="0"/>
              <a:t>     ①</a:t>
            </a:r>
            <a:r>
              <a:rPr lang="ko-KR" altLang="en-US" sz="1200" b="1" dirty="0" smtClean="0"/>
              <a:t>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처벌 규정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: </a:t>
            </a:r>
            <a:r>
              <a:rPr lang="ko-KR" altLang="en-US" sz="1200" dirty="0" smtClean="0"/>
              <a:t>위반 시 </a:t>
            </a:r>
            <a:r>
              <a:rPr lang="en-US" altLang="ko-KR" sz="1200" dirty="0" smtClean="0"/>
              <a:t>3</a:t>
            </a:r>
            <a:r>
              <a:rPr lang="ko-KR" altLang="en-US" sz="1200" dirty="0" err="1" smtClean="0"/>
              <a:t>천만원</a:t>
            </a:r>
            <a:r>
              <a:rPr lang="ko-KR" altLang="en-US" sz="1200" dirty="0" smtClean="0"/>
              <a:t> 이하 징역 또는 </a:t>
            </a:r>
            <a:r>
              <a:rPr lang="en-US" altLang="ko-KR" sz="1200" dirty="0" smtClean="0"/>
              <a:t>3</a:t>
            </a:r>
            <a:r>
              <a:rPr lang="ko-KR" altLang="en-US" sz="1200" dirty="0" err="1" smtClean="0"/>
              <a:t>천만원</a:t>
            </a:r>
            <a:r>
              <a:rPr lang="ko-KR" altLang="en-US" sz="1200" dirty="0" smtClean="0"/>
              <a:t> 이하 벌금 </a:t>
            </a:r>
          </a:p>
          <a:p>
            <a:r>
              <a:rPr lang="en-US" altLang="ko-KR" sz="1200" b="1" dirty="0" smtClean="0"/>
              <a:t>  (4) </a:t>
            </a:r>
            <a:r>
              <a:rPr lang="ko-KR" altLang="en-US" sz="1200" b="1" dirty="0" smtClean="0"/>
              <a:t>정보주체가 쉽게 인식할 수 있도록 안내판 설치 </a:t>
            </a:r>
            <a:r>
              <a:rPr lang="en-US" altLang="ko-KR" sz="1200" b="1" dirty="0" smtClean="0"/>
              <a:t>(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법 제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25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조제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4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항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,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영 제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24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조</a:t>
            </a:r>
            <a:r>
              <a:rPr lang="en-US" altLang="ko-KR" sz="1200" b="1" dirty="0" smtClean="0"/>
              <a:t>)</a:t>
            </a:r>
            <a:endParaRPr lang="ko-KR" altLang="en-US" sz="1200" b="1" dirty="0" smtClean="0"/>
          </a:p>
          <a:p>
            <a:r>
              <a:rPr lang="ko-KR" altLang="en-US" sz="1200" dirty="0" smtClean="0"/>
              <a:t>     ① 안내판 기재사항</a:t>
            </a:r>
            <a:r>
              <a:rPr lang="en-US" altLang="ko-KR" sz="1200" dirty="0" smtClean="0"/>
              <a:t>: </a:t>
            </a:r>
            <a:r>
              <a:rPr lang="ko-KR" altLang="en-US" sz="1200" dirty="0" smtClean="0"/>
              <a:t>설치목적 및 장소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촬영범위 및 시간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관리책임자 및 연락처 </a:t>
            </a:r>
          </a:p>
          <a:p>
            <a:r>
              <a:rPr lang="ko-KR" altLang="en-US" sz="1200" dirty="0" smtClean="0"/>
              <a:t>     ② 건물 안에 다수의 영상정보처리기기 설치 시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출입구 등 잘 보이는 곳에 해당시설</a:t>
            </a:r>
            <a:r>
              <a:rPr lang="en-US" altLang="ko-KR" sz="1200" dirty="0" smtClean="0"/>
              <a:t>·</a:t>
            </a:r>
            <a:r>
              <a:rPr lang="ko-KR" altLang="en-US" sz="1200" dirty="0" smtClean="0"/>
              <a:t>장소 전체가 설치 지역임     </a:t>
            </a:r>
            <a:endParaRPr lang="en-US" altLang="ko-KR" sz="1200" dirty="0" smtClean="0"/>
          </a:p>
          <a:p>
            <a:r>
              <a:rPr lang="en-US" altLang="ko-KR" sz="1200" dirty="0" smtClean="0"/>
              <a:t>         </a:t>
            </a:r>
            <a:r>
              <a:rPr lang="ko-KR" altLang="en-US" sz="1200" dirty="0" smtClean="0"/>
              <a:t>을 표시하는 안내판 설치</a:t>
            </a:r>
          </a:p>
          <a:p>
            <a:r>
              <a:rPr lang="ko-KR" altLang="en-US" sz="1200" dirty="0" smtClean="0"/>
              <a:t>     ③ 다음의 경우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안내판 설치에 갈음하여 인터넷 홈페이지에 기재사항 게재</a:t>
            </a:r>
          </a:p>
          <a:p>
            <a:r>
              <a:rPr lang="en-US" altLang="ko-KR" sz="1200" b="1" dirty="0" smtClean="0"/>
              <a:t>                             </a:t>
            </a:r>
            <a:r>
              <a:rPr lang="en-US" altLang="ko-KR" sz="1200" b="1" dirty="0" smtClean="0">
                <a:solidFill>
                  <a:srgbClr val="0070C0"/>
                </a:solidFill>
              </a:rPr>
              <a:t>&lt;</a:t>
            </a:r>
            <a:r>
              <a:rPr lang="ko-KR" altLang="en-US" sz="1200" b="1" dirty="0" smtClean="0">
                <a:solidFill>
                  <a:srgbClr val="0070C0"/>
                </a:solidFill>
              </a:rPr>
              <a:t>안내판 설치 예외</a:t>
            </a:r>
            <a:r>
              <a:rPr lang="en-US" altLang="ko-KR" sz="1200" b="1" dirty="0" smtClean="0">
                <a:solidFill>
                  <a:srgbClr val="0070C0"/>
                </a:solidFill>
              </a:rPr>
              <a:t>&gt;</a:t>
            </a:r>
            <a:endParaRPr lang="ko-KR" altLang="en-US" sz="1200" dirty="0" smtClean="0">
              <a:solidFill>
                <a:srgbClr val="0070C0"/>
              </a:solidFill>
            </a:endParaRPr>
          </a:p>
          <a:p>
            <a:r>
              <a:rPr lang="en-US" altLang="ko-KR" sz="1200" b="1" dirty="0" smtClean="0">
                <a:solidFill>
                  <a:srgbClr val="0070C0"/>
                </a:solidFill>
              </a:rPr>
              <a:t>            1. </a:t>
            </a:r>
            <a:r>
              <a:rPr lang="ko-KR" altLang="en-US" sz="1200" b="1" dirty="0" smtClean="0">
                <a:solidFill>
                  <a:srgbClr val="0070C0"/>
                </a:solidFill>
              </a:rPr>
              <a:t>공공기관이 원거리 촬영</a:t>
            </a:r>
            <a:r>
              <a:rPr lang="en-US" altLang="ko-KR" sz="1200" b="1" dirty="0" smtClean="0">
                <a:solidFill>
                  <a:srgbClr val="0070C0"/>
                </a:solidFill>
              </a:rPr>
              <a:t>, </a:t>
            </a:r>
            <a:r>
              <a:rPr lang="ko-KR" altLang="en-US" sz="1200" b="1" dirty="0" smtClean="0">
                <a:solidFill>
                  <a:srgbClr val="0070C0"/>
                </a:solidFill>
              </a:rPr>
              <a:t>과속</a:t>
            </a:r>
            <a:r>
              <a:rPr lang="en-US" altLang="ko-KR" sz="1200" b="1" dirty="0" smtClean="0">
                <a:solidFill>
                  <a:srgbClr val="0070C0"/>
                </a:solidFill>
              </a:rPr>
              <a:t>, </a:t>
            </a:r>
            <a:r>
              <a:rPr lang="ko-KR" altLang="en-US" sz="1200" b="1" dirty="0" smtClean="0">
                <a:solidFill>
                  <a:srgbClr val="0070C0"/>
                </a:solidFill>
              </a:rPr>
              <a:t>신호위반 단속 등 목적으로 설치하는 경우 </a:t>
            </a:r>
          </a:p>
          <a:p>
            <a:r>
              <a:rPr lang="en-US" altLang="ko-KR" sz="1200" b="1" dirty="0" smtClean="0">
                <a:solidFill>
                  <a:srgbClr val="0070C0"/>
                </a:solidFill>
              </a:rPr>
              <a:t>            2. </a:t>
            </a:r>
            <a:r>
              <a:rPr lang="ko-KR" altLang="en-US" sz="1200" b="1" dirty="0" smtClean="0">
                <a:solidFill>
                  <a:srgbClr val="0070C0"/>
                </a:solidFill>
              </a:rPr>
              <a:t>장소적 특성으로 안내판 설치가 불가능하거나 설치하더라도 정보주체가 쉽게 알아볼 수 없는 경우</a:t>
            </a:r>
          </a:p>
          <a:p>
            <a:r>
              <a:rPr lang="ko-KR" altLang="en-US" sz="1200" dirty="0" smtClean="0"/>
              <a:t>     ④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처벌 규정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: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 </a:t>
            </a:r>
            <a:r>
              <a:rPr lang="ko-KR" altLang="en-US" sz="1200" dirty="0" smtClean="0"/>
              <a:t>위반 시 </a:t>
            </a:r>
            <a:r>
              <a:rPr lang="en-US" altLang="ko-KR" sz="1200" dirty="0" smtClean="0"/>
              <a:t>1</a:t>
            </a:r>
            <a:r>
              <a:rPr lang="ko-KR" altLang="en-US" sz="1200" dirty="0" err="1" smtClean="0"/>
              <a:t>천만원</a:t>
            </a:r>
            <a:r>
              <a:rPr lang="ko-KR" altLang="en-US" sz="1200" dirty="0" smtClean="0"/>
              <a:t> 이하의 과태료</a:t>
            </a:r>
            <a:r>
              <a:rPr lang="en-US" altLang="ko-KR" sz="1200" b="1" dirty="0" smtClean="0"/>
              <a:t>  </a:t>
            </a:r>
          </a:p>
          <a:p>
            <a:endParaRPr lang="en-US" altLang="ko-KR" sz="1200" b="1" dirty="0" smtClean="0"/>
          </a:p>
          <a:p>
            <a:r>
              <a:rPr lang="en-US" altLang="ko-KR" sz="1200" b="1" dirty="0" smtClean="0"/>
              <a:t>6) </a:t>
            </a:r>
            <a:r>
              <a:rPr lang="ko-KR" altLang="en-US" sz="1200" b="1" dirty="0" smtClean="0"/>
              <a:t>개인정보 처리방침 수립 및 공개 </a:t>
            </a:r>
            <a:endParaRPr lang="ko-KR" altLang="en-US" sz="1200" dirty="0" smtClean="0"/>
          </a:p>
          <a:p>
            <a:r>
              <a:rPr lang="en-US" altLang="ko-KR" sz="1200" b="1" dirty="0" smtClean="0"/>
              <a:t>  </a:t>
            </a:r>
          </a:p>
          <a:p>
            <a:r>
              <a:rPr lang="en-US" altLang="ko-KR" sz="1200" b="1" dirty="0" smtClean="0"/>
              <a:t>  (1) </a:t>
            </a:r>
            <a:r>
              <a:rPr lang="ko-KR" altLang="en-US" sz="1200" b="1" dirty="0" err="1" smtClean="0"/>
              <a:t>개인정보처리자는</a:t>
            </a:r>
            <a:r>
              <a:rPr lang="ko-KR" altLang="en-US" sz="1200" b="1" dirty="0" smtClean="0"/>
              <a:t> 개인정보처리방침을 수립</a:t>
            </a:r>
            <a:r>
              <a:rPr lang="en-US" altLang="ko-KR" sz="1200" b="1" dirty="0" smtClean="0"/>
              <a:t>·</a:t>
            </a:r>
            <a:r>
              <a:rPr lang="ko-KR" altLang="en-US" sz="1200" b="1" dirty="0" smtClean="0"/>
              <a:t>공개 </a:t>
            </a:r>
            <a:r>
              <a:rPr lang="en-US" altLang="ko-KR" sz="1200" b="1" dirty="0" smtClean="0"/>
              <a:t>(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법 제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30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조 제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1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항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,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영 제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31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조 제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1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항</a:t>
            </a:r>
            <a:r>
              <a:rPr lang="en-US" altLang="ko-KR" sz="1200" b="1" dirty="0" smtClean="0"/>
              <a:t>)</a:t>
            </a:r>
            <a:endParaRPr lang="ko-KR" altLang="en-US" sz="1200" b="1" dirty="0" smtClean="0"/>
          </a:p>
          <a:p>
            <a:r>
              <a:rPr lang="ko-KR" altLang="en-US" sz="1200" dirty="0" smtClean="0"/>
              <a:t>     ① 개인정보처리방침 포함사항</a:t>
            </a:r>
            <a:r>
              <a:rPr lang="en-US" altLang="ko-KR" sz="1200" dirty="0" smtClean="0"/>
              <a:t>: </a:t>
            </a:r>
            <a:r>
              <a:rPr lang="ko-KR" altLang="en-US" sz="1200" dirty="0" smtClean="0"/>
              <a:t>개인정보 처리목적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개인정보 처리 및 보유기간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개인 정보 제</a:t>
            </a:r>
            <a:r>
              <a:rPr lang="en-US" altLang="ko-KR" sz="1200" dirty="0" smtClean="0"/>
              <a:t>3</a:t>
            </a:r>
            <a:r>
              <a:rPr lang="ko-KR" altLang="en-US" sz="1200" dirty="0" smtClean="0"/>
              <a:t>자 제공에 관한    </a:t>
            </a:r>
            <a:endParaRPr lang="en-US" altLang="ko-KR" sz="1200" dirty="0" smtClean="0"/>
          </a:p>
          <a:p>
            <a:r>
              <a:rPr lang="en-US" altLang="ko-KR" sz="1200" dirty="0" smtClean="0"/>
              <a:t>         </a:t>
            </a:r>
            <a:r>
              <a:rPr lang="ko-KR" altLang="en-US" sz="1200" dirty="0" smtClean="0"/>
              <a:t>사항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개인정보 처리 위탁에 관한 사항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정보주체의 권리</a:t>
            </a:r>
            <a:r>
              <a:rPr lang="en-US" altLang="ko-KR" sz="1200" dirty="0" smtClean="0"/>
              <a:t>·</a:t>
            </a:r>
            <a:r>
              <a:rPr lang="ko-KR" altLang="en-US" sz="1200" dirty="0" smtClean="0"/>
              <a:t>의무 및 행사방법에 관한 사항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처리하는 개인정보   </a:t>
            </a:r>
            <a:endParaRPr lang="en-US" altLang="ko-KR" sz="1200" dirty="0" smtClean="0"/>
          </a:p>
          <a:p>
            <a:r>
              <a:rPr lang="en-US" altLang="ko-KR" sz="1200" dirty="0" smtClean="0"/>
              <a:t>         </a:t>
            </a:r>
            <a:r>
              <a:rPr lang="ko-KR" altLang="en-US" sz="1200" dirty="0" smtClean="0"/>
              <a:t>항목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개인정보 파기에 관한 사항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개인정보 안전성 확보조치에 관한 사항 </a:t>
            </a:r>
          </a:p>
          <a:p>
            <a:r>
              <a:rPr lang="ko-KR" altLang="en-US" sz="1200" dirty="0" smtClean="0"/>
              <a:t>     ② 개인정보처리방침 공개방법</a:t>
            </a:r>
            <a:r>
              <a:rPr lang="en-US" altLang="ko-KR" sz="1200" dirty="0" smtClean="0"/>
              <a:t>: </a:t>
            </a:r>
            <a:r>
              <a:rPr lang="ko-KR" altLang="en-US" sz="1200" dirty="0" smtClean="0"/>
              <a:t>인터넷 홈페이지 첫 화면 또는 첫 화면과 직접 연결되는 화면에 게재</a:t>
            </a:r>
          </a:p>
          <a:p>
            <a:r>
              <a:rPr lang="ko-KR" altLang="en-US" sz="1200" dirty="0" smtClean="0"/>
              <a:t>     ③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처벌 규정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: </a:t>
            </a:r>
            <a:r>
              <a:rPr lang="ko-KR" altLang="en-US" sz="1200" dirty="0" smtClean="0"/>
              <a:t>위반 시 </a:t>
            </a:r>
            <a:r>
              <a:rPr lang="en-US" altLang="ko-KR" sz="1200" dirty="0" smtClean="0"/>
              <a:t>1</a:t>
            </a:r>
            <a:r>
              <a:rPr lang="ko-KR" altLang="en-US" sz="1200" dirty="0" err="1" smtClean="0"/>
              <a:t>천만원</a:t>
            </a:r>
            <a:r>
              <a:rPr lang="ko-KR" altLang="en-US" sz="1200" dirty="0" smtClean="0"/>
              <a:t> 이하의 과태료</a:t>
            </a:r>
            <a:r>
              <a:rPr lang="ko-KR" altLang="en-US" sz="1200" b="1" dirty="0" smtClean="0"/>
              <a:t> </a:t>
            </a:r>
            <a:endParaRPr lang="en-US" altLang="ko-KR" sz="12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467544" y="188640"/>
            <a:ext cx="8352928" cy="6552728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731573" y="1534636"/>
            <a:ext cx="78728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  </a:t>
            </a:r>
            <a:endParaRPr lang="en-US" altLang="ko-KR" sz="1400" dirty="0" smtClean="0"/>
          </a:p>
        </p:txBody>
      </p:sp>
      <p:sp>
        <p:nvSpPr>
          <p:cNvPr id="12" name="TextBox 11"/>
          <p:cNvSpPr txBox="1"/>
          <p:nvPr/>
        </p:nvSpPr>
        <p:spPr>
          <a:xfrm>
            <a:off x="2555776" y="637306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altLang="ko-KR" dirty="0" smtClean="0">
              <a:latin typeface="산돌60  R" pitchFamily="50" charset="-127"/>
              <a:ea typeface="산돌60  R" pitchFamily="50" charset="-127"/>
            </a:endParaRPr>
          </a:p>
          <a:p>
            <a:endParaRPr lang="ko-KR" altLang="en-US" dirty="0"/>
          </a:p>
        </p:txBody>
      </p:sp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611560" y="332656"/>
            <a:ext cx="8064896" cy="626469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7) </a:t>
            </a:r>
            <a:r>
              <a:rPr lang="ko-KR" altLang="en-US" sz="1200" b="1" dirty="0" smtClean="0"/>
              <a:t>개인정보 보호책임자의 지정</a:t>
            </a:r>
            <a:endParaRPr lang="ko-KR" altLang="en-US" sz="1200" dirty="0" smtClean="0"/>
          </a:p>
          <a:p>
            <a:endParaRPr lang="en-US" altLang="ko-KR" sz="1200" b="1" dirty="0" smtClean="0"/>
          </a:p>
          <a:p>
            <a:r>
              <a:rPr lang="en-US" altLang="ko-KR" sz="1200" b="1" dirty="0" smtClean="0"/>
              <a:t>  (1) </a:t>
            </a:r>
            <a:r>
              <a:rPr lang="ko-KR" altLang="en-US" sz="1200" b="1" dirty="0" err="1" smtClean="0"/>
              <a:t>개인정보처리자는</a:t>
            </a:r>
            <a:r>
              <a:rPr lang="ko-KR" altLang="en-US" sz="1200" b="1" dirty="0" smtClean="0"/>
              <a:t> 개인정보 처리에 관한 업무를 총괄</a:t>
            </a:r>
            <a:r>
              <a:rPr lang="en-US" altLang="ko-KR" sz="1200" b="1" dirty="0" smtClean="0"/>
              <a:t>·</a:t>
            </a:r>
            <a:r>
              <a:rPr lang="ko-KR" altLang="en-US" sz="1200" b="1" dirty="0" smtClean="0"/>
              <a:t>책임지는 개인정보보호책임자를 지정 </a:t>
            </a:r>
            <a:r>
              <a:rPr lang="en-US" altLang="ko-KR" sz="1200" b="1" dirty="0" smtClean="0"/>
              <a:t>(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법 제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31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조</a:t>
            </a:r>
            <a:r>
              <a:rPr lang="en-US" altLang="ko-KR" sz="1200" b="1" dirty="0" smtClean="0"/>
              <a:t>)</a:t>
            </a:r>
            <a:endParaRPr lang="ko-KR" altLang="en-US" sz="1200" b="1" dirty="0" smtClean="0"/>
          </a:p>
          <a:p>
            <a:r>
              <a:rPr lang="en-US" altLang="ko-KR" sz="1200" b="1" dirty="0" smtClean="0">
                <a:solidFill>
                  <a:srgbClr val="0070C0"/>
                </a:solidFill>
              </a:rPr>
              <a:t>              &lt;</a:t>
            </a:r>
            <a:r>
              <a:rPr lang="ko-KR" altLang="en-US" sz="1200" b="1" dirty="0" smtClean="0">
                <a:solidFill>
                  <a:srgbClr val="0070C0"/>
                </a:solidFill>
              </a:rPr>
              <a:t>개인정보 보호책임자 업무</a:t>
            </a:r>
            <a:r>
              <a:rPr lang="en-US" altLang="ko-KR" sz="1200" b="1" dirty="0" smtClean="0">
                <a:solidFill>
                  <a:srgbClr val="0070C0"/>
                </a:solidFill>
              </a:rPr>
              <a:t>&gt;</a:t>
            </a:r>
            <a:r>
              <a:rPr lang="ko-KR" altLang="en-US" sz="1200" b="1" dirty="0" smtClean="0">
                <a:solidFill>
                  <a:srgbClr val="0070C0"/>
                </a:solidFill>
              </a:rPr>
              <a:t> </a:t>
            </a:r>
            <a:r>
              <a:rPr lang="en-US" altLang="ko-KR" sz="1200" dirty="0" smtClean="0"/>
              <a:t>(</a:t>
            </a:r>
            <a:r>
              <a:rPr lang="ko-KR" altLang="en-US" sz="1200" dirty="0" smtClean="0">
                <a:solidFill>
                  <a:srgbClr val="FF0000"/>
                </a:solidFill>
              </a:rPr>
              <a:t>법 제</a:t>
            </a:r>
            <a:r>
              <a:rPr lang="en-US" altLang="ko-KR" sz="1200" dirty="0" smtClean="0">
                <a:solidFill>
                  <a:srgbClr val="FF0000"/>
                </a:solidFill>
              </a:rPr>
              <a:t>31</a:t>
            </a:r>
            <a:r>
              <a:rPr lang="ko-KR" altLang="en-US" sz="1200" dirty="0" smtClean="0">
                <a:solidFill>
                  <a:srgbClr val="FF0000"/>
                </a:solidFill>
              </a:rPr>
              <a:t>조제</a:t>
            </a:r>
            <a:r>
              <a:rPr lang="en-US" altLang="ko-KR" sz="1200" dirty="0" smtClean="0">
                <a:solidFill>
                  <a:srgbClr val="FF0000"/>
                </a:solidFill>
              </a:rPr>
              <a:t>2</a:t>
            </a:r>
            <a:r>
              <a:rPr lang="ko-KR" altLang="en-US" sz="1200" dirty="0" smtClean="0">
                <a:solidFill>
                  <a:srgbClr val="FF0000"/>
                </a:solidFill>
              </a:rPr>
              <a:t>항</a:t>
            </a:r>
            <a:r>
              <a:rPr lang="en-US" altLang="ko-KR" sz="1200" dirty="0" smtClean="0">
                <a:solidFill>
                  <a:srgbClr val="FF0000"/>
                </a:solidFill>
              </a:rPr>
              <a:t>, </a:t>
            </a:r>
            <a:r>
              <a:rPr lang="ko-KR" altLang="en-US" sz="1200" dirty="0" smtClean="0">
                <a:solidFill>
                  <a:srgbClr val="FF0000"/>
                </a:solidFill>
              </a:rPr>
              <a:t>영 제</a:t>
            </a:r>
            <a:r>
              <a:rPr lang="en-US" altLang="ko-KR" sz="1200" dirty="0" smtClean="0">
                <a:solidFill>
                  <a:srgbClr val="FF0000"/>
                </a:solidFill>
              </a:rPr>
              <a:t>32</a:t>
            </a:r>
            <a:r>
              <a:rPr lang="ko-KR" altLang="en-US" sz="1200" dirty="0" smtClean="0">
                <a:solidFill>
                  <a:srgbClr val="FF0000"/>
                </a:solidFill>
              </a:rPr>
              <a:t>조제</a:t>
            </a:r>
            <a:r>
              <a:rPr lang="en-US" altLang="ko-KR" sz="1200" dirty="0" smtClean="0">
                <a:solidFill>
                  <a:srgbClr val="FF0000"/>
                </a:solidFill>
              </a:rPr>
              <a:t>1</a:t>
            </a:r>
            <a:r>
              <a:rPr lang="ko-KR" altLang="en-US" sz="1200" dirty="0" smtClean="0">
                <a:solidFill>
                  <a:srgbClr val="FF0000"/>
                </a:solidFill>
              </a:rPr>
              <a:t>항</a:t>
            </a:r>
            <a:r>
              <a:rPr lang="en-US" altLang="ko-KR" sz="1200" dirty="0" smtClean="0"/>
              <a:t>) </a:t>
            </a:r>
            <a:endParaRPr lang="ko-KR" altLang="en-US" sz="1200" dirty="0" smtClean="0"/>
          </a:p>
          <a:p>
            <a:r>
              <a:rPr lang="en-US" altLang="ko-KR" sz="1200" dirty="0" smtClean="0"/>
              <a:t>               1. </a:t>
            </a:r>
            <a:r>
              <a:rPr lang="ko-KR" altLang="en-US" sz="1200" dirty="0" smtClean="0"/>
              <a:t>개인정보 보호계획 수립</a:t>
            </a:r>
            <a:r>
              <a:rPr lang="en-US" altLang="ko-KR" sz="1200" dirty="0" smtClean="0"/>
              <a:t>·</a:t>
            </a:r>
            <a:r>
              <a:rPr lang="ko-KR" altLang="en-US" sz="1200" dirty="0" smtClean="0"/>
              <a:t>시행 </a:t>
            </a:r>
          </a:p>
          <a:p>
            <a:r>
              <a:rPr lang="en-US" altLang="ko-KR" sz="1200" dirty="0" smtClean="0"/>
              <a:t>               2. </a:t>
            </a:r>
            <a:r>
              <a:rPr lang="ko-KR" altLang="en-US" sz="1200" dirty="0" smtClean="0"/>
              <a:t>개인정보 처리실태 및 관행의 정기적 조사</a:t>
            </a:r>
            <a:r>
              <a:rPr lang="en-US" altLang="ko-KR" sz="1200" dirty="0" smtClean="0"/>
              <a:t>·</a:t>
            </a:r>
            <a:r>
              <a:rPr lang="ko-KR" altLang="en-US" sz="1200" dirty="0" smtClean="0"/>
              <a:t>개선 </a:t>
            </a:r>
          </a:p>
          <a:p>
            <a:r>
              <a:rPr lang="en-US" altLang="ko-KR" sz="1200" dirty="0" smtClean="0"/>
              <a:t>               3. </a:t>
            </a:r>
            <a:r>
              <a:rPr lang="ko-KR" altLang="en-US" sz="1200" dirty="0" smtClean="0"/>
              <a:t>불만의 처리 및 피해구제 </a:t>
            </a:r>
          </a:p>
          <a:p>
            <a:r>
              <a:rPr lang="en-US" altLang="ko-KR" sz="1200" dirty="0" smtClean="0"/>
              <a:t>               4. </a:t>
            </a:r>
            <a:r>
              <a:rPr lang="ko-KR" altLang="en-US" sz="1200" dirty="0" smtClean="0"/>
              <a:t>유출 및 오남용 방지를 위한 내부통제시스템 구축 </a:t>
            </a:r>
          </a:p>
          <a:p>
            <a:r>
              <a:rPr lang="en-US" altLang="ko-KR" sz="1200" dirty="0" smtClean="0"/>
              <a:t>               5. </a:t>
            </a:r>
            <a:r>
              <a:rPr lang="ko-KR" altLang="en-US" sz="1200" dirty="0" smtClean="0"/>
              <a:t>개인정보 보호 교육계획 수립</a:t>
            </a:r>
            <a:r>
              <a:rPr lang="en-US" altLang="ko-KR" sz="1200" dirty="0" smtClean="0"/>
              <a:t>·</a:t>
            </a:r>
            <a:r>
              <a:rPr lang="ko-KR" altLang="en-US" sz="1200" dirty="0" smtClean="0"/>
              <a:t>시행 </a:t>
            </a:r>
          </a:p>
          <a:p>
            <a:r>
              <a:rPr lang="en-US" altLang="ko-KR" sz="1200" dirty="0" smtClean="0"/>
              <a:t>               6. </a:t>
            </a:r>
            <a:r>
              <a:rPr lang="ko-KR" altLang="en-US" sz="1200" dirty="0" smtClean="0"/>
              <a:t>개인정보파일 보호 및 관리</a:t>
            </a:r>
            <a:r>
              <a:rPr lang="en-US" altLang="ko-KR" sz="1200" dirty="0" smtClean="0"/>
              <a:t>· </a:t>
            </a:r>
            <a:r>
              <a:rPr lang="ko-KR" altLang="en-US" sz="1200" dirty="0" smtClean="0"/>
              <a:t>감독</a:t>
            </a:r>
          </a:p>
          <a:p>
            <a:r>
              <a:rPr lang="en-US" altLang="ko-KR" sz="1200" dirty="0" smtClean="0"/>
              <a:t>               7. </a:t>
            </a:r>
            <a:r>
              <a:rPr lang="ko-KR" altLang="en-US" sz="1200" dirty="0" smtClean="0"/>
              <a:t>개인정보처리방침 수립</a:t>
            </a:r>
            <a:r>
              <a:rPr lang="en-US" altLang="ko-KR" sz="1200" dirty="0" smtClean="0"/>
              <a:t>·</a:t>
            </a:r>
            <a:r>
              <a:rPr lang="ko-KR" altLang="en-US" sz="1200" dirty="0" smtClean="0"/>
              <a:t>변경 및 시행 </a:t>
            </a:r>
          </a:p>
          <a:p>
            <a:r>
              <a:rPr lang="en-US" altLang="ko-KR" sz="1200" dirty="0" smtClean="0"/>
              <a:t>               8. </a:t>
            </a:r>
            <a:r>
              <a:rPr lang="ko-KR" altLang="en-US" sz="1200" dirty="0" smtClean="0"/>
              <a:t>개인정보 보호 관련 자료의 관리 </a:t>
            </a:r>
          </a:p>
          <a:p>
            <a:r>
              <a:rPr lang="en-US" altLang="ko-KR" sz="1200" dirty="0" smtClean="0"/>
              <a:t>               9. </a:t>
            </a:r>
            <a:r>
              <a:rPr lang="ko-KR" altLang="en-US" sz="1200" dirty="0" smtClean="0"/>
              <a:t>처리목적이 달성되거나 보유기간이 경과한 개인정보 파기</a:t>
            </a:r>
          </a:p>
          <a:p>
            <a:r>
              <a:rPr lang="en-US" altLang="ko-KR" sz="1200" b="1" dirty="0" smtClean="0">
                <a:solidFill>
                  <a:srgbClr val="0070C0"/>
                </a:solidFill>
              </a:rPr>
              <a:t>             &lt;</a:t>
            </a:r>
            <a:r>
              <a:rPr lang="ko-KR" altLang="en-US" sz="1200" b="1" dirty="0" smtClean="0">
                <a:solidFill>
                  <a:srgbClr val="0070C0"/>
                </a:solidFill>
              </a:rPr>
              <a:t>지정 요건</a:t>
            </a:r>
            <a:r>
              <a:rPr lang="en-US" altLang="ko-KR" sz="1200" b="1" dirty="0" smtClean="0">
                <a:solidFill>
                  <a:srgbClr val="0070C0"/>
                </a:solidFill>
              </a:rPr>
              <a:t>&gt;</a:t>
            </a:r>
            <a:endParaRPr lang="ko-KR" altLang="en-US" sz="1200" dirty="0" smtClean="0">
              <a:solidFill>
                <a:srgbClr val="0070C0"/>
              </a:solidFill>
            </a:endParaRPr>
          </a:p>
          <a:p>
            <a:r>
              <a:rPr lang="en-US" altLang="ko-KR" sz="1200" dirty="0" smtClean="0"/>
              <a:t>               1. </a:t>
            </a:r>
            <a:r>
              <a:rPr lang="ko-KR" altLang="en-US" sz="1200" dirty="0" smtClean="0"/>
              <a:t>공공기관은 기관별 직급 명시 </a:t>
            </a:r>
            <a:r>
              <a:rPr lang="en-US" altLang="ko-KR" sz="1200" dirty="0" smtClean="0"/>
              <a:t>(</a:t>
            </a:r>
            <a:r>
              <a:rPr lang="ko-KR" altLang="en-US" sz="1200" dirty="0" smtClean="0"/>
              <a:t>개인정보처리 담당부서의 장</a:t>
            </a:r>
            <a:r>
              <a:rPr lang="en-US" altLang="ko-KR" sz="1200" dirty="0" smtClean="0"/>
              <a:t>) </a:t>
            </a:r>
            <a:endParaRPr lang="ko-KR" altLang="en-US" sz="1200" dirty="0" smtClean="0"/>
          </a:p>
          <a:p>
            <a:r>
              <a:rPr lang="en-US" altLang="ko-KR" sz="1200" dirty="0" smtClean="0"/>
              <a:t>               2. </a:t>
            </a:r>
            <a:r>
              <a:rPr lang="ko-KR" altLang="en-US" sz="1200" dirty="0" smtClean="0"/>
              <a:t>공공기관 외의 개인정보처리자의 경우</a:t>
            </a:r>
            <a:r>
              <a:rPr lang="en-US" altLang="ko-KR" sz="1200" dirty="0" smtClean="0"/>
              <a:t>: </a:t>
            </a:r>
            <a:r>
              <a:rPr lang="ko-KR" altLang="en-US" sz="1200" dirty="0" smtClean="0"/>
              <a:t>개인 사업주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대표자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정보처리 업무를 담당하는 부서의 장</a:t>
            </a:r>
            <a:r>
              <a:rPr lang="en-US" altLang="ko-KR" sz="1200" dirty="0" smtClean="0"/>
              <a:t>,       </a:t>
            </a:r>
          </a:p>
          <a:p>
            <a:r>
              <a:rPr lang="en-US" altLang="ko-KR" sz="1200" dirty="0" smtClean="0"/>
              <a:t>                  </a:t>
            </a:r>
            <a:r>
              <a:rPr lang="ko-KR" altLang="en-US" sz="1200" dirty="0" smtClean="0"/>
              <a:t>개인정보 보호에 관한 소양이 있는 사람 중 어느 하나를 지정</a:t>
            </a:r>
          </a:p>
          <a:p>
            <a:r>
              <a:rPr lang="ko-KR" altLang="en-US" sz="1200" dirty="0" smtClean="0"/>
              <a:t>     ①</a:t>
            </a:r>
            <a:r>
              <a:rPr lang="ko-KR" altLang="en-US" sz="1200" b="1" dirty="0" smtClean="0"/>
              <a:t>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처벌 규정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: </a:t>
            </a:r>
            <a:r>
              <a:rPr lang="ko-KR" altLang="en-US" sz="1200" dirty="0" smtClean="0"/>
              <a:t>위반 시 </a:t>
            </a:r>
            <a:r>
              <a:rPr lang="en-US" altLang="ko-KR" sz="1200" dirty="0" smtClean="0"/>
              <a:t>1</a:t>
            </a:r>
            <a:r>
              <a:rPr lang="ko-KR" altLang="en-US" sz="1200" dirty="0" err="1" smtClean="0"/>
              <a:t>천만원</a:t>
            </a:r>
            <a:r>
              <a:rPr lang="ko-KR" altLang="en-US" sz="1200" dirty="0" smtClean="0"/>
              <a:t> 이하의 과태료 </a:t>
            </a:r>
          </a:p>
          <a:p>
            <a:endParaRPr lang="en-US" altLang="ko-KR" sz="1200" b="1" dirty="0" smtClean="0"/>
          </a:p>
          <a:p>
            <a:r>
              <a:rPr lang="en-US" altLang="ko-KR" sz="1200" b="1" dirty="0" smtClean="0"/>
              <a:t>8) </a:t>
            </a:r>
            <a:r>
              <a:rPr lang="ko-KR" altLang="en-US" sz="1200" b="1" dirty="0" smtClean="0"/>
              <a:t>개인정보의 안전성 확보조치</a:t>
            </a:r>
            <a:endParaRPr lang="ko-KR" altLang="en-US" sz="1200" dirty="0" smtClean="0"/>
          </a:p>
          <a:p>
            <a:endParaRPr lang="en-US" altLang="ko-KR" sz="1200" dirty="0" smtClean="0"/>
          </a:p>
          <a:p>
            <a:r>
              <a:rPr lang="en-US" altLang="ko-KR" sz="1200" b="1" dirty="0" smtClean="0"/>
              <a:t>  (1) </a:t>
            </a:r>
            <a:r>
              <a:rPr lang="ko-KR" altLang="en-US" sz="1200" b="1" dirty="0" smtClean="0"/>
              <a:t>개인정보가 분실</a:t>
            </a:r>
            <a:r>
              <a:rPr lang="en-US" altLang="ko-KR" sz="1200" b="1" dirty="0" smtClean="0"/>
              <a:t>·</a:t>
            </a:r>
            <a:r>
              <a:rPr lang="ko-KR" altLang="en-US" sz="1200" b="1" dirty="0" smtClean="0"/>
              <a:t>도난</a:t>
            </a:r>
            <a:r>
              <a:rPr lang="en-US" altLang="ko-KR" sz="1200" b="1" dirty="0" smtClean="0"/>
              <a:t>·</a:t>
            </a:r>
            <a:r>
              <a:rPr lang="ko-KR" altLang="en-US" sz="1200" b="1" dirty="0" smtClean="0"/>
              <a:t>유출</a:t>
            </a:r>
            <a:r>
              <a:rPr lang="en-US" altLang="ko-KR" sz="1200" b="1" dirty="0" smtClean="0"/>
              <a:t>·</a:t>
            </a:r>
            <a:r>
              <a:rPr lang="ko-KR" altLang="en-US" sz="1200" b="1" dirty="0" smtClean="0"/>
              <a:t>변조</a:t>
            </a:r>
            <a:r>
              <a:rPr lang="en-US" altLang="ko-KR" sz="1200" b="1" dirty="0" smtClean="0"/>
              <a:t>·</a:t>
            </a:r>
            <a:r>
              <a:rPr lang="ko-KR" altLang="en-US" sz="1200" b="1" dirty="0" smtClean="0"/>
              <a:t>훼손되지 않도록 안전성 확보에 필요한 기술적</a:t>
            </a:r>
            <a:r>
              <a:rPr lang="en-US" altLang="ko-KR" sz="1200" b="1" dirty="0" smtClean="0"/>
              <a:t>·</a:t>
            </a:r>
            <a:r>
              <a:rPr lang="ko-KR" altLang="en-US" sz="1200" b="1" dirty="0" smtClean="0"/>
              <a:t>관리적</a:t>
            </a:r>
            <a:r>
              <a:rPr lang="en-US" altLang="ko-KR" sz="1200" b="1" dirty="0" smtClean="0"/>
              <a:t>·</a:t>
            </a:r>
            <a:r>
              <a:rPr lang="ko-KR" altLang="en-US" sz="1200" b="1" dirty="0" smtClean="0"/>
              <a:t>물리적 조치 이행 </a:t>
            </a:r>
            <a:endParaRPr lang="en-US" altLang="ko-KR" sz="1200" b="1" dirty="0" smtClean="0"/>
          </a:p>
          <a:p>
            <a:r>
              <a:rPr lang="en-US" altLang="ko-KR" sz="1200" b="1" dirty="0" smtClean="0"/>
              <a:t>      (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법 제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29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조</a:t>
            </a:r>
            <a:r>
              <a:rPr lang="en-US" altLang="ko-KR" sz="1200" b="1" dirty="0" smtClean="0"/>
              <a:t>)</a:t>
            </a:r>
            <a:endParaRPr lang="ko-KR" altLang="en-US" sz="1200" b="1" dirty="0" smtClean="0"/>
          </a:p>
          <a:p>
            <a:r>
              <a:rPr lang="ko-KR" altLang="en-US" sz="1200" dirty="0" smtClean="0"/>
              <a:t>     ① 관리적 보호조치 </a:t>
            </a:r>
          </a:p>
          <a:p>
            <a:r>
              <a:rPr lang="en-US" altLang="ko-KR" sz="1200" dirty="0" smtClean="0"/>
              <a:t>       - </a:t>
            </a:r>
            <a:r>
              <a:rPr lang="ko-KR" altLang="en-US" sz="1200" dirty="0" smtClean="0"/>
              <a:t>내부관리계획 수립</a:t>
            </a:r>
            <a:r>
              <a:rPr lang="en-US" altLang="ko-KR" sz="1200" dirty="0" smtClean="0"/>
              <a:t>·</a:t>
            </a:r>
            <a:r>
              <a:rPr lang="ko-KR" altLang="en-US" sz="1200" dirty="0" smtClean="0"/>
              <a:t>시행 </a:t>
            </a:r>
          </a:p>
          <a:p>
            <a:r>
              <a:rPr lang="ko-KR" altLang="en-US" sz="1200" dirty="0" smtClean="0"/>
              <a:t>     ② 기술적 보호조치</a:t>
            </a:r>
          </a:p>
          <a:p>
            <a:r>
              <a:rPr lang="en-US" altLang="ko-KR" sz="1200" dirty="0" smtClean="0"/>
              <a:t>       - </a:t>
            </a:r>
            <a:r>
              <a:rPr lang="ko-KR" altLang="en-US" sz="1200" dirty="0" smtClean="0"/>
              <a:t>접근통제 및 접근권한 제한 조치 </a:t>
            </a:r>
          </a:p>
          <a:p>
            <a:r>
              <a:rPr lang="en-US" altLang="ko-KR" sz="1200" dirty="0" smtClean="0"/>
              <a:t>       - </a:t>
            </a:r>
            <a:r>
              <a:rPr lang="ko-KR" altLang="en-US" sz="1200" dirty="0" smtClean="0"/>
              <a:t>개인정보의 안전한 저장</a:t>
            </a:r>
            <a:r>
              <a:rPr lang="en-US" altLang="ko-KR" sz="1200" dirty="0" smtClean="0"/>
              <a:t>·</a:t>
            </a:r>
            <a:r>
              <a:rPr lang="ko-KR" altLang="en-US" sz="1200" dirty="0" smtClean="0"/>
              <a:t>전송을 위한 암호화 또는 이에 상응하는 조치 </a:t>
            </a:r>
          </a:p>
          <a:p>
            <a:r>
              <a:rPr lang="en-US" altLang="ko-KR" sz="1200" dirty="0" smtClean="0"/>
              <a:t>       - </a:t>
            </a:r>
            <a:r>
              <a:rPr lang="ko-KR" altLang="en-US" sz="1200" dirty="0" smtClean="0"/>
              <a:t>접속기록의 보관 및 위</a:t>
            </a:r>
            <a:r>
              <a:rPr lang="en-US" altLang="ko-KR" sz="1200" dirty="0" smtClean="0"/>
              <a:t>·</a:t>
            </a:r>
            <a:r>
              <a:rPr lang="ko-KR" altLang="en-US" sz="1200" dirty="0" smtClean="0"/>
              <a:t>변조 방지조치 </a:t>
            </a:r>
          </a:p>
          <a:p>
            <a:r>
              <a:rPr lang="en-US" altLang="ko-KR" sz="1200" dirty="0" smtClean="0"/>
              <a:t>       - </a:t>
            </a:r>
            <a:r>
              <a:rPr lang="ko-KR" altLang="en-US" sz="1200" dirty="0" smtClean="0"/>
              <a:t>보안프로그램의 설치 및 갱신조치</a:t>
            </a:r>
            <a:r>
              <a:rPr lang="ko-KR" altLang="en-US" sz="1200" b="1" dirty="0" smtClean="0"/>
              <a:t> </a:t>
            </a:r>
            <a:endParaRPr lang="ko-KR" altLang="en-US" sz="1200" dirty="0" smtClean="0"/>
          </a:p>
          <a:p>
            <a:r>
              <a:rPr lang="ko-KR" altLang="en-US" sz="1200" dirty="0" smtClean="0"/>
              <a:t>     ③ 물리적 보호조치 </a:t>
            </a:r>
          </a:p>
          <a:p>
            <a:r>
              <a:rPr lang="en-US" altLang="ko-KR" sz="1200" dirty="0" smtClean="0"/>
              <a:t>       - </a:t>
            </a:r>
            <a:r>
              <a:rPr lang="ko-KR" altLang="en-US" sz="1200" dirty="0" smtClean="0"/>
              <a:t>개인정보 안전한 보관을 위한 보관시설 마련 또는 </a:t>
            </a:r>
            <a:r>
              <a:rPr lang="ko-KR" altLang="en-US" sz="1200" dirty="0" err="1" smtClean="0"/>
              <a:t>잠금장치</a:t>
            </a:r>
            <a:r>
              <a:rPr lang="ko-KR" altLang="en-US" sz="1200" dirty="0" smtClean="0"/>
              <a:t> 설치</a:t>
            </a:r>
          </a:p>
          <a:p>
            <a:r>
              <a:rPr lang="ko-KR" altLang="en-US" sz="1200" dirty="0" smtClean="0"/>
              <a:t>     ④</a:t>
            </a:r>
            <a:r>
              <a:rPr lang="ko-KR" altLang="en-US" sz="1200" b="1" dirty="0" smtClean="0"/>
              <a:t>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처벌 규정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: </a:t>
            </a:r>
            <a:r>
              <a:rPr lang="ko-KR" altLang="en-US" sz="1200" dirty="0" err="1" smtClean="0"/>
              <a:t>미이행시</a:t>
            </a:r>
            <a:r>
              <a:rPr lang="ko-KR" altLang="en-US" sz="1200" dirty="0" smtClean="0"/>
              <a:t> </a:t>
            </a:r>
            <a:r>
              <a:rPr lang="en-US" altLang="ko-KR" sz="1200" dirty="0" smtClean="0"/>
              <a:t>3</a:t>
            </a:r>
            <a:r>
              <a:rPr lang="ko-KR" altLang="en-US" sz="1200" dirty="0" err="1" smtClean="0"/>
              <a:t>천만원</a:t>
            </a:r>
            <a:r>
              <a:rPr lang="ko-KR" altLang="en-US" sz="1200" dirty="0" smtClean="0"/>
              <a:t> 이하의 과태료</a:t>
            </a:r>
            <a:r>
              <a:rPr lang="en-US" altLang="ko-KR" sz="1200" dirty="0" smtClean="0"/>
              <a:t>, </a:t>
            </a:r>
            <a:r>
              <a:rPr lang="ko-KR" altLang="en-US" sz="1200" dirty="0" err="1" smtClean="0"/>
              <a:t>미이행으로</a:t>
            </a:r>
            <a:r>
              <a:rPr lang="ko-KR" altLang="en-US" sz="1200" dirty="0" smtClean="0"/>
              <a:t> 인한 </a:t>
            </a:r>
            <a:r>
              <a:rPr lang="ko-KR" altLang="en-US" sz="1200" dirty="0" err="1" smtClean="0"/>
              <a:t>유출시</a:t>
            </a:r>
            <a:r>
              <a:rPr lang="ko-KR" altLang="en-US" sz="1200" dirty="0" smtClean="0"/>
              <a:t> </a:t>
            </a:r>
            <a:r>
              <a:rPr lang="en-US" altLang="ko-KR" sz="1200" dirty="0" smtClean="0"/>
              <a:t>2</a:t>
            </a:r>
            <a:r>
              <a:rPr lang="ko-KR" altLang="en-US" sz="1200" dirty="0" smtClean="0"/>
              <a:t>년 이하 징역 또는 </a:t>
            </a:r>
            <a:r>
              <a:rPr lang="en-US" altLang="ko-KR" sz="1200" dirty="0" smtClean="0"/>
              <a:t>1</a:t>
            </a:r>
            <a:r>
              <a:rPr lang="ko-KR" altLang="en-US" sz="1200" dirty="0" err="1" smtClean="0"/>
              <a:t>천만원</a:t>
            </a:r>
            <a:r>
              <a:rPr lang="ko-KR" altLang="en-US" sz="1200" dirty="0" smtClean="0"/>
              <a:t> 이하 벌금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443541" y="260648"/>
            <a:ext cx="8352928" cy="6408712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731573" y="1534636"/>
            <a:ext cx="78728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  </a:t>
            </a:r>
            <a:endParaRPr lang="en-US" altLang="ko-KR" sz="1400" dirty="0" smtClean="0"/>
          </a:p>
        </p:txBody>
      </p:sp>
      <p:sp>
        <p:nvSpPr>
          <p:cNvPr id="12" name="TextBox 11"/>
          <p:cNvSpPr txBox="1"/>
          <p:nvPr/>
        </p:nvSpPr>
        <p:spPr>
          <a:xfrm>
            <a:off x="2555776" y="637306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altLang="ko-KR" dirty="0" smtClean="0">
              <a:latin typeface="산돌60  R" pitchFamily="50" charset="-127"/>
              <a:ea typeface="산돌60  R" pitchFamily="50" charset="-127"/>
            </a:endParaRPr>
          </a:p>
          <a:p>
            <a:endParaRPr lang="ko-KR" altLang="en-US" dirty="0"/>
          </a:p>
        </p:txBody>
      </p:sp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611560" y="404664"/>
            <a:ext cx="7992888" cy="270843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9) </a:t>
            </a:r>
            <a:r>
              <a:rPr lang="ko-KR" altLang="en-US" sz="1200" b="1" dirty="0" smtClean="0"/>
              <a:t>개인정보 파기조치</a:t>
            </a:r>
            <a:endParaRPr lang="ko-KR" altLang="en-US" sz="1200" dirty="0" smtClean="0"/>
          </a:p>
          <a:p>
            <a:endParaRPr lang="en-US" altLang="ko-KR" sz="1200" dirty="0" smtClean="0"/>
          </a:p>
          <a:p>
            <a:r>
              <a:rPr lang="en-US" altLang="ko-KR" sz="1200" b="1" dirty="0" smtClean="0"/>
              <a:t>  (1) </a:t>
            </a:r>
            <a:r>
              <a:rPr lang="ko-KR" altLang="en-US" sz="1200" b="1" dirty="0" smtClean="0"/>
              <a:t>보유기간의 경과</a:t>
            </a:r>
            <a:r>
              <a:rPr lang="en-US" altLang="ko-KR" sz="1200" b="1" dirty="0" smtClean="0"/>
              <a:t>, </a:t>
            </a:r>
            <a:r>
              <a:rPr lang="ko-KR" altLang="en-US" sz="1200" b="1" dirty="0" smtClean="0"/>
              <a:t>개인정보 처리목적 달성 등 개인정보가 불필요하게 되었을 때는 지체 없이</a:t>
            </a:r>
            <a:r>
              <a:rPr lang="en-US" altLang="ko-KR" sz="1200" b="1" dirty="0" smtClean="0"/>
              <a:t>(5</a:t>
            </a:r>
            <a:r>
              <a:rPr lang="ko-KR" altLang="en-US" sz="1200" b="1" dirty="0" smtClean="0"/>
              <a:t>일 이내</a:t>
            </a:r>
            <a:r>
              <a:rPr lang="en-US" altLang="ko-KR" sz="1200" b="1" dirty="0" smtClean="0"/>
              <a:t>) </a:t>
            </a:r>
            <a:r>
              <a:rPr lang="ko-KR" altLang="en-US" sz="1200" b="1" dirty="0" smtClean="0"/>
              <a:t>개인    </a:t>
            </a:r>
            <a:endParaRPr lang="en-US" altLang="ko-KR" sz="1200" b="1" dirty="0" smtClean="0"/>
          </a:p>
          <a:p>
            <a:r>
              <a:rPr lang="en-US" altLang="ko-KR" sz="1200" b="1" dirty="0" smtClean="0"/>
              <a:t>       </a:t>
            </a:r>
            <a:r>
              <a:rPr lang="ko-KR" altLang="en-US" sz="1200" b="1" dirty="0" smtClean="0"/>
              <a:t>정보 파기 </a:t>
            </a:r>
            <a:r>
              <a:rPr lang="en-US" altLang="ko-KR" sz="1200" b="1" dirty="0" smtClean="0"/>
              <a:t>(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법 제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21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조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,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표준지침 제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11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조</a:t>
            </a:r>
            <a:r>
              <a:rPr lang="en-US" altLang="ko-KR" sz="1200" b="1" dirty="0" smtClean="0"/>
              <a:t>)</a:t>
            </a:r>
            <a:endParaRPr lang="ko-KR" altLang="en-US" sz="1200" b="1" dirty="0" smtClean="0"/>
          </a:p>
          <a:p>
            <a:r>
              <a:rPr lang="en-US" altLang="ko-KR" sz="1200" b="1" dirty="0" smtClean="0">
                <a:solidFill>
                  <a:srgbClr val="0070C0"/>
                </a:solidFill>
              </a:rPr>
              <a:t>                    </a:t>
            </a:r>
          </a:p>
          <a:p>
            <a:r>
              <a:rPr lang="en-US" altLang="ko-KR" sz="1200" b="1" dirty="0" smtClean="0">
                <a:solidFill>
                  <a:srgbClr val="0070C0"/>
                </a:solidFill>
              </a:rPr>
              <a:t>                    &lt; </a:t>
            </a:r>
            <a:r>
              <a:rPr lang="ko-KR" altLang="en-US" sz="1200" b="1" dirty="0" smtClean="0">
                <a:solidFill>
                  <a:srgbClr val="0070C0"/>
                </a:solidFill>
              </a:rPr>
              <a:t>다른 법령에 따라 보존해야 하는 경우에는 </a:t>
            </a:r>
            <a:r>
              <a:rPr lang="ko-KR" altLang="en-US" sz="1200" b="1" dirty="0" err="1" smtClean="0">
                <a:solidFill>
                  <a:srgbClr val="0070C0"/>
                </a:solidFill>
              </a:rPr>
              <a:t>미파기</a:t>
            </a:r>
            <a:r>
              <a:rPr lang="ko-KR" altLang="en-US" sz="1200" b="1" dirty="0" smtClean="0">
                <a:solidFill>
                  <a:srgbClr val="0070C0"/>
                </a:solidFill>
              </a:rPr>
              <a:t> </a:t>
            </a:r>
            <a:r>
              <a:rPr lang="en-US" altLang="ko-KR" sz="1200" b="1" dirty="0" smtClean="0">
                <a:solidFill>
                  <a:srgbClr val="0070C0"/>
                </a:solidFill>
              </a:rPr>
              <a:t>&gt;</a:t>
            </a:r>
            <a:endParaRPr lang="ko-KR" altLang="en-US" sz="1200" dirty="0" smtClean="0">
              <a:solidFill>
                <a:srgbClr val="0070C0"/>
              </a:solidFill>
            </a:endParaRPr>
          </a:p>
          <a:p>
            <a:r>
              <a:rPr lang="en-US" altLang="ko-KR" sz="1200" dirty="0" smtClean="0">
                <a:solidFill>
                  <a:srgbClr val="0070C0"/>
                </a:solidFill>
              </a:rPr>
              <a:t>                1. </a:t>
            </a:r>
            <a:r>
              <a:rPr lang="ko-KR" altLang="en-US" sz="1200" dirty="0" err="1" smtClean="0">
                <a:solidFill>
                  <a:srgbClr val="0070C0"/>
                </a:solidFill>
              </a:rPr>
              <a:t>전자상거래법</a:t>
            </a:r>
            <a:r>
              <a:rPr lang="en-US" altLang="ko-KR" sz="1200" dirty="0" smtClean="0">
                <a:solidFill>
                  <a:srgbClr val="0070C0"/>
                </a:solidFill>
              </a:rPr>
              <a:t>: </a:t>
            </a:r>
            <a:r>
              <a:rPr lang="ko-KR" altLang="en-US" sz="1200" dirty="0" smtClean="0">
                <a:solidFill>
                  <a:srgbClr val="0070C0"/>
                </a:solidFill>
              </a:rPr>
              <a:t>소비자 분쟁처리 관련 기록</a:t>
            </a:r>
            <a:r>
              <a:rPr lang="en-US" altLang="ko-KR" sz="1200" dirty="0" smtClean="0">
                <a:solidFill>
                  <a:srgbClr val="0070C0"/>
                </a:solidFill>
              </a:rPr>
              <a:t>(3</a:t>
            </a:r>
            <a:r>
              <a:rPr lang="ko-KR" altLang="en-US" sz="1200" dirty="0" smtClean="0">
                <a:solidFill>
                  <a:srgbClr val="0070C0"/>
                </a:solidFill>
              </a:rPr>
              <a:t>년</a:t>
            </a:r>
            <a:r>
              <a:rPr lang="en-US" altLang="ko-KR" sz="1200" dirty="0" smtClean="0">
                <a:solidFill>
                  <a:srgbClr val="0070C0"/>
                </a:solidFill>
              </a:rPr>
              <a:t>), </a:t>
            </a:r>
            <a:r>
              <a:rPr lang="ko-KR" altLang="en-US" sz="1200" dirty="0" smtClean="0">
                <a:solidFill>
                  <a:srgbClr val="0070C0"/>
                </a:solidFill>
              </a:rPr>
              <a:t>요금정산</a:t>
            </a:r>
            <a:r>
              <a:rPr lang="en-US" altLang="ko-KR" sz="1200" dirty="0" smtClean="0">
                <a:solidFill>
                  <a:srgbClr val="0070C0"/>
                </a:solidFill>
              </a:rPr>
              <a:t>(5</a:t>
            </a:r>
            <a:r>
              <a:rPr lang="ko-KR" altLang="en-US" sz="1200" dirty="0" smtClean="0">
                <a:solidFill>
                  <a:srgbClr val="0070C0"/>
                </a:solidFill>
              </a:rPr>
              <a:t>년</a:t>
            </a:r>
            <a:r>
              <a:rPr lang="en-US" altLang="ko-KR" sz="1200" dirty="0" smtClean="0">
                <a:solidFill>
                  <a:srgbClr val="0070C0"/>
                </a:solidFill>
              </a:rPr>
              <a:t>), </a:t>
            </a:r>
            <a:r>
              <a:rPr lang="ko-KR" altLang="en-US" sz="1200" dirty="0" smtClean="0">
                <a:solidFill>
                  <a:srgbClr val="0070C0"/>
                </a:solidFill>
              </a:rPr>
              <a:t>계약 및 청약철회</a:t>
            </a:r>
            <a:r>
              <a:rPr lang="en-US" altLang="ko-KR" sz="1200" dirty="0" smtClean="0">
                <a:solidFill>
                  <a:srgbClr val="0070C0"/>
                </a:solidFill>
              </a:rPr>
              <a:t>(5</a:t>
            </a:r>
            <a:r>
              <a:rPr lang="ko-KR" altLang="en-US" sz="1200" dirty="0" smtClean="0">
                <a:solidFill>
                  <a:srgbClr val="0070C0"/>
                </a:solidFill>
              </a:rPr>
              <a:t>년</a:t>
            </a:r>
            <a:r>
              <a:rPr lang="en-US" altLang="ko-KR" sz="1200" dirty="0" smtClean="0">
                <a:solidFill>
                  <a:srgbClr val="0070C0"/>
                </a:solidFill>
              </a:rPr>
              <a:t>) </a:t>
            </a:r>
            <a:endParaRPr lang="ko-KR" altLang="en-US" sz="1200" dirty="0" smtClean="0">
              <a:solidFill>
                <a:srgbClr val="0070C0"/>
              </a:solidFill>
            </a:endParaRPr>
          </a:p>
          <a:p>
            <a:r>
              <a:rPr lang="en-US" altLang="ko-KR" sz="1200" dirty="0" smtClean="0">
                <a:solidFill>
                  <a:srgbClr val="0070C0"/>
                </a:solidFill>
              </a:rPr>
              <a:t>                2. </a:t>
            </a:r>
            <a:r>
              <a:rPr lang="ko-KR" altLang="en-US" sz="1200" dirty="0" smtClean="0">
                <a:solidFill>
                  <a:srgbClr val="0070C0"/>
                </a:solidFill>
              </a:rPr>
              <a:t>의료법 시행규칙</a:t>
            </a:r>
            <a:r>
              <a:rPr lang="en-US" altLang="ko-KR" sz="1200" dirty="0" smtClean="0">
                <a:solidFill>
                  <a:srgbClr val="0070C0"/>
                </a:solidFill>
              </a:rPr>
              <a:t>: </a:t>
            </a:r>
            <a:r>
              <a:rPr lang="ko-KR" altLang="en-US" sz="1200" dirty="0" smtClean="0">
                <a:solidFill>
                  <a:srgbClr val="0070C0"/>
                </a:solidFill>
              </a:rPr>
              <a:t>의료기록부</a:t>
            </a:r>
            <a:r>
              <a:rPr lang="en-US" altLang="ko-KR" sz="1200" dirty="0" smtClean="0">
                <a:solidFill>
                  <a:srgbClr val="0070C0"/>
                </a:solidFill>
              </a:rPr>
              <a:t>(10</a:t>
            </a:r>
            <a:r>
              <a:rPr lang="ko-KR" altLang="en-US" sz="1200" dirty="0" smtClean="0">
                <a:solidFill>
                  <a:srgbClr val="0070C0"/>
                </a:solidFill>
              </a:rPr>
              <a:t>년</a:t>
            </a:r>
            <a:r>
              <a:rPr lang="en-US" altLang="ko-KR" sz="1200" dirty="0" smtClean="0">
                <a:solidFill>
                  <a:srgbClr val="0070C0"/>
                </a:solidFill>
              </a:rPr>
              <a:t>), </a:t>
            </a:r>
            <a:r>
              <a:rPr lang="ko-KR" altLang="en-US" sz="1200" dirty="0" smtClean="0">
                <a:solidFill>
                  <a:srgbClr val="0070C0"/>
                </a:solidFill>
              </a:rPr>
              <a:t>진단서 등의 부본</a:t>
            </a:r>
            <a:r>
              <a:rPr lang="en-US" altLang="ko-KR" sz="1200" dirty="0" smtClean="0">
                <a:solidFill>
                  <a:srgbClr val="0070C0"/>
                </a:solidFill>
              </a:rPr>
              <a:t>(3</a:t>
            </a:r>
            <a:r>
              <a:rPr lang="ko-KR" altLang="en-US" sz="1200" dirty="0" smtClean="0">
                <a:solidFill>
                  <a:srgbClr val="0070C0"/>
                </a:solidFill>
              </a:rPr>
              <a:t>년</a:t>
            </a:r>
            <a:r>
              <a:rPr lang="en-US" altLang="ko-KR" sz="1200" dirty="0" smtClean="0">
                <a:solidFill>
                  <a:srgbClr val="0070C0"/>
                </a:solidFill>
              </a:rPr>
              <a:t>) </a:t>
            </a:r>
            <a:endParaRPr lang="ko-KR" altLang="en-US" sz="1200" dirty="0" smtClean="0">
              <a:solidFill>
                <a:srgbClr val="0070C0"/>
              </a:solidFill>
            </a:endParaRPr>
          </a:p>
          <a:p>
            <a:r>
              <a:rPr lang="ko-KR" altLang="en-US" sz="1200" dirty="0" smtClean="0"/>
              <a:t>      ① 개인정보가 복구 또는 재생되지 아니하도록 파기 </a:t>
            </a:r>
          </a:p>
          <a:p>
            <a:r>
              <a:rPr lang="ko-KR" altLang="en-US" sz="1200" dirty="0" smtClean="0"/>
              <a:t>      ② 전자적 파일 형태</a:t>
            </a:r>
            <a:r>
              <a:rPr lang="en-US" altLang="ko-KR" sz="1200" dirty="0" smtClean="0"/>
              <a:t>: </a:t>
            </a:r>
            <a:r>
              <a:rPr lang="ko-KR" altLang="en-US" sz="1200" dirty="0" smtClean="0"/>
              <a:t>복원이 불가능한 방법으로 영구 삭제</a:t>
            </a:r>
          </a:p>
          <a:p>
            <a:r>
              <a:rPr lang="ko-KR" altLang="en-US" sz="1200" dirty="0" smtClean="0"/>
              <a:t>      ③ 복원이 불가능한 방법</a:t>
            </a:r>
            <a:r>
              <a:rPr lang="en-US" altLang="ko-KR" sz="1200" dirty="0" smtClean="0"/>
              <a:t>: </a:t>
            </a:r>
            <a:r>
              <a:rPr lang="ko-KR" altLang="en-US" sz="1200" dirty="0" smtClean="0"/>
              <a:t>사회 통념상 현재 기술 수준에서 적절한 비용이 소요되는 방법 </a:t>
            </a:r>
            <a:endParaRPr lang="en-US" altLang="ko-KR" sz="1200" dirty="0" smtClean="0"/>
          </a:p>
          <a:p>
            <a:r>
              <a:rPr lang="en-US" altLang="ko-KR" sz="1200" dirty="0" smtClean="0"/>
              <a:t>                                       (</a:t>
            </a:r>
            <a:r>
              <a:rPr lang="ko-KR" altLang="en-US" sz="1200" dirty="0" smtClean="0"/>
              <a:t>표준지침 제</a:t>
            </a:r>
            <a:r>
              <a:rPr lang="en-US" altLang="ko-KR" sz="1200" dirty="0" smtClean="0"/>
              <a:t>11</a:t>
            </a:r>
            <a:r>
              <a:rPr lang="ko-KR" altLang="en-US" sz="1200" dirty="0" smtClean="0"/>
              <a:t>조제</a:t>
            </a:r>
            <a:r>
              <a:rPr lang="en-US" altLang="ko-KR" sz="1200" dirty="0" smtClean="0"/>
              <a:t>2</a:t>
            </a:r>
            <a:r>
              <a:rPr lang="ko-KR" altLang="en-US" sz="1200" dirty="0" smtClean="0"/>
              <a:t>항</a:t>
            </a:r>
            <a:r>
              <a:rPr lang="en-US" altLang="ko-KR" sz="1200" dirty="0" smtClean="0"/>
              <a:t>)</a:t>
            </a:r>
            <a:r>
              <a:rPr lang="ko-KR" altLang="en-US" sz="1200" b="1" dirty="0" smtClean="0"/>
              <a:t> </a:t>
            </a:r>
            <a:endParaRPr lang="ko-KR" altLang="en-US" sz="1200" dirty="0" smtClean="0"/>
          </a:p>
          <a:p>
            <a:r>
              <a:rPr lang="ko-KR" altLang="en-US" sz="1200" dirty="0" smtClean="0"/>
              <a:t>      ④ 기록물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인쇄물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서면 등</a:t>
            </a:r>
            <a:r>
              <a:rPr lang="en-US" altLang="ko-KR" sz="1200" dirty="0" smtClean="0"/>
              <a:t>: </a:t>
            </a:r>
            <a:r>
              <a:rPr lang="ko-KR" altLang="en-US" sz="1200" dirty="0" smtClean="0"/>
              <a:t>파쇄 또는 소각</a:t>
            </a:r>
          </a:p>
          <a:p>
            <a:r>
              <a:rPr lang="ko-KR" altLang="en-US" sz="1200" b="1" dirty="0" smtClean="0"/>
              <a:t>      ⑤</a:t>
            </a:r>
            <a:r>
              <a:rPr lang="ko-KR" altLang="en-US" sz="1200" dirty="0" smtClean="0"/>
              <a:t>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처벌 규정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: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 </a:t>
            </a:r>
            <a:r>
              <a:rPr lang="ko-KR" altLang="en-US" sz="1200" dirty="0" smtClean="0"/>
              <a:t>위반 시 </a:t>
            </a:r>
            <a:r>
              <a:rPr lang="en-US" altLang="ko-KR" sz="1200" dirty="0" smtClean="0"/>
              <a:t>3</a:t>
            </a:r>
            <a:r>
              <a:rPr lang="ko-KR" altLang="en-US" sz="1200" dirty="0" err="1" smtClean="0"/>
              <a:t>천만원</a:t>
            </a:r>
            <a:r>
              <a:rPr lang="ko-KR" altLang="en-US" sz="1200" dirty="0" smtClean="0"/>
              <a:t> 이하의 과태료     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7544" y="3522494"/>
            <a:ext cx="56886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8. </a:t>
            </a:r>
            <a:r>
              <a:rPr lang="ko-KR" altLang="en-US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개인정보 전송과 정보화기기 폐기 및 재활용 시 유의사항 </a:t>
            </a:r>
            <a:endParaRPr lang="ko-KR" altLang="en-US" sz="1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11560" y="4073004"/>
            <a:ext cx="7992888" cy="230832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 1) </a:t>
            </a:r>
            <a:r>
              <a:rPr lang="ko-KR" altLang="en-US" sz="1200" b="1" dirty="0" smtClean="0"/>
              <a:t>개인정보파일에 대한 보안조치</a:t>
            </a:r>
            <a:r>
              <a:rPr lang="en-US" altLang="ko-KR" sz="1200" b="1" dirty="0" smtClean="0"/>
              <a:t>(</a:t>
            </a:r>
            <a:r>
              <a:rPr lang="ko-KR" altLang="en-US" sz="1200" b="1" dirty="0" smtClean="0"/>
              <a:t>암호화</a:t>
            </a:r>
            <a:r>
              <a:rPr lang="en-US" altLang="ko-KR" sz="1200" b="1" dirty="0" smtClean="0"/>
              <a:t>, </a:t>
            </a:r>
            <a:r>
              <a:rPr lang="ko-KR" altLang="en-US" sz="1200" b="1" dirty="0" smtClean="0"/>
              <a:t>비밀번호 등</a:t>
            </a:r>
            <a:r>
              <a:rPr lang="en-US" altLang="ko-KR" sz="1200" b="1" dirty="0" smtClean="0"/>
              <a:t>)</a:t>
            </a:r>
            <a:r>
              <a:rPr lang="ko-KR" altLang="en-US" sz="1200" b="1" dirty="0" smtClean="0"/>
              <a:t>후 전송</a:t>
            </a:r>
            <a:endParaRPr lang="ko-KR" altLang="en-US" sz="1200" dirty="0" smtClean="0"/>
          </a:p>
          <a:p>
            <a:r>
              <a:rPr lang="en-US" altLang="ko-KR" sz="1200" b="1" dirty="0" smtClean="0"/>
              <a:t> </a:t>
            </a:r>
          </a:p>
          <a:p>
            <a:r>
              <a:rPr lang="en-US" altLang="ko-KR" sz="1200" b="1" dirty="0" smtClean="0"/>
              <a:t> 2) </a:t>
            </a:r>
            <a:r>
              <a:rPr lang="ko-KR" altLang="en-US" sz="1200" b="1" dirty="0" err="1" smtClean="0"/>
              <a:t>이메일</a:t>
            </a:r>
            <a:r>
              <a:rPr lang="ko-KR" altLang="en-US" sz="1200" b="1" dirty="0" smtClean="0"/>
              <a:t> 사용 시 주의 사항</a:t>
            </a:r>
            <a:endParaRPr lang="ko-KR" altLang="en-US" sz="1200" dirty="0" smtClean="0"/>
          </a:p>
          <a:p>
            <a:r>
              <a:rPr lang="ko-KR" altLang="en-US" sz="1200" dirty="0" smtClean="0"/>
              <a:t>   ① 전달</a:t>
            </a:r>
            <a:r>
              <a:rPr lang="en-US" altLang="ko-KR" sz="1200" dirty="0" smtClean="0"/>
              <a:t>(forwarding)</a:t>
            </a:r>
            <a:r>
              <a:rPr lang="ko-KR" altLang="en-US" sz="1200" dirty="0" smtClean="0"/>
              <a:t>기능 사용 시 전달자 내역 삭제 후 전달</a:t>
            </a:r>
          </a:p>
          <a:p>
            <a:r>
              <a:rPr lang="ko-KR" altLang="en-US" sz="1200" dirty="0" smtClean="0"/>
              <a:t>   ② 다수를 대상으로 한 </a:t>
            </a:r>
            <a:r>
              <a:rPr lang="ko-KR" altLang="en-US" sz="1200" dirty="0" err="1" smtClean="0"/>
              <a:t>이메일</a:t>
            </a:r>
            <a:r>
              <a:rPr lang="ko-KR" altLang="en-US" sz="1200" dirty="0" smtClean="0"/>
              <a:t> 전송의 경우 수신자의 </a:t>
            </a:r>
            <a:r>
              <a:rPr lang="ko-KR" altLang="en-US" sz="1200" dirty="0" err="1" smtClean="0"/>
              <a:t>이메일주소가</a:t>
            </a:r>
            <a:r>
              <a:rPr lang="ko-KR" altLang="en-US" sz="1200" dirty="0" smtClean="0"/>
              <a:t> 노출되는 것을 유념하며 사용</a:t>
            </a:r>
            <a:r>
              <a:rPr lang="ko-KR" altLang="en-US" sz="1200" b="1" dirty="0" smtClean="0"/>
              <a:t> </a:t>
            </a:r>
            <a:endParaRPr lang="en-US" altLang="ko-KR" sz="1200" b="1" dirty="0" smtClean="0"/>
          </a:p>
          <a:p>
            <a:r>
              <a:rPr lang="en-US" altLang="ko-KR" sz="1200" b="1" dirty="0" smtClean="0"/>
              <a:t> </a:t>
            </a:r>
          </a:p>
          <a:p>
            <a:r>
              <a:rPr lang="en-US" altLang="ko-KR" sz="1200" b="1" dirty="0" smtClean="0"/>
              <a:t> 3) </a:t>
            </a:r>
            <a:r>
              <a:rPr lang="ko-KR" altLang="en-US" sz="1200" b="1" dirty="0" smtClean="0"/>
              <a:t>개인</a:t>
            </a:r>
            <a:r>
              <a:rPr lang="en-US" altLang="ko-KR" sz="1200" b="1" dirty="0" smtClean="0"/>
              <a:t>PC, </a:t>
            </a:r>
            <a:r>
              <a:rPr lang="ko-KR" altLang="en-US" sz="1200" b="1" dirty="0" smtClean="0"/>
              <a:t>서버 등 정보화기기를 폐기</a:t>
            </a:r>
            <a:r>
              <a:rPr lang="en-US" altLang="ko-KR" sz="1200" b="1" dirty="0" smtClean="0"/>
              <a:t>․</a:t>
            </a:r>
            <a:r>
              <a:rPr lang="ko-KR" altLang="en-US" sz="1200" b="1" dirty="0" smtClean="0"/>
              <a:t>재활용하는 경우 사전에 내부에 저장되어있는 개인정보자료는 반드시 </a:t>
            </a:r>
            <a:endParaRPr lang="en-US" altLang="ko-KR" sz="1200" b="1" dirty="0" smtClean="0"/>
          </a:p>
          <a:p>
            <a:r>
              <a:rPr lang="en-US" altLang="ko-KR" sz="1200" b="1" dirty="0" smtClean="0"/>
              <a:t>    </a:t>
            </a:r>
            <a:r>
              <a:rPr lang="ko-KR" altLang="en-US" sz="1200" b="1" dirty="0" smtClean="0"/>
              <a:t>기술적으로 복구할 수 없도록 삭제</a:t>
            </a:r>
          </a:p>
          <a:p>
            <a:r>
              <a:rPr lang="en-US" altLang="ko-KR" sz="1200" dirty="0" smtClean="0"/>
              <a:t> </a:t>
            </a:r>
          </a:p>
          <a:p>
            <a:r>
              <a:rPr lang="en-US" altLang="ko-KR" sz="1200" b="1" dirty="0" smtClean="0"/>
              <a:t> 4) </a:t>
            </a:r>
            <a:r>
              <a:rPr lang="ko-KR" altLang="en-US" sz="1200" b="1" dirty="0" smtClean="0"/>
              <a:t>백업 테이프</a:t>
            </a:r>
            <a:r>
              <a:rPr lang="en-US" altLang="ko-KR" sz="1200" b="1" dirty="0" smtClean="0"/>
              <a:t>, USB </a:t>
            </a:r>
            <a:r>
              <a:rPr lang="ko-KR" altLang="en-US" sz="1200" b="1" dirty="0" smtClean="0"/>
              <a:t>등 저장매체의 폐기 시에도 개인정보자료는 기술적으로 복구할 수 없도록 삭제 후 확인해야      </a:t>
            </a:r>
            <a:endParaRPr lang="en-US" altLang="ko-KR" sz="1200" b="1" dirty="0" smtClean="0"/>
          </a:p>
          <a:p>
            <a:r>
              <a:rPr lang="en-US" altLang="ko-KR" sz="1200" b="1" dirty="0" smtClean="0"/>
              <a:t>    </a:t>
            </a:r>
            <a:r>
              <a:rPr lang="ko-KR" altLang="en-US" sz="1200" b="1" dirty="0" smtClean="0"/>
              <a:t>함</a:t>
            </a:r>
            <a:r>
              <a:rPr lang="en-US" altLang="ko-KR" sz="1200" b="1" dirty="0" smtClean="0"/>
              <a:t>.</a:t>
            </a:r>
            <a:endParaRPr lang="ko-KR" altLang="en-US" sz="1200" b="1" dirty="0" smtClean="0"/>
          </a:p>
          <a:p>
            <a:endParaRPr lang="ko-KR" alt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179512" y="116632"/>
            <a:ext cx="8784976" cy="6624736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731573" y="1534636"/>
            <a:ext cx="78728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  </a:t>
            </a:r>
            <a:endParaRPr lang="en-US" altLang="ko-KR" sz="1400" dirty="0" smtClean="0"/>
          </a:p>
        </p:txBody>
      </p:sp>
      <p:sp>
        <p:nvSpPr>
          <p:cNvPr id="12" name="TextBox 11"/>
          <p:cNvSpPr txBox="1"/>
          <p:nvPr/>
        </p:nvSpPr>
        <p:spPr>
          <a:xfrm>
            <a:off x="2555776" y="637306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altLang="ko-KR" dirty="0" smtClean="0">
              <a:latin typeface="산돌60  R" pitchFamily="50" charset="-127"/>
              <a:ea typeface="산돌60  R" pitchFamily="50" charset="-127"/>
            </a:endParaRPr>
          </a:p>
          <a:p>
            <a:endParaRPr lang="ko-KR" altLang="en-US" dirty="0"/>
          </a:p>
        </p:txBody>
      </p:sp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179512" y="138118"/>
            <a:ext cx="42484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9. </a:t>
            </a:r>
            <a:r>
              <a:rPr lang="ko-KR" altLang="en-US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개인정보보호 위반 시 벌칙 및 과태료</a:t>
            </a:r>
            <a:r>
              <a:rPr lang="en-US" altLang="ko-KR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endParaRPr lang="ko-KR" altLang="en-US" sz="1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" name="_x61433952" descr="EMB00000e8404d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749871"/>
            <a:ext cx="8784976" cy="5919489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683568" y="548680"/>
            <a:ext cx="4770858" cy="27699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bg2">
                <a:lumMod val="9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ko-KR" altLang="en-US" sz="1200" b="1" dirty="0" smtClean="0">
                <a:solidFill>
                  <a:srgbClr val="FF0000"/>
                </a:solidFill>
              </a:rPr>
              <a:t>★ 실체법 위반은 징역형 또는 벌금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,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절차법 위반은 과태료 부과 ★</a:t>
            </a:r>
            <a:endParaRPr lang="ko-KR" altLang="en-US" sz="1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443541" y="260648"/>
            <a:ext cx="8352928" cy="6408712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2555776" y="637306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altLang="ko-KR" dirty="0" smtClean="0">
              <a:latin typeface="산돌60  R" pitchFamily="50" charset="-127"/>
              <a:ea typeface="산돌60  R" pitchFamily="50" charset="-127"/>
            </a:endParaRPr>
          </a:p>
          <a:p>
            <a:endParaRPr lang="ko-KR" altLang="en-US" dirty="0"/>
          </a:p>
        </p:txBody>
      </p:sp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467544" y="354142"/>
            <a:ext cx="32403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10. </a:t>
            </a:r>
            <a:r>
              <a:rPr lang="ko-KR" altLang="en-US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개인정보보호 필수 이행사항 </a:t>
            </a:r>
            <a:r>
              <a:rPr lang="en-US" altLang="ko-KR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endParaRPr lang="ko-KR" altLang="en-US" sz="1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11560" y="764705"/>
            <a:ext cx="7992888" cy="576063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1) </a:t>
            </a:r>
            <a:r>
              <a:rPr lang="ko-KR" altLang="en-US" sz="1200" b="1" dirty="0" smtClean="0"/>
              <a:t>무분별한 개인정보 수집 자제</a:t>
            </a:r>
            <a:endParaRPr lang="ko-KR" altLang="en-US" sz="1200" dirty="0" smtClean="0"/>
          </a:p>
          <a:p>
            <a:r>
              <a:rPr lang="ko-KR" altLang="en-US" sz="1100" dirty="0" smtClean="0"/>
              <a:t>   불필요하게 주민번호 등 개인정보를 수집하는 경우</a:t>
            </a:r>
            <a:r>
              <a:rPr lang="en-US" altLang="ko-KR" sz="1100" dirty="0" smtClean="0"/>
              <a:t>, </a:t>
            </a:r>
            <a:r>
              <a:rPr lang="ko-KR" altLang="en-US" sz="1100" dirty="0" smtClean="0"/>
              <a:t>관리소홀로 인해 해킹 등 유출사고 책임이 크게 증가하므로  서비스     </a:t>
            </a:r>
            <a:endParaRPr lang="en-US" altLang="ko-KR" sz="1100" dirty="0" smtClean="0"/>
          </a:p>
          <a:p>
            <a:r>
              <a:rPr lang="en-US" altLang="ko-KR" sz="1100" dirty="0" smtClean="0"/>
              <a:t>   </a:t>
            </a:r>
            <a:r>
              <a:rPr lang="ko-KR" altLang="en-US" sz="1100" dirty="0" smtClean="0"/>
              <a:t>제공에 필요한 최소한의 개인정보 수집이 현명하다</a:t>
            </a:r>
            <a:r>
              <a:rPr lang="en-US" altLang="ko-KR" sz="1100" dirty="0" smtClean="0"/>
              <a:t>. </a:t>
            </a:r>
            <a:endParaRPr lang="ko-KR" altLang="en-US" sz="1100" dirty="0" smtClean="0"/>
          </a:p>
          <a:p>
            <a:r>
              <a:rPr lang="en-US" altLang="ko-KR" sz="1200" b="1" dirty="0" smtClean="0"/>
              <a:t>2) </a:t>
            </a:r>
            <a:r>
              <a:rPr lang="ko-KR" altLang="en-US" sz="1200" b="1" dirty="0" smtClean="0"/>
              <a:t>주민등록번호 등 고유식별정보와 종교</a:t>
            </a:r>
            <a:r>
              <a:rPr lang="en-US" altLang="ko-KR" sz="1200" b="1" dirty="0" smtClean="0"/>
              <a:t>, </a:t>
            </a:r>
            <a:r>
              <a:rPr lang="ko-KR" altLang="en-US" sz="1200" b="1" dirty="0" smtClean="0"/>
              <a:t>건강정보 등 </a:t>
            </a:r>
            <a:r>
              <a:rPr lang="ko-KR" altLang="en-US" sz="1200" b="1" dirty="0" err="1" smtClean="0"/>
              <a:t>민감정보는</a:t>
            </a:r>
            <a:r>
              <a:rPr lang="ko-KR" altLang="en-US" sz="1200" b="1" dirty="0" smtClean="0"/>
              <a:t> 원칙적 처리금지</a:t>
            </a:r>
            <a:endParaRPr lang="ko-KR" altLang="en-US" sz="1200" dirty="0" smtClean="0"/>
          </a:p>
          <a:p>
            <a:r>
              <a:rPr lang="ko-KR" altLang="en-US" sz="1100" dirty="0" smtClean="0"/>
              <a:t>  ① 고유식별정보와 </a:t>
            </a:r>
            <a:r>
              <a:rPr lang="ko-KR" altLang="en-US" sz="1100" dirty="0" err="1" smtClean="0"/>
              <a:t>민감정보는</a:t>
            </a:r>
            <a:r>
              <a:rPr lang="ko-KR" altLang="en-US" sz="1100" dirty="0" smtClean="0"/>
              <a:t> 정보주체의 별도의 동의 법령에서 구체적으로 명시하거나 허용하는 경우를 제외하고 처리   </a:t>
            </a:r>
            <a:endParaRPr lang="en-US" altLang="ko-KR" sz="1100" dirty="0" smtClean="0"/>
          </a:p>
          <a:p>
            <a:r>
              <a:rPr lang="en-US" altLang="ko-KR" sz="1100" dirty="0" smtClean="0"/>
              <a:t>      </a:t>
            </a:r>
            <a:r>
              <a:rPr lang="ko-KR" altLang="en-US" sz="1100" dirty="0" smtClean="0"/>
              <a:t>할 수 없도록 규제가 강화된다</a:t>
            </a:r>
            <a:r>
              <a:rPr lang="en-US" altLang="ko-KR" sz="1100" dirty="0" smtClean="0"/>
              <a:t>. </a:t>
            </a:r>
            <a:endParaRPr lang="ko-KR" altLang="en-US" sz="1100" dirty="0" smtClean="0"/>
          </a:p>
          <a:p>
            <a:r>
              <a:rPr lang="ko-KR" altLang="en-US" sz="1100" dirty="0" smtClean="0"/>
              <a:t>  ② 수집 시 법령에 근거가 있는지</a:t>
            </a:r>
            <a:r>
              <a:rPr lang="en-US" altLang="ko-KR" sz="1100" dirty="0" smtClean="0"/>
              <a:t>, </a:t>
            </a:r>
            <a:r>
              <a:rPr lang="ko-KR" altLang="en-US" sz="1100" dirty="0" smtClean="0"/>
              <a:t>홈페이지 또는 서식에 별도의 동의 서식을 갖추고 있는지 살펴서 법 위반사례가 없도록       </a:t>
            </a:r>
            <a:endParaRPr lang="en-US" altLang="ko-KR" sz="1100" dirty="0" smtClean="0"/>
          </a:p>
          <a:p>
            <a:r>
              <a:rPr lang="en-US" altLang="ko-KR" sz="1100" dirty="0" smtClean="0"/>
              <a:t>      </a:t>
            </a:r>
            <a:r>
              <a:rPr lang="ko-KR" altLang="en-US" sz="1100" dirty="0" smtClean="0"/>
              <a:t>한다</a:t>
            </a:r>
            <a:r>
              <a:rPr lang="en-US" altLang="ko-KR" sz="1100" dirty="0" smtClean="0"/>
              <a:t>.</a:t>
            </a:r>
            <a:r>
              <a:rPr lang="ko-KR" altLang="en-US" sz="1100" b="1" dirty="0" smtClean="0"/>
              <a:t> </a:t>
            </a:r>
            <a:endParaRPr lang="en-US" altLang="ko-KR" sz="1100" b="1" dirty="0" smtClean="0"/>
          </a:p>
          <a:p>
            <a:r>
              <a:rPr lang="en-US" altLang="ko-KR" sz="1200" b="1" dirty="0" smtClean="0"/>
              <a:t>3) </a:t>
            </a:r>
            <a:r>
              <a:rPr lang="ko-KR" altLang="en-US" sz="1200" b="1" dirty="0" smtClean="0"/>
              <a:t>목적 외 이용이나 제</a:t>
            </a:r>
            <a:r>
              <a:rPr lang="en-US" altLang="ko-KR" sz="1200" b="1" dirty="0" smtClean="0"/>
              <a:t>3</a:t>
            </a:r>
            <a:r>
              <a:rPr lang="ko-KR" altLang="en-US" sz="1200" b="1" dirty="0" smtClean="0"/>
              <a:t>자 제공에 대한 주의 </a:t>
            </a:r>
            <a:endParaRPr lang="ko-KR" altLang="en-US" sz="1200" dirty="0" smtClean="0"/>
          </a:p>
          <a:p>
            <a:r>
              <a:rPr lang="ko-KR" altLang="en-US" sz="1100" dirty="0" smtClean="0"/>
              <a:t>  ① 법령의 근거 없이 개인정보를 수집한 목적과 다르게 이용하거나 제</a:t>
            </a:r>
            <a:r>
              <a:rPr lang="en-US" altLang="ko-KR" sz="1100" dirty="0" smtClean="0"/>
              <a:t>3</a:t>
            </a:r>
            <a:r>
              <a:rPr lang="ko-KR" altLang="en-US" sz="1100" dirty="0" smtClean="0"/>
              <a:t>자에게 제공하지 않도록 주의하여야 한다</a:t>
            </a:r>
            <a:r>
              <a:rPr lang="en-US" altLang="ko-KR" sz="1100" dirty="0" smtClean="0"/>
              <a:t>. </a:t>
            </a:r>
            <a:endParaRPr lang="ko-KR" altLang="en-US" sz="1100" dirty="0" smtClean="0"/>
          </a:p>
          <a:p>
            <a:r>
              <a:rPr lang="ko-KR" altLang="en-US" sz="1100" dirty="0" smtClean="0"/>
              <a:t>  ② 지인이나 심부름센터 등에 개인정보를 고의적으로 유출하는 것은 물론</a:t>
            </a:r>
            <a:r>
              <a:rPr lang="en-US" altLang="ko-KR" sz="1100" dirty="0" smtClean="0"/>
              <a:t>, </a:t>
            </a:r>
            <a:r>
              <a:rPr lang="ko-KR" altLang="en-US" sz="1100" dirty="0" smtClean="0"/>
              <a:t>인터넷에 잘 못 게시하여 개인정보가 유출되는    </a:t>
            </a:r>
            <a:endParaRPr lang="en-US" altLang="ko-KR" sz="1100" dirty="0" smtClean="0"/>
          </a:p>
          <a:p>
            <a:r>
              <a:rPr lang="en-US" altLang="ko-KR" sz="1100" dirty="0" smtClean="0"/>
              <a:t>      </a:t>
            </a:r>
            <a:r>
              <a:rPr lang="ko-KR" altLang="en-US" sz="1100" dirty="0" smtClean="0"/>
              <a:t>경우도 불법적인 제</a:t>
            </a:r>
            <a:r>
              <a:rPr lang="en-US" altLang="ko-KR" sz="1100" dirty="0" smtClean="0"/>
              <a:t>3</a:t>
            </a:r>
            <a:r>
              <a:rPr lang="ko-KR" altLang="en-US" sz="1100" dirty="0" smtClean="0"/>
              <a:t>자 제공이므로 관리를 철저히 하여야 한다</a:t>
            </a:r>
            <a:r>
              <a:rPr lang="en-US" altLang="ko-KR" sz="1100" dirty="0" smtClean="0"/>
              <a:t>.</a:t>
            </a:r>
            <a:endParaRPr lang="ko-KR" altLang="en-US" sz="1100" dirty="0" smtClean="0"/>
          </a:p>
          <a:p>
            <a:r>
              <a:rPr lang="en-US" altLang="ko-KR" sz="1200" b="1" dirty="0" smtClean="0"/>
              <a:t>4) </a:t>
            </a:r>
            <a:r>
              <a:rPr lang="ko-KR" altLang="en-US" sz="1200" b="1" dirty="0" smtClean="0"/>
              <a:t>개인정보 위탁 시 정보주체에게 고지하고 관리책임을 이행 </a:t>
            </a:r>
            <a:endParaRPr lang="ko-KR" altLang="en-US" sz="1200" dirty="0" smtClean="0"/>
          </a:p>
          <a:p>
            <a:r>
              <a:rPr lang="ko-KR" altLang="en-US" sz="1100" dirty="0" smtClean="0"/>
              <a:t>  ① 홍보 또는 조사목적으로 개인정보 처리업무를 위탁할 때 정보주체에게 고지해야 한다</a:t>
            </a:r>
            <a:r>
              <a:rPr lang="en-US" altLang="ko-KR" sz="1100" dirty="0" smtClean="0"/>
              <a:t>. </a:t>
            </a:r>
            <a:r>
              <a:rPr lang="ko-KR" altLang="en-US" sz="1100" dirty="0" smtClean="0"/>
              <a:t>예를 들어</a:t>
            </a:r>
            <a:r>
              <a:rPr lang="en-US" altLang="ko-KR" sz="1100" dirty="0" smtClean="0"/>
              <a:t>, </a:t>
            </a:r>
            <a:r>
              <a:rPr lang="ko-KR" altLang="en-US" sz="1100" dirty="0" smtClean="0"/>
              <a:t>수탁자인 조사회사의    </a:t>
            </a:r>
            <a:endParaRPr lang="en-US" altLang="ko-KR" sz="1100" dirty="0" smtClean="0"/>
          </a:p>
          <a:p>
            <a:r>
              <a:rPr lang="en-US" altLang="ko-KR" sz="1100" dirty="0" smtClean="0"/>
              <a:t>      </a:t>
            </a:r>
            <a:r>
              <a:rPr lang="ko-KR" altLang="en-US" sz="1100" dirty="0" smtClean="0"/>
              <a:t>잘못으로 개인정보가 유출되어 피해가 발생 한 경우</a:t>
            </a:r>
            <a:r>
              <a:rPr lang="en-US" altLang="ko-KR" sz="1100" dirty="0" smtClean="0"/>
              <a:t>, </a:t>
            </a:r>
            <a:r>
              <a:rPr lang="ko-KR" altLang="en-US" sz="1100" dirty="0" smtClean="0"/>
              <a:t>위탁자가 손해배상을 해야 한다</a:t>
            </a:r>
            <a:r>
              <a:rPr lang="en-US" altLang="ko-KR" sz="1100" dirty="0" smtClean="0"/>
              <a:t>. </a:t>
            </a:r>
            <a:endParaRPr lang="ko-KR" altLang="en-US" sz="1100" dirty="0" smtClean="0"/>
          </a:p>
          <a:p>
            <a:r>
              <a:rPr lang="ko-KR" altLang="en-US" sz="1100" dirty="0" smtClean="0"/>
              <a:t>  ② 위탁자는 수탁자를 관리 감독 할 책임이 부과되므로 수탁자 교육 등을 철저히 이행 해야 한다</a:t>
            </a:r>
            <a:r>
              <a:rPr lang="en-US" altLang="ko-KR" sz="1100" dirty="0" smtClean="0"/>
              <a:t>.</a:t>
            </a:r>
            <a:endParaRPr lang="ko-KR" altLang="en-US" sz="1100" dirty="0" smtClean="0"/>
          </a:p>
          <a:p>
            <a:r>
              <a:rPr lang="en-US" altLang="ko-KR" sz="1200" b="1" dirty="0" smtClean="0"/>
              <a:t>5) </a:t>
            </a:r>
            <a:r>
              <a:rPr lang="ko-KR" altLang="en-US" sz="1200" b="1" dirty="0" smtClean="0"/>
              <a:t>개인정보파일은 </a:t>
            </a:r>
            <a:r>
              <a:rPr lang="en-US" altLang="ko-KR" sz="1200" b="1" dirty="0" smtClean="0"/>
              <a:t>DB</a:t>
            </a:r>
            <a:r>
              <a:rPr lang="ko-KR" altLang="en-US" sz="1200" b="1" dirty="0" smtClean="0"/>
              <a:t>보안 프로그램</a:t>
            </a:r>
            <a:r>
              <a:rPr lang="en-US" altLang="ko-KR" sz="1200" b="1" dirty="0" smtClean="0"/>
              <a:t>, </a:t>
            </a:r>
            <a:r>
              <a:rPr lang="ko-KR" altLang="en-US" sz="1200" b="1" dirty="0" smtClean="0"/>
              <a:t>암호화 소프트웨어 등 안전한 방법을 사용하여 보관 </a:t>
            </a:r>
            <a:endParaRPr lang="ko-KR" altLang="en-US" sz="1200" dirty="0" smtClean="0"/>
          </a:p>
          <a:p>
            <a:r>
              <a:rPr lang="ko-KR" altLang="en-US" sz="1100" dirty="0" smtClean="0"/>
              <a:t>  ① 개인정보파일은 유출되었을 때 명의도용</a:t>
            </a:r>
            <a:r>
              <a:rPr lang="en-US" altLang="ko-KR" sz="1100" dirty="0" smtClean="0"/>
              <a:t>, </a:t>
            </a:r>
            <a:r>
              <a:rPr lang="ko-KR" altLang="en-US" sz="1100" dirty="0" smtClean="0"/>
              <a:t>불법마케팅</a:t>
            </a:r>
            <a:r>
              <a:rPr lang="en-US" altLang="ko-KR" sz="1100" dirty="0" smtClean="0"/>
              <a:t>, </a:t>
            </a:r>
            <a:r>
              <a:rPr lang="ko-KR" altLang="en-US" sz="1100" dirty="0" err="1" smtClean="0"/>
              <a:t>보이스피싱</a:t>
            </a:r>
            <a:r>
              <a:rPr lang="ko-KR" altLang="en-US" sz="1100" dirty="0" smtClean="0"/>
              <a:t> 등에 악용될 수 있으므로 안전한 방법으로 보관해야      </a:t>
            </a:r>
            <a:endParaRPr lang="en-US" altLang="ko-KR" sz="1100" dirty="0" smtClean="0"/>
          </a:p>
          <a:p>
            <a:r>
              <a:rPr lang="en-US" altLang="ko-KR" sz="1100" dirty="0" smtClean="0"/>
              <a:t>      </a:t>
            </a:r>
            <a:r>
              <a:rPr lang="ko-KR" altLang="en-US" sz="1100" dirty="0" smtClean="0"/>
              <a:t>한다</a:t>
            </a:r>
            <a:r>
              <a:rPr lang="en-US" altLang="ko-KR" sz="1100" dirty="0" smtClean="0"/>
              <a:t>. </a:t>
            </a:r>
            <a:endParaRPr lang="ko-KR" altLang="en-US" sz="1100" dirty="0" smtClean="0"/>
          </a:p>
          <a:p>
            <a:r>
              <a:rPr lang="ko-KR" altLang="en-US" sz="1100" dirty="0" smtClean="0"/>
              <a:t>  ② 안전하게 보관하기 위해서는 개인정보를 암호화하고 </a:t>
            </a:r>
            <a:r>
              <a:rPr lang="en-US" altLang="ko-KR" sz="1100" dirty="0" smtClean="0"/>
              <a:t>DB</a:t>
            </a:r>
            <a:r>
              <a:rPr lang="ko-KR" altLang="en-US" sz="1100" dirty="0" smtClean="0"/>
              <a:t>에 접근권한 제한</a:t>
            </a:r>
            <a:r>
              <a:rPr lang="en-US" altLang="ko-KR" sz="1100" dirty="0" smtClean="0"/>
              <a:t>, </a:t>
            </a:r>
            <a:r>
              <a:rPr lang="ko-KR" altLang="en-US" sz="1100" dirty="0" smtClean="0"/>
              <a:t>백신프로그램 설치</a:t>
            </a:r>
            <a:r>
              <a:rPr lang="en-US" altLang="ko-KR" sz="1100" dirty="0" smtClean="0"/>
              <a:t>, </a:t>
            </a:r>
            <a:r>
              <a:rPr lang="ko-KR" altLang="en-US" sz="1100" dirty="0" smtClean="0"/>
              <a:t>방화벽 등 침입 </a:t>
            </a:r>
            <a:r>
              <a:rPr lang="ko-KR" altLang="en-US" sz="1100" dirty="0" err="1" smtClean="0"/>
              <a:t>차단시스</a:t>
            </a:r>
            <a:r>
              <a:rPr lang="ko-KR" altLang="en-US" sz="1100" dirty="0" smtClean="0"/>
              <a:t>    </a:t>
            </a:r>
            <a:endParaRPr lang="en-US" altLang="ko-KR" sz="1100" dirty="0" smtClean="0"/>
          </a:p>
          <a:p>
            <a:r>
              <a:rPr lang="en-US" altLang="ko-KR" sz="1100" dirty="0" smtClean="0"/>
              <a:t>      </a:t>
            </a:r>
            <a:r>
              <a:rPr lang="ko-KR" altLang="en-US" sz="1100" dirty="0" err="1" smtClean="0"/>
              <a:t>템을</a:t>
            </a:r>
            <a:r>
              <a:rPr lang="ko-KR" altLang="en-US" sz="1100" dirty="0" smtClean="0"/>
              <a:t> 설치하고 필요한 보호조치를 취해야 한다</a:t>
            </a:r>
            <a:r>
              <a:rPr lang="en-US" altLang="ko-KR" sz="1100" dirty="0" smtClean="0"/>
              <a:t>. </a:t>
            </a:r>
            <a:r>
              <a:rPr lang="ko-KR" altLang="en-US" sz="1100" dirty="0" smtClean="0"/>
              <a:t>특히</a:t>
            </a:r>
            <a:r>
              <a:rPr lang="en-US" altLang="ko-KR" sz="1100" dirty="0" smtClean="0"/>
              <a:t>, PC</a:t>
            </a:r>
            <a:r>
              <a:rPr lang="ko-KR" altLang="en-US" sz="1100" dirty="0" smtClean="0"/>
              <a:t>에 개인정보를 함부로 보관하여 유출되지 않도록 주의해야 한다</a:t>
            </a:r>
            <a:r>
              <a:rPr lang="en-US" altLang="ko-KR" sz="1100" dirty="0" smtClean="0"/>
              <a:t>.</a:t>
            </a:r>
            <a:endParaRPr lang="ko-KR" altLang="en-US" sz="1100" dirty="0" smtClean="0"/>
          </a:p>
          <a:p>
            <a:r>
              <a:rPr lang="en-US" altLang="ko-KR" sz="1200" b="1" dirty="0" smtClean="0"/>
              <a:t>6) </a:t>
            </a:r>
            <a:r>
              <a:rPr lang="ko-KR" altLang="en-US" sz="1200" b="1" dirty="0" smtClean="0"/>
              <a:t>이미 수집된 개인정보파일을 이용한 후에는 알아볼 수 없도록 파기 </a:t>
            </a:r>
            <a:endParaRPr lang="ko-KR" altLang="en-US" sz="1200" dirty="0" smtClean="0"/>
          </a:p>
          <a:p>
            <a:r>
              <a:rPr lang="ko-KR" altLang="en-US" sz="1100" dirty="0" smtClean="0"/>
              <a:t>  ① 개인정보의 보유이용기간이 끝난 경우</a:t>
            </a:r>
            <a:r>
              <a:rPr lang="en-US" altLang="ko-KR" sz="1100" dirty="0" smtClean="0"/>
              <a:t>, </a:t>
            </a:r>
            <a:r>
              <a:rPr lang="ko-KR" altLang="en-US" sz="1100" dirty="0" smtClean="0"/>
              <a:t>이용목적을 달성한 경우에는 문서를 분쇄하거나 소각해 파기해야 한다</a:t>
            </a:r>
            <a:r>
              <a:rPr lang="en-US" altLang="ko-KR" sz="1100" dirty="0" smtClean="0"/>
              <a:t>. </a:t>
            </a:r>
            <a:endParaRPr lang="ko-KR" altLang="en-US" sz="1100" dirty="0" smtClean="0"/>
          </a:p>
          <a:p>
            <a:r>
              <a:rPr lang="ko-KR" altLang="en-US" sz="1100" dirty="0" smtClean="0"/>
              <a:t>  ② 컴퓨터로 저장된 문서를 가지고 있는 경우라면 포맷이나 삭제 소프트웨어를 사용해서 파기 처리한다</a:t>
            </a:r>
            <a:r>
              <a:rPr lang="en-US" altLang="ko-KR" sz="1100" dirty="0" smtClean="0"/>
              <a:t>. </a:t>
            </a:r>
          </a:p>
          <a:p>
            <a:r>
              <a:rPr lang="en-US" altLang="ko-KR" sz="1200" b="1" dirty="0" smtClean="0"/>
              <a:t>7) </a:t>
            </a:r>
            <a:r>
              <a:rPr lang="ko-KR" altLang="en-US" sz="1200" b="1" dirty="0" smtClean="0"/>
              <a:t>관련 문서를 명확히 구비하고 정보주체의 열람청구에 신속히 대응</a:t>
            </a:r>
            <a:endParaRPr lang="ko-KR" altLang="en-US" sz="1200" dirty="0" smtClean="0"/>
          </a:p>
          <a:p>
            <a:r>
              <a:rPr lang="ko-KR" altLang="en-US" sz="1100" dirty="0" smtClean="0"/>
              <a:t>  ① 개인정보처리방침</a:t>
            </a:r>
            <a:r>
              <a:rPr lang="en-US" altLang="ko-KR" sz="1100" dirty="0" smtClean="0"/>
              <a:t>, CCTV </a:t>
            </a:r>
            <a:r>
              <a:rPr lang="ko-KR" altLang="en-US" sz="1100" dirty="0" smtClean="0"/>
              <a:t>운영방침</a:t>
            </a:r>
            <a:r>
              <a:rPr lang="en-US" altLang="ko-KR" sz="1100" dirty="0" smtClean="0"/>
              <a:t>, </a:t>
            </a:r>
            <a:r>
              <a:rPr lang="ko-KR" altLang="en-US" sz="1100" dirty="0" smtClean="0"/>
              <a:t>안내판 등 의무적으로 공개가 필요한 문서들과 내부관리계획 등 수립하여야 하는 </a:t>
            </a:r>
            <a:endParaRPr lang="en-US" altLang="ko-KR" sz="1100" dirty="0" smtClean="0"/>
          </a:p>
          <a:p>
            <a:r>
              <a:rPr lang="en-US" altLang="ko-KR" sz="1100" dirty="0" smtClean="0"/>
              <a:t>      </a:t>
            </a:r>
            <a:r>
              <a:rPr lang="ko-KR" altLang="en-US" sz="1100" dirty="0" smtClean="0"/>
              <a:t>문서를 점검하여 누락되지 않도록 준비한다</a:t>
            </a:r>
            <a:r>
              <a:rPr lang="en-US" altLang="ko-KR" sz="1100" dirty="0" smtClean="0"/>
              <a:t>. </a:t>
            </a:r>
            <a:endParaRPr lang="ko-KR" altLang="en-US" sz="1100" dirty="0" smtClean="0"/>
          </a:p>
          <a:p>
            <a:r>
              <a:rPr lang="ko-KR" altLang="en-US" sz="1100" dirty="0" smtClean="0"/>
              <a:t>  ② 열람청구 등에 대한 정보주체의 요구가 있을 경우 </a:t>
            </a:r>
            <a:r>
              <a:rPr lang="ko-KR" altLang="en-US" sz="1100" dirty="0" err="1" smtClean="0"/>
              <a:t>지체없이</a:t>
            </a:r>
            <a:r>
              <a:rPr lang="ko-KR" altLang="en-US" sz="1100" dirty="0" smtClean="0"/>
              <a:t> 처리하여야 한다</a:t>
            </a:r>
            <a:r>
              <a:rPr lang="en-US" altLang="ko-KR" sz="1100" dirty="0" smtClean="0"/>
              <a:t>.</a:t>
            </a:r>
            <a:r>
              <a:rPr lang="ko-KR" altLang="en-US" sz="1100" dirty="0" smtClean="0"/>
              <a:t> </a:t>
            </a:r>
          </a:p>
          <a:p>
            <a:r>
              <a:rPr lang="en-US" altLang="ko-KR" sz="1200" b="1" dirty="0" smtClean="0"/>
              <a:t>8) </a:t>
            </a:r>
            <a:r>
              <a:rPr lang="ko-KR" altLang="en-US" sz="1200" b="1" dirty="0" smtClean="0"/>
              <a:t>개인정보 유출통지</a:t>
            </a:r>
            <a:r>
              <a:rPr lang="en-US" altLang="ko-KR" sz="1200" b="1" dirty="0" smtClean="0"/>
              <a:t>, </a:t>
            </a:r>
            <a:r>
              <a:rPr lang="ko-KR" altLang="en-US" sz="1200" b="1" dirty="0" smtClean="0"/>
              <a:t>집단분쟁조정</a:t>
            </a:r>
            <a:r>
              <a:rPr lang="en-US" altLang="ko-KR" sz="1200" b="1" dirty="0" smtClean="0"/>
              <a:t>, </a:t>
            </a:r>
            <a:r>
              <a:rPr lang="ko-KR" altLang="en-US" sz="1200" b="1" dirty="0" smtClean="0"/>
              <a:t>단체소송에 대비 </a:t>
            </a:r>
            <a:endParaRPr lang="ko-KR" altLang="en-US" sz="1200" dirty="0" smtClean="0"/>
          </a:p>
          <a:p>
            <a:r>
              <a:rPr lang="ko-KR" altLang="en-US" sz="1100" dirty="0" smtClean="0"/>
              <a:t>  ① 개인정보가 유출된 경우 정보주체에게 즉시 알리고</a:t>
            </a:r>
            <a:r>
              <a:rPr lang="en-US" altLang="ko-KR" sz="1100" dirty="0" smtClean="0"/>
              <a:t>, </a:t>
            </a:r>
            <a:r>
              <a:rPr lang="ko-KR" altLang="en-US" sz="1100" dirty="0" smtClean="0"/>
              <a:t>사실확인</a:t>
            </a:r>
            <a:r>
              <a:rPr lang="en-US" altLang="ko-KR" sz="1100" dirty="0" smtClean="0"/>
              <a:t>, </a:t>
            </a:r>
            <a:r>
              <a:rPr lang="ko-KR" altLang="en-US" sz="1100" dirty="0" smtClean="0"/>
              <a:t>홈페이지 차단</a:t>
            </a:r>
            <a:r>
              <a:rPr lang="en-US" altLang="ko-KR" sz="1100" dirty="0" smtClean="0"/>
              <a:t>, </a:t>
            </a:r>
            <a:r>
              <a:rPr lang="ko-KR" altLang="en-US" sz="1100" dirty="0" smtClean="0"/>
              <a:t>비밀번호 변경공지 등 </a:t>
            </a:r>
            <a:r>
              <a:rPr lang="ko-KR" altLang="en-US" sz="1100" dirty="0" err="1" smtClean="0"/>
              <a:t>초동조치를</a:t>
            </a:r>
            <a:r>
              <a:rPr lang="ko-KR" altLang="en-US" sz="1100" dirty="0" smtClean="0"/>
              <a:t> 신속히     </a:t>
            </a:r>
            <a:endParaRPr lang="en-US" altLang="ko-KR" sz="1100" dirty="0" smtClean="0"/>
          </a:p>
          <a:p>
            <a:r>
              <a:rPr lang="en-US" altLang="ko-KR" sz="1100" dirty="0" smtClean="0"/>
              <a:t>      </a:t>
            </a:r>
            <a:r>
              <a:rPr lang="ko-KR" altLang="en-US" sz="1100" dirty="0" smtClean="0"/>
              <a:t>하여야 한다</a:t>
            </a:r>
            <a:r>
              <a:rPr lang="en-US" altLang="ko-KR" sz="1100" dirty="0" smtClean="0"/>
              <a:t>. </a:t>
            </a:r>
            <a:endParaRPr lang="ko-KR" altLang="en-US" sz="1100" dirty="0" smtClean="0"/>
          </a:p>
          <a:p>
            <a:r>
              <a:rPr lang="ko-KR" altLang="en-US" sz="1100" dirty="0" smtClean="0"/>
              <a:t>  ② 유출 대응을 지연하는 경우에는 과태료가 부과되고</a:t>
            </a:r>
            <a:r>
              <a:rPr lang="en-US" altLang="ko-KR" sz="1100" dirty="0" smtClean="0"/>
              <a:t>, </a:t>
            </a:r>
            <a:r>
              <a:rPr lang="ko-KR" altLang="en-US" sz="1100" dirty="0" smtClean="0"/>
              <a:t>유출이 확인될 경우 피해자는 분쟁조정위원회에 집단분쟁조정 또는   </a:t>
            </a:r>
            <a:endParaRPr lang="en-US" altLang="ko-KR" sz="1100" dirty="0" smtClean="0"/>
          </a:p>
          <a:p>
            <a:r>
              <a:rPr lang="en-US" altLang="ko-KR" sz="1100" dirty="0" smtClean="0"/>
              <a:t>      </a:t>
            </a:r>
            <a:r>
              <a:rPr lang="ko-KR" altLang="en-US" sz="1100" dirty="0" smtClean="0"/>
              <a:t>법원에 권리침해 단체소송을 제기할 수 있으므로 철저히 대비해야 한다</a:t>
            </a:r>
            <a:r>
              <a:rPr lang="en-US" altLang="ko-KR" sz="1100" dirty="0" smtClean="0"/>
              <a:t>.</a:t>
            </a:r>
            <a:endParaRPr lang="ko-KR" alt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443541" y="260648"/>
            <a:ext cx="8352928" cy="6408712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731573" y="1534636"/>
            <a:ext cx="78728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  </a:t>
            </a:r>
            <a:endParaRPr lang="en-US" altLang="ko-KR" sz="1400" dirty="0" smtClean="0"/>
          </a:p>
        </p:txBody>
      </p:sp>
      <p:sp>
        <p:nvSpPr>
          <p:cNvPr id="12" name="TextBox 11"/>
          <p:cNvSpPr txBox="1"/>
          <p:nvPr/>
        </p:nvSpPr>
        <p:spPr>
          <a:xfrm>
            <a:off x="2555776" y="637306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altLang="ko-KR" dirty="0" smtClean="0">
              <a:latin typeface="산돌60  R" pitchFamily="50" charset="-127"/>
              <a:ea typeface="산돌60  R" pitchFamily="50" charset="-127"/>
            </a:endParaRPr>
          </a:p>
          <a:p>
            <a:endParaRPr lang="ko-KR" altLang="en-US" dirty="0"/>
          </a:p>
        </p:txBody>
      </p:sp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467544" y="332656"/>
            <a:ext cx="47525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11. </a:t>
            </a:r>
            <a:r>
              <a:rPr lang="ko-KR" altLang="en-US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개인정보 처리 시 유의사항</a:t>
            </a:r>
            <a:r>
              <a:rPr lang="en-US" altLang="ko-KR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endParaRPr lang="ko-KR" altLang="en-US" sz="1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11560" y="836712"/>
            <a:ext cx="7992888" cy="563231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pPr marL="228600" indent="-228600"/>
            <a:r>
              <a:rPr lang="en-US" altLang="ko-KR" sz="1200" b="1" dirty="0" smtClean="0"/>
              <a:t>1) </a:t>
            </a:r>
            <a:r>
              <a:rPr lang="ko-KR" altLang="en-US" sz="1200" b="1" dirty="0" smtClean="0"/>
              <a:t>정보주체에게 제공되는 개인정보가 내부 문서수발 절차에 의한 경우에도 제</a:t>
            </a:r>
            <a:r>
              <a:rPr lang="en-US" altLang="ko-KR" sz="1200" b="1" dirty="0" smtClean="0"/>
              <a:t>3</a:t>
            </a:r>
            <a:r>
              <a:rPr lang="ko-KR" altLang="en-US" sz="1200" b="1" dirty="0" smtClean="0"/>
              <a:t>자에 의한 노출에 유의 </a:t>
            </a:r>
            <a:endParaRPr lang="en-US" altLang="ko-KR" sz="1200" b="1" dirty="0" smtClean="0"/>
          </a:p>
          <a:p>
            <a:pPr marL="228600" indent="-228600"/>
            <a:r>
              <a:rPr lang="en-US" altLang="ko-KR" sz="1200" b="1" dirty="0" smtClean="0"/>
              <a:t>   (</a:t>
            </a:r>
            <a:r>
              <a:rPr lang="ko-KR" altLang="en-US" sz="1200" b="1" dirty="0" smtClean="0"/>
              <a:t>공무원연금내역 안내 등</a:t>
            </a:r>
            <a:r>
              <a:rPr lang="en-US" altLang="ko-KR" sz="1200" b="1" dirty="0" smtClean="0"/>
              <a:t>)</a:t>
            </a:r>
            <a:endParaRPr lang="ko-KR" altLang="en-US" sz="1200" dirty="0" smtClean="0"/>
          </a:p>
          <a:p>
            <a:endParaRPr lang="en-US" altLang="ko-KR" sz="1100" b="1" dirty="0" smtClean="0"/>
          </a:p>
          <a:p>
            <a:r>
              <a:rPr lang="en-US" altLang="ko-KR" sz="1200" b="1" dirty="0" smtClean="0"/>
              <a:t>2) </a:t>
            </a:r>
            <a:r>
              <a:rPr lang="ko-KR" altLang="en-US" sz="1200" b="1" dirty="0" smtClean="0"/>
              <a:t>처리정보의 정확성 유지 </a:t>
            </a:r>
            <a:r>
              <a:rPr lang="en-US" altLang="ko-KR" sz="1200" b="1" dirty="0" smtClean="0"/>
              <a:t>&lt;</a:t>
            </a:r>
            <a:r>
              <a:rPr lang="ko-KR" altLang="en-US" sz="1200" b="1" dirty="0" smtClean="0"/>
              <a:t>개인정보보호법 시행규칙 제</a:t>
            </a:r>
            <a:r>
              <a:rPr lang="en-US" altLang="ko-KR" sz="1200" b="1" dirty="0" smtClean="0"/>
              <a:t>11</a:t>
            </a:r>
            <a:r>
              <a:rPr lang="ko-KR" altLang="en-US" sz="1200" b="1" dirty="0" smtClean="0"/>
              <a:t>조</a:t>
            </a:r>
            <a:r>
              <a:rPr lang="en-US" altLang="ko-KR" sz="1200" b="1" dirty="0" smtClean="0"/>
              <a:t>&gt;</a:t>
            </a:r>
            <a:endParaRPr lang="ko-KR" altLang="en-US" sz="1200" dirty="0" smtClean="0"/>
          </a:p>
          <a:p>
            <a:r>
              <a:rPr lang="ko-KR" altLang="en-US" sz="1100" dirty="0" smtClean="0"/>
              <a:t>  ① 처리정보의 유효기간을 감안하여 정기적으로 갱신하거나 갱신사유 발생 시 즉시 갱신 조치</a:t>
            </a:r>
          </a:p>
          <a:p>
            <a:r>
              <a:rPr lang="ko-KR" altLang="en-US" sz="1100" dirty="0" smtClean="0"/>
              <a:t>  ② 처리정보의 수정</a:t>
            </a:r>
            <a:r>
              <a:rPr lang="en-US" altLang="ko-KR" sz="1100" dirty="0" smtClean="0"/>
              <a:t>․</a:t>
            </a:r>
            <a:r>
              <a:rPr lang="ko-KR" altLang="en-US" sz="1100" dirty="0" smtClean="0"/>
              <a:t>정정</a:t>
            </a:r>
            <a:r>
              <a:rPr lang="en-US" altLang="ko-KR" sz="1100" dirty="0" smtClean="0"/>
              <a:t>․</a:t>
            </a:r>
            <a:r>
              <a:rPr lang="ko-KR" altLang="en-US" sz="1100" dirty="0" smtClean="0"/>
              <a:t>삭제 시 보유기관은 통상적으로 정보를 제공받는 기관에 대해 변경 내용 통보</a:t>
            </a:r>
          </a:p>
          <a:p>
            <a:endParaRPr lang="en-US" altLang="ko-KR" sz="1100" b="1" dirty="0" smtClean="0"/>
          </a:p>
          <a:p>
            <a:r>
              <a:rPr lang="en-US" altLang="ko-KR" sz="1200" b="1" dirty="0" smtClean="0"/>
              <a:t>3) </a:t>
            </a:r>
            <a:r>
              <a:rPr lang="ko-KR" altLang="en-US" sz="1200" b="1" dirty="0" smtClean="0"/>
              <a:t>통상적으로 제공받는 기관</a:t>
            </a:r>
            <a:endParaRPr lang="ko-KR" altLang="en-US" sz="1200" dirty="0" smtClean="0"/>
          </a:p>
          <a:p>
            <a:r>
              <a:rPr lang="ko-KR" altLang="en-US" sz="1100" dirty="0" smtClean="0"/>
              <a:t>  ① 전산망을 통하여 계속적으로 당해 정보를 제공받는 기관</a:t>
            </a:r>
          </a:p>
          <a:p>
            <a:r>
              <a:rPr lang="ko-KR" altLang="en-US" sz="1100" dirty="0" smtClean="0"/>
              <a:t>  ② 주기적으로 제공받거나 부정기적일지라도 법령에 기해 당해 정보를 제공받는 기관</a:t>
            </a:r>
          </a:p>
          <a:p>
            <a:endParaRPr lang="en-US" altLang="ko-KR" sz="1100" b="1" dirty="0" smtClean="0"/>
          </a:p>
          <a:p>
            <a:r>
              <a:rPr lang="en-US" altLang="ko-KR" sz="1200" b="1" dirty="0" smtClean="0"/>
              <a:t>4) </a:t>
            </a:r>
            <a:r>
              <a:rPr lang="ko-KR" altLang="en-US" sz="1200" b="1" dirty="0" smtClean="0"/>
              <a:t>개인정보가 기록된 출력물 등의 처리 </a:t>
            </a:r>
            <a:r>
              <a:rPr lang="en-US" altLang="ko-KR" sz="1200" b="1" dirty="0" smtClean="0"/>
              <a:t>&lt;</a:t>
            </a:r>
            <a:r>
              <a:rPr lang="ko-KR" altLang="en-US" sz="1200" b="1" dirty="0" smtClean="0"/>
              <a:t>개인정보보호법 시행규칙 제</a:t>
            </a:r>
            <a:r>
              <a:rPr lang="en-US" altLang="ko-KR" sz="1200" b="1" dirty="0" smtClean="0"/>
              <a:t>5</a:t>
            </a:r>
            <a:r>
              <a:rPr lang="ko-KR" altLang="en-US" sz="1200" b="1" dirty="0" smtClean="0"/>
              <a:t>조</a:t>
            </a:r>
            <a:r>
              <a:rPr lang="en-US" altLang="ko-KR" sz="1200" b="1" dirty="0" smtClean="0"/>
              <a:t>&gt;</a:t>
            </a:r>
            <a:endParaRPr lang="ko-KR" altLang="en-US" sz="1200" dirty="0" smtClean="0"/>
          </a:p>
          <a:p>
            <a:r>
              <a:rPr lang="ko-KR" altLang="en-US" sz="1100" dirty="0" smtClean="0"/>
              <a:t>  ① 개인정보가 포함된 출력물은 소각하거나 파쇄</a:t>
            </a:r>
          </a:p>
          <a:p>
            <a:r>
              <a:rPr lang="ko-KR" altLang="en-US" sz="1100" dirty="0" smtClean="0"/>
              <a:t>  ② 소각 시 입회인 선임 등 조치하고</a:t>
            </a:r>
            <a:r>
              <a:rPr lang="en-US" altLang="ko-KR" sz="1100" dirty="0" smtClean="0"/>
              <a:t>, </a:t>
            </a:r>
            <a:r>
              <a:rPr lang="ko-KR" altLang="en-US" sz="1100" dirty="0" smtClean="0"/>
              <a:t>매각 시에는 직접 파쇄 조치 후 재생지 용도로만 활용</a:t>
            </a:r>
          </a:p>
          <a:p>
            <a:endParaRPr lang="en-US" altLang="ko-KR" sz="1100" b="1" dirty="0" smtClean="0"/>
          </a:p>
          <a:p>
            <a:r>
              <a:rPr lang="en-US" altLang="ko-KR" sz="1200" b="1" dirty="0" smtClean="0"/>
              <a:t>5) </a:t>
            </a:r>
            <a:r>
              <a:rPr lang="ko-KR" altLang="en-US" sz="1200" b="1" dirty="0" smtClean="0"/>
              <a:t>외부기관의 프로그램을 통한 정보처리 시 개인정보 유출 주의</a:t>
            </a:r>
            <a:endParaRPr lang="ko-KR" altLang="en-US" sz="1200" dirty="0" smtClean="0"/>
          </a:p>
          <a:p>
            <a:endParaRPr lang="en-US" altLang="ko-KR" sz="1100" b="1" dirty="0" smtClean="0"/>
          </a:p>
          <a:p>
            <a:r>
              <a:rPr lang="en-US" altLang="ko-KR" sz="1200" b="1" dirty="0" smtClean="0"/>
              <a:t>6) </a:t>
            </a:r>
            <a:r>
              <a:rPr lang="ko-KR" altLang="en-US" sz="1200" b="1" dirty="0" smtClean="0"/>
              <a:t>개인정보 사무의 인계인수 사항</a:t>
            </a:r>
            <a:endParaRPr lang="ko-KR" altLang="en-US" sz="1200" dirty="0" smtClean="0"/>
          </a:p>
          <a:p>
            <a:r>
              <a:rPr lang="ko-KR" altLang="en-US" sz="1100" dirty="0" smtClean="0"/>
              <a:t>  ① 개인정보 보호에 관한 지침</a:t>
            </a:r>
          </a:p>
          <a:p>
            <a:r>
              <a:rPr lang="ko-KR" altLang="en-US" sz="1100" dirty="0" smtClean="0"/>
              <a:t>  ② 위임전결 및 업무분장에 관한 주요 사항</a:t>
            </a:r>
          </a:p>
          <a:p>
            <a:r>
              <a:rPr lang="ko-KR" altLang="en-US" sz="1100" dirty="0" smtClean="0"/>
              <a:t>  ③ 통상적으로 제공하는 개인정보에 관한 사항</a:t>
            </a:r>
          </a:p>
          <a:p>
            <a:r>
              <a:rPr lang="ko-KR" altLang="en-US" sz="1100" dirty="0" smtClean="0"/>
              <a:t>  ④ 개인정보 유출사례를 포함한 교육 교재</a:t>
            </a:r>
          </a:p>
          <a:p>
            <a:r>
              <a:rPr lang="ko-KR" altLang="en-US" sz="1100" dirty="0" smtClean="0"/>
              <a:t>  ⑤ 기타 개인정보 보호업무 수행에 필요한 사항</a:t>
            </a:r>
          </a:p>
          <a:p>
            <a:endParaRPr lang="en-US" altLang="ko-KR" sz="1100" b="1" dirty="0" smtClean="0"/>
          </a:p>
          <a:p>
            <a:r>
              <a:rPr lang="en-US" altLang="ko-KR" sz="1200" b="1" dirty="0" smtClean="0"/>
              <a:t>7) </a:t>
            </a:r>
            <a:r>
              <a:rPr lang="ko-KR" altLang="en-US" sz="1200" b="1" dirty="0" smtClean="0"/>
              <a:t>업무수행 관련 개인정보 수집 시 필요 불가결한 자료 이외의 항목 수집 금지</a:t>
            </a:r>
            <a:endParaRPr lang="ko-KR" altLang="en-US" sz="1200" dirty="0" smtClean="0"/>
          </a:p>
          <a:p>
            <a:r>
              <a:rPr lang="ko-KR" altLang="en-US" sz="1100" dirty="0" smtClean="0"/>
              <a:t>  ① 업무 집행을 위한 필요한 최소한의 범위 내에서 수집</a:t>
            </a:r>
          </a:p>
          <a:p>
            <a:endParaRPr lang="en-US" altLang="ko-KR" sz="1100" b="1" dirty="0" smtClean="0"/>
          </a:p>
          <a:p>
            <a:r>
              <a:rPr lang="en-US" altLang="ko-KR" sz="1100" b="1" dirty="0" smtClean="0"/>
              <a:t>8) </a:t>
            </a:r>
            <a:r>
              <a:rPr lang="ko-KR" altLang="en-US" sz="1100" b="1" dirty="0" smtClean="0"/>
              <a:t>수집한 정보를 더 이상 사용하지 않는 경우 파일 삭제</a:t>
            </a:r>
            <a:r>
              <a:rPr lang="en-US" altLang="ko-KR" sz="1100" b="1" dirty="0" smtClean="0"/>
              <a:t>, </a:t>
            </a:r>
            <a:r>
              <a:rPr lang="ko-KR" altLang="en-US" sz="1100" b="1" dirty="0" smtClean="0"/>
              <a:t>특히 </a:t>
            </a:r>
            <a:r>
              <a:rPr lang="en-US" altLang="ko-KR" sz="1100" b="1" dirty="0" smtClean="0"/>
              <a:t>PC </a:t>
            </a:r>
            <a:r>
              <a:rPr lang="ko-KR" altLang="en-US" sz="1100" b="1" dirty="0" smtClean="0"/>
              <a:t>교체 시 주의</a:t>
            </a:r>
            <a:endParaRPr lang="ko-KR" altLang="en-US" sz="1100" dirty="0" smtClean="0"/>
          </a:p>
          <a:p>
            <a:endParaRPr lang="en-US" altLang="ko-KR" sz="1100" b="1" dirty="0" smtClean="0"/>
          </a:p>
          <a:p>
            <a:r>
              <a:rPr lang="en-US" altLang="ko-KR" sz="1100" b="1" dirty="0" smtClean="0"/>
              <a:t>9) </a:t>
            </a:r>
            <a:r>
              <a:rPr lang="ko-KR" altLang="en-US" sz="1100" b="1" dirty="0" smtClean="0"/>
              <a:t>보유 정보를 </a:t>
            </a:r>
            <a:r>
              <a:rPr lang="ko-KR" altLang="en-US" sz="1100" b="1" dirty="0" err="1" smtClean="0"/>
              <a:t>기관내</a:t>
            </a:r>
            <a:r>
              <a:rPr lang="ko-KR" altLang="en-US" sz="1100" b="1" dirty="0" smtClean="0"/>
              <a:t> 이용</a:t>
            </a:r>
            <a:r>
              <a:rPr lang="en-US" altLang="ko-KR" sz="1100" b="1" dirty="0" smtClean="0"/>
              <a:t>, </a:t>
            </a:r>
            <a:r>
              <a:rPr lang="ko-KR" altLang="en-US" sz="1100" b="1" dirty="0" smtClean="0"/>
              <a:t>제</a:t>
            </a:r>
            <a:r>
              <a:rPr lang="en-US" altLang="ko-KR" sz="1100" b="1" dirty="0" smtClean="0"/>
              <a:t>3</a:t>
            </a:r>
            <a:r>
              <a:rPr lang="ko-KR" altLang="en-US" sz="1100" b="1" dirty="0" smtClean="0"/>
              <a:t>자 제공</a:t>
            </a:r>
            <a:r>
              <a:rPr lang="en-US" altLang="ko-KR" sz="1100" b="1" dirty="0" smtClean="0"/>
              <a:t>, </a:t>
            </a:r>
            <a:r>
              <a:rPr lang="ko-KR" altLang="en-US" sz="1100" b="1" dirty="0" smtClean="0"/>
              <a:t>홈페이지 공개 등 결정시 정보주체의 권익을 고려하여 결정</a:t>
            </a:r>
            <a:endParaRPr lang="ko-KR" altLang="en-US" sz="1100" dirty="0" smtClean="0"/>
          </a:p>
          <a:p>
            <a:r>
              <a:rPr lang="ko-KR" altLang="en-US" sz="1100" dirty="0" smtClean="0"/>
              <a:t>  ① 이용</a:t>
            </a:r>
            <a:r>
              <a:rPr lang="en-US" altLang="ko-KR" sz="1100" dirty="0" smtClean="0"/>
              <a:t>․</a:t>
            </a:r>
            <a:r>
              <a:rPr lang="ko-KR" altLang="en-US" sz="1100" dirty="0" smtClean="0"/>
              <a:t>제공</a:t>
            </a:r>
            <a:r>
              <a:rPr lang="en-US" altLang="ko-KR" sz="1100" dirty="0" smtClean="0"/>
              <a:t>․</a:t>
            </a:r>
            <a:r>
              <a:rPr lang="ko-KR" altLang="en-US" sz="1100" dirty="0" smtClean="0"/>
              <a:t>홈페이지 공개 여부의 결정이 어려울 경우 변호사 자문 후 처리하고</a:t>
            </a:r>
            <a:r>
              <a:rPr lang="en-US" altLang="ko-KR" sz="1100" dirty="0" smtClean="0"/>
              <a:t> </a:t>
            </a:r>
            <a:r>
              <a:rPr lang="ko-KR" altLang="en-US" sz="1100" dirty="0" smtClean="0"/>
              <a:t>제공</a:t>
            </a:r>
            <a:r>
              <a:rPr lang="en-US" altLang="ko-KR" sz="1100" dirty="0" smtClean="0"/>
              <a:t>․ </a:t>
            </a:r>
            <a:r>
              <a:rPr lang="ko-KR" altLang="en-US" sz="1100" dirty="0" smtClean="0"/>
              <a:t>공개하는 경우 주민등록번호</a:t>
            </a:r>
            <a:r>
              <a:rPr lang="en-US" altLang="ko-KR" sz="1100" dirty="0" smtClean="0"/>
              <a:t>,     </a:t>
            </a:r>
          </a:p>
          <a:p>
            <a:r>
              <a:rPr lang="en-US" altLang="ko-KR" sz="1100" dirty="0" smtClean="0"/>
              <a:t>     </a:t>
            </a:r>
            <a:r>
              <a:rPr lang="ko-KR" altLang="en-US" sz="1100" dirty="0" smtClean="0"/>
              <a:t>학번 등의 삭제 등 필요한 범위 내 최소한의 정보만 제공</a:t>
            </a:r>
            <a:endParaRPr lang="ko-KR" alt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443541" y="260648"/>
            <a:ext cx="8352928" cy="6408712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731573" y="1534636"/>
            <a:ext cx="78728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  </a:t>
            </a:r>
            <a:endParaRPr lang="en-US" altLang="ko-KR" sz="1400" dirty="0" smtClean="0"/>
          </a:p>
        </p:txBody>
      </p:sp>
      <p:sp>
        <p:nvSpPr>
          <p:cNvPr id="12" name="TextBox 11"/>
          <p:cNvSpPr txBox="1"/>
          <p:nvPr/>
        </p:nvSpPr>
        <p:spPr>
          <a:xfrm>
            <a:off x="2555776" y="637306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altLang="ko-KR" dirty="0" smtClean="0">
              <a:latin typeface="산돌60  R" pitchFamily="50" charset="-127"/>
              <a:ea typeface="산돌60  R" pitchFamily="50" charset="-127"/>
            </a:endParaRPr>
          </a:p>
          <a:p>
            <a:endParaRPr lang="ko-KR" altLang="en-US" dirty="0"/>
          </a:p>
        </p:txBody>
      </p:sp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467544" y="332656"/>
            <a:ext cx="47525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12. </a:t>
            </a:r>
            <a:r>
              <a:rPr lang="ko-KR" altLang="en-US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개인정보 침해 신고</a:t>
            </a:r>
            <a:r>
              <a:rPr lang="en-US" altLang="ko-KR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endParaRPr lang="ko-KR" altLang="en-US" sz="1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11560" y="764704"/>
            <a:ext cx="7992888" cy="323165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1) </a:t>
            </a:r>
            <a:r>
              <a:rPr lang="ko-KR" altLang="en-US" sz="1200" b="1" dirty="0" smtClean="0"/>
              <a:t>개인정보에 관한 권리</a:t>
            </a:r>
            <a:r>
              <a:rPr lang="en-US" altLang="ko-KR" sz="1200" b="1" dirty="0" smtClean="0"/>
              <a:t>, </a:t>
            </a:r>
            <a:r>
              <a:rPr lang="ko-KR" altLang="en-US" sz="1200" b="1" dirty="0" smtClean="0"/>
              <a:t>이익을 </a:t>
            </a:r>
            <a:r>
              <a:rPr lang="ko-KR" altLang="en-US" sz="1200" b="1" dirty="0" err="1" smtClean="0"/>
              <a:t>침해받은</a:t>
            </a:r>
            <a:r>
              <a:rPr lang="ko-KR" altLang="en-US" sz="1200" b="1" dirty="0" smtClean="0"/>
              <a:t> 사람은 </a:t>
            </a:r>
            <a:r>
              <a:rPr lang="ko-KR" altLang="en-US" sz="1200" b="1" dirty="0" err="1" smtClean="0"/>
              <a:t>행정안전부장관에게</a:t>
            </a:r>
            <a:r>
              <a:rPr lang="ko-KR" altLang="en-US" sz="1200" b="1" dirty="0" smtClean="0"/>
              <a:t> 침해사실을 신고 </a:t>
            </a:r>
            <a:r>
              <a:rPr lang="en-US" altLang="ko-KR" sz="1200" b="1" dirty="0" smtClean="0"/>
              <a:t>(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법 제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62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조</a:t>
            </a:r>
            <a:r>
              <a:rPr lang="en-US" altLang="ko-KR" sz="1200" b="1" dirty="0" smtClean="0"/>
              <a:t>)</a:t>
            </a:r>
            <a:endParaRPr lang="ko-KR" altLang="en-US" sz="1200" dirty="0" smtClean="0"/>
          </a:p>
          <a:p>
            <a:endParaRPr lang="en-US" altLang="ko-KR" sz="1200" b="1" dirty="0" smtClean="0"/>
          </a:p>
          <a:p>
            <a:r>
              <a:rPr lang="en-US" altLang="ko-KR" sz="1200" b="1" dirty="0" smtClean="0"/>
              <a:t>2) </a:t>
            </a:r>
            <a:r>
              <a:rPr lang="ko-KR" altLang="en-US" sz="1200" b="1" dirty="0" smtClean="0"/>
              <a:t>개인정보침해 신고센터</a:t>
            </a:r>
            <a:endParaRPr lang="ko-KR" altLang="en-US" sz="1200" dirty="0" smtClean="0"/>
          </a:p>
          <a:p>
            <a:r>
              <a:rPr lang="ko-KR" altLang="en-US" sz="1200" dirty="0" smtClean="0"/>
              <a:t>   </a:t>
            </a:r>
            <a:r>
              <a:rPr lang="ko-KR" altLang="en-US" sz="1200" dirty="0" err="1" smtClean="0"/>
              <a:t>행정안전부장관은</a:t>
            </a:r>
            <a:r>
              <a:rPr lang="ko-KR" altLang="en-US" sz="1200" dirty="0" smtClean="0"/>
              <a:t> 개인정보 침해신고의 접수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처리 등 업무를 효율적으로 수행하기 위하여 한국인터넷진흥원을        </a:t>
            </a:r>
            <a:endParaRPr lang="en-US" altLang="ko-KR" sz="1200" dirty="0" smtClean="0"/>
          </a:p>
          <a:p>
            <a:r>
              <a:rPr lang="en-US" altLang="ko-KR" sz="1200" dirty="0" smtClean="0"/>
              <a:t>   </a:t>
            </a:r>
            <a:r>
              <a:rPr lang="ko-KR" altLang="en-US" sz="1200" dirty="0" smtClean="0"/>
              <a:t>개인정보침해신고센터 운영을 위한 전문기관으로 지정</a:t>
            </a:r>
            <a:r>
              <a:rPr lang="en-US" altLang="ko-KR" sz="1200" dirty="0" smtClean="0"/>
              <a:t>(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법 제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62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조제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2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항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,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영 제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59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조</a:t>
            </a:r>
            <a:r>
              <a:rPr lang="en-US" altLang="ko-KR" sz="1200" dirty="0" smtClean="0"/>
              <a:t>)</a:t>
            </a:r>
            <a:endParaRPr lang="ko-KR" altLang="en-US" sz="1200" dirty="0" smtClean="0"/>
          </a:p>
          <a:p>
            <a:endParaRPr lang="en-US" altLang="ko-KR" sz="1200" b="1" dirty="0" smtClean="0"/>
          </a:p>
          <a:p>
            <a:r>
              <a:rPr lang="en-US" altLang="ko-KR" sz="1200" b="1" dirty="0" smtClean="0"/>
              <a:t>3) </a:t>
            </a:r>
            <a:r>
              <a:rPr lang="ko-KR" altLang="en-US" sz="1200" b="1" dirty="0" smtClean="0"/>
              <a:t>개인정보침해신고센터 업무 </a:t>
            </a:r>
            <a:r>
              <a:rPr lang="en-US" altLang="ko-KR" sz="1200" b="1" dirty="0" smtClean="0"/>
              <a:t>(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법 제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62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조 제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3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항</a:t>
            </a:r>
            <a:r>
              <a:rPr lang="en-US" altLang="ko-KR" sz="1200" b="1" dirty="0" smtClean="0"/>
              <a:t>)</a:t>
            </a:r>
            <a:endParaRPr lang="ko-KR" altLang="en-US" sz="1200" dirty="0" smtClean="0"/>
          </a:p>
          <a:p>
            <a:r>
              <a:rPr lang="en-US" altLang="ko-KR" sz="1200" dirty="0" smtClean="0"/>
              <a:t>  (1)</a:t>
            </a:r>
            <a:r>
              <a:rPr lang="ko-KR" altLang="en-US" sz="1200" dirty="0" smtClean="0"/>
              <a:t> 개인정보 처리와 관련한 신고의 접수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상담 </a:t>
            </a:r>
          </a:p>
          <a:p>
            <a:r>
              <a:rPr lang="en-US" altLang="ko-KR" sz="1200" dirty="0" smtClean="0"/>
              <a:t>  (2) </a:t>
            </a:r>
            <a:r>
              <a:rPr lang="ko-KR" altLang="en-US" sz="1200" dirty="0" smtClean="0"/>
              <a:t>사실의 조사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확인 및 관계자의 의견 청취 </a:t>
            </a:r>
          </a:p>
          <a:p>
            <a:r>
              <a:rPr lang="en-US" altLang="ko-KR" sz="1200" dirty="0" smtClean="0"/>
              <a:t>  (3) </a:t>
            </a:r>
            <a:r>
              <a:rPr lang="ko-KR" altLang="en-US" sz="1200" dirty="0" smtClean="0"/>
              <a:t>위의 업무에 딸린 업무 </a:t>
            </a:r>
          </a:p>
          <a:p>
            <a:endParaRPr lang="en-US" altLang="ko-KR" sz="1200" b="1" dirty="0" smtClean="0"/>
          </a:p>
          <a:p>
            <a:r>
              <a:rPr lang="en-US" altLang="ko-KR" sz="1200" b="1" dirty="0" smtClean="0"/>
              <a:t>4) </a:t>
            </a:r>
            <a:r>
              <a:rPr lang="ko-KR" altLang="en-US" sz="1200" b="1" dirty="0" smtClean="0"/>
              <a:t>개인정보침해 신고센터</a:t>
            </a:r>
            <a:endParaRPr lang="en-US" altLang="ko-KR" sz="1200" b="1" dirty="0" smtClean="0"/>
          </a:p>
          <a:p>
            <a:endParaRPr lang="en-US" altLang="ko-KR" sz="1200" b="1" dirty="0" smtClean="0"/>
          </a:p>
          <a:p>
            <a:endParaRPr lang="ko-KR" altLang="en-US" sz="1200" dirty="0" smtClean="0"/>
          </a:p>
          <a:p>
            <a:r>
              <a:rPr lang="ko-KR" altLang="en-US" sz="1200" b="1" dirty="0" smtClean="0"/>
              <a:t>                    </a:t>
            </a:r>
            <a:endParaRPr lang="en-US" altLang="ko-KR" sz="1200" b="1" dirty="0" smtClean="0"/>
          </a:p>
          <a:p>
            <a:r>
              <a:rPr lang="en-US" altLang="ko-KR" sz="1200" b="1" dirty="0" smtClean="0"/>
              <a:t>                               </a:t>
            </a:r>
            <a:endParaRPr lang="ko-KR" altLang="en-US" sz="1600" dirty="0" smtClean="0"/>
          </a:p>
          <a:p>
            <a:endParaRPr lang="ko-KR" altLang="en-US" sz="1200" dirty="0"/>
          </a:p>
        </p:txBody>
      </p:sp>
      <p:sp>
        <p:nvSpPr>
          <p:cNvPr id="10" name="TextBox 9"/>
          <p:cNvSpPr txBox="1"/>
          <p:nvPr/>
        </p:nvSpPr>
        <p:spPr>
          <a:xfrm>
            <a:off x="1979712" y="3316922"/>
            <a:ext cx="5463868" cy="400110"/>
          </a:xfrm>
          <a:prstGeom prst="rect">
            <a:avLst/>
          </a:prstGeom>
          <a:solidFill>
            <a:srgbClr val="FFFF00"/>
          </a:solidFill>
          <a:ln w="19050">
            <a:solidFill>
              <a:schemeClr val="bg2">
                <a:lumMod val="9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ko-KR" altLang="en-US" sz="2000" b="1" dirty="0" smtClean="0"/>
              <a:t>☎ </a:t>
            </a:r>
            <a:r>
              <a:rPr lang="ko-KR" altLang="en-US" sz="2000" b="1" dirty="0" err="1" smtClean="0"/>
              <a:t>국번없이</a:t>
            </a:r>
            <a:r>
              <a:rPr lang="ko-KR" altLang="en-US" sz="2000" b="1" dirty="0" smtClean="0"/>
              <a:t> </a:t>
            </a:r>
            <a:r>
              <a:rPr lang="en-US" altLang="ko-KR" sz="2000" b="1" dirty="0" smtClean="0">
                <a:solidFill>
                  <a:srgbClr val="FF0000"/>
                </a:solidFill>
              </a:rPr>
              <a:t>118</a:t>
            </a:r>
            <a:r>
              <a:rPr lang="en-US" altLang="ko-KR" sz="2000" b="1" dirty="0" smtClean="0"/>
              <a:t> </a:t>
            </a:r>
            <a:r>
              <a:rPr lang="ko-KR" altLang="en-US" sz="2000" b="1" dirty="0" smtClean="0"/>
              <a:t>홈페이지 </a:t>
            </a:r>
            <a:r>
              <a:rPr lang="en-US" altLang="ko-KR" sz="2000" b="1" dirty="0" smtClean="0"/>
              <a:t>: </a:t>
            </a:r>
            <a:r>
              <a:rPr lang="en-US" altLang="ko-KR" sz="2000" b="1" dirty="0" smtClean="0">
                <a:solidFill>
                  <a:srgbClr val="FF0000"/>
                </a:solidFill>
              </a:rPr>
              <a:t>privacy.kisa.or.kr</a:t>
            </a:r>
            <a:endParaRPr lang="ko-KR" altLang="en-US" sz="2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599</TotalTime>
  <Words>4181</Words>
  <Application>Microsoft Office PowerPoint</Application>
  <PresentationFormat>화면 슬라이드 쇼(4:3)</PresentationFormat>
  <Paragraphs>424</Paragraphs>
  <Slides>16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16</vt:i4>
      </vt:variant>
    </vt:vector>
  </HeadingPairs>
  <TitlesOfParts>
    <vt:vector size="17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Organization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Name</dc:creator>
  <cp:lastModifiedBy>Registered User</cp:lastModifiedBy>
  <cp:revision>84</cp:revision>
  <dcterms:created xsi:type="dcterms:W3CDTF">2011-10-29T01:31:52Z</dcterms:created>
  <dcterms:modified xsi:type="dcterms:W3CDTF">2018-03-27T02:24:06Z</dcterms:modified>
</cp:coreProperties>
</file>