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8" r:id="rId3"/>
    <p:sldId id="265" r:id="rId4"/>
    <p:sldId id="266" r:id="rId5"/>
    <p:sldId id="267" r:id="rId6"/>
    <p:sldId id="268" r:id="rId7"/>
    <p:sldId id="271" r:id="rId8"/>
    <p:sldId id="273" r:id="rId9"/>
    <p:sldId id="269" r:id="rId10"/>
    <p:sldId id="270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61DFF-F86A-4796-B90C-372C30472C9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D4737-A53E-4E5E-8112-555F67AFD68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 descr="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052736"/>
            <a:ext cx="8784976" cy="55446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55776" y="982469"/>
            <a:ext cx="3816424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/>
              <a:t> 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낙상 </a:t>
            </a:r>
            <a:r>
              <a:rPr lang="ko-KR" altLang="en-US" sz="3600" b="1" dirty="0" smtClean="0"/>
              <a:t>예방</a:t>
            </a:r>
            <a:r>
              <a:rPr lang="ko-KR" altLang="en-US" sz="3600" b="1" dirty="0" smtClean="0"/>
              <a:t>지</a:t>
            </a:r>
            <a:r>
              <a:rPr lang="ko-KR" altLang="en-US" sz="3600" b="1" dirty="0"/>
              <a:t>침</a:t>
            </a:r>
            <a:r>
              <a:rPr lang="ko-KR" altLang="en-US" sz="3600" b="1" dirty="0" smtClean="0"/>
              <a:t> </a:t>
            </a:r>
            <a:endParaRPr lang="ko-KR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764705"/>
            <a:ext cx="8352928" cy="585480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836712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낙상의 정의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75856" y="188640"/>
            <a:ext cx="216024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 </a:t>
            </a:r>
            <a:r>
              <a:rPr lang="ko-KR" altLang="en-US" sz="2000" b="1" smtClean="0">
                <a:solidFill>
                  <a:srgbClr val="FF0000"/>
                </a:solidFill>
              </a:rPr>
              <a:t>낙상 </a:t>
            </a:r>
            <a:r>
              <a:rPr lang="ko-KR" altLang="en-US" sz="2000" b="1" smtClean="0">
                <a:solidFill>
                  <a:srgbClr val="FF0000"/>
                </a:solidFill>
              </a:rPr>
              <a:t>예방</a:t>
            </a:r>
            <a:r>
              <a:rPr lang="ko-KR" altLang="en-US" sz="2000" b="1" smtClean="0"/>
              <a:t>지</a:t>
            </a:r>
            <a:r>
              <a:rPr lang="ko-KR" altLang="en-US" sz="2000" b="1"/>
              <a:t>침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11560" y="1196752"/>
            <a:ext cx="7992888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200" dirty="0" smtClean="0"/>
              <a:t>낙상이란 외적인 충격 없이 일상생활을 수행하는 동안 균형이나 안정성을 잃으면서 신체의 일부분이 바닥에 닿은 것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즉 단순히 넘어지는 것을 의미한다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algn="just"/>
            <a:r>
              <a:rPr lang="ko-KR" altLang="en-US" sz="1200" dirty="0" smtClean="0"/>
              <a:t>낙상의 위험은 노인 대상자에서 현저하게 높다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연령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이전의 낙상 </a:t>
            </a:r>
            <a:r>
              <a:rPr lang="ko-KR" altLang="en-US" sz="1200" dirty="0" err="1" smtClean="0"/>
              <a:t>과거력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보행과 이동수단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직립성</a:t>
            </a:r>
            <a:r>
              <a:rPr lang="ko-KR" altLang="en-US" sz="1200" dirty="0" smtClean="0"/>
              <a:t> 저혈압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감각 손상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배뇨장애 및 암과 심혈관계 질환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신경계 질환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뇌혈관질환 등은 낙상의 위험을 증가시킨다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약물 사용 및 약물의 상호작용 또한 낙상과 관련이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낙상의 환경적 요인으로는 얼음이 얼어있는 도로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계단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미끄러운 바닥재 등이 포함된다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algn="just"/>
            <a:r>
              <a:rPr lang="ko-KR" altLang="en-US" sz="1200" dirty="0" smtClean="0"/>
              <a:t>대상자에게 발생하는 낙상은 손상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기능장애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사망의 주요 원인이다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낙상 후에는 골절이나 찰과상 등의 신체적 손상을 입는 경우도 있으며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신체적 손상이 없더라도 낙상에 대한 두려움을 갖게 되어 활동이 제한될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이러한 낙상은 안전한 환경제공과 세심한 관찰로 예방이 가능하다</a:t>
            </a:r>
          </a:p>
          <a:p>
            <a:pPr algn="just"/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467544" y="3234462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낙상의 원인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1561" y="3622372"/>
            <a:ext cx="7992888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내재적 위험요인 </a:t>
            </a:r>
            <a:endParaRPr lang="ko-KR" altLang="en-US" sz="1200" dirty="0" smtClean="0"/>
          </a:p>
          <a:p>
            <a:r>
              <a:rPr lang="ko-KR" altLang="en-US" sz="1200" dirty="0" smtClean="0"/>
              <a:t>  ① 시력감퇴</a:t>
            </a:r>
            <a:r>
              <a:rPr lang="en-US" altLang="ko-KR" sz="1200" dirty="0" smtClean="0"/>
              <a:t>:</a:t>
            </a:r>
            <a:endParaRPr lang="ko-KR" altLang="en-US" sz="1200" dirty="0" smtClean="0"/>
          </a:p>
          <a:p>
            <a:r>
              <a:rPr lang="ko-KR" altLang="en-US" sz="1200" dirty="0" smtClean="0"/>
              <a:t>     노안의 진행으로 사물을 잘 보기 위해 더 밝은 빛이 요구되고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렌즈가 황색화 되면서 빛 반사에 예민해 진다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시야가 좁아지고 색깔 구분이 둔해지고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물건의 깊이에 대한 인식이 저하되며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움직이는 물체에 초점을 맞추는 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데 더 많은 시간이 필요해 진다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청력 감소</a:t>
            </a:r>
            <a:r>
              <a:rPr lang="en-US" altLang="ko-KR" sz="1200" dirty="0" smtClean="0"/>
              <a:t>:</a:t>
            </a:r>
            <a:endParaRPr lang="ko-KR" altLang="en-US" sz="1200" dirty="0" smtClean="0"/>
          </a:p>
          <a:p>
            <a:r>
              <a:rPr lang="ko-KR" altLang="en-US" sz="1200" dirty="0" smtClean="0"/>
              <a:t>     자동차의 경적이나 화재경보 등을 잘 듣지 못한다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</a:t>
            </a:r>
            <a:r>
              <a:rPr lang="ko-KR" altLang="en-US" sz="1200" dirty="0" err="1" smtClean="0"/>
              <a:t>근골격계의</a:t>
            </a:r>
            <a:r>
              <a:rPr lang="ko-KR" altLang="en-US" sz="1200" dirty="0" smtClean="0"/>
              <a:t> 변화</a:t>
            </a:r>
            <a:r>
              <a:rPr lang="en-US" altLang="ko-KR" sz="1200" dirty="0" smtClean="0"/>
              <a:t>:</a:t>
            </a:r>
            <a:endParaRPr lang="ko-KR" altLang="en-US" sz="1200" dirty="0" smtClean="0"/>
          </a:p>
          <a:p>
            <a:r>
              <a:rPr lang="ko-KR" altLang="en-US" sz="1200" dirty="0" smtClean="0"/>
              <a:t>     뼈와 근육의 크기가 감소하는데 여성에서 그 정도가 심하다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또한 걷는 동작이 불안정해지고 몸의 무게중심이 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젊었을 때 보다 기울어져 낙상의 위험성이 높아진다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신경 및 인지적인 변화</a:t>
            </a:r>
            <a:r>
              <a:rPr lang="en-US" altLang="ko-KR" sz="1200" dirty="0" smtClean="0"/>
              <a:t>:</a:t>
            </a:r>
            <a:endParaRPr lang="ko-KR" altLang="en-US" sz="1200" dirty="0" smtClean="0"/>
          </a:p>
          <a:p>
            <a:r>
              <a:rPr lang="ko-KR" altLang="en-US" sz="1200" dirty="0" smtClean="0"/>
              <a:t>     반사작용이 느려지고 온도변화에 대한 예민도도 저하되며 기억력과 주의집중이 나빠진다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저혈압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저혈당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부정맥</a:t>
            </a:r>
          </a:p>
          <a:p>
            <a:r>
              <a:rPr lang="ko-KR" altLang="en-US" sz="1200" dirty="0" smtClean="0"/>
              <a:t>  ⑥ 진정제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이뇨제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혈압강하제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장기간의 침상안전</a:t>
            </a:r>
          </a:p>
          <a:p>
            <a:r>
              <a:rPr lang="ko-KR" altLang="en-US" sz="1200" dirty="0" smtClean="0"/>
              <a:t>  ⑦ 의사소통 장애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혼돈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불면증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야뇨증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빈뇨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11561" y="332656"/>
            <a:ext cx="7992888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외재적 위험요인 </a:t>
            </a:r>
            <a:endParaRPr lang="ko-KR" altLang="en-US" sz="1200" dirty="0" smtClean="0"/>
          </a:p>
          <a:p>
            <a:r>
              <a:rPr lang="ko-KR" altLang="en-US" sz="1200" dirty="0" smtClean="0"/>
              <a:t>  ① 부적절한 조명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고정되지 않은 매트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젖었거나 미끄러운 바닥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전깃줄</a:t>
            </a:r>
          </a:p>
          <a:p>
            <a:r>
              <a:rPr lang="ko-KR" altLang="en-US" sz="1200" dirty="0" smtClean="0"/>
              <a:t>  ② 바닥에 어질러진 물건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평평하지 않은 바닥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난간이 없는 층계</a:t>
            </a:r>
          </a:p>
          <a:p>
            <a:r>
              <a:rPr lang="ko-KR" altLang="en-US" sz="1200" dirty="0" smtClean="0"/>
              <a:t>  ③ 부적절한 가구 배치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평평하지 않거나 미끄러운 보도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경사가 급한 장소</a:t>
            </a:r>
          </a:p>
          <a:p>
            <a:r>
              <a:rPr lang="ko-KR" altLang="en-US" sz="1200" dirty="0" smtClean="0"/>
              <a:t>  ④ 야간의 약한 조명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휠체어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보조기구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보행기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바퀴달린</a:t>
            </a:r>
            <a:r>
              <a:rPr lang="ko-KR" altLang="en-US" sz="1200" dirty="0" smtClean="0"/>
              <a:t> 침상의 탁자</a:t>
            </a:r>
          </a:p>
          <a:p>
            <a:r>
              <a:rPr lang="ko-KR" altLang="en-US" sz="1200" dirty="0" smtClean="0"/>
              <a:t>  ⑤ 번쩍이는 불빛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윤이 나는 마룻바닥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침대난간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억제대</a:t>
            </a:r>
            <a:r>
              <a:rPr lang="ko-KR" altLang="en-US" sz="1200" dirty="0" smtClean="0"/>
              <a:t>     </a:t>
            </a:r>
            <a:endParaRPr lang="ko-KR" alt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316245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낙상의 유형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3663022"/>
            <a:ext cx="7992888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손목 골절</a:t>
            </a:r>
            <a:r>
              <a:rPr lang="en-US" altLang="ko-KR" sz="1200" b="1" dirty="0" smtClean="0"/>
              <a:t>: </a:t>
            </a:r>
            <a:endParaRPr lang="ko-KR" altLang="en-US" sz="1200" dirty="0" smtClean="0"/>
          </a:p>
          <a:p>
            <a:r>
              <a:rPr lang="ko-KR" altLang="en-US" sz="1200" dirty="0" smtClean="0"/>
              <a:t>  ① 넘어질 때 반사적으로 손으로 바닥을 집게 되는데 이때 체중이 손목에 전달되면서 골절이 생긴다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대처법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종이상자와 삼각건을 이용해 골절 있는 손을 고정한 후 손끝의 감각을 확인하고 체온저하를 막기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    </a:t>
            </a:r>
            <a:r>
              <a:rPr lang="ko-KR" altLang="en-US" sz="1200" dirty="0" smtClean="0"/>
              <a:t>위해 외투를 걸친다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err="1" smtClean="0"/>
              <a:t>고관절</a:t>
            </a:r>
            <a:r>
              <a:rPr lang="ko-KR" altLang="en-US" sz="1200" b="1" dirty="0" smtClean="0"/>
              <a:t> 골절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엉덩이뼈</a:t>
            </a:r>
            <a:r>
              <a:rPr lang="ko-KR" altLang="en-US" sz="1200" b="1" dirty="0" smtClean="0"/>
              <a:t> 골절</a:t>
            </a:r>
            <a:r>
              <a:rPr lang="en-US" altLang="ko-KR" sz="1200" b="1" dirty="0" smtClean="0"/>
              <a:t>):</a:t>
            </a:r>
            <a:endParaRPr lang="ko-KR" altLang="en-US" sz="1200" dirty="0" smtClean="0"/>
          </a:p>
          <a:p>
            <a:r>
              <a:rPr lang="ko-KR" altLang="en-US" sz="1200" dirty="0" smtClean="0"/>
              <a:t>  ① 골다공증이 심한 노인</a:t>
            </a:r>
            <a:r>
              <a:rPr lang="en-US" altLang="ko-KR" sz="1200" dirty="0" smtClean="0"/>
              <a:t>-</a:t>
            </a:r>
            <a:r>
              <a:rPr lang="ko-KR" altLang="en-US" sz="1200" dirty="0" err="1" smtClean="0"/>
              <a:t>고관절</a:t>
            </a:r>
            <a:r>
              <a:rPr lang="ko-KR" altLang="en-US" sz="1200" dirty="0" smtClean="0"/>
              <a:t> 골절부상의 약 </a:t>
            </a:r>
            <a:r>
              <a:rPr lang="en-US" altLang="ko-KR" sz="1200" dirty="0" smtClean="0"/>
              <a:t>90% </a:t>
            </a:r>
            <a:r>
              <a:rPr lang="ko-KR" altLang="en-US" sz="1200" dirty="0" smtClean="0"/>
              <a:t>이상이 </a:t>
            </a:r>
            <a:r>
              <a:rPr lang="en-US" altLang="ko-KR" sz="1200" dirty="0" smtClean="0"/>
              <a:t>60</a:t>
            </a:r>
            <a:r>
              <a:rPr lang="ko-KR" altLang="en-US" sz="1200" dirty="0" smtClean="0"/>
              <a:t>대 이상에서 발생한다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</a:t>
            </a:r>
            <a:r>
              <a:rPr lang="ko-KR" altLang="en-US" sz="1200" dirty="0" err="1" smtClean="0"/>
              <a:t>고관절</a:t>
            </a:r>
            <a:r>
              <a:rPr lang="ko-KR" altLang="en-US" sz="1200" dirty="0" smtClean="0"/>
              <a:t> 골절로 인한 부상 시 </a:t>
            </a:r>
            <a:r>
              <a:rPr lang="en-US" altLang="ko-KR" sz="1200" dirty="0" smtClean="0"/>
              <a:t>70</a:t>
            </a:r>
            <a:r>
              <a:rPr lang="ko-KR" altLang="en-US" sz="1200" dirty="0" smtClean="0"/>
              <a:t>세 이상은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개월 이내 사망 확률이 </a:t>
            </a:r>
            <a:r>
              <a:rPr lang="en-US" altLang="ko-KR" sz="1200" dirty="0" smtClean="0"/>
              <a:t>50% </a:t>
            </a:r>
            <a:r>
              <a:rPr lang="ko-KR" altLang="en-US" sz="1200" dirty="0" smtClean="0"/>
              <a:t>이상이다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대처법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err="1" smtClean="0"/>
              <a:t>고관절</a:t>
            </a:r>
            <a:r>
              <a:rPr lang="ko-KR" altLang="en-US" sz="1200" dirty="0" smtClean="0"/>
              <a:t> 부위에 골절 시 즉시 병원으로 이송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적절한 치료를 해야 한다</a:t>
            </a:r>
            <a:r>
              <a:rPr lang="en-US" altLang="ko-KR" sz="1200" dirty="0" smtClean="0"/>
              <a:t>. (</a:t>
            </a:r>
            <a:r>
              <a:rPr lang="ko-KR" altLang="en-US" sz="1200" dirty="0" smtClean="0"/>
              <a:t>방사선촬영</a:t>
            </a:r>
            <a:r>
              <a:rPr lang="en-US" altLang="ko-KR" sz="1200" dirty="0" smtClean="0"/>
              <a:t>, CT, MRI)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허리압박 골절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척추골절</a:t>
            </a:r>
            <a:r>
              <a:rPr lang="en-US" altLang="ko-KR" sz="1200" b="1" dirty="0" smtClean="0"/>
              <a:t>):</a:t>
            </a:r>
            <a:endParaRPr lang="ko-KR" altLang="en-US" sz="1200" dirty="0" smtClean="0"/>
          </a:p>
          <a:p>
            <a:r>
              <a:rPr lang="ko-KR" altLang="en-US" sz="1200" dirty="0" smtClean="0"/>
              <a:t>  ① 무거운 물건을 들다 엉덩방아 찧으면서 발생한다</a:t>
            </a:r>
            <a:r>
              <a:rPr lang="en-US" altLang="ko-KR" sz="1200" dirty="0" smtClean="0"/>
              <a:t>.(</a:t>
            </a:r>
            <a:r>
              <a:rPr lang="ko-KR" altLang="en-US" sz="1200" dirty="0" err="1" smtClean="0"/>
              <a:t>흉추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12</a:t>
            </a:r>
            <a:r>
              <a:rPr lang="ko-KR" altLang="en-US" sz="1200" dirty="0" smtClean="0"/>
              <a:t>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요추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번</a:t>
            </a:r>
            <a:r>
              <a:rPr lang="en-US" altLang="ko-KR" sz="1200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dirty="0" smtClean="0"/>
          </a:p>
          <a:p>
            <a:r>
              <a:rPr lang="ko-KR" altLang="en-US" sz="1200" dirty="0" smtClean="0"/>
              <a:t>  ② ‘</a:t>
            </a:r>
            <a:r>
              <a:rPr lang="ko-KR" altLang="en-US" sz="1200" dirty="0" err="1" smtClean="0"/>
              <a:t>꼬부랑</a:t>
            </a:r>
            <a:r>
              <a:rPr lang="ko-KR" altLang="en-US" sz="1200" dirty="0" smtClean="0"/>
              <a:t> 할머니’는 자연적 노화현상이 아닌 낙상으로 인한 척추압박골절을 방치했기 때문에 생긴 현상이다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③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대처법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척추골절 시 즉시 병원으로 이송한다</a:t>
            </a:r>
            <a:r>
              <a:rPr lang="en-US" altLang="ko-KR" sz="1200" dirty="0" smtClean="0"/>
              <a:t>. (</a:t>
            </a:r>
            <a:r>
              <a:rPr lang="ko-KR" altLang="en-US" sz="1200" dirty="0" err="1" smtClean="0"/>
              <a:t>기브스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신경 치료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근육 내 자극요법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467544" y="1722294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낙상의 합병증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1560" y="2165955"/>
            <a:ext cx="7992888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1) </a:t>
            </a:r>
            <a:r>
              <a:rPr lang="ko-KR" altLang="en-US" sz="1200" dirty="0" smtClean="0"/>
              <a:t>손목 골절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고관절</a:t>
            </a:r>
            <a:r>
              <a:rPr lang="ko-KR" altLang="en-US" sz="1200" dirty="0" smtClean="0"/>
              <a:t> 골절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엉덩이뼈</a:t>
            </a:r>
            <a:r>
              <a:rPr lang="ko-KR" altLang="en-US" sz="1200" dirty="0" smtClean="0"/>
              <a:t> 골절</a:t>
            </a:r>
            <a:r>
              <a:rPr lang="en-US" altLang="ko-KR" sz="1200" dirty="0" smtClean="0"/>
              <a:t>), </a:t>
            </a:r>
            <a:r>
              <a:rPr lang="ko-KR" altLang="en-US" sz="1200" dirty="0" smtClean="0"/>
              <a:t>대퇴 골절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허리압박 골절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척추골절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늑골의 골절과 통증을 유발하는 연부조직 손상과 가동성 장애 </a:t>
            </a:r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입원으로 인한 부동과 병원성 질환의 위험에 노출 </a:t>
            </a:r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신경학적 증상과 징후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낙상에 대한 두려움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자신감 상실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보행 제한 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pic>
        <p:nvPicPr>
          <p:cNvPr id="8" name="Picture 10" descr="손목골절"/>
          <p:cNvPicPr>
            <a:picLocks noChangeAspect="1" noChangeArrowheads="1"/>
          </p:cNvPicPr>
          <p:nvPr/>
        </p:nvPicPr>
        <p:blipFill>
          <a:blip r:embed="rId2" cstate="print"/>
          <a:srcRect l="4002" t="3618" r="3601" b="6029"/>
          <a:stretch>
            <a:fillRect/>
          </a:stretch>
        </p:blipFill>
        <p:spPr bwMode="auto">
          <a:xfrm>
            <a:off x="467544" y="404664"/>
            <a:ext cx="252028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대퇴부골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76672"/>
            <a:ext cx="259228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4" descr="허리압박골절"/>
          <p:cNvPicPr>
            <a:picLocks noChangeAspect="1" noChangeArrowheads="1"/>
          </p:cNvPicPr>
          <p:nvPr/>
        </p:nvPicPr>
        <p:blipFill>
          <a:blip r:embed="rId4" cstate="print"/>
          <a:srcRect l="7826" t="6619" r="4782" b="7129"/>
          <a:stretch>
            <a:fillRect/>
          </a:stretch>
        </p:blipFill>
        <p:spPr bwMode="auto">
          <a:xfrm>
            <a:off x="6012160" y="404664"/>
            <a:ext cx="266429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331640" y="2935977"/>
            <a:ext cx="854721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손목 골절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3419872" y="2935977"/>
            <a:ext cx="2079415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고관절</a:t>
            </a:r>
            <a:r>
              <a:rPr lang="ko-KR" altLang="en-US" sz="1200" dirty="0" smtClean="0"/>
              <a:t> 골절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엉덩이뼈</a:t>
            </a:r>
            <a:r>
              <a:rPr lang="ko-KR" altLang="en-US" sz="1200" dirty="0" smtClean="0"/>
              <a:t> 골절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372200" y="2935977"/>
            <a:ext cx="1925527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허리압박 골절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척추 골절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467544" y="3738518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낙상예방  행동요령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1560" y="4221088"/>
            <a:ext cx="7992888" cy="2123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200" dirty="0" smtClean="0"/>
              <a:t>1) </a:t>
            </a:r>
            <a:r>
              <a:rPr lang="ko-KR" altLang="en-US" sz="1200" dirty="0" smtClean="0"/>
              <a:t>앉고 일어설 때 천천히 움직인다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특히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고혈압이나 </a:t>
            </a:r>
            <a:r>
              <a:rPr lang="ko-KR" altLang="en-US" sz="1200" dirty="0" err="1" smtClean="0"/>
              <a:t>심혈관질환이</a:t>
            </a:r>
            <a:r>
              <a:rPr lang="ko-KR" altLang="en-US" sz="1200" dirty="0" smtClean="0"/>
              <a:t> 있는 경우 갑자기 빨리 움직이는 것은 </a:t>
            </a:r>
            <a:endParaRPr lang="en-US" altLang="ko-KR" sz="1200" dirty="0" smtClean="0"/>
          </a:p>
          <a:p>
            <a:pPr marL="228600" indent="-228600"/>
            <a:r>
              <a:rPr lang="ko-KR" altLang="en-US" sz="1200" dirty="0" smtClean="0"/>
              <a:t>   </a:t>
            </a:r>
            <a:r>
              <a:rPr lang="ko-KR" altLang="en-US" sz="1200" dirty="0" err="1" smtClean="0"/>
              <a:t>어지러움증을</a:t>
            </a:r>
            <a:r>
              <a:rPr lang="ko-KR" altLang="en-US" sz="1200" dirty="0" smtClean="0"/>
              <a:t> 유발할 수 있기 때문이다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노인은 무거운 물건이나 큰 물건을 들지 않는다</a:t>
            </a:r>
            <a:r>
              <a:rPr lang="en-US" altLang="ko-KR" sz="1200" dirty="0" smtClean="0"/>
              <a:t>. (</a:t>
            </a:r>
            <a:r>
              <a:rPr lang="ko-KR" altLang="en-US" sz="1200" dirty="0" smtClean="0"/>
              <a:t>균형을 잡기 힘들어지기 때문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시력과 청력을 정기적으로 검사하고 적절하게 교정한다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어지러움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두통을 일으킬 수 있는 안정제나 근육이완제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고혈압약물 등에 의해 낙상이 더 잘 일어날 수 있으므로  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복용하고 있는 약물 중 그런 약물이 있는지 확 인한다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평형장애가 있는 사람은 아주 적은 알코올에도 많은 장애를 받을 수 있으므로 술을 절제한다</a:t>
            </a:r>
            <a:r>
              <a:rPr lang="en-US" altLang="ko-KR" sz="1200" dirty="0" smtClean="0"/>
              <a:t>. 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55272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67544" y="210126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낙상예방 을 위한 환경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1560" y="620689"/>
            <a:ext cx="7992888" cy="5976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노인생활 공간 공통사항</a:t>
            </a:r>
            <a:endParaRPr lang="ko-KR" altLang="en-US" sz="1200" dirty="0" smtClean="0"/>
          </a:p>
          <a:p>
            <a:r>
              <a:rPr lang="ko-KR" altLang="en-US" sz="1200" dirty="0" smtClean="0"/>
              <a:t>  ① 늘어진 줄이나 전깃줄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바닥 여기저기에 있는 방석이나 카펫을 치운다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부득이 방바닥에 양탄자나 이불을 깔아야 한다면 가장자리를 잘 고정시킨다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전화기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의자나 탁자 등 조그만 가구는 되도록 벽 쪽 익숙한 장소에 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바닥재는 코르크 등 덜 미끄럽고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탄성이 있어 넘어졌을 때의 충격을 흡수할 수 있는 재질을 이용하는 것이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좋다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위험과 연결되는 장애물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턱 등에 대하여 </a:t>
            </a:r>
            <a:r>
              <a:rPr lang="ko-KR" altLang="en-US" sz="1200" dirty="0" err="1" smtClean="0"/>
              <a:t>단차를</a:t>
            </a:r>
            <a:r>
              <a:rPr lang="ko-KR" altLang="en-US" sz="1200" dirty="0" smtClean="0"/>
              <a:t> 적게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⑥ 가구는 모서리가 둥근 형태의 것을 사용하고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벽 및 가구 표면에는 뾰족한 못 등 날카로운 것이 없어야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⑦ 모서리가 곡선으로 처리된 가구를 사용하거나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모서리 쿠션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모서리방지 안전가드 등을 부착한다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⑧ </a:t>
            </a:r>
            <a:r>
              <a:rPr lang="ko-KR" altLang="en-US" sz="1200" dirty="0" smtClean="0"/>
              <a:t>누워있거나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잠든 동안에는 항상 침대난간을 올려 고정해둔다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⑨ </a:t>
            </a:r>
            <a:r>
              <a:rPr lang="ko-KR" altLang="en-US" sz="1200" dirty="0" smtClean="0"/>
              <a:t>바닥에 물이 떨어진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즉시 물기가 전혀 없을 때까지 닦는다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⑩ </a:t>
            </a:r>
            <a:r>
              <a:rPr lang="ko-KR" altLang="en-US" sz="1200" dirty="0" smtClean="0"/>
              <a:t>깨지기 쉬운 물건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위험한 것들을 보관해두는 보관함 및 캐비닛을 설치하고 노인들이 열지 못하도록 </a:t>
            </a:r>
            <a:endParaRPr lang="en-US" altLang="ko-KR" sz="1200" dirty="0" smtClean="0"/>
          </a:p>
          <a:p>
            <a:r>
              <a:rPr lang="ko-KR" altLang="en-US" sz="1200" dirty="0" smtClean="0"/>
              <a:t>      </a:t>
            </a:r>
            <a:r>
              <a:rPr lang="ko-KR" altLang="en-US" sz="1200" dirty="0" err="1" smtClean="0"/>
              <a:t>잠금장치를</a:t>
            </a:r>
            <a:r>
              <a:rPr lang="ko-KR" altLang="en-US" sz="1200" dirty="0" smtClean="0"/>
              <a:t>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의복 및 신발</a:t>
            </a:r>
            <a:endParaRPr lang="ko-KR" altLang="en-US" sz="1200" dirty="0" smtClean="0"/>
          </a:p>
          <a:p>
            <a:r>
              <a:rPr lang="ko-KR" altLang="en-US" sz="1200" dirty="0" smtClean="0"/>
              <a:t>  ① 날씨가 추울 때는 가벼운 옷을 여러 겹 겹쳐 입어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몸을 </a:t>
            </a:r>
            <a:r>
              <a:rPr lang="ko-KR" altLang="en-US" sz="1200" dirty="0" err="1" smtClean="0"/>
              <a:t>움추려</a:t>
            </a:r>
            <a:r>
              <a:rPr lang="ko-KR" altLang="en-US" sz="1200" dirty="0" smtClean="0"/>
              <a:t> 균형감각이 저하되지 않도록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  (</a:t>
            </a:r>
            <a:r>
              <a:rPr lang="ko-KR" altLang="en-US" sz="1200" dirty="0" smtClean="0"/>
              <a:t>노인시설 적정온도 및 습도 </a:t>
            </a:r>
            <a:r>
              <a:rPr lang="en-US" altLang="ko-KR" sz="1200" dirty="0" smtClean="0"/>
              <a:t>: 18℃∼22℃/40%∼70%)</a:t>
            </a:r>
            <a:endParaRPr lang="ko-KR" altLang="en-US" sz="1200" dirty="0" smtClean="0"/>
          </a:p>
          <a:p>
            <a:r>
              <a:rPr lang="ko-KR" altLang="en-US" sz="1200" dirty="0" smtClean="0"/>
              <a:t>  ② 슬리퍼나 바닥이 미끄러운 신발은 신지 않는다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되도록 미끄럼방지 양말을 신는다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굽이 낮고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폭이 넓으며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미끄럽지 않은 고무바닥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뒤가 막힌 신발을 신는다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보행에 어려움이 있을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보행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보조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차나 지팡이 등을 사용하도록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적절한 조명</a:t>
            </a:r>
            <a:endParaRPr lang="ko-KR" altLang="en-US" sz="1200" dirty="0" smtClean="0"/>
          </a:p>
          <a:p>
            <a:r>
              <a:rPr lang="ko-KR" altLang="en-US" sz="1200" dirty="0" smtClean="0"/>
              <a:t>  ① 실내 적정조도 </a:t>
            </a:r>
            <a:r>
              <a:rPr lang="en-US" altLang="ko-KR" sz="1200" dirty="0" smtClean="0"/>
              <a:t>: 200∼300 </a:t>
            </a:r>
            <a:r>
              <a:rPr lang="en-US" altLang="ko-KR" sz="1200" dirty="0" err="1" smtClean="0"/>
              <a:t>Lux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유지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편하게 책을 읽을 수 있고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그림자가 생기지 않을 정도의 밝기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ko-KR" altLang="en-US" sz="1200" dirty="0" smtClean="0"/>
              <a:t>  ② 거실과 계단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현관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화장실은 항상 환하게 밝혀 두거나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사람이 있을 때만 켜지는 </a:t>
            </a:r>
            <a:r>
              <a:rPr lang="ko-KR" altLang="en-US" sz="1200" dirty="0" err="1" smtClean="0"/>
              <a:t>센서등을</a:t>
            </a:r>
            <a:r>
              <a:rPr lang="ko-KR" altLang="en-US" sz="1200" dirty="0" smtClean="0"/>
              <a:t> 설치한다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자다가 한밤중에 일어날 때 켤 수 있도록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잠자리 옆에 미등을 마련해 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욕실 및 화장실</a:t>
            </a:r>
            <a:endParaRPr lang="ko-KR" altLang="en-US" sz="1200" dirty="0" smtClean="0"/>
          </a:p>
          <a:p>
            <a:r>
              <a:rPr lang="ko-KR" altLang="en-US" sz="1200" dirty="0" smtClean="0"/>
              <a:t>  ① 벽과 변기 근처에 안전손잡이를 설치한다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욕조 안과 욕실 바닥에 미끄러지지 않도록 방수용 테이프를 붙이거나 </a:t>
            </a:r>
            <a:r>
              <a:rPr lang="ko-KR" altLang="en-US" sz="1200" dirty="0" err="1" smtClean="0"/>
              <a:t>미끄럼방지액을</a:t>
            </a:r>
            <a:r>
              <a:rPr lang="ko-KR" altLang="en-US" sz="1200" dirty="0" smtClean="0"/>
              <a:t> 도포한다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별도의 세면대와 목욕탕이 마련되어 있거나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되도록 가까이 있는 것이 좋다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팔걸이가 있는 변기나 변기 앞바닥의 미끄럼 방지 깔개도 사용할 수 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33670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67544" y="498158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장소에 따른 낙상예방  방법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933683"/>
            <a:ext cx="7992888" cy="5262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계단</a:t>
            </a:r>
            <a:endParaRPr lang="ko-KR" altLang="en-US" sz="1200" dirty="0" smtClean="0"/>
          </a:p>
          <a:p>
            <a:r>
              <a:rPr lang="ko-KR" altLang="en-US" sz="1200" dirty="0" smtClean="0"/>
              <a:t>  ①</a:t>
            </a:r>
            <a:r>
              <a:rPr lang="ko-KR" altLang="en-US" sz="1200" b="1" dirty="0" smtClean="0"/>
              <a:t> </a:t>
            </a:r>
            <a:r>
              <a:rPr lang="ko-KR" altLang="en-US" sz="1200" dirty="0" smtClean="0"/>
              <a:t>손잡이와 미끄럼 방지 장치를 만든다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욕실</a:t>
            </a:r>
            <a:endParaRPr lang="ko-KR" altLang="en-US" sz="1200" dirty="0" smtClean="0"/>
          </a:p>
          <a:p>
            <a:r>
              <a:rPr lang="ko-KR" altLang="en-US" sz="1200" dirty="0" smtClean="0"/>
              <a:t>  ① 손잡이를 만든다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미끄럼 방지 매트를 사용한다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거실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복도</a:t>
            </a:r>
            <a:endParaRPr lang="ko-KR" altLang="en-US" sz="1200" dirty="0" smtClean="0"/>
          </a:p>
          <a:p>
            <a:r>
              <a:rPr lang="ko-KR" altLang="en-US" sz="1200" dirty="0" smtClean="0"/>
              <a:t>  ① 문턱을 없앤다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문턱이 있는 경우 경사도를 설치한다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전기 코드는 방 모서리로 돌리거나 테이프 등으로 고정한다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주위의 물건을 최소화하고 정리를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미끄럼 방지 매트를 사용한다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조명</a:t>
            </a:r>
            <a:endParaRPr lang="ko-KR" altLang="en-US" sz="1200" dirty="0" smtClean="0"/>
          </a:p>
          <a:p>
            <a:r>
              <a:rPr lang="ko-KR" altLang="en-US" sz="1200" dirty="0" smtClean="0"/>
              <a:t>  ① </a:t>
            </a:r>
            <a:r>
              <a:rPr lang="ko-KR" altLang="en-US" sz="1200" dirty="0" err="1" smtClean="0"/>
              <a:t>야간등을</a:t>
            </a:r>
            <a:r>
              <a:rPr lang="ko-KR" altLang="en-US" sz="1200" dirty="0" smtClean="0"/>
              <a:t> 켜둔다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손 가까이에 전등 스위치를 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직사광선을 막기 위해 스크린이나 블라인드를 사용한다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침대</a:t>
            </a:r>
            <a:endParaRPr lang="ko-KR" altLang="en-US" sz="1200" dirty="0" smtClean="0"/>
          </a:p>
          <a:p>
            <a:r>
              <a:rPr lang="ko-KR" altLang="en-US" sz="1200" dirty="0" smtClean="0"/>
              <a:t>  ① 침대 난간을 만든다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미끄러지지 않도록 바퀴에 </a:t>
            </a:r>
            <a:r>
              <a:rPr lang="ko-KR" altLang="en-US" sz="1200" dirty="0" err="1" smtClean="0"/>
              <a:t>잠금장치를</a:t>
            </a:r>
            <a:r>
              <a:rPr lang="ko-KR" altLang="en-US" sz="1200" dirty="0" smtClean="0"/>
              <a:t>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침대 높이를 낮춘다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화장실</a:t>
            </a:r>
            <a:endParaRPr lang="ko-KR" altLang="en-US" sz="1200" dirty="0" smtClean="0"/>
          </a:p>
          <a:p>
            <a:r>
              <a:rPr lang="ko-KR" altLang="en-US" sz="1200" dirty="0" smtClean="0"/>
              <a:t>  ① 손잡이를 만든다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이동식 좌변기는 미끄러지지 않도록 고정하고 손잡이를 만든다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화장실 바닥에 물기를 없앤다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48072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67544" y="282134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낙상 예방 방법 교육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708367"/>
            <a:ext cx="7992888" cy="563231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침상</a:t>
            </a:r>
            <a:endParaRPr lang="ko-KR" altLang="en-US" sz="1200" dirty="0" smtClean="0"/>
          </a:p>
          <a:p>
            <a:r>
              <a:rPr lang="en-US" altLang="ko-KR" sz="1200" dirty="0" smtClean="0"/>
              <a:t>  (1) </a:t>
            </a:r>
            <a:r>
              <a:rPr lang="ko-KR" altLang="en-US" sz="1200" dirty="0" smtClean="0"/>
              <a:t>대상자가 쉽게 사용하는 물건 등을 침대 옆 탁자나 침상 곁에 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</a:t>
            </a:r>
          </a:p>
          <a:p>
            <a:r>
              <a:rPr lang="en-US" altLang="ko-KR" sz="1200" dirty="0" smtClean="0"/>
              <a:t>  (2) </a:t>
            </a:r>
            <a:r>
              <a:rPr lang="ko-KR" altLang="en-US" sz="1200" dirty="0" smtClean="0"/>
              <a:t>환자가 침상에서 편안하게 유지할 수 있도록 도와준다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① 어깨부터 허리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길다란 베개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두께</a:t>
            </a:r>
            <a:r>
              <a:rPr lang="en-US" altLang="ko-KR" sz="1200" dirty="0" smtClean="0"/>
              <a:t>5cm)</a:t>
            </a:r>
            <a:r>
              <a:rPr lang="ko-KR" altLang="en-US" sz="1200" dirty="0" smtClean="0"/>
              <a:t>위에 팔꿈치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손끝 펴서 놓기 </a:t>
            </a:r>
            <a:r>
              <a:rPr lang="ko-KR" altLang="en-US" sz="1200" dirty="0" err="1" smtClean="0"/>
              <a:t>마비측</a:t>
            </a:r>
            <a:r>
              <a:rPr lang="ko-KR" altLang="en-US" sz="1200" dirty="0" smtClean="0"/>
              <a:t> 어깨나 허리가 내려가는 것 방지</a:t>
            </a:r>
          </a:p>
          <a:p>
            <a:r>
              <a:rPr lang="ko-KR" altLang="en-US" sz="1200" dirty="0" smtClean="0"/>
              <a:t>     ② 무릎 밑에 작은 베개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무릎이 밖이나 안쪽으로 넘어지거나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근육이 당겨지는 것 예방 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③ 등 뒤에 베개로 지지한다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④ </a:t>
            </a:r>
            <a:r>
              <a:rPr lang="ko-KR" altLang="en-US" sz="1200" dirty="0" err="1" smtClean="0"/>
              <a:t>마비측</a:t>
            </a:r>
            <a:r>
              <a:rPr lang="ko-KR" altLang="en-US" sz="1200" dirty="0" smtClean="0"/>
              <a:t> 팔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손바닥을 위로 하고 어깨를 충분히 앞으로 내민다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⑤ </a:t>
            </a:r>
            <a:r>
              <a:rPr lang="ko-KR" altLang="en-US" sz="1200" dirty="0" err="1" smtClean="0"/>
              <a:t>마비측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고관절은</a:t>
            </a:r>
            <a:r>
              <a:rPr lang="ko-KR" altLang="en-US" sz="1200" dirty="0" smtClean="0"/>
              <a:t> 충분히 펴고 무릎을 약간 구부린다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⑥ 마비 측 어깨를 앞으로 내밀고 팔꿈치와 손끝을 펴고 눈높이의</a:t>
            </a:r>
            <a:endParaRPr lang="en-US" altLang="ko-KR" sz="1200" dirty="0" smtClean="0"/>
          </a:p>
          <a:p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 베개 위에 </a:t>
            </a:r>
            <a:r>
              <a:rPr lang="ko-KR" altLang="en-US" sz="1200" dirty="0" err="1" smtClean="0"/>
              <a:t>마비측</a:t>
            </a:r>
            <a:r>
              <a:rPr lang="ko-KR" altLang="en-US" sz="1200" dirty="0" smtClean="0"/>
              <a:t> 팔을 놓는다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   ⑦ 마비 측 </a:t>
            </a:r>
            <a:r>
              <a:rPr lang="ko-KR" altLang="en-US" sz="1200" dirty="0" err="1" smtClean="0"/>
              <a:t>고관절과</a:t>
            </a:r>
            <a:r>
              <a:rPr lang="ko-KR" altLang="en-US" sz="1200" dirty="0" smtClean="0"/>
              <a:t> 무릎은 약간 구부리고 이불이나 두꺼운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베개로 지지한다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ko-KR" altLang="en-US" sz="1200" dirty="0"/>
          </a:p>
        </p:txBody>
      </p:sp>
      <p:pic>
        <p:nvPicPr>
          <p:cNvPr id="2049" name="_x69589624" descr="EMB00000b402c2c"/>
          <p:cNvPicPr>
            <a:picLocks noChangeAspect="1" noChangeArrowheads="1"/>
          </p:cNvPicPr>
          <p:nvPr/>
        </p:nvPicPr>
        <p:blipFill>
          <a:blip r:embed="rId2" cstate="print"/>
          <a:srcRect b="15259"/>
          <a:stretch>
            <a:fillRect/>
          </a:stretch>
        </p:blipFill>
        <p:spPr bwMode="auto">
          <a:xfrm>
            <a:off x="5364088" y="1268760"/>
            <a:ext cx="3096344" cy="1368152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/>
        </p:nvSpPr>
        <p:spPr>
          <a:xfrm>
            <a:off x="6098175" y="2678723"/>
            <a:ext cx="1858201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ko-KR" altLang="en-US" sz="1000" b="1" dirty="0" err="1" smtClean="0"/>
              <a:t>마비측이</a:t>
            </a:r>
            <a:r>
              <a:rPr lang="ko-KR" altLang="en-US" sz="1000" b="1" dirty="0" smtClean="0"/>
              <a:t> 위로 올라가게 자기</a:t>
            </a:r>
            <a:endParaRPr lang="ko-KR" altLang="en-US" sz="1000" dirty="0"/>
          </a:p>
        </p:txBody>
      </p:sp>
      <p:pic>
        <p:nvPicPr>
          <p:cNvPr id="2051" name="_x69593016" descr="EMB00000b402c2d"/>
          <p:cNvPicPr>
            <a:picLocks noChangeAspect="1" noChangeArrowheads="1"/>
          </p:cNvPicPr>
          <p:nvPr/>
        </p:nvPicPr>
        <p:blipFill>
          <a:blip r:embed="rId3" cstate="print"/>
          <a:srcRect b="16991"/>
          <a:stretch>
            <a:fillRect/>
          </a:stretch>
        </p:blipFill>
        <p:spPr bwMode="auto">
          <a:xfrm>
            <a:off x="5436096" y="3068960"/>
            <a:ext cx="3096344" cy="1224136"/>
          </a:xfrm>
          <a:prstGeom prst="rect">
            <a:avLst/>
          </a:prstGeom>
          <a:noFill/>
        </p:spPr>
      </p:pic>
      <p:sp>
        <p:nvSpPr>
          <p:cNvPr id="13" name="직사각형 12"/>
          <p:cNvSpPr/>
          <p:nvPr/>
        </p:nvSpPr>
        <p:spPr>
          <a:xfrm>
            <a:off x="6156850" y="4334907"/>
            <a:ext cx="2159566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ko-KR" altLang="en-US" sz="1000" b="1" dirty="0" err="1" smtClean="0"/>
              <a:t>마비측을</a:t>
            </a:r>
            <a:r>
              <a:rPr lang="ko-KR" altLang="en-US" sz="1000" b="1" dirty="0" smtClean="0"/>
              <a:t> 아래로 하여 옆으로 자기</a:t>
            </a:r>
            <a:endParaRPr lang="ko-KR" altLang="en-US" sz="1000" dirty="0"/>
          </a:p>
        </p:txBody>
      </p:sp>
      <p:pic>
        <p:nvPicPr>
          <p:cNvPr id="14" name="_x74202072" descr="EMB000003b4538f"/>
          <p:cNvPicPr>
            <a:picLocks noChangeAspect="1" noChangeArrowheads="1"/>
          </p:cNvPicPr>
          <p:nvPr/>
        </p:nvPicPr>
        <p:blipFill>
          <a:blip r:embed="rId4" cstate="print"/>
          <a:srcRect b="16319"/>
          <a:stretch>
            <a:fillRect/>
          </a:stretch>
        </p:blipFill>
        <p:spPr bwMode="auto">
          <a:xfrm>
            <a:off x="5508104" y="4849291"/>
            <a:ext cx="3024336" cy="1316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48072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332656"/>
            <a:ext cx="7992888" cy="619268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  (3) </a:t>
            </a:r>
            <a:r>
              <a:rPr lang="ko-KR" altLang="en-US" sz="1200" dirty="0" smtClean="0"/>
              <a:t>침상 난간을 꼭 올려놓는다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(4) </a:t>
            </a:r>
            <a:r>
              <a:rPr lang="ko-KR" altLang="en-US" sz="1200" dirty="0" smtClean="0"/>
              <a:t>침상에서 일어날 때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오래 누워 있다가 일어나는 경우 </a:t>
            </a:r>
            <a:r>
              <a:rPr lang="ko-KR" altLang="en-US" sz="1200" dirty="0" err="1" smtClean="0"/>
              <a:t>체위성</a:t>
            </a:r>
            <a:r>
              <a:rPr lang="ko-KR" altLang="en-US" sz="1200" dirty="0" smtClean="0"/>
              <a:t> 저혈압으로부터 야기되는 현기증을 예방하기 </a:t>
            </a:r>
            <a:endParaRPr lang="en-US" altLang="ko-KR" sz="1200" dirty="0" smtClean="0"/>
          </a:p>
          <a:p>
            <a:r>
              <a:rPr lang="en-US" altLang="ko-KR" sz="1200" dirty="0" smtClean="0"/>
              <a:t>       </a:t>
            </a:r>
            <a:r>
              <a:rPr lang="ko-KR" altLang="en-US" sz="1200" dirty="0" smtClean="0"/>
              <a:t>위해 서서히 일어나도록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ko-KR" altLang="en-US" sz="1200" dirty="0" smtClean="0"/>
          </a:p>
          <a:p>
            <a:r>
              <a:rPr lang="en-US" altLang="ko-KR" sz="1200" dirty="0" smtClean="0"/>
              <a:t> </a:t>
            </a:r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① 양손을 잡는 것과 </a:t>
            </a:r>
            <a:r>
              <a:rPr lang="ko-KR" altLang="en-US" sz="1200" dirty="0" err="1" smtClean="0"/>
              <a:t>마비측</a:t>
            </a:r>
            <a:r>
              <a:rPr lang="ko-KR" altLang="en-US" sz="1200" dirty="0" smtClean="0"/>
              <a:t> 무릎을 세우고 돌아 눕힌다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   ② </a:t>
            </a:r>
            <a:r>
              <a:rPr lang="ko-KR" altLang="en-US" sz="1200" dirty="0" err="1" smtClean="0"/>
              <a:t>마비측</a:t>
            </a:r>
            <a:r>
              <a:rPr lang="ko-KR" altLang="en-US" sz="1200" dirty="0" smtClean="0"/>
              <a:t> 발을 보조해서 </a:t>
            </a:r>
            <a:r>
              <a:rPr lang="ko-KR" altLang="en-US" sz="1200" dirty="0" err="1" smtClean="0"/>
              <a:t>양발을</a:t>
            </a:r>
            <a:r>
              <a:rPr lang="ko-KR" altLang="en-US" sz="1200" dirty="0" smtClean="0"/>
              <a:t> 침대 끝에 내린다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   ③ 어깨 부분에 손을 대고 </a:t>
            </a:r>
            <a:r>
              <a:rPr lang="ko-KR" altLang="en-US" sz="1200" dirty="0" err="1" smtClean="0"/>
              <a:t>마비측</a:t>
            </a:r>
            <a:r>
              <a:rPr lang="ko-KR" altLang="en-US" sz="1200" dirty="0" smtClean="0"/>
              <a:t> 어깨가 뒤로 끌어 당겨가는 것을 방지한다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   ④ 대상자에게 몸을 천천히 움직여 몸이 뒤로 쏠리지 않게 기울이면서 일어나도록 보조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   ⑤ 넘어지지 않도록 옆에서 지지하고 있거나 </a:t>
            </a:r>
            <a:r>
              <a:rPr lang="ko-KR" altLang="en-US" sz="1200" dirty="0" err="1" smtClean="0"/>
              <a:t>건측으로</a:t>
            </a:r>
            <a:r>
              <a:rPr lang="ko-KR" altLang="en-US" sz="1200" dirty="0" smtClean="0"/>
              <a:t> 침대를 잘 지지하도록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b="1" dirty="0" smtClean="0"/>
              <a:t> 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휠체어 사용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(1) </a:t>
            </a:r>
            <a:r>
              <a:rPr lang="ko-KR" altLang="en-US" sz="1200" dirty="0" smtClean="0"/>
              <a:t>보조자 </a:t>
            </a:r>
          </a:p>
          <a:p>
            <a:r>
              <a:rPr lang="ko-KR" altLang="en-US" sz="1200" dirty="0" smtClean="0"/>
              <a:t>    ① 대상자의 허리 쪽을 꽉 잡고 몸을 충분히 앞으로 기울인 상태에서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허리를 돌려 휠체어로 이동</a:t>
            </a:r>
          </a:p>
          <a:p>
            <a:r>
              <a:rPr lang="ko-KR" altLang="en-US" sz="1200" dirty="0" smtClean="0"/>
              <a:t>    ② 휠체어에 앉을 때는 천천히 앉히도록 하며 안쪽으로 바짝 앉을 수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있도록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</a:t>
            </a:r>
            <a:r>
              <a:rPr lang="ko-KR" altLang="en-US" sz="1200" b="1" dirty="0" smtClean="0"/>
              <a:t>주위 환경</a:t>
            </a:r>
            <a:endParaRPr lang="ko-KR" altLang="en-US" sz="1200" dirty="0" smtClean="0"/>
          </a:p>
          <a:p>
            <a:r>
              <a:rPr lang="en-US" altLang="ko-KR" sz="1200" dirty="0" smtClean="0"/>
              <a:t>  (1) </a:t>
            </a:r>
            <a:r>
              <a:rPr lang="ko-KR" altLang="en-US" sz="1200" dirty="0" err="1" smtClean="0"/>
              <a:t>콜벨의</a:t>
            </a:r>
            <a:r>
              <a:rPr lang="ko-KR" altLang="en-US" sz="1200" dirty="0" smtClean="0"/>
              <a:t> 위치와 사용법을 교육한다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en-US" altLang="ko-KR" sz="1200" dirty="0" smtClean="0"/>
              <a:t>  (2) </a:t>
            </a:r>
            <a:r>
              <a:rPr lang="ko-KR" altLang="en-US" sz="1200" dirty="0" smtClean="0"/>
              <a:t>지나치게 많은 기구와 물품은 치우도록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(3) </a:t>
            </a:r>
            <a:r>
              <a:rPr lang="ko-KR" altLang="en-US" sz="1200" dirty="0" smtClean="0"/>
              <a:t>전선으로 인해 걸려 넘어지지 않도록 가장자리 쪽으로 보이지 않게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(4) </a:t>
            </a:r>
            <a:r>
              <a:rPr lang="ko-KR" altLang="en-US" sz="1200" dirty="0" smtClean="0"/>
              <a:t>바닥이 고무로 된 신발이나 슬리퍼를 사용하게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(5) </a:t>
            </a:r>
            <a:r>
              <a:rPr lang="ko-KR" altLang="en-US" sz="1200" dirty="0" smtClean="0"/>
              <a:t>가족에게 환자의 정신상태의 변화 정도를 잘 지켜보게 하며 이상 시 보고하도록 한다</a:t>
            </a:r>
            <a:r>
              <a:rPr lang="en-US" altLang="ko-KR" sz="1200" dirty="0" smtClean="0"/>
              <a:t>. </a:t>
            </a:r>
            <a:endParaRPr lang="ko-KR" altLang="en-US" sz="1200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5601" name="_x69589624" descr="EMB00000b402c2e"/>
          <p:cNvPicPr>
            <a:picLocks noChangeAspect="1" noChangeArrowheads="1"/>
          </p:cNvPicPr>
          <p:nvPr/>
        </p:nvPicPr>
        <p:blipFill>
          <a:blip r:embed="rId2" cstate="print"/>
          <a:srcRect b="8809"/>
          <a:stretch>
            <a:fillRect/>
          </a:stretch>
        </p:blipFill>
        <p:spPr bwMode="auto">
          <a:xfrm>
            <a:off x="1289397" y="908720"/>
            <a:ext cx="5730875" cy="1656184"/>
          </a:xfrm>
          <a:prstGeom prst="rect">
            <a:avLst/>
          </a:prstGeom>
          <a:noFill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5603" name="_x69292864" descr="EMB00000b402c2f"/>
          <p:cNvPicPr>
            <a:picLocks noChangeAspect="1" noChangeArrowheads="1"/>
          </p:cNvPicPr>
          <p:nvPr/>
        </p:nvPicPr>
        <p:blipFill>
          <a:blip r:embed="rId3" cstate="print">
            <a:lum bright="4000"/>
          </a:blip>
          <a:srcRect r="9473" b="15807"/>
          <a:stretch>
            <a:fillRect/>
          </a:stretch>
        </p:blipFill>
        <p:spPr bwMode="auto">
          <a:xfrm>
            <a:off x="5652120" y="3861048"/>
            <a:ext cx="2808312" cy="15121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48072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67544" y="260648"/>
            <a:ext cx="3672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일상생활에서의 낙상예방  방법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620688"/>
            <a:ext cx="7992888" cy="24929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1) </a:t>
            </a:r>
            <a:r>
              <a:rPr lang="ko-KR" altLang="en-US" sz="1200" dirty="0" smtClean="0"/>
              <a:t>근력강화를 위해서 규칙적인 운동을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날씨가 추울 때는 옷을 많이 입는다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뒷굽이 낮고 폭이 넓으며 미끄러지지 않는 편안한 신발을 착용한다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보행기나 지팡이 등을 사용한다</a:t>
            </a:r>
            <a:r>
              <a:rPr lang="en-US" altLang="ko-KR" sz="1200" dirty="0" smtClean="0"/>
              <a:t>.  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무거운 물건이나 큰 물건을 들지 않도록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6) </a:t>
            </a:r>
            <a:r>
              <a:rPr lang="ko-KR" altLang="en-US" sz="1200" dirty="0" smtClean="0"/>
              <a:t>앉고 일어설 때 천천히 움직이도록 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어지럽거나 힘이 없으면 도움을 요청할 것을 교육한다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7) </a:t>
            </a:r>
            <a:r>
              <a:rPr lang="ko-KR" altLang="en-US" sz="1200" dirty="0" smtClean="0"/>
              <a:t>필요한 물건은 조직적인 방식으로 배열하고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닿기 쉬운 위치에 놓는다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3140968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낙상 시 응급대처 방법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1201" y="3550364"/>
            <a:ext cx="7983247" cy="3046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1) </a:t>
            </a:r>
            <a:r>
              <a:rPr lang="ko-KR" altLang="en-US" sz="1200" dirty="0" smtClean="0"/>
              <a:t>당황하지 말고 대상자를 안정시킨다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노인이 낙상한 상황을 눈으로 확인하지 못했다면 의사를 표현할 수 있는 경우 상황을 묻고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무리하지 않고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가장 편안한 상태로 있게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통증이 심한 경우 억지로 구부리거나 펴려고 하지 않는다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움직일 수 없이 통증이 심하면 그 자리에 편안히 눕힌다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가장 가까운 가족 및 보호자에게 사고 사실을 반드시 알린다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6) </a:t>
            </a:r>
            <a:r>
              <a:rPr lang="ko-KR" altLang="en-US" sz="1200" dirty="0" err="1" smtClean="0"/>
              <a:t>요양보호사는</a:t>
            </a:r>
            <a:r>
              <a:rPr lang="ko-KR" altLang="en-US" sz="1200" dirty="0" smtClean="0"/>
              <a:t> 간호사 등 응급보고체계 </a:t>
            </a:r>
            <a:r>
              <a:rPr lang="ko-KR" altLang="en-US" sz="1200" dirty="0" err="1" smtClean="0"/>
              <a:t>윗단계로</a:t>
            </a:r>
            <a:r>
              <a:rPr lang="ko-KR" altLang="en-US" sz="1200" dirty="0" smtClean="0"/>
              <a:t> 보고한다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7) 119 </a:t>
            </a:r>
            <a:r>
              <a:rPr lang="ko-KR" altLang="en-US" sz="1200" dirty="0" smtClean="0"/>
              <a:t>신고 후 시설장 및 보호자에게 연락한다</a:t>
            </a:r>
            <a:r>
              <a:rPr lang="en-US" altLang="ko-KR" sz="1200" dirty="0" smtClean="0"/>
              <a:t>.(2</a:t>
            </a:r>
            <a:r>
              <a:rPr lang="ko-KR" altLang="en-US" sz="1200" dirty="0" smtClean="0"/>
              <a:t>차 손상 발생 우려가 있음 주의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8) </a:t>
            </a:r>
            <a:r>
              <a:rPr lang="ko-KR" altLang="en-US" sz="1200" dirty="0" smtClean="0"/>
              <a:t>출혈이 있으면 지혈하고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환부를 부목 등으로 고정하고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되도록 신속히 의료기관으로 옮긴다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40871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67544" y="332656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11.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낙상예방  예방지침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764704"/>
            <a:ext cx="7848872" cy="58169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1) </a:t>
            </a:r>
            <a:r>
              <a:rPr lang="ko-KR" altLang="en-US" sz="1200" dirty="0" smtClean="0"/>
              <a:t>낙상을 예방하기 위해 대상자가 물리적 환경을 인식하도록 돕는다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간호 환경에 적당한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눈부시지 않는 조명을 제공한다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이는 낙상이나 부딪히는 가능성을 감소시킨다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눈부신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조명은 대상자에게 낙상 원인을 제공하는 중요한 문제이다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병실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복도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계단에 불필요한 물건을 제거하고 대상자의 시야 밖의 물건은 특히 주의한다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대상자 개인 물품을 대상자에게 가까운 곳에 두어 닿기 쉬운 위치에 놓는다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이는 대상자의 안전한 자가 관리  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활동을 가능하게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침대는 낮게 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침대 바퀴는 고정한다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6) </a:t>
            </a:r>
            <a:r>
              <a:rPr lang="ko-KR" altLang="en-US" sz="1200" dirty="0" smtClean="0"/>
              <a:t>침대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욕실에서 호출 벨을 사용하는 방법을 설명하고 시범을 보인다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호출 벨의 위치와 사용에 대한 지식은 </a:t>
            </a:r>
            <a:endParaRPr lang="en-US" altLang="ko-KR" sz="1200" dirty="0" smtClean="0"/>
          </a:p>
          <a:p>
            <a:r>
              <a:rPr lang="ko-KR" altLang="en-US" sz="1200" dirty="0" smtClean="0"/>
              <a:t>   대상자 안전에 필수이다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7) </a:t>
            </a:r>
            <a:r>
              <a:rPr lang="ko-KR" altLang="en-US" sz="1200" dirty="0" smtClean="0"/>
              <a:t>대상자에게 침대의 난간을 사용하는 이유를 설명한다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이는 낙상방지와 침대에서 체위변경에 도움을 준다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대상자는 침대에서 </a:t>
            </a:r>
            <a:r>
              <a:rPr lang="ko-KR" altLang="en-US" sz="1200" dirty="0" err="1" smtClean="0"/>
              <a:t>좌위를</a:t>
            </a:r>
            <a:r>
              <a:rPr lang="ko-KR" altLang="en-US" sz="1200" dirty="0" smtClean="0"/>
              <a:t> 취하기 위해 침대난간을 이용할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8) </a:t>
            </a:r>
            <a:r>
              <a:rPr lang="ko-KR" altLang="en-US" sz="1200" dirty="0" smtClean="0"/>
              <a:t>대상자에게 낙상방지에 중요한 안전 수칙을 설명한다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(</a:t>
            </a:r>
            <a:r>
              <a:rPr lang="ko-KR" altLang="en-US" sz="1200" dirty="0" smtClean="0"/>
              <a:t>일어서기 전 몇 분 동안 발을 늘어뜨리기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느리게 걷기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어지럽거나 힘이 없으면 도움 요청하기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9) </a:t>
            </a:r>
            <a:r>
              <a:rPr lang="ko-KR" altLang="en-US" sz="1200" dirty="0" smtClean="0"/>
              <a:t>보조기구를 사용할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대상자의 힘이 약한 쪽에 </a:t>
            </a:r>
            <a:r>
              <a:rPr lang="ko-KR" altLang="en-US" sz="1200" dirty="0" err="1" smtClean="0"/>
              <a:t>요양보호사가</a:t>
            </a:r>
            <a:r>
              <a:rPr lang="ko-KR" altLang="en-US" sz="1200" dirty="0" smtClean="0"/>
              <a:t> 서고 대상자는 보조기구를 이용하여 몇 걸음  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걸을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보조기구를 사용하지 않으면 대상자의 힘이 강한 쪽에 </a:t>
            </a:r>
            <a:r>
              <a:rPr lang="ko-KR" altLang="en-US" sz="1200" dirty="0" err="1" smtClean="0"/>
              <a:t>요양보호사가</a:t>
            </a:r>
            <a:r>
              <a:rPr lang="ko-KR" altLang="en-US" sz="1200" dirty="0" smtClean="0"/>
              <a:t> 선다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10) </a:t>
            </a:r>
            <a:r>
              <a:rPr lang="ko-KR" altLang="en-US" sz="1200" dirty="0" smtClean="0"/>
              <a:t>한 팔은 대상자의 허리를 감고 다른 팔은 대상자의 </a:t>
            </a:r>
            <a:r>
              <a:rPr lang="ko-KR" altLang="en-US" sz="1200" dirty="0" err="1" smtClean="0"/>
              <a:t>상완전측을</a:t>
            </a:r>
            <a:r>
              <a:rPr lang="ko-KR" altLang="en-US" sz="1200" dirty="0" smtClean="0"/>
              <a:t> 잡고 지지한다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요양보호사의 지속적인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지지는 낙상이나 상해 위험을 줄인다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11) </a:t>
            </a:r>
            <a:r>
              <a:rPr lang="ko-KR" altLang="en-US" sz="1200" dirty="0" smtClean="0"/>
              <a:t>대상자의 힘과 균형을 사정하면서 대상자와 앞으로 몇 걸음을 걷는다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대상자는 힘과 균형에 만족하며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걸음을 지속한다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12) </a:t>
            </a:r>
            <a:r>
              <a:rPr lang="ko-KR" altLang="en-US" sz="1200" dirty="0" smtClean="0"/>
              <a:t>힘이 없거나 어지러우면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대상자를 가까운 침대나 의자로 다시 돌아가게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13) </a:t>
            </a:r>
            <a:r>
              <a:rPr lang="ko-KR" altLang="en-US" sz="1200" dirty="0" smtClean="0"/>
              <a:t>대상자 이동 시 모든 침대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휠체어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이동침대를 고정시킨다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14) </a:t>
            </a:r>
            <a:r>
              <a:rPr lang="ko-KR" altLang="en-US" sz="1200" dirty="0" smtClean="0"/>
              <a:t>대상자의 의식이 혼돈상태일 때는 언제나 침대의 보호 난간을 올리고 침대를 낮게 유지한다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15) </a:t>
            </a:r>
            <a:r>
              <a:rPr lang="ko-KR" altLang="en-US" sz="1200" dirty="0" smtClean="0"/>
              <a:t>필요 시 낙상예방에 대해서 재인식시키며 대상자의 신발상태를 수시로 점검한다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2048</Words>
  <Application>Microsoft Office PowerPoint</Application>
  <PresentationFormat>화면 슬라이드 쇼(4:3)</PresentationFormat>
  <Paragraphs>252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Name</dc:creator>
  <cp:lastModifiedBy>Registered User</cp:lastModifiedBy>
  <cp:revision>20</cp:revision>
  <dcterms:created xsi:type="dcterms:W3CDTF">2011-10-29T01:30:48Z</dcterms:created>
  <dcterms:modified xsi:type="dcterms:W3CDTF">2018-03-27T02:25:02Z</dcterms:modified>
</cp:coreProperties>
</file>