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3" r:id="rId2"/>
    <p:sldId id="264" r:id="rId3"/>
    <p:sldId id="266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263108-C6B1-40ED-A80D-7AA95818FCE5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9EBBA-5C34-4172-9A61-0B9DADE282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9685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ED7B6-2DF5-45B8-A8FD-4950DE93F0FD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C1843-53A0-4D7D-9EED-4F56EBC862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ED7B6-2DF5-45B8-A8FD-4950DE93F0FD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C1843-53A0-4D7D-9EED-4F56EBC862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ED7B6-2DF5-45B8-A8FD-4950DE93F0FD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C1843-53A0-4D7D-9EED-4F56EBC862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ED7B6-2DF5-45B8-A8FD-4950DE93F0FD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C1843-53A0-4D7D-9EED-4F56EBC862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ED7B6-2DF5-45B8-A8FD-4950DE93F0FD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C1843-53A0-4D7D-9EED-4F56EBC862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ED7B6-2DF5-45B8-A8FD-4950DE93F0FD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C1843-53A0-4D7D-9EED-4F56EBC862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ED7B6-2DF5-45B8-A8FD-4950DE93F0FD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C1843-53A0-4D7D-9EED-4F56EBC862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ED7B6-2DF5-45B8-A8FD-4950DE93F0FD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C1843-53A0-4D7D-9EED-4F56EBC862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ED7B6-2DF5-45B8-A8FD-4950DE93F0FD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C1843-53A0-4D7D-9EED-4F56EBC862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ED7B6-2DF5-45B8-A8FD-4950DE93F0FD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C1843-53A0-4D7D-9EED-4F56EBC862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ED7B6-2DF5-45B8-A8FD-4950DE93F0FD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C1843-53A0-4D7D-9EED-4F56EBC862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ED7B6-2DF5-45B8-A8FD-4950DE93F0FD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C1843-53A0-4D7D-9EED-4F56EBC862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 descr="A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052736"/>
            <a:ext cx="8568952" cy="54726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7704" y="982469"/>
            <a:ext cx="5112568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ko-KR" altLang="en-US" sz="3600" b="1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3600" b="1" dirty="0" smtClean="0">
                <a:solidFill>
                  <a:srgbClr val="FF0000"/>
                </a:solidFill>
                <a:latin typeface="+mj-ea"/>
                <a:ea typeface="+mj-ea"/>
              </a:rPr>
              <a:t>욕창</a:t>
            </a:r>
            <a:r>
              <a:rPr lang="ko-KR" altLang="en-US" sz="3600" b="1" dirty="0" smtClean="0">
                <a:latin typeface="+mj-ea"/>
                <a:ea typeface="+mj-ea"/>
              </a:rPr>
              <a:t>예방</a:t>
            </a:r>
            <a:r>
              <a:rPr lang="en-US" altLang="ko-KR" sz="3600" b="1" dirty="0" smtClean="0">
                <a:latin typeface="+mj-ea"/>
                <a:ea typeface="+mj-ea"/>
              </a:rPr>
              <a:t> </a:t>
            </a:r>
            <a:r>
              <a:rPr lang="ko-KR" altLang="en-US" sz="3600" b="1" dirty="0" smtClean="0">
                <a:latin typeface="+mj-ea"/>
                <a:ea typeface="+mj-ea"/>
              </a:rPr>
              <a:t>및 </a:t>
            </a:r>
            <a:r>
              <a:rPr lang="ko-KR" altLang="en-US" sz="3600" b="1" dirty="0" smtClean="0">
                <a:latin typeface="+mj-ea"/>
                <a:ea typeface="+mj-ea"/>
              </a:rPr>
              <a:t>관리</a:t>
            </a:r>
            <a:r>
              <a:rPr lang="ko-KR" altLang="en-US" sz="3600" b="1" dirty="0" smtClean="0">
                <a:latin typeface="+mj-ea"/>
                <a:ea typeface="+mj-ea"/>
              </a:rPr>
              <a:t>지</a:t>
            </a:r>
            <a:r>
              <a:rPr lang="ko-KR" altLang="en-US" sz="3600" b="1" dirty="0">
                <a:latin typeface="+mj-ea"/>
                <a:ea typeface="+mj-ea"/>
              </a:rPr>
              <a:t>침</a:t>
            </a:r>
            <a:endParaRPr lang="ko-KR" altLang="en-US" sz="36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836713"/>
            <a:ext cx="8352928" cy="5782796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67544" y="4602614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욕창의 정의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419872" y="260648"/>
            <a:ext cx="2308468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  </a:t>
            </a:r>
            <a:r>
              <a:rPr lang="ko-KR" altLang="en-US" sz="2000" b="1" dirty="0" smtClean="0">
                <a:solidFill>
                  <a:srgbClr val="FF0000"/>
                </a:solidFill>
                <a:latin typeface="+mj-ea"/>
                <a:ea typeface="+mj-ea"/>
              </a:rPr>
              <a:t>욕창</a:t>
            </a:r>
            <a:r>
              <a:rPr lang="ko-KR" altLang="en-US" sz="2000" b="1" dirty="0" smtClean="0">
                <a:latin typeface="+mj-ea"/>
                <a:ea typeface="+mj-ea"/>
              </a:rPr>
              <a:t> </a:t>
            </a:r>
            <a:r>
              <a:rPr lang="ko-KR" altLang="en-US" sz="2000" b="1" dirty="0" smtClean="0">
                <a:latin typeface="+mj-ea"/>
                <a:ea typeface="+mj-ea"/>
              </a:rPr>
              <a:t>예방지침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3568" y="5190291"/>
            <a:ext cx="7848872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욕창이란 침대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의자 혹은 석고붕대 같은 외부물질과 뼈 돌출 부위 간에 지속적인 압박으로 혈액공급이 부족해서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특히 산소와 영양공급</a:t>
            </a:r>
            <a:r>
              <a:rPr lang="en-US" altLang="ko-KR" sz="1200" dirty="0" smtClean="0"/>
              <a:t>) </a:t>
            </a:r>
            <a:r>
              <a:rPr lang="ko-KR" altLang="en-US" sz="1200" dirty="0" smtClean="0"/>
              <a:t>발생하는 것으로 신체 대사 노폐물이 세포 내에 쌓여 조직괴사가 일어나는 것을 말한다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움직임의 감소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부적절한 영양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감각인지 감소 및 활동의 감소는 욕창발생의 위험을 증가시킨다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욕창예방을 위해 국소적 피부간호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체위변경 및 마사지 요법 등이 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467544" y="1052736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피부 구조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81603080" descr="EMB00000c2c0923"/>
          <p:cNvPicPr>
            <a:picLocks noChangeAspect="1" noChangeArrowheads="1"/>
          </p:cNvPicPr>
          <p:nvPr/>
        </p:nvPicPr>
        <p:blipFill>
          <a:blip r:embed="rId2" cstate="print"/>
          <a:srcRect r="266" b="281"/>
          <a:stretch>
            <a:fillRect/>
          </a:stretch>
        </p:blipFill>
        <p:spPr bwMode="auto">
          <a:xfrm>
            <a:off x="3923928" y="1587996"/>
            <a:ext cx="4320480" cy="24890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</p:pic>
      <p:sp>
        <p:nvSpPr>
          <p:cNvPr id="21" name="TextBox 20"/>
          <p:cNvSpPr txBox="1"/>
          <p:nvPr/>
        </p:nvSpPr>
        <p:spPr>
          <a:xfrm>
            <a:off x="683568" y="1628800"/>
            <a:ext cx="198201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표피</a:t>
            </a:r>
            <a:r>
              <a:rPr lang="en-US" altLang="ko-KR" sz="1200" b="1" dirty="0" smtClean="0"/>
              <a:t>(Epidermis) </a:t>
            </a:r>
            <a:endParaRPr lang="en-US" altLang="ko-KR" sz="1200" dirty="0" smtClean="0"/>
          </a:p>
          <a:p>
            <a:r>
              <a:rPr lang="en-US" altLang="ko-KR" sz="1200" b="1" dirty="0" smtClean="0"/>
              <a:t> </a:t>
            </a:r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진피</a:t>
            </a:r>
            <a:r>
              <a:rPr lang="en-US" altLang="ko-KR" sz="1200" b="1" dirty="0" smtClean="0"/>
              <a:t>(Dermis)</a:t>
            </a:r>
            <a:endParaRPr lang="en-US" altLang="ko-KR" sz="1200" dirty="0" smtClean="0"/>
          </a:p>
          <a:p>
            <a:r>
              <a:rPr lang="en-US" altLang="ko-KR" sz="1200" b="1" dirty="0" smtClean="0"/>
              <a:t> </a:t>
            </a:r>
          </a:p>
          <a:p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피하조직</a:t>
            </a:r>
            <a:r>
              <a:rPr lang="en-US" altLang="ko-KR" sz="1200" b="1" dirty="0" smtClean="0"/>
              <a:t>(Hypodermis)</a:t>
            </a:r>
            <a:endParaRPr lang="en-US" altLang="ko-KR" sz="1200" dirty="0" smtClean="0"/>
          </a:p>
          <a:p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332657"/>
            <a:ext cx="8352928" cy="628685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467544" y="426150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욕창의 위험요인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1560" y="836712"/>
            <a:ext cx="7920880" cy="32316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부동</a:t>
            </a:r>
            <a:endParaRPr lang="ko-KR" altLang="en-US" sz="1200" dirty="0" smtClean="0"/>
          </a:p>
          <a:p>
            <a:r>
              <a:rPr lang="ko-KR" altLang="en-US" sz="1200" dirty="0" smtClean="0"/>
              <a:t>   마비 대상자가 극심하게 허약 상태 및 부동 등으로 운동성이 감소된 대상자는 스스로 압력을 제거하는 능력이     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없으므로 지속적인 압력을 받게 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부적절한 영양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영양실조</a:t>
            </a:r>
            <a:r>
              <a:rPr lang="en-US" altLang="ko-KR" sz="1200" b="1" dirty="0" smtClean="0"/>
              <a:t>)</a:t>
            </a:r>
            <a:endParaRPr lang="ko-KR" altLang="en-US" sz="1200" dirty="0" smtClean="0"/>
          </a:p>
          <a:p>
            <a:r>
              <a:rPr lang="ko-KR" altLang="en-US" sz="1200" dirty="0" smtClean="0"/>
              <a:t>   체중감소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근육 위축 및 피하지방 감소 등의 현상이 나타나 피부와 뼈 사이의 완충지대가 감소하게 되어 욕창  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발생 가능성이 커진다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3) </a:t>
            </a:r>
            <a:r>
              <a:rPr lang="ko-KR" altLang="en-US" sz="1200" b="1" dirty="0" err="1" smtClean="0"/>
              <a:t>요실금</a:t>
            </a:r>
            <a:r>
              <a:rPr lang="ko-KR" altLang="en-US" sz="1200" b="1" dirty="0" smtClean="0"/>
              <a:t> 및 </a:t>
            </a:r>
            <a:r>
              <a:rPr lang="ko-KR" altLang="en-US" sz="1200" b="1" dirty="0" err="1" smtClean="0"/>
              <a:t>변실금</a:t>
            </a:r>
            <a:endParaRPr lang="ko-KR" altLang="en-US" sz="1200" dirty="0" smtClean="0"/>
          </a:p>
          <a:p>
            <a:r>
              <a:rPr lang="ko-KR" altLang="en-US" sz="1200" dirty="0" smtClean="0"/>
              <a:t>   습기로 인한 피부 연화는 표피의 손상을 일으키고 미생물을 번식시켜서 피부 통합성을 파괴하고 감염을 일으킨  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4) </a:t>
            </a:r>
            <a:r>
              <a:rPr lang="ko-KR" altLang="en-US" sz="1200" b="1" dirty="0" smtClean="0"/>
              <a:t>몸에 꽉 끼는 옷을 입는 경우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5) </a:t>
            </a:r>
            <a:r>
              <a:rPr lang="ko-KR" altLang="en-US" sz="1200" b="1" dirty="0" smtClean="0"/>
              <a:t>우울하거나 의욕이 없어서 움직임이 적은 경우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6) </a:t>
            </a:r>
            <a:r>
              <a:rPr lang="ko-KR" altLang="en-US" sz="1200" b="1" dirty="0" smtClean="0"/>
              <a:t>대상자를 잘못 들어 올리거나 침대에서 잘못 잡아 끈 경우</a:t>
            </a:r>
            <a:r>
              <a:rPr lang="en-US" altLang="ko-KR" sz="1200" dirty="0" smtClean="0"/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544" y="4170566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욕창의 위험요인 대상자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1560" y="4586352"/>
            <a:ext cx="3368230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의식이 없는 환자  </a:t>
            </a:r>
          </a:p>
          <a:p>
            <a:r>
              <a:rPr lang="ko-KR" altLang="en-US" sz="1200" b="1" dirty="0" smtClean="0"/>
              <a:t> 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근육마비로 원활히 움직이지 못하는 환자  </a:t>
            </a:r>
          </a:p>
          <a:p>
            <a:r>
              <a:rPr lang="ko-KR" altLang="en-US" sz="1200" b="1" dirty="0" smtClean="0"/>
              <a:t> 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대소변 실금이 있는 환자  </a:t>
            </a:r>
          </a:p>
          <a:p>
            <a:r>
              <a:rPr lang="ko-KR" altLang="en-US" sz="1200" b="1" dirty="0" smtClean="0"/>
              <a:t> 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4) </a:t>
            </a:r>
            <a:r>
              <a:rPr lang="ko-KR" altLang="en-US" sz="1200" b="1" dirty="0" smtClean="0"/>
              <a:t>영양실조 및 탈수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빈혈환자  </a:t>
            </a:r>
          </a:p>
          <a:p>
            <a:r>
              <a:rPr lang="ko-KR" altLang="en-US" sz="1200" b="1" dirty="0" smtClean="0"/>
              <a:t> 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5) </a:t>
            </a:r>
            <a:r>
              <a:rPr lang="ko-KR" altLang="en-US" sz="1200" b="1" dirty="0" smtClean="0"/>
              <a:t>피부표면에 상처나 부종이 있는 환자</a:t>
            </a:r>
          </a:p>
          <a:p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188640"/>
            <a:ext cx="8352928" cy="6430869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467544" y="260648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욕창 증상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568" y="663079"/>
            <a:ext cx="7848872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피부가 붉어지고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물집이 생기며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짓무르고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궤양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피부의 괴사 등이 나타나는 것으로 심할 경우 세균이 혈관 속에 들어가 패혈증을 일으켜 사망할 수도 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683568" y="1268760"/>
            <a:ext cx="7848872" cy="52565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욕창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단계 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① 표피가 손상된 단계이다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일반적으로 뼈 돌출 부위에 회복되지 않는 </a:t>
            </a:r>
            <a:r>
              <a:rPr lang="ko-KR" altLang="en-US" sz="1200" dirty="0" err="1" smtClean="0"/>
              <a:t>홍반이</a:t>
            </a:r>
            <a:r>
              <a:rPr lang="ko-KR" altLang="en-US" sz="1200" dirty="0" smtClean="0"/>
              <a:t> 나타난다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이 부위에 통증이 있으며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단단하거나 부드럽다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주변조직에 비해 따뜻하거나 차갑게 느껴질 수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⑤ 피부는 분홍색 혹은 푸른색이다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⑥ 누르면 색깔이 일시적으로 없어지며 딱딱하고 </a:t>
            </a:r>
            <a:r>
              <a:rPr lang="ko-KR" altLang="en-US" sz="1200" dirty="0" err="1" smtClean="0"/>
              <a:t>열감이</a:t>
            </a:r>
            <a:r>
              <a:rPr lang="ko-KR" altLang="en-US" sz="1200" dirty="0" smtClean="0"/>
              <a:t>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⑦ 이 시기에 마사지를 함으로써 욕창의 진행을 예방할 수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2)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욕창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2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단계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① 표피는 물론 진피가 부분적으로 손상된 단계이다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붉은색을 띠는 얕은 궤양 또는 </a:t>
            </a:r>
            <a:r>
              <a:rPr lang="ko-KR" altLang="en-US" sz="1200" dirty="0" err="1" smtClean="0"/>
              <a:t>장액성</a:t>
            </a:r>
            <a:r>
              <a:rPr lang="ko-KR" altLang="en-US" sz="1200" dirty="0" smtClean="0"/>
              <a:t> 수포가 나타난다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피부가 갈라지고 물집이 생긴다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조직이 많이 상한다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3)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욕창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3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단계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① 표피와 진피는 물론 피하조직까지 손상된 단계이다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피하조직이 관찰되나 근육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뼈는 노출되지 않는다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</a:t>
            </a:r>
            <a:r>
              <a:rPr lang="ko-KR" altLang="en-US" sz="1200" dirty="0" err="1" smtClean="0"/>
              <a:t>사강이</a:t>
            </a:r>
            <a:r>
              <a:rPr lang="ko-KR" altLang="en-US" sz="1200" dirty="0" smtClean="0"/>
              <a:t> 존재할 수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깊은 욕창이 생긴다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⑤ 괴사조직이 많이 발생한다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4)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욕창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4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단계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① </a:t>
            </a:r>
            <a:r>
              <a:rPr lang="ko-KR" altLang="en-US" sz="1200" dirty="0" err="1" smtClean="0"/>
              <a:t>근막이하의</a:t>
            </a:r>
            <a:r>
              <a:rPr lang="ko-KR" altLang="en-US" sz="1200" dirty="0" smtClean="0"/>
              <a:t> 조직이 손상된 단계이다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근육이나 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뼈 등이 노출된다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괴사조직 및 </a:t>
            </a:r>
            <a:r>
              <a:rPr lang="ko-KR" altLang="en-US" sz="1200" dirty="0" err="1" smtClean="0"/>
              <a:t>사강이</a:t>
            </a:r>
            <a:r>
              <a:rPr lang="ko-KR" altLang="en-US" sz="1200" dirty="0" smtClean="0"/>
              <a:t> 존재한다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골과 근육까지 괴사가 미친 경우이다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⑤ 이 단계가 되면 대상자의 전체적인 건강상태가 매우 나빠지기 쉽다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35886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467544" y="404664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욕창 </a:t>
            </a:r>
            <a:r>
              <a:rPr lang="ko-KR" altLang="en-US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호발부위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7379" y="882586"/>
            <a:ext cx="7885061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양 무릎 사이나 발목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어깨뼈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척추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머리 뒷부분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발꿈치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천골 등과 같이 체중이 집중되는 곳</a:t>
            </a:r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피하 층과 근육 층에 위축으로 </a:t>
            </a:r>
            <a:r>
              <a:rPr lang="ko-KR" altLang="en-US" sz="1200" b="1" dirty="0" err="1" smtClean="0"/>
              <a:t>연조직과</a:t>
            </a:r>
            <a:r>
              <a:rPr lang="ko-KR" altLang="en-US" sz="1200" b="1" dirty="0" smtClean="0"/>
              <a:t> 모세혈관  압력이 증가된 곳</a:t>
            </a:r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3)</a:t>
            </a:r>
            <a:r>
              <a:rPr lang="ko-KR" altLang="en-US" sz="1200" b="1" dirty="0" smtClean="0"/>
              <a:t> 뼈가 돌출되어 있는 곳</a:t>
            </a:r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4) </a:t>
            </a:r>
            <a:r>
              <a:rPr lang="ko-KR" altLang="en-US" sz="1200" b="1" dirty="0" smtClean="0"/>
              <a:t>피하지방이 적은 곳</a:t>
            </a:r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5) </a:t>
            </a:r>
            <a:r>
              <a:rPr lang="ko-KR" altLang="en-US" sz="1200" b="1" dirty="0" smtClean="0"/>
              <a:t>살이 많이 밀리는 곳 </a:t>
            </a:r>
            <a:endParaRPr lang="ko-KR" altLang="en-US" sz="1200" dirty="0"/>
          </a:p>
        </p:txBody>
      </p:sp>
      <p:pic>
        <p:nvPicPr>
          <p:cNvPr id="13" name="_x79816728" descr="EMB000008c83e79"/>
          <p:cNvPicPr>
            <a:picLocks noChangeAspect="1" noChangeArrowheads="1"/>
          </p:cNvPicPr>
          <p:nvPr/>
        </p:nvPicPr>
        <p:blipFill>
          <a:blip r:embed="rId2" cstate="print"/>
          <a:srcRect r="107" b="146"/>
          <a:stretch>
            <a:fillRect/>
          </a:stretch>
        </p:blipFill>
        <p:spPr bwMode="auto">
          <a:xfrm>
            <a:off x="1259632" y="2924944"/>
            <a:ext cx="6696744" cy="352839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>
                <a:lumMod val="9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35886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453505" y="476672"/>
            <a:ext cx="4278735" cy="14157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            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★ 욕창이 많이 발생하는 부위</a:t>
            </a:r>
            <a:endParaRPr lang="ko-KR" altLang="en-US" sz="14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  </a:t>
            </a:r>
            <a:endParaRPr lang="en-US" altLang="ko-KR" sz="1200" dirty="0" smtClean="0"/>
          </a:p>
          <a:p>
            <a:r>
              <a:rPr lang="en-US" altLang="ko-KR" sz="1200" b="1" dirty="0" smtClean="0"/>
              <a:t>  </a:t>
            </a:r>
            <a:r>
              <a:rPr lang="ko-KR" altLang="en-US" sz="1200" b="1" dirty="0" err="1" smtClean="0"/>
              <a:t>앙와위</a:t>
            </a:r>
            <a:r>
              <a:rPr lang="ko-KR" altLang="en-US" sz="1200" b="1" dirty="0" smtClean="0"/>
              <a:t> </a:t>
            </a:r>
            <a:r>
              <a:rPr lang="en-US" altLang="ko-KR" sz="1200" b="1" dirty="0" smtClean="0"/>
              <a:t>: </a:t>
            </a:r>
            <a:r>
              <a:rPr lang="ko-KR" altLang="en-US" sz="1200" dirty="0" smtClean="0"/>
              <a:t>발꿈치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천골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미골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팔꿈치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미골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뒷머리</a:t>
            </a:r>
            <a:r>
              <a:rPr lang="ko-KR" altLang="en-US" sz="1200" b="1" dirty="0" smtClean="0"/>
              <a:t> </a:t>
            </a:r>
            <a:endParaRPr lang="ko-KR" altLang="en-US" sz="1200" dirty="0" smtClean="0"/>
          </a:p>
          <a:p>
            <a:r>
              <a:rPr lang="ko-KR" altLang="en-US" sz="1200" b="1" dirty="0" smtClean="0"/>
              <a:t>  복  위 </a:t>
            </a:r>
            <a:r>
              <a:rPr lang="en-US" altLang="ko-KR" sz="1200" b="1" dirty="0" smtClean="0"/>
              <a:t>: </a:t>
            </a:r>
            <a:r>
              <a:rPr lang="ko-KR" altLang="en-US" sz="1200" dirty="0" smtClean="0"/>
              <a:t>발가락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무릎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가슴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하악골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전두골</a:t>
            </a:r>
            <a:r>
              <a:rPr lang="ko-KR" altLang="en-US" sz="1200" dirty="0" smtClean="0"/>
              <a:t> </a:t>
            </a:r>
          </a:p>
          <a:p>
            <a:r>
              <a:rPr lang="ko-KR" altLang="en-US" sz="1200" b="1" dirty="0" smtClean="0"/>
              <a:t>  측  위 </a:t>
            </a:r>
            <a:r>
              <a:rPr lang="en-US" altLang="ko-KR" sz="1200" b="1" dirty="0" smtClean="0"/>
              <a:t>: </a:t>
            </a:r>
            <a:r>
              <a:rPr lang="ko-KR" altLang="en-US" sz="1200" dirty="0" err="1" smtClean="0"/>
              <a:t>내측과골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외측과골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대전자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장골능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늑골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견갑골 </a:t>
            </a:r>
          </a:p>
          <a:p>
            <a:r>
              <a:rPr lang="ko-KR" altLang="en-US" sz="1200" b="1" dirty="0" smtClean="0"/>
              <a:t>  좌  위 </a:t>
            </a:r>
            <a:r>
              <a:rPr lang="en-US" altLang="ko-KR" sz="1200" b="1" dirty="0" smtClean="0"/>
              <a:t>: </a:t>
            </a:r>
            <a:r>
              <a:rPr lang="ko-KR" altLang="en-US" sz="1200" dirty="0" err="1" smtClean="0"/>
              <a:t>좌골조면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천골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발꿈치 </a:t>
            </a:r>
          </a:p>
          <a:p>
            <a:endParaRPr lang="ko-KR" altLang="en-US" sz="1200" dirty="0"/>
          </a:p>
        </p:txBody>
      </p:sp>
      <p:pic>
        <p:nvPicPr>
          <p:cNvPr id="24577" name="_x81864672" descr="EMB00000c2c09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573" y="2276872"/>
            <a:ext cx="6480795" cy="151130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</p:pic>
      <p:pic>
        <p:nvPicPr>
          <p:cNvPr id="24579" name="_x82286864" descr="EMB00000c2c09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4221088"/>
            <a:ext cx="6480720" cy="1531938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6451167" y="6294512"/>
            <a:ext cx="2225289" cy="230832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900" dirty="0" smtClean="0"/>
              <a:t>출처</a:t>
            </a:r>
            <a:r>
              <a:rPr lang="en-US" altLang="ko-KR" sz="900" dirty="0" smtClean="0"/>
              <a:t>: </a:t>
            </a:r>
            <a:r>
              <a:rPr lang="ko-KR" altLang="en-US" sz="900" dirty="0" err="1" smtClean="0"/>
              <a:t>요양보호사</a:t>
            </a:r>
            <a:r>
              <a:rPr lang="ko-KR" altLang="en-US" sz="900" dirty="0" smtClean="0"/>
              <a:t> 직무교재</a:t>
            </a:r>
            <a:r>
              <a:rPr lang="en-US" altLang="ko-KR" sz="900" dirty="0" smtClean="0"/>
              <a:t>- </a:t>
            </a:r>
            <a:r>
              <a:rPr lang="ko-KR" altLang="en-US" sz="900" dirty="0" smtClean="0"/>
              <a:t>보건복지부</a:t>
            </a:r>
            <a:endParaRPr lang="ko-KR" altLang="en-US" sz="900" dirty="0"/>
          </a:p>
        </p:txBody>
      </p:sp>
      <p:sp>
        <p:nvSpPr>
          <p:cNvPr id="15" name="TextBox 14"/>
          <p:cNvSpPr txBox="1"/>
          <p:nvPr/>
        </p:nvSpPr>
        <p:spPr>
          <a:xfrm>
            <a:off x="3683185" y="5949280"/>
            <a:ext cx="2040943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욕창이 자주 발생하는 부위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2267744" y="1412776"/>
            <a:ext cx="4896544" cy="1152128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267744" y="1772816"/>
            <a:ext cx="4896544" cy="8640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43541" y="332656"/>
            <a:ext cx="8352928" cy="6286853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467544" y="404664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욕창 예방방법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3568" y="836712"/>
            <a:ext cx="7848872" cy="56323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압력으로부터 피부보호 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① 신체 선열을 유지하면서 체위변경 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시간마다 실시 </a:t>
            </a:r>
          </a:p>
          <a:p>
            <a:r>
              <a:rPr lang="ko-KR" altLang="en-US" sz="1200" b="1" dirty="0" smtClean="0"/>
              <a:t> 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                                              </a:t>
            </a:r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dirty="0" smtClean="0"/>
          </a:p>
          <a:p>
            <a:r>
              <a:rPr lang="ko-KR" altLang="en-US" sz="1200" dirty="0" smtClean="0"/>
              <a:t>  ② 돌출부위의 체중을 분산 </a:t>
            </a:r>
          </a:p>
          <a:p>
            <a:r>
              <a:rPr lang="ko-KR" altLang="en-US" sz="1200" dirty="0" smtClean="0"/>
              <a:t>  ③ 침상머리를 상승시키는 시간을 줄이므로 </a:t>
            </a:r>
            <a:r>
              <a:rPr lang="ko-KR" altLang="en-US" sz="1200" dirty="0" err="1" smtClean="0"/>
              <a:t>응전력을</a:t>
            </a:r>
            <a:r>
              <a:rPr lang="ko-KR" altLang="en-US" sz="1200" dirty="0" smtClean="0"/>
              <a:t> 감소시킬 수 있다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④ </a:t>
            </a:r>
            <a:r>
              <a:rPr lang="ko-KR" altLang="en-US" sz="1200" dirty="0" err="1" smtClean="0"/>
              <a:t>반좌위를</a:t>
            </a:r>
            <a:r>
              <a:rPr lang="ko-KR" altLang="en-US" sz="1200" dirty="0" smtClean="0"/>
              <a:t> 취할 경우에는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시간 이상을 하지 않도록 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2)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피부 관리 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① 피부를 건조하고 청결하게 유지시켜 병원균의 성장을 억제하고 피부가 벗겨지는 것을 막는다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 (</a:t>
            </a:r>
            <a:r>
              <a:rPr lang="ko-KR" altLang="en-US" sz="1200" dirty="0" smtClean="0"/>
              <a:t>파우더는 일반적으로 금기</a:t>
            </a:r>
            <a:r>
              <a:rPr lang="en-US" altLang="ko-KR" sz="1200" dirty="0" smtClean="0"/>
              <a:t>) </a:t>
            </a:r>
            <a:endParaRPr lang="ko-KR" altLang="en-US" sz="1200" dirty="0" smtClean="0"/>
          </a:p>
          <a:p>
            <a:r>
              <a:rPr lang="ko-KR" altLang="en-US" sz="1200" dirty="0" smtClean="0"/>
              <a:t>  ② 운동하고 난 후나 취침 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활동한 후에는 반드시 피부를 조사한다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③ 발 관리를 철저히 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④ </a:t>
            </a:r>
            <a:r>
              <a:rPr lang="en-US" altLang="ko-KR" sz="1200" dirty="0" err="1" smtClean="0"/>
              <a:t>Brauce</a:t>
            </a:r>
            <a:r>
              <a:rPr lang="ko-KR" altLang="en-US" sz="1200" dirty="0" smtClean="0"/>
              <a:t>나 </a:t>
            </a:r>
            <a:r>
              <a:rPr lang="en-US" altLang="ko-KR" sz="1200" dirty="0" smtClean="0"/>
              <a:t>corset</a:t>
            </a:r>
            <a:r>
              <a:rPr lang="ko-KR" altLang="en-US" sz="1200" dirty="0" smtClean="0"/>
              <a:t>을 벗을 때 마찰이 되거나 자극을 받지 않았는지 확인한다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⑤ 피부 통합성이 약한 부위나 뼈 돌출 부위는 마사지는 피한다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3)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영양 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  ① 탈수나 수분과다를 피한다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  ② 충분한 단백질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비타민 </a:t>
            </a:r>
            <a:r>
              <a:rPr lang="en-US" altLang="ko-KR" sz="1200" dirty="0" smtClean="0"/>
              <a:t>C, </a:t>
            </a:r>
            <a:r>
              <a:rPr lang="ko-KR" altLang="en-US" sz="1200" dirty="0" smtClean="0"/>
              <a:t>아연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철분이 함유된 식사를 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  ③ 체중을 매일 측정하여 </a:t>
            </a:r>
            <a:r>
              <a:rPr lang="ko-KR" altLang="en-US" sz="1200" dirty="0" err="1" smtClean="0"/>
              <a:t>과체중이</a:t>
            </a:r>
            <a:r>
              <a:rPr lang="ko-KR" altLang="en-US" sz="1200" dirty="0" smtClean="0"/>
              <a:t> 되지 않도록 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  ④ 영양실조로 인한 </a:t>
            </a:r>
            <a:r>
              <a:rPr lang="ko-KR" altLang="en-US" sz="1200" dirty="0" err="1" smtClean="0"/>
              <a:t>저단백증을</a:t>
            </a:r>
            <a:r>
              <a:rPr lang="ko-KR" altLang="en-US" sz="1200" dirty="0" smtClean="0"/>
              <a:t> 주의한다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  ⑤ 빈혈은 욕창주위에 혈색소와 산소공급이 줄게 되어 창상치유를 지연시키므로 주의한다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⑥ 혈색소치는 최소 </a:t>
            </a:r>
            <a:r>
              <a:rPr lang="en-US" altLang="ko-KR" sz="1200" dirty="0" smtClean="0"/>
              <a:t>12mg </a:t>
            </a:r>
            <a:r>
              <a:rPr lang="ko-KR" altLang="en-US" sz="1200" dirty="0" smtClean="0"/>
              <a:t>이상 유지시켜야 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endParaRPr lang="ko-KR" alt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2060542" y="1364575"/>
            <a:ext cx="495973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FF0000"/>
                </a:solidFill>
              </a:rPr>
              <a:t>                        ★ 침상자세 변경 요령 ★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en-US" altLang="ko-KR" sz="1200" dirty="0" smtClean="0"/>
              <a:t>                               </a:t>
            </a:r>
          </a:p>
          <a:p>
            <a:r>
              <a:rPr lang="en-US" altLang="ko-KR" sz="1200" dirty="0" smtClean="0"/>
              <a:t> - </a:t>
            </a:r>
            <a:r>
              <a:rPr lang="ko-KR" altLang="en-US" sz="1200" dirty="0" smtClean="0"/>
              <a:t>베개를 최소 </a:t>
            </a:r>
            <a:r>
              <a:rPr lang="en-US" altLang="ko-KR" sz="1200" dirty="0" smtClean="0"/>
              <a:t>3</a:t>
            </a:r>
            <a:r>
              <a:rPr lang="ko-KR" altLang="en-US" sz="1200" dirty="0" smtClean="0"/>
              <a:t>개 준비한다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 - </a:t>
            </a:r>
            <a:r>
              <a:rPr lang="ko-KR" altLang="en-US" sz="1200" dirty="0" smtClean="0"/>
              <a:t>환자를 끌지 말고 약간 들어서 옮긴다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en-US" altLang="ko-KR" sz="1200" dirty="0" smtClean="0"/>
              <a:t> - </a:t>
            </a:r>
            <a:r>
              <a:rPr lang="ko-KR" altLang="en-US" sz="1200" dirty="0" smtClean="0"/>
              <a:t>자세를 바꿀 때 침대시트에 피부가 쓸려서 다치지 않도록 주의한다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</a:t>
            </a:r>
            <a:r>
              <a:rPr lang="en-US" altLang="ko-KR" sz="1200" dirty="0" smtClean="0"/>
              <a:t>- </a:t>
            </a:r>
            <a:r>
              <a:rPr lang="ko-KR" altLang="en-US" sz="1200" dirty="0" smtClean="0"/>
              <a:t>이미 욕창이 있는 부위는 절대 바닥에 닿지 않도록 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332656"/>
            <a:ext cx="8352928" cy="6286853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683568" y="451693"/>
            <a:ext cx="7848872" cy="60016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4)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순환 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① 적합한 산소를 공급하기 위해 순환상태가 좋아야 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② 혈액순환을 돕기 위해서 능동적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수동적 운동을 시키고 국소빈혈 부위에 마사지를 하여 피부에 영양을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공급한다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③ 매 체위변경 시 등 마사지를 실시한다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피부와 조직이 이미 파손되었다면 마사지는 피하여 더 손상을 가져오지 않아야 한다</a:t>
            </a:r>
            <a:r>
              <a:rPr lang="en-US" altLang="ko-KR" sz="1200" dirty="0" smtClean="0"/>
              <a:t>. </a:t>
            </a:r>
          </a:p>
          <a:p>
            <a:endParaRPr lang="en-US" altLang="ko-KR" sz="1200" b="1" dirty="0" smtClean="0"/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5)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체위변경</a:t>
            </a:r>
            <a:r>
              <a:rPr lang="ko-KR" altLang="en-US" sz="1200" dirty="0" smtClean="0">
                <a:solidFill>
                  <a:srgbClr val="FF0000"/>
                </a:solidFill>
              </a:rPr>
              <a:t>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욕창 근육수축을 방지하고 </a:t>
            </a:r>
            <a:r>
              <a:rPr lang="ko-KR" altLang="en-US" sz="1200" dirty="0" err="1" smtClean="0"/>
              <a:t>바른자세를</a:t>
            </a:r>
            <a:r>
              <a:rPr lang="ko-KR" altLang="en-US" sz="1200" dirty="0" smtClean="0"/>
              <a:t> 유지하여 안위를 도모한다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① </a:t>
            </a:r>
            <a:r>
              <a:rPr lang="ko-KR" altLang="en-US" sz="1200" dirty="0" err="1" smtClean="0"/>
              <a:t>측위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좌 또는 옆으로 </a:t>
            </a:r>
            <a:r>
              <a:rPr lang="ko-KR" altLang="en-US" sz="1200" dirty="0" err="1" smtClean="0"/>
              <a:t>누운자세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  <a:p>
            <a:r>
              <a:rPr lang="en-US" altLang="ko-KR" sz="1200" dirty="0" smtClean="0"/>
              <a:t>     - </a:t>
            </a:r>
            <a:r>
              <a:rPr lang="ko-KR" altLang="en-US" sz="1200" dirty="0" smtClean="0"/>
              <a:t>체위를 변경하는 과정에서 엎드려 눕는 복위가 여의치 않은 경우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등 마사지 및 </a:t>
            </a:r>
            <a:r>
              <a:rPr lang="ko-KR" altLang="en-US" sz="1200" dirty="0" err="1" smtClean="0"/>
              <a:t>등ㆍ엉덩이</a:t>
            </a:r>
            <a:r>
              <a:rPr lang="ko-KR" altLang="en-US" sz="1200" dirty="0" smtClean="0"/>
              <a:t> 욕창 치료 시</a:t>
            </a:r>
            <a:r>
              <a:rPr lang="en-US" altLang="ko-KR" sz="1200" dirty="0" smtClean="0"/>
              <a:t>,       </a:t>
            </a:r>
          </a:p>
          <a:p>
            <a:r>
              <a:rPr lang="en-US" altLang="ko-KR" sz="1200" dirty="0" smtClean="0"/>
              <a:t>       </a:t>
            </a:r>
            <a:r>
              <a:rPr lang="ko-KR" altLang="en-US" sz="1200" dirty="0" smtClean="0"/>
              <a:t>다양한 상황에서 활용한다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     - </a:t>
            </a:r>
            <a:r>
              <a:rPr lang="ko-KR" altLang="en-US" sz="1200" dirty="0" smtClean="0"/>
              <a:t>노인의 얼굴을 향하고자 하는 방향의 반대편 어깨와 엉덩이 부분을 잡고 통나무 굴리듯이 옆으로 돌려 </a:t>
            </a:r>
            <a:endParaRPr lang="en-US" altLang="ko-KR" sz="1200" dirty="0" smtClean="0"/>
          </a:p>
          <a:p>
            <a:r>
              <a:rPr lang="en-US" altLang="ko-KR" sz="1200" dirty="0" smtClean="0"/>
              <a:t>       </a:t>
            </a:r>
            <a:r>
              <a:rPr lang="ko-KR" altLang="en-US" sz="1200" dirty="0" smtClean="0"/>
              <a:t>눕힌다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en-US" altLang="ko-KR" sz="1200" dirty="0" smtClean="0"/>
              <a:t>     - </a:t>
            </a:r>
            <a:r>
              <a:rPr lang="ko-KR" altLang="en-US" sz="1200" dirty="0" smtClean="0"/>
              <a:t>누웠을 때 위쪽다리의 무릎을 살짝 구부리고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앞으로 당겨 자세를 안정되게 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en-US" altLang="ko-KR" sz="1200" dirty="0" smtClean="0"/>
              <a:t>     - </a:t>
            </a:r>
            <a:r>
              <a:rPr lang="ko-KR" altLang="en-US" sz="1200" dirty="0" smtClean="0"/>
              <a:t>머리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목아래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팔꿈치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허리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어깨와 둔부 등 베개나 수건으로 자세지지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</a:t>
            </a:r>
            <a:r>
              <a:rPr lang="ko-KR" altLang="en-US" sz="1200" dirty="0" err="1" smtClean="0"/>
              <a:t>앙와위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천정을 보고 똑바로 누운 자세로 모든 체위의 기본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  <a:p>
            <a:r>
              <a:rPr lang="en-US" altLang="ko-KR" sz="1200" dirty="0" smtClean="0"/>
              <a:t>     - </a:t>
            </a:r>
            <a:r>
              <a:rPr lang="ko-KR" altLang="en-US" sz="1200" dirty="0" smtClean="0"/>
              <a:t>어깨와 엉덩이 부분을 잡고 통나무를 굴리듯이 정면으로 돌려 눕힌다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     - </a:t>
            </a:r>
            <a:r>
              <a:rPr lang="ko-KR" altLang="en-US" sz="1200" dirty="0" smtClean="0"/>
              <a:t>어깨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목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허리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팔 등에 베개나 수건을 활용해 자세지지</a:t>
            </a:r>
          </a:p>
          <a:p>
            <a:r>
              <a:rPr lang="en-US" altLang="ko-KR" sz="1200" dirty="0" smtClean="0"/>
              <a:t>     - </a:t>
            </a:r>
            <a:r>
              <a:rPr lang="ko-KR" altLang="en-US" sz="1200" dirty="0" smtClean="0"/>
              <a:t>발목이 </a:t>
            </a:r>
            <a:r>
              <a:rPr lang="en-US" altLang="ko-KR" sz="1200" dirty="0" smtClean="0"/>
              <a:t>90</a:t>
            </a:r>
            <a:r>
              <a:rPr lang="ko-KR" altLang="en-US" sz="1200" dirty="0" smtClean="0"/>
              <a:t>도 굴곡을 취할 수 있도록 발받침을 댄다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복위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엎드려 누운 자세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  <a:p>
            <a:r>
              <a:rPr lang="en-US" altLang="ko-KR" sz="1200" dirty="0" smtClean="0"/>
              <a:t>     - </a:t>
            </a:r>
            <a:r>
              <a:rPr lang="ko-KR" altLang="en-US" sz="1200" dirty="0" smtClean="0"/>
              <a:t>등 마사지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등이나 엉덩이 부분 욕창 치료 시 </a:t>
            </a:r>
          </a:p>
          <a:p>
            <a:r>
              <a:rPr lang="en-US" altLang="ko-KR" sz="1200" dirty="0" smtClean="0"/>
              <a:t>     - </a:t>
            </a:r>
            <a:r>
              <a:rPr lang="ko-KR" altLang="en-US" sz="1200" dirty="0" smtClean="0"/>
              <a:t>노인이 얼굴이 향하고자 하는 방향의 반대편 어깨와 엉덩이 부분을 잡고 통나무를 굴리듯이 뒤로 뒤집는다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en-US" altLang="ko-KR" sz="1200" dirty="0" smtClean="0"/>
              <a:t>     - </a:t>
            </a:r>
            <a:r>
              <a:rPr lang="ko-KR" altLang="en-US" sz="1200" dirty="0" smtClean="0"/>
              <a:t>몸통 </a:t>
            </a:r>
            <a:r>
              <a:rPr lang="ko-KR" altLang="en-US" sz="1200" dirty="0" err="1" smtClean="0"/>
              <a:t>밑쪽으로</a:t>
            </a:r>
            <a:r>
              <a:rPr lang="ko-KR" altLang="en-US" sz="1200" dirty="0" smtClean="0"/>
              <a:t> 들어간 팔을 뺀다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en-US" altLang="ko-KR" sz="1200" dirty="0" smtClean="0"/>
              <a:t>     - </a:t>
            </a:r>
            <a:r>
              <a:rPr lang="ko-KR" altLang="en-US" sz="1200" dirty="0" smtClean="0"/>
              <a:t>크기에 따라 베개를 머리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다리 밑에 대서 자세지지</a:t>
            </a:r>
          </a:p>
          <a:p>
            <a:r>
              <a:rPr lang="ko-KR" altLang="en-US" sz="1200" dirty="0" smtClean="0"/>
              <a:t>  ④ </a:t>
            </a:r>
            <a:r>
              <a:rPr lang="ko-KR" altLang="en-US" sz="1200" dirty="0" err="1" smtClean="0"/>
              <a:t>반좌위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상체를 올리고 기대어 앉은 자세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  <a:p>
            <a:r>
              <a:rPr lang="en-US" altLang="ko-KR" sz="1200" dirty="0" smtClean="0"/>
              <a:t>     - </a:t>
            </a:r>
            <a:r>
              <a:rPr lang="ko-KR" altLang="en-US" sz="1200" dirty="0" smtClean="0"/>
              <a:t>노인이 </a:t>
            </a:r>
            <a:r>
              <a:rPr lang="ko-KR" altLang="en-US" sz="1200" dirty="0" err="1" smtClean="0"/>
              <a:t>숨이차고</a:t>
            </a:r>
            <a:r>
              <a:rPr lang="ko-KR" altLang="en-US" sz="1200" dirty="0" smtClean="0"/>
              <a:t> 호흡이 어려운 경우</a:t>
            </a:r>
          </a:p>
          <a:p>
            <a:r>
              <a:rPr lang="en-US" altLang="ko-KR" sz="1200" dirty="0" smtClean="0"/>
              <a:t>     - </a:t>
            </a:r>
            <a:r>
              <a:rPr lang="ko-KR" altLang="en-US" sz="1200" dirty="0" smtClean="0"/>
              <a:t>식사 후 휴식을 취할 때</a:t>
            </a:r>
          </a:p>
          <a:p>
            <a:r>
              <a:rPr lang="en-US" altLang="ko-KR" sz="1200" dirty="0" smtClean="0"/>
              <a:t>     - </a:t>
            </a:r>
            <a:r>
              <a:rPr lang="ko-KR" altLang="en-US" sz="1200" dirty="0" smtClean="0"/>
              <a:t>어깨와 엉덩이 부분을 잡고 통나무를 굴리듯이 정면으로 돌려 눕힌다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     - </a:t>
            </a:r>
            <a:r>
              <a:rPr lang="ko-KR" altLang="en-US" sz="1200" dirty="0" smtClean="0"/>
              <a:t>노인이 편안한 정도로 침대의 위쪽을 올린다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     - </a:t>
            </a:r>
            <a:r>
              <a:rPr lang="ko-KR" altLang="en-US" sz="1200" dirty="0" smtClean="0"/>
              <a:t>무릎을 세우거나 침대 아래쪽을 약간 올려 다리를 편안하게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     - </a:t>
            </a:r>
            <a:r>
              <a:rPr lang="ko-KR" altLang="en-US" sz="1200" dirty="0" smtClean="0"/>
              <a:t>머리가 편안하도록 베개를 대주고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천골부위에</a:t>
            </a:r>
            <a:r>
              <a:rPr lang="ko-KR" altLang="en-US" sz="1200" dirty="0" smtClean="0"/>
              <a:t> 작은 베개나 수건을 댄다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     - </a:t>
            </a:r>
            <a:r>
              <a:rPr lang="ko-KR" altLang="en-US" sz="1200" dirty="0" smtClean="0"/>
              <a:t>팔꿈치 아래팔과 손에 베개를 대주고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무릎아래에서 발목까지 베개를 댄다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332656"/>
            <a:ext cx="8352928" cy="6286853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467544" y="570166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욕창 예방지침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568" y="1083508"/>
            <a:ext cx="7848872" cy="37856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매일 대상자의 피부를 살핀다</a:t>
            </a:r>
            <a:r>
              <a:rPr lang="en-US" altLang="ko-KR" sz="1200" b="1" dirty="0" smtClean="0"/>
              <a:t>. </a:t>
            </a:r>
            <a:r>
              <a:rPr lang="ko-KR" altLang="en-US" sz="1200" b="1" dirty="0" smtClean="0"/>
              <a:t>특히 뼈 돌출 부위를 주의하여 관찰한다</a:t>
            </a:r>
            <a:r>
              <a:rPr lang="en-US" altLang="ko-KR" sz="1200" b="1" dirty="0" smtClean="0"/>
              <a:t>.</a:t>
            </a:r>
            <a:endParaRPr lang="ko-KR" altLang="en-US" sz="1200" b="1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피부를 깨끗하고 건조하게 유지하며 특히 대변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소변으로 더럽혀질 때마다 깨끗이 씻는다</a:t>
            </a:r>
            <a:r>
              <a:rPr lang="en-US" altLang="ko-KR" sz="1200" b="1" dirty="0" smtClean="0"/>
              <a:t>. </a:t>
            </a:r>
          </a:p>
          <a:p>
            <a:r>
              <a:rPr lang="en-US" altLang="ko-KR" sz="1200" b="1" dirty="0" smtClean="0"/>
              <a:t>   </a:t>
            </a:r>
            <a:r>
              <a:rPr lang="ko-KR" altLang="en-US" sz="1200" b="1" dirty="0" smtClean="0"/>
              <a:t>순한 세척제를 사용하여 가능한 마찰을 적게 하고 뜨거운 물의 사용을 피한다</a:t>
            </a:r>
            <a:r>
              <a:rPr lang="en-US" altLang="ko-KR" sz="1200" b="1" dirty="0" smtClean="0"/>
              <a:t>.</a:t>
            </a:r>
            <a:endParaRPr lang="ko-KR" altLang="en-US" sz="1200" b="1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건조 피부에는 습기 있는 환경을 유지하기 위해 피부 보습제를 사용한다</a:t>
            </a:r>
            <a:r>
              <a:rPr lang="en-US" altLang="ko-KR" sz="1200" b="1" dirty="0" smtClean="0"/>
              <a:t>.</a:t>
            </a:r>
            <a:endParaRPr lang="ko-KR" altLang="en-US" sz="1200" b="1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4) </a:t>
            </a:r>
            <a:r>
              <a:rPr lang="ko-KR" altLang="en-US" sz="1200" b="1" dirty="0" smtClean="0"/>
              <a:t>뼈 돌출 부위는 특별히 더 주의 깊게 살펴보고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붉게 된 부분은 조직손상을 의미하므로 이미 붉게 된 부분은      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   </a:t>
            </a:r>
            <a:r>
              <a:rPr lang="ko-KR" altLang="en-US" sz="1200" b="1" dirty="0" smtClean="0"/>
              <a:t>마사지하지 않는다</a:t>
            </a:r>
            <a:r>
              <a:rPr lang="en-US" altLang="ko-KR" sz="1200" b="1" dirty="0" smtClean="0"/>
              <a:t>.</a:t>
            </a:r>
            <a:endParaRPr lang="ko-KR" altLang="en-US" sz="1200" b="1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5) </a:t>
            </a:r>
            <a:r>
              <a:rPr lang="ko-KR" altLang="en-US" sz="1200" b="1" dirty="0" smtClean="0"/>
              <a:t>실금이나 상처 </a:t>
            </a:r>
            <a:r>
              <a:rPr lang="ko-KR" altLang="en-US" sz="1200" b="1" dirty="0" err="1" smtClean="0"/>
              <a:t>배액물로</a:t>
            </a:r>
            <a:r>
              <a:rPr lang="ko-KR" altLang="en-US" sz="1200" b="1" dirty="0" smtClean="0"/>
              <a:t> 인한 습기로부터 피부를 보호한다</a:t>
            </a:r>
            <a:r>
              <a:rPr lang="en-US" altLang="ko-KR" sz="1200" b="1" dirty="0" smtClean="0"/>
              <a:t>.</a:t>
            </a:r>
            <a:endParaRPr lang="ko-KR" altLang="en-US" sz="1200" b="1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6) </a:t>
            </a:r>
            <a:r>
              <a:rPr lang="ko-KR" altLang="en-US" sz="1200" b="1" dirty="0" smtClean="0"/>
              <a:t>올바른 체위변경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자세 변환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그리고 대상자 이동 시 마찰</a:t>
            </a:r>
            <a:r>
              <a:rPr lang="en-US" altLang="ko-KR" sz="1200" b="1" dirty="0" smtClean="0"/>
              <a:t>, </a:t>
            </a:r>
            <a:r>
              <a:rPr lang="ko-KR" altLang="en-US" sz="1200" b="1" dirty="0" err="1" smtClean="0"/>
              <a:t>응전력에</a:t>
            </a:r>
            <a:r>
              <a:rPr lang="ko-KR" altLang="en-US" sz="1200" b="1" dirty="0" smtClean="0"/>
              <a:t> 의한 피부 손상을 최소화한다</a:t>
            </a:r>
            <a:r>
              <a:rPr lang="en-US" altLang="ko-KR" sz="1200" b="1" dirty="0" smtClean="0"/>
              <a:t>. </a:t>
            </a:r>
          </a:p>
          <a:p>
            <a:r>
              <a:rPr lang="en-US" altLang="ko-KR" sz="1200" b="1" dirty="0" smtClean="0"/>
              <a:t>   </a:t>
            </a:r>
            <a:r>
              <a:rPr lang="ko-KR" altLang="en-US" sz="1200" b="1" dirty="0" smtClean="0"/>
              <a:t>피부에 마찰을 줄이기 위해 윤활제를 사용한다</a:t>
            </a:r>
            <a:r>
              <a:rPr lang="en-US" altLang="ko-KR" sz="1200" b="1" dirty="0" smtClean="0"/>
              <a:t>.</a:t>
            </a:r>
            <a:endParaRPr lang="ko-KR" altLang="en-US" sz="1200" b="1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7) </a:t>
            </a:r>
            <a:r>
              <a:rPr lang="ko-KR" altLang="en-US" sz="1200" b="1" dirty="0" smtClean="0"/>
              <a:t>단백질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칼로리 섭취가 부족하지 않도록 충분한 영양섭취를 격려한다</a:t>
            </a:r>
            <a:r>
              <a:rPr lang="en-US" altLang="ko-KR" sz="1200" b="1" dirty="0" smtClean="0"/>
              <a:t>.</a:t>
            </a:r>
            <a:endParaRPr lang="ko-KR" altLang="en-US" sz="1200" b="1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8) </a:t>
            </a:r>
            <a:r>
              <a:rPr lang="ko-KR" altLang="en-US" sz="1200" b="1" dirty="0" smtClean="0"/>
              <a:t>움직임과 활동을 향상시킬 수 있는 노력을 계속한다</a:t>
            </a:r>
            <a:r>
              <a:rPr lang="en-US" altLang="ko-KR" sz="1200" b="1" dirty="0" smtClean="0"/>
              <a:t>. </a:t>
            </a:r>
            <a:r>
              <a:rPr lang="ko-KR" altLang="en-US" sz="1200" b="1" dirty="0" smtClean="0"/>
              <a:t>만약 대상자가 움직일 수 있다면 현재의 활동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움직임</a:t>
            </a:r>
            <a:r>
              <a:rPr lang="en-US" altLang="ko-KR" sz="1200" b="1" dirty="0" smtClean="0"/>
              <a:t>,    </a:t>
            </a:r>
          </a:p>
          <a:p>
            <a:r>
              <a:rPr lang="en-US" altLang="ko-KR" sz="1200" b="1" dirty="0" smtClean="0"/>
              <a:t>   </a:t>
            </a:r>
            <a:r>
              <a:rPr lang="ko-KR" altLang="en-US" sz="1200" b="1" dirty="0" smtClean="0"/>
              <a:t>그리고 관절운동 수준을 유지하기 위해 노력한다</a:t>
            </a:r>
            <a:r>
              <a:rPr lang="en-US" altLang="ko-KR" sz="1200" b="1" dirty="0" smtClean="0"/>
              <a:t>.</a:t>
            </a:r>
            <a:endParaRPr lang="ko-KR" altLang="en-US" sz="1200" b="1" dirty="0" smtClean="0"/>
          </a:p>
          <a:p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836712"/>
            <a:ext cx="8352928" cy="5782797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419872" y="260648"/>
            <a:ext cx="2308468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  </a:t>
            </a:r>
            <a:r>
              <a:rPr lang="ko-KR" altLang="en-US" sz="2000" b="1" dirty="0" smtClean="0">
                <a:solidFill>
                  <a:srgbClr val="FF0000"/>
                </a:solidFill>
                <a:latin typeface="+mj-ea"/>
                <a:ea typeface="+mj-ea"/>
              </a:rPr>
              <a:t>욕창</a:t>
            </a:r>
            <a:r>
              <a:rPr lang="ko-KR" altLang="en-US" sz="2000" b="1" dirty="0" smtClean="0">
                <a:latin typeface="+mj-ea"/>
                <a:ea typeface="+mj-ea"/>
              </a:rPr>
              <a:t> 관리교육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908720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욕창 관리방법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3568" y="1340768"/>
            <a:ext cx="7776864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대부분의 욕창 간호 시 청결이 요구된다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청결 욕창 간호 시 장갑을 착용해야 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분비물이 많아 거즈가 젖은 경우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멸균 거즈를 이용하여 드레싱 부위에 덧대어 준다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ko-KR" altLang="en-US" sz="1200" dirty="0" smtClean="0"/>
              <a:t>욕창 부위에 발열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동통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경화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홍반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열감</a:t>
            </a:r>
            <a:r>
              <a:rPr lang="ko-KR" altLang="en-US" sz="1200" dirty="0" smtClean="0"/>
              <a:t> 등 욕창부위의 감염 증상과 증후를 주의 깊게 관찰하고 이상이 있을 경우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간호사에게 보고한다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639972" y="2492896"/>
            <a:ext cx="7820460" cy="39703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1) 1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단계 욕창관리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① 침대와 의자에 있는 압력조절 장치의 적절성을 평가한다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의자에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시간 이상 앉아있지 않도록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가능하면 스스로 체위변경을 할 수 있도록 교육한다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</a:t>
            </a:r>
            <a:r>
              <a:rPr lang="ko-KR" altLang="en-US" sz="1200" dirty="0" err="1" smtClean="0"/>
              <a:t>발적이</a:t>
            </a:r>
            <a:r>
              <a:rPr lang="ko-KR" altLang="en-US" sz="1200" dirty="0" smtClean="0"/>
              <a:t> 있는 부위의 마사지를 피한다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⑤ 실금을 사정하고 훈련한다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⑥ 정상피부를 마사지한다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⑦ 필요하다면 습윤 크림을 공급한다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⑧ 적절한 수분과 균형 잡힌 식사를 제공한다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⑨ 손상 받은 조직을 보호하고 더 이상의 손상을 예방한다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2) 2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단계 욕창관리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① 상처를 보호하고 습윤 환경을 유지한다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더 이상의 손상을 예방한다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단계 욕창관리를 포함한다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감염이 의심된다면 세균배양검사를 고려한다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⑤ 배양결과에 따라 감수성 있는 항생제를 사용한다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⑥ 항생제는 필요한 부위에 부분적으로 사용한다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⑦ 손상된 부위를 소독하고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피부보호연고나 스프레이를 뿌린다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⑧ 충분한 수분섭취와 영양을 공급한다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⑨ 병원진단을 받거나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전문의의 도움을 받아 처치한다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332656"/>
            <a:ext cx="8352928" cy="6286853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83568" y="476672"/>
            <a:ext cx="7848872" cy="36009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3) 3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단계 욕창관리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① 상처기저부의 습윤 상태를 유지한다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감염예방을 위해 상처를 세척하고 과다한 </a:t>
            </a:r>
            <a:r>
              <a:rPr lang="ko-KR" altLang="en-US" sz="1200" dirty="0" err="1" smtClean="0"/>
              <a:t>삼출물을</a:t>
            </a:r>
            <a:r>
              <a:rPr lang="ko-KR" altLang="en-US" sz="1200" dirty="0" smtClean="0"/>
              <a:t> 흡수한다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육아조직의 성장을 증진하고 더 이상의 손상을 예방한다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단계</a:t>
            </a:r>
            <a:r>
              <a:rPr lang="en-US" altLang="ko-KR" sz="1200" dirty="0" smtClean="0"/>
              <a:t>, 2</a:t>
            </a:r>
            <a:r>
              <a:rPr lang="ko-KR" altLang="en-US" sz="1200" dirty="0" smtClean="0"/>
              <a:t>단계 욕창관리를 포함한다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⑤ 욕창예방 매트리스를 평가한다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⑥ 상처의 구멍에 탈지면을 넣고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구멍이 없을 경우 상처 위에 놓고</a:t>
            </a:r>
            <a:r>
              <a:rPr lang="en-US" altLang="ko-KR" sz="1200" dirty="0" smtClean="0"/>
              <a:t>) ‘</a:t>
            </a:r>
            <a:r>
              <a:rPr lang="ko-KR" altLang="en-US" sz="1200" dirty="0" err="1" smtClean="0"/>
              <a:t>옥소린액</a:t>
            </a:r>
            <a:r>
              <a:rPr lang="ko-KR" altLang="en-US" sz="1200" dirty="0" smtClean="0"/>
              <a:t>’</a:t>
            </a:r>
            <a:r>
              <a:rPr lang="ko-KR" altLang="en-US" sz="1200" dirty="0" err="1" smtClean="0"/>
              <a:t>으로</a:t>
            </a:r>
            <a:r>
              <a:rPr lang="ko-KR" altLang="en-US" sz="1200" dirty="0" smtClean="0"/>
              <a:t> 흠뻑 적신 후 </a:t>
            </a:r>
            <a:r>
              <a:rPr lang="en-US" altLang="ko-KR" sz="1200" dirty="0" smtClean="0"/>
              <a:t>10~20</a:t>
            </a:r>
            <a:r>
              <a:rPr lang="ko-KR" altLang="en-US" sz="1200" dirty="0" smtClean="0"/>
              <a:t>분이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지나면 탈지면을 제거하고 완전히 건조시킨다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⑦ ‘</a:t>
            </a:r>
            <a:r>
              <a:rPr lang="ko-KR" altLang="en-US" sz="1200" dirty="0" err="1" smtClean="0"/>
              <a:t>메디폼</a:t>
            </a:r>
            <a:r>
              <a:rPr lang="ko-KR" altLang="en-US" sz="1200" dirty="0" smtClean="0"/>
              <a:t>’을 상처에 붙인다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기본 </a:t>
            </a:r>
            <a:r>
              <a:rPr lang="en-US" altLang="ko-KR" sz="1200" dirty="0" smtClean="0"/>
              <a:t>2~3</a:t>
            </a:r>
            <a:r>
              <a:rPr lang="ko-KR" altLang="en-US" sz="1200" dirty="0" smtClean="0"/>
              <a:t>일마다 한 번씩 교환하며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안쪽에 진물이 묻어 있는 경우 즉시 교환한다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⑧ 상처치유를 지연시키고 세균 성장의 매개물이 되는 괴사조직을 제거하기 위해 </a:t>
            </a:r>
            <a:r>
              <a:rPr lang="ko-KR" altLang="en-US" sz="1200" dirty="0" err="1" smtClean="0"/>
              <a:t>담당의와</a:t>
            </a:r>
            <a:r>
              <a:rPr lang="ko-KR" altLang="en-US" sz="1200" dirty="0" smtClean="0"/>
              <a:t> 상의하여 선택한다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⑨ 증상이 심할 경우 괴사조직을 제거하는 수술을 통해 패혈증 또는 심한 합병증을 예방해야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4) 4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단계 욕창관리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① 상처기저부위 습윤 환경을 제공하며 상처를 세척하고 감염을 예방한다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상처의 </a:t>
            </a:r>
            <a:r>
              <a:rPr lang="ko-KR" altLang="en-US" sz="1200" dirty="0" err="1" smtClean="0"/>
              <a:t>사강을</a:t>
            </a:r>
            <a:r>
              <a:rPr lang="ko-KR" altLang="en-US" sz="1200" dirty="0" smtClean="0"/>
              <a:t> 채우고 육아조직의 생성을 촉진한다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단계</a:t>
            </a:r>
            <a:r>
              <a:rPr lang="en-US" altLang="ko-KR" sz="1200" dirty="0" smtClean="0"/>
              <a:t>, 2</a:t>
            </a:r>
            <a:r>
              <a:rPr lang="ko-KR" altLang="en-US" sz="1200" dirty="0" smtClean="0"/>
              <a:t>단계</a:t>
            </a:r>
            <a:r>
              <a:rPr lang="en-US" altLang="ko-KR" sz="1200" dirty="0" smtClean="0"/>
              <a:t>, 3</a:t>
            </a:r>
            <a:r>
              <a:rPr lang="ko-KR" altLang="en-US" sz="1200" dirty="0" smtClean="0"/>
              <a:t>단계 욕창관리를 포함한다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패혈증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골수염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치유의 부전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빠른 상처치유를 위해 수술적인 교정을 고려한다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⑤ 욕창전문병원에서 전문의의 치료를 받아야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ko-KR" alt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467544" y="4581128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욕창 발생 시 활동지침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3568" y="5068341"/>
            <a:ext cx="7848872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욕창이 발생한 원인을 제거하거나 감소시킨다</a:t>
            </a:r>
            <a:r>
              <a:rPr lang="en-US" altLang="ko-KR" sz="1200" b="1" dirty="0" smtClean="0"/>
              <a:t>.</a:t>
            </a:r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상처치유가 일어나기에 적합한 환경을 조성한다</a:t>
            </a:r>
            <a:r>
              <a:rPr lang="en-US" altLang="ko-KR" sz="1200" b="1" dirty="0" smtClean="0"/>
              <a:t>.</a:t>
            </a:r>
          </a:p>
          <a:p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기저 질환이 효과적으로 치료되어야 한다</a:t>
            </a:r>
            <a:r>
              <a:rPr lang="en-US" altLang="ko-KR" sz="1200" b="1" dirty="0" smtClean="0"/>
              <a:t>.</a:t>
            </a:r>
          </a:p>
          <a:p>
            <a:r>
              <a:rPr lang="en-US" altLang="ko-KR" sz="1200" b="1" dirty="0" smtClean="0"/>
              <a:t>4) </a:t>
            </a:r>
            <a:r>
              <a:rPr lang="ko-KR" altLang="en-US" sz="1200" b="1" dirty="0" smtClean="0"/>
              <a:t>적절한 영양상태를 유지한다</a:t>
            </a:r>
            <a:r>
              <a:rPr lang="en-US" altLang="ko-KR" sz="1200" b="1" dirty="0" smtClean="0"/>
              <a:t>.</a:t>
            </a:r>
          </a:p>
          <a:p>
            <a:r>
              <a:rPr lang="en-US" altLang="ko-KR" sz="1200" b="1" dirty="0" smtClean="0"/>
              <a:t>5) </a:t>
            </a:r>
            <a:r>
              <a:rPr lang="ko-KR" altLang="en-US" sz="1200" b="1" dirty="0" smtClean="0"/>
              <a:t>피부손상을 방지한다</a:t>
            </a:r>
            <a:r>
              <a:rPr lang="en-US" altLang="ko-KR" sz="1200" b="1" dirty="0" smtClean="0"/>
              <a:t>.</a:t>
            </a:r>
          </a:p>
          <a:p>
            <a:r>
              <a:rPr lang="en-US" altLang="ko-KR" sz="1200" b="1" dirty="0" smtClean="0"/>
              <a:t>6) </a:t>
            </a:r>
            <a:r>
              <a:rPr lang="ko-KR" altLang="en-US" sz="1200" b="1" dirty="0" smtClean="0"/>
              <a:t>적절한 운동을 수행한다</a:t>
            </a:r>
            <a:r>
              <a:rPr lang="en-US" altLang="ko-KR" sz="1200" b="1" dirty="0" smtClean="0"/>
              <a:t>.</a:t>
            </a:r>
          </a:p>
          <a:p>
            <a:r>
              <a:rPr lang="en-US" altLang="ko-KR" sz="1200" b="1" dirty="0" smtClean="0"/>
              <a:t>7) </a:t>
            </a:r>
            <a:r>
              <a:rPr lang="ko-KR" altLang="en-US" sz="1200" b="1" dirty="0" smtClean="0"/>
              <a:t>필요 시 치료를 위해 괴사조직의 제거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세척</a:t>
            </a:r>
            <a:r>
              <a:rPr lang="en-US" altLang="ko-KR" sz="1200" b="1" dirty="0" smtClean="0"/>
              <a:t>, dressing, </a:t>
            </a:r>
            <a:r>
              <a:rPr lang="ko-KR" altLang="en-US" sz="1200" b="1" dirty="0" smtClean="0"/>
              <a:t>외과적 수술 등을 시행한다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332656"/>
            <a:ext cx="8352928" cy="6286853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67544" y="404664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체위변경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879103"/>
            <a:ext cx="792088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체위변경은 피부에 대한 압력과 전단을 줄인다</a:t>
            </a:r>
            <a:r>
              <a:rPr lang="en-US" altLang="ko-KR" sz="1200" dirty="0" smtClean="0"/>
              <a:t>. </a:t>
            </a:r>
            <a:r>
              <a:rPr lang="ko-KR" altLang="en-US" sz="1200" dirty="0" err="1" smtClean="0"/>
              <a:t>요양보호사는</a:t>
            </a:r>
            <a:r>
              <a:rPr lang="ko-KR" altLang="en-US" sz="1200" dirty="0" smtClean="0"/>
              <a:t> 활동수준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인지능력과 매일의 일과에 따라 움직이지 못하는 대상자의 체위를 변경한다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683568" y="1521366"/>
            <a:ext cx="7920880" cy="21236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1) </a:t>
            </a:r>
            <a:r>
              <a:rPr lang="ko-KR" altLang="en-US" sz="1200" dirty="0" smtClean="0"/>
              <a:t>대상자의 머리와 침대의 각도를 </a:t>
            </a:r>
            <a:r>
              <a:rPr lang="en-US" altLang="ko-KR" sz="1200" dirty="0" smtClean="0"/>
              <a:t>30° </a:t>
            </a:r>
            <a:r>
              <a:rPr lang="ko-KR" altLang="en-US" sz="1200" dirty="0" smtClean="0"/>
              <a:t>이하로 유지한다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체위변경을 할 때 보조기구를 사용하고 머리 쪽을 올릴      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수 있는 침대와 발판을 사용하며 </a:t>
            </a:r>
            <a:r>
              <a:rPr lang="en-US" altLang="ko-KR" sz="1200" dirty="0" smtClean="0"/>
              <a:t>30° </a:t>
            </a:r>
            <a:r>
              <a:rPr lang="ko-KR" altLang="en-US" sz="1200" dirty="0" smtClean="0"/>
              <a:t>각도의 </a:t>
            </a:r>
            <a:r>
              <a:rPr lang="ko-KR" altLang="en-US" sz="1200" dirty="0" err="1" smtClean="0"/>
              <a:t>측위를</a:t>
            </a:r>
            <a:r>
              <a:rPr lang="ko-KR" altLang="en-US" sz="1200" dirty="0" smtClean="0"/>
              <a:t> 취하면 전단을 줄일 수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2) </a:t>
            </a:r>
            <a:r>
              <a:rPr lang="ko-KR" altLang="en-US" sz="1200" dirty="0" smtClean="0"/>
              <a:t>대상자가 의자에 앉아 있을 때는 대상자는 매시간 자세변경을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3) </a:t>
            </a:r>
            <a:r>
              <a:rPr lang="ko-KR" altLang="en-US" sz="1200" dirty="0" smtClean="0"/>
              <a:t>체중이동을 할 수 있는 대상자는 매 </a:t>
            </a:r>
            <a:r>
              <a:rPr lang="en-US" altLang="ko-KR" sz="1200" dirty="0" smtClean="0"/>
              <a:t>15</a:t>
            </a:r>
            <a:r>
              <a:rPr lang="ko-KR" altLang="en-US" sz="1200" dirty="0" smtClean="0"/>
              <a:t>분마다 이동할 수 있도록 돕거나 교육한다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4) </a:t>
            </a:r>
            <a:r>
              <a:rPr lang="ko-KR" altLang="en-US" sz="1200" dirty="0" smtClean="0"/>
              <a:t>체중을 분산시키기 위한 젤이나 공기쿠션을 사용할 수 있으나 도넛 모양의 기구는 혈액의 흐름을 차단하고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직접 기구에 닿는 부분이 조직손상을 일으킬 수 있으므로 사용하지 않는다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5) </a:t>
            </a:r>
            <a:r>
              <a:rPr lang="ko-KR" altLang="en-US" sz="1200" dirty="0" smtClean="0"/>
              <a:t>다리 아래에 베개를 놓거나 보호대를 사용하여 </a:t>
            </a:r>
            <a:r>
              <a:rPr lang="ko-KR" altLang="en-US" sz="1200" dirty="0" err="1" smtClean="0"/>
              <a:t>뒷꿈치를</a:t>
            </a:r>
            <a:r>
              <a:rPr lang="ko-KR" altLang="en-US" sz="1200" dirty="0" smtClean="0"/>
              <a:t> 침대에서 떨어뜨려 놓는다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7649" name="_x82218576" descr="EMB00000c2c09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3789040"/>
            <a:ext cx="4536504" cy="2376264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275856" y="6176337"/>
            <a:ext cx="2795958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200" b="1" dirty="0" err="1" smtClean="0"/>
              <a:t>압력점을</a:t>
            </a:r>
            <a:r>
              <a:rPr lang="ko-KR" altLang="en-US" sz="1200" b="1" dirty="0" smtClean="0"/>
              <a:t> 피하기 위한 </a:t>
            </a:r>
            <a:r>
              <a:rPr lang="en-US" altLang="ko-KR" sz="1200" b="1" dirty="0" smtClean="0"/>
              <a:t>30°</a:t>
            </a:r>
            <a:r>
              <a:rPr lang="ko-KR" altLang="en-US" sz="1200" b="1" dirty="0" smtClean="0"/>
              <a:t>각도의 </a:t>
            </a:r>
            <a:r>
              <a:rPr lang="ko-KR" altLang="en-US" sz="1200" b="1" dirty="0" err="1" smtClean="0"/>
              <a:t>측위</a:t>
            </a:r>
            <a:endParaRPr lang="ko-KR" alt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6516216" y="6294512"/>
            <a:ext cx="2225289" cy="230832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900" dirty="0" smtClean="0"/>
              <a:t>출처</a:t>
            </a:r>
            <a:r>
              <a:rPr lang="en-US" altLang="ko-KR" sz="900" dirty="0" smtClean="0"/>
              <a:t>: </a:t>
            </a:r>
            <a:r>
              <a:rPr lang="ko-KR" altLang="en-US" sz="900" dirty="0" err="1" smtClean="0"/>
              <a:t>요양보호사</a:t>
            </a:r>
            <a:r>
              <a:rPr lang="ko-KR" altLang="en-US" sz="900" dirty="0" smtClean="0"/>
              <a:t> 직무교재</a:t>
            </a:r>
            <a:r>
              <a:rPr lang="en-US" altLang="ko-KR" sz="900" dirty="0" smtClean="0"/>
              <a:t>- </a:t>
            </a:r>
            <a:r>
              <a:rPr lang="ko-KR" altLang="en-US" sz="900" dirty="0" smtClean="0"/>
              <a:t>보건복지부</a:t>
            </a:r>
            <a:endParaRPr lang="ko-KR" alt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188640"/>
            <a:ext cx="8352928" cy="648072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67544" y="210126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마사지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620689"/>
            <a:ext cx="7848872" cy="5976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마사지의 적용 목적</a:t>
            </a:r>
            <a:endParaRPr lang="ko-KR" altLang="en-US" sz="1200" dirty="0" smtClean="0"/>
          </a:p>
          <a:p>
            <a:r>
              <a:rPr lang="ko-KR" altLang="en-US" sz="1200" dirty="0" smtClean="0"/>
              <a:t>  ① 전반적인 신체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긴장요소와 피로경감</a:t>
            </a:r>
          </a:p>
          <a:p>
            <a:r>
              <a:rPr lang="ko-KR" altLang="en-US" sz="1200" dirty="0" smtClean="0"/>
              <a:t>  ② 통증감소</a:t>
            </a:r>
          </a:p>
          <a:p>
            <a:r>
              <a:rPr lang="ko-KR" altLang="en-US" sz="1200" dirty="0" smtClean="0"/>
              <a:t>  ③ 부종감소</a:t>
            </a:r>
          </a:p>
          <a:p>
            <a:r>
              <a:rPr lang="ko-KR" altLang="en-US" sz="1200" dirty="0" smtClean="0"/>
              <a:t>  ④ 가동성 증진</a:t>
            </a:r>
          </a:p>
          <a:p>
            <a:r>
              <a:rPr lang="ko-KR" altLang="en-US" sz="1200" dirty="0" smtClean="0"/>
              <a:t>  ⑤ 수면 증진</a:t>
            </a:r>
          </a:p>
          <a:p>
            <a:r>
              <a:rPr lang="ko-KR" altLang="en-US" sz="1200" dirty="0" smtClean="0"/>
              <a:t>  ⑥ 욕창방지</a:t>
            </a:r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마사지 방법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endParaRPr lang="en-US" altLang="ko-KR" sz="1200" dirty="0" smtClean="0"/>
          </a:p>
          <a:p>
            <a:endParaRPr lang="en-US" altLang="ko-KR" sz="1200" dirty="0" smtClean="0"/>
          </a:p>
          <a:p>
            <a:endParaRPr lang="en-US" altLang="ko-KR" sz="1200" dirty="0" smtClean="0"/>
          </a:p>
          <a:p>
            <a:endParaRPr lang="en-US" altLang="ko-KR" sz="1200" dirty="0" smtClean="0"/>
          </a:p>
          <a:p>
            <a:endParaRPr lang="en-US" altLang="ko-KR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  </a:t>
            </a: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① 경찰법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</a:t>
            </a:r>
            <a:endParaRPr lang="ko-KR" altLang="en-US" sz="1200" b="1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   경찰법은 가볍고 표재성이고 진정효과를 가져오는 마사지로써 주로 마사지의 시작과 끝에 사용한다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양 손바    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err="1" smtClean="0"/>
              <a:t>닥으로</a:t>
            </a:r>
            <a:r>
              <a:rPr lang="ko-KR" altLang="en-US" sz="1200" dirty="0" smtClean="0"/>
              <a:t> 피부를 가볍게 누르면서 율동적으로 </a:t>
            </a:r>
            <a:r>
              <a:rPr lang="ko-KR" altLang="en-US" sz="1200" dirty="0" err="1" smtClean="0"/>
              <a:t>원위부에서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근위부로</a:t>
            </a:r>
            <a:r>
              <a:rPr lang="ko-KR" altLang="en-US" sz="1200" dirty="0" smtClean="0"/>
              <a:t> 향하여 </a:t>
            </a:r>
            <a:r>
              <a:rPr lang="ko-KR" altLang="en-US" sz="1200" dirty="0" err="1" smtClean="0"/>
              <a:t>구심성으로</a:t>
            </a:r>
            <a:r>
              <a:rPr lang="ko-KR" altLang="en-US" sz="1200" dirty="0" smtClean="0"/>
              <a:t> 크게 쓰다듬는 동작이  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이는 정맥과 림프귀환 및 피부표면의 순환을 증진하게 되며 이완을 돕는다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적어도 </a:t>
            </a:r>
            <a:r>
              <a:rPr lang="en-US" altLang="ko-KR" sz="1200" dirty="0" smtClean="0"/>
              <a:t>5</a:t>
            </a:r>
            <a:r>
              <a:rPr lang="ko-KR" altLang="en-US" sz="1200" dirty="0" smtClean="0"/>
              <a:t>분 이상하되 </a:t>
            </a:r>
            <a:r>
              <a:rPr lang="en-US" altLang="ko-KR" sz="1200" dirty="0" smtClean="0"/>
              <a:t>20</a:t>
            </a:r>
            <a:r>
              <a:rPr lang="ko-KR" altLang="en-US" sz="1200" dirty="0" smtClean="0"/>
              <a:t>분을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넘어서는 안 되고 한 부위에서만 </a:t>
            </a:r>
            <a:r>
              <a:rPr lang="en-US" altLang="ko-KR" sz="1200" dirty="0" smtClean="0"/>
              <a:t>10</a:t>
            </a:r>
            <a:r>
              <a:rPr lang="ko-KR" altLang="en-US" sz="1200" dirty="0" smtClean="0"/>
              <a:t>분을 초과해서도 안 되며 보통 </a:t>
            </a:r>
            <a:r>
              <a:rPr lang="en-US" altLang="ko-KR" sz="1200" dirty="0" smtClean="0"/>
              <a:t>15</a:t>
            </a:r>
            <a:r>
              <a:rPr lang="ko-KR" altLang="en-US" sz="1200" dirty="0" smtClean="0"/>
              <a:t>회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분 정도 속도로 수행한다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②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유날법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</a:t>
            </a:r>
            <a:endParaRPr lang="ko-KR" altLang="en-US" sz="1200" b="1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   </a:t>
            </a:r>
            <a:r>
              <a:rPr lang="ko-KR" altLang="en-US" sz="1200" dirty="0" err="1" smtClean="0"/>
              <a:t>유날법은</a:t>
            </a:r>
            <a:r>
              <a:rPr lang="ko-KR" altLang="en-US" sz="1200" dirty="0" smtClean="0"/>
              <a:t> 경찰법보다 더 </a:t>
            </a:r>
            <a:r>
              <a:rPr lang="ko-KR" altLang="en-US" sz="1200" dirty="0" err="1" smtClean="0"/>
              <a:t>심근부에</a:t>
            </a:r>
            <a:r>
              <a:rPr lang="ko-KR" altLang="en-US" sz="1200" dirty="0" smtClean="0"/>
              <a:t> 양 손가락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손바닥을 사용하여 강하고 큰 원모양으로 근육이 뭉치도록 문 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지르는 순환동작과 앞과 뒤로 미는 </a:t>
            </a:r>
            <a:r>
              <a:rPr lang="ko-KR" altLang="en-US" sz="1200" dirty="0" err="1" smtClean="0"/>
              <a:t>횡적동작이</a:t>
            </a:r>
            <a:r>
              <a:rPr lang="ko-KR" altLang="en-US" sz="1200" dirty="0" smtClean="0"/>
              <a:t> 있으며 쥐어짜듯이 압박하는 방법도 포함된다</a:t>
            </a:r>
            <a:r>
              <a:rPr lang="en-US" altLang="ko-KR" sz="1200" dirty="0" smtClean="0"/>
              <a:t>. </a:t>
            </a:r>
            <a:r>
              <a:rPr lang="ko-KR" altLang="en-US" sz="1200" dirty="0" err="1" smtClean="0"/>
              <a:t>유날법은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5</a:t>
            </a:r>
            <a:r>
              <a:rPr lang="ko-KR" altLang="en-US" sz="1200" dirty="0" smtClean="0"/>
              <a:t>분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이내로 </a:t>
            </a:r>
            <a:r>
              <a:rPr lang="ko-KR" altLang="en-US" sz="1200" dirty="0" err="1" smtClean="0"/>
              <a:t>수행되어져야한다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③ </a:t>
            </a:r>
            <a:r>
              <a:rPr lang="ko-KR" altLang="en-US" sz="1200" dirty="0" err="1" smtClean="0"/>
              <a:t>마찰법</a:t>
            </a:r>
            <a:r>
              <a:rPr lang="en-US" altLang="ko-KR" sz="1200" dirty="0" smtClean="0"/>
              <a:t>:</a:t>
            </a:r>
            <a:endParaRPr lang="ko-KR" altLang="en-US" sz="1200" dirty="0" smtClean="0"/>
          </a:p>
          <a:p>
            <a:r>
              <a:rPr lang="ko-KR" altLang="en-US" sz="1200" dirty="0" smtClean="0"/>
              <a:t>     </a:t>
            </a:r>
            <a:r>
              <a:rPr lang="ko-KR" altLang="en-US" sz="1200" dirty="0" err="1" smtClean="0"/>
              <a:t>마찰법은</a:t>
            </a:r>
            <a:r>
              <a:rPr lang="ko-KR" altLang="en-US" sz="1200" dirty="0" smtClean="0"/>
              <a:t> 엄지 또는 손가락 끝으로 극상 돌기의 양 옆을 깊고 둥글게 문질러 표면조직을 자극하는 방법으로     </a:t>
            </a:r>
            <a:endParaRPr lang="en-US" altLang="ko-KR" sz="1200" dirty="0" smtClean="0"/>
          </a:p>
          <a:p>
            <a:r>
              <a:rPr lang="en-US" altLang="ko-KR" sz="1200" dirty="0" smtClean="0"/>
              <a:t>     15</a:t>
            </a:r>
            <a:r>
              <a:rPr lang="ko-KR" altLang="en-US" sz="1200" dirty="0" smtClean="0"/>
              <a:t>회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분 미만 횟수로 </a:t>
            </a:r>
            <a:r>
              <a:rPr lang="en-US" altLang="ko-KR" sz="1200" dirty="0" smtClean="0"/>
              <a:t>10</a:t>
            </a:r>
            <a:r>
              <a:rPr lang="ko-KR" altLang="en-US" sz="1200" dirty="0" smtClean="0"/>
              <a:t>분을 초과하지 않도록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</a:t>
            </a:r>
            <a:r>
              <a:rPr lang="ko-KR" altLang="en-US" sz="1200" dirty="0" err="1" smtClean="0"/>
              <a:t>경타법</a:t>
            </a:r>
            <a:r>
              <a:rPr lang="en-US" altLang="ko-KR" sz="1200" dirty="0" smtClean="0"/>
              <a:t>:</a:t>
            </a:r>
            <a:endParaRPr lang="ko-KR" altLang="en-US" sz="1200" dirty="0" smtClean="0"/>
          </a:p>
          <a:p>
            <a:r>
              <a:rPr lang="ko-KR" altLang="en-US" sz="1200" dirty="0" smtClean="0"/>
              <a:t>     </a:t>
            </a:r>
            <a:r>
              <a:rPr lang="ko-KR" altLang="en-US" sz="1200" dirty="0" err="1" smtClean="0"/>
              <a:t>경타법은</a:t>
            </a:r>
            <a:r>
              <a:rPr lang="ko-KR" altLang="en-US" sz="1200" dirty="0" smtClean="0"/>
              <a:t> 양손을 번갈아 빨리 치는 방법으로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손의 측면으로 치는 방법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손바닥과 손가 </a:t>
            </a:r>
            <a:r>
              <a:rPr lang="ko-KR" altLang="en-US" sz="1200" dirty="0" err="1" smtClean="0"/>
              <a:t>락을</a:t>
            </a:r>
            <a:r>
              <a:rPr lang="ko-KR" altLang="en-US" sz="1200" dirty="0" smtClean="0"/>
              <a:t> 모두 사용하여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교대로 치는 방법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손가락을 펴서 손가락 부분으로만 치는 방법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손끝으로만 치는 방법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손바닥을 오목하게  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해서 치는 방법 등이 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이것도 </a:t>
            </a:r>
            <a:r>
              <a:rPr lang="en-US" altLang="ko-KR" sz="1200" dirty="0" smtClean="0"/>
              <a:t>5</a:t>
            </a:r>
            <a:r>
              <a:rPr lang="ko-KR" altLang="en-US" sz="1200" dirty="0" smtClean="0"/>
              <a:t>분 미만으로 수행해야 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899593" y="2341329"/>
            <a:ext cx="7488831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마사지를 받는 대상자는 안정되고 편안한 자세이어야 하며 실내온도는 따뜻하고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너무 밝지 않은 조명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조용한 환경과 부드러운 음악이 도움을 줄 수 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옷은 느슨하게 하고 필요한 부위만 노출시키고 그 외 부분은 홑이불로 덮어주어 보온과 사생활 보호를 유지하도록 한다</a:t>
            </a:r>
            <a:r>
              <a:rPr lang="en-US" altLang="ko-KR" sz="1200" dirty="0" smtClean="0"/>
              <a:t>. </a:t>
            </a:r>
            <a:r>
              <a:rPr lang="ko-KR" altLang="en-US" sz="1200" dirty="0" err="1" smtClean="0"/>
              <a:t>요양보호사는</a:t>
            </a:r>
            <a:r>
              <a:rPr lang="ko-KR" altLang="en-US" sz="1200" dirty="0" smtClean="0"/>
              <a:t> 편안하고 안정된 기립자세를 취하되 불필요한 동작은 피한다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힘보다는 숙련된 기술을 이용하여 일정한 리듬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빈도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압력으로 하되 로션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알코올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파우더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열을 이용하면 더 효과적이다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336704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83568" y="404664"/>
            <a:ext cx="7848872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  ⑤ </a:t>
            </a:r>
            <a:r>
              <a:rPr lang="ko-KR" altLang="en-US" sz="1200" dirty="0" err="1" smtClean="0"/>
              <a:t>진동법</a:t>
            </a:r>
            <a:r>
              <a:rPr lang="en-US" altLang="ko-KR" sz="1200" dirty="0" smtClean="0"/>
              <a:t>:</a:t>
            </a:r>
            <a:endParaRPr lang="ko-KR" altLang="en-US" sz="1200" dirty="0" smtClean="0"/>
          </a:p>
          <a:p>
            <a:r>
              <a:rPr lang="ko-KR" altLang="en-US" sz="1200" dirty="0" smtClean="0"/>
              <a:t>      </a:t>
            </a:r>
            <a:r>
              <a:rPr lang="ko-KR" altLang="en-US" sz="1200" dirty="0" err="1" smtClean="0"/>
              <a:t>진동법은</a:t>
            </a:r>
            <a:r>
              <a:rPr lang="ko-KR" altLang="en-US" sz="1200" dirty="0" smtClean="0"/>
              <a:t> 피부 위에 손을 얹고 강하게 빨리 </a:t>
            </a:r>
            <a:r>
              <a:rPr lang="ko-KR" altLang="en-US" sz="1200" dirty="0" err="1" smtClean="0"/>
              <a:t>심부조직을</a:t>
            </a:r>
            <a:r>
              <a:rPr lang="ko-KR" altLang="en-US" sz="1200" dirty="0" smtClean="0"/>
              <a:t> 계속 흔들어주는 동작으로 </a:t>
            </a:r>
            <a:r>
              <a:rPr lang="en-US" altLang="ko-KR" sz="1200" dirty="0" smtClean="0"/>
              <a:t>5</a:t>
            </a:r>
            <a:r>
              <a:rPr lang="ko-KR" altLang="en-US" sz="1200" dirty="0" smtClean="0"/>
              <a:t>분 미만으로 하도록 한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많은 에너지를 요하므로 가끔 안마기를 사용하기도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 ⑥ 지압법</a:t>
            </a:r>
            <a:r>
              <a:rPr lang="en-US" altLang="ko-KR" sz="1200" dirty="0" smtClean="0"/>
              <a:t>:</a:t>
            </a:r>
            <a:endParaRPr lang="ko-KR" altLang="en-US" sz="1200" dirty="0" smtClean="0"/>
          </a:p>
          <a:p>
            <a:r>
              <a:rPr lang="ko-KR" altLang="en-US" sz="1200" dirty="0" smtClean="0"/>
              <a:t>      지압법은 신체의 정밀한 지점에 압박을 주는 방법으로 신경계의 흥분과 억제과정이 평형을 이루도록 하는  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신경기능의 반사 효과를 기하는 것이다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ko-KR" altLang="en-US" sz="1200" dirty="0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3793" name="_x81406032" descr="EMB00000c2c09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0001" y="1916832"/>
            <a:ext cx="5094287" cy="2287587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2786520" y="4293096"/>
            <a:ext cx="646331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경찰법</a:t>
            </a:r>
            <a:endParaRPr lang="ko-KR" alt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6516216" y="4509120"/>
            <a:ext cx="2225289" cy="230832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900" dirty="0" smtClean="0"/>
              <a:t>출처</a:t>
            </a:r>
            <a:r>
              <a:rPr lang="en-US" altLang="ko-KR" sz="900" dirty="0" smtClean="0"/>
              <a:t>: </a:t>
            </a:r>
            <a:r>
              <a:rPr lang="ko-KR" altLang="en-US" sz="900" dirty="0" err="1" smtClean="0"/>
              <a:t>요양보호사</a:t>
            </a:r>
            <a:r>
              <a:rPr lang="ko-KR" altLang="en-US" sz="900" dirty="0" smtClean="0"/>
              <a:t> 직무교재</a:t>
            </a:r>
            <a:r>
              <a:rPr lang="en-US" altLang="ko-KR" sz="900" dirty="0" smtClean="0"/>
              <a:t>- </a:t>
            </a:r>
            <a:r>
              <a:rPr lang="ko-KR" altLang="en-US" sz="900" dirty="0" smtClean="0"/>
              <a:t>보건복지부</a:t>
            </a:r>
            <a:endParaRPr lang="ko-KR" altLang="en-US" sz="900" dirty="0"/>
          </a:p>
        </p:txBody>
      </p:sp>
      <p:sp>
        <p:nvSpPr>
          <p:cNvPr id="19" name="TextBox 18"/>
          <p:cNvSpPr txBox="1"/>
          <p:nvPr/>
        </p:nvSpPr>
        <p:spPr>
          <a:xfrm>
            <a:off x="683568" y="4869160"/>
            <a:ext cx="7848872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3)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마사지의 적용 및 금기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 ① 마사지를 통해 </a:t>
            </a:r>
            <a:r>
              <a:rPr lang="ko-KR" altLang="en-US" sz="1200" dirty="0" err="1" smtClean="0"/>
              <a:t>요양보호사는</a:t>
            </a:r>
            <a:r>
              <a:rPr lang="ko-KR" altLang="en-US" sz="1200" dirty="0" smtClean="0"/>
              <a:t> 대상자와 좋은 관계를 유지하며 자신과 타인에 대한 긍정적 인식을 갖게 된다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② 마사지의 효과는 다양하므로 목적에 따라 마사지의 방법 및 종류를 선택한다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 ③ 마사지는 급성 전염성 질환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색전증이</a:t>
            </a:r>
            <a:r>
              <a:rPr lang="ko-KR" altLang="en-US" sz="1200" dirty="0" smtClean="0"/>
              <a:t> 우려되는 진행성 동맥경화증 및 급성 순환장애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폐색전증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혈전성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en-US" altLang="ko-KR" sz="1200" dirty="0" smtClean="0"/>
              <a:t>       </a:t>
            </a:r>
            <a:r>
              <a:rPr lang="ko-KR" altLang="en-US" sz="1200" dirty="0" err="1" smtClean="0"/>
              <a:t>정맥염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골수염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화농성 피부염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관절의 결핵성 질환에는 금기이다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 ④ 교감신경의 흥분을 유도하므로 심근경색증 대상자에게는 위험하다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ko-KR" altLang="en-US" sz="1200" dirty="0" smtClean="0"/>
              <a:t>   ⑤ 고혈압과 그 외 심장질환 대상자도 장시간 적용을 피하고 간헐적인 휴식과 안정이 필요하다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5653861" y="4293096"/>
            <a:ext cx="646331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유날법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2289</Words>
  <Application>Microsoft Office PowerPoint</Application>
  <PresentationFormat>화면 슬라이드 쇼(4:3)</PresentationFormat>
  <Paragraphs>302</Paragraphs>
  <Slides>14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Name</dc:creator>
  <cp:lastModifiedBy>Registered User</cp:lastModifiedBy>
  <cp:revision>30</cp:revision>
  <dcterms:created xsi:type="dcterms:W3CDTF">2011-10-29T01:30:13Z</dcterms:created>
  <dcterms:modified xsi:type="dcterms:W3CDTF">2018-03-27T02:25:55Z</dcterms:modified>
</cp:coreProperties>
</file>