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4" r:id="rId2"/>
    <p:sldId id="267" r:id="rId3"/>
    <p:sldId id="268" r:id="rId4"/>
    <p:sldId id="266" r:id="rId5"/>
    <p:sldId id="269" r:id="rId6"/>
    <p:sldId id="270" r:id="rId7"/>
    <p:sldId id="271" r:id="rId8"/>
    <p:sldId id="272" r:id="rId9"/>
    <p:sldId id="297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1" r:id="rId18"/>
    <p:sldId id="287" r:id="rId19"/>
    <p:sldId id="283" r:id="rId20"/>
    <p:sldId id="294" r:id="rId21"/>
    <p:sldId id="288" r:id="rId22"/>
    <p:sldId id="291" r:id="rId23"/>
    <p:sldId id="289" r:id="rId24"/>
    <p:sldId id="295" r:id="rId25"/>
    <p:sldId id="296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3D24F-C92D-4900-B277-68A28DA89AB8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B86DE-C124-476E-BF23-78E9F2D644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971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75293-00C9-44CB-BC0A-59B939BF8757}" type="datetimeFigureOut">
              <a:rPr lang="ko-KR" altLang="en-US" smtClean="0"/>
              <a:pPr/>
              <a:t>2018-03-27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C2D6F-588A-4FBA-87A7-3DE79C9BB9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 descr="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052736"/>
            <a:ext cx="8784976" cy="54726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63688" y="982469"/>
            <a:ext cx="5328592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3600" b="1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3600" b="1" dirty="0" smtClean="0">
                <a:solidFill>
                  <a:srgbClr val="FF0000"/>
                </a:solidFill>
                <a:latin typeface="+mj-ea"/>
                <a:ea typeface="+mj-ea"/>
              </a:rPr>
              <a:t>치매</a:t>
            </a:r>
            <a:r>
              <a:rPr lang="ko-KR" altLang="en-US" sz="3600" b="1" dirty="0" smtClean="0">
                <a:latin typeface="+mj-ea"/>
                <a:ea typeface="+mj-ea"/>
              </a:rPr>
              <a:t>예방</a:t>
            </a:r>
            <a:r>
              <a:rPr lang="en-US" altLang="ko-KR" sz="3600" b="1" dirty="0" smtClean="0">
                <a:latin typeface="+mj-ea"/>
                <a:ea typeface="+mj-ea"/>
              </a:rPr>
              <a:t> </a:t>
            </a:r>
            <a:r>
              <a:rPr lang="ko-KR" altLang="en-US" sz="3600" b="1" dirty="0" smtClean="0">
                <a:latin typeface="+mj-ea"/>
                <a:ea typeface="+mj-ea"/>
              </a:rPr>
              <a:t>및 </a:t>
            </a:r>
            <a:r>
              <a:rPr lang="ko-KR" altLang="en-US" sz="3600" b="1" dirty="0" smtClean="0">
                <a:latin typeface="+mj-ea"/>
                <a:ea typeface="+mj-ea"/>
              </a:rPr>
              <a:t>관리지침</a:t>
            </a:r>
            <a:endParaRPr lang="ko-KR" altLang="en-US" sz="3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980728"/>
            <a:ext cx="8352928" cy="56387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352249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치매의 정의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9872" y="404664"/>
            <a:ext cx="2308468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치매</a:t>
            </a:r>
            <a:r>
              <a:rPr lang="ko-KR" altLang="en-US" sz="2000" b="1" dirty="0" smtClean="0"/>
              <a:t> </a:t>
            </a:r>
            <a:r>
              <a:rPr lang="ko-KR" altLang="en-US" sz="2000" b="1" dirty="0" smtClean="0"/>
              <a:t>예방지침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83568" y="3966155"/>
            <a:ext cx="784887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200" dirty="0" smtClean="0"/>
              <a:t>뇌신경 세포의 손상에 의해 인지기능의 손상 및 인격의 변화가 발생하는 것으로 단시간에 일어나는 것이 아니라 몇 개월에서 몇 년의 경과를 거치는 만성증후군이다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ko-KR" altLang="en-US" sz="1200" dirty="0" smtClean="0"/>
              <a:t>그 자체가 하나의 질환을 의미하는 것이 아니며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여러 가지 원인에 의한 뇌 손상에 의해 인지기능이 상실하고 </a:t>
            </a:r>
            <a:endParaRPr lang="en-US" altLang="ko-KR" sz="1200" dirty="0" smtClean="0"/>
          </a:p>
          <a:p>
            <a:pPr fontAlgn="base"/>
            <a:r>
              <a:rPr lang="ko-KR" altLang="en-US" sz="1200" dirty="0" smtClean="0"/>
              <a:t>이로 인하여 예전 수준의 일상생활을 유지할 수 없는 만성적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복합적 증상을 말한다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400175"/>
            <a:ext cx="512445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467544" y="5013176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치매의 원인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83768" y="5085184"/>
            <a:ext cx="2593980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 fontAlgn="base" latinLnBrk="0"/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퇴행성 질환</a:t>
            </a:r>
            <a:r>
              <a:rPr lang="en-US" altLang="ko-KR" sz="1200" b="1" dirty="0" smtClean="0"/>
              <a:t>:</a:t>
            </a:r>
            <a:r>
              <a:rPr lang="ko-KR" altLang="en-US" sz="1200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알츠하이머병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pPr fontAlgn="base" latinLnBrk="0"/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뇌혈관 질환</a:t>
            </a:r>
            <a:r>
              <a:rPr lang="en-US" altLang="ko-KR" sz="1200" b="1" dirty="0" smtClean="0"/>
              <a:t>:</a:t>
            </a:r>
            <a:r>
              <a:rPr lang="ko-KR" altLang="en-US" sz="1200" dirty="0" smtClean="0"/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혈관성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치매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pPr fontAlgn="base" latinLnBrk="0"/>
            <a:r>
              <a:rPr lang="en-US" altLang="ko-KR" sz="1200" b="1" dirty="0" smtClean="0"/>
              <a:t>3) </a:t>
            </a:r>
            <a:r>
              <a:rPr lang="ko-KR" altLang="en-US" sz="1200" b="1" dirty="0" err="1" smtClean="0"/>
              <a:t>대사성</a:t>
            </a:r>
            <a:r>
              <a:rPr lang="ko-KR" altLang="en-US" sz="1200" b="1" dirty="0" smtClean="0"/>
              <a:t> 질환</a:t>
            </a:r>
            <a:r>
              <a:rPr lang="en-US" altLang="ko-KR" sz="1200" b="1" dirty="0" smtClean="0"/>
              <a:t>: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갑상선기능저하증</a:t>
            </a:r>
            <a:endParaRPr lang="ko-KR" altLang="en-US" sz="1200" dirty="0" smtClean="0"/>
          </a:p>
          <a:p>
            <a:pPr fontAlgn="base" latinLnBrk="0"/>
            <a:r>
              <a:rPr lang="en-US" altLang="ko-KR" sz="1200" b="1" dirty="0" smtClean="0"/>
              <a:t>4) </a:t>
            </a:r>
            <a:r>
              <a:rPr lang="ko-KR" altLang="en-US" sz="1200" b="1" dirty="0" err="1" smtClean="0"/>
              <a:t>결핍성</a:t>
            </a:r>
            <a:r>
              <a:rPr lang="ko-KR" altLang="en-US" sz="1200" b="1" dirty="0" smtClean="0"/>
              <a:t> 질환</a:t>
            </a:r>
            <a:r>
              <a:rPr lang="en-US" altLang="ko-KR" sz="1200" b="1" dirty="0" smtClean="0"/>
              <a:t>:</a:t>
            </a:r>
            <a:r>
              <a:rPr lang="ko-KR" altLang="en-US" sz="1200" dirty="0" smtClean="0"/>
              <a:t> 비타민 </a:t>
            </a:r>
            <a:r>
              <a:rPr lang="en-US" altLang="ko-KR" sz="1200" dirty="0" smtClean="0"/>
              <a:t>B12 </a:t>
            </a:r>
            <a:r>
              <a:rPr lang="ko-KR" altLang="en-US" sz="1200" dirty="0" smtClean="0"/>
              <a:t>결핍증</a:t>
            </a:r>
          </a:p>
          <a:p>
            <a:pPr fontAlgn="base" latinLnBrk="0"/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중독성 질환</a:t>
            </a:r>
            <a:r>
              <a:rPr lang="en-US" altLang="ko-KR" sz="1200" b="1" dirty="0" smtClean="0"/>
              <a:t>:</a:t>
            </a:r>
            <a:r>
              <a:rPr lang="ko-KR" altLang="en-US" sz="1200" dirty="0" smtClean="0"/>
              <a:t> 알코올 중독</a:t>
            </a:r>
          </a:p>
          <a:p>
            <a:pPr fontAlgn="base" latinLnBrk="0"/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감염성 질환</a:t>
            </a:r>
            <a:r>
              <a:rPr lang="en-US" altLang="ko-KR" sz="1200" b="1" dirty="0" smtClean="0"/>
              <a:t>:</a:t>
            </a:r>
            <a:r>
              <a:rPr lang="ko-KR" altLang="en-US" sz="1200" dirty="0" smtClean="0"/>
              <a:t> 뇌염</a:t>
            </a:r>
          </a:p>
          <a:p>
            <a:pPr fontAlgn="base" latinLnBrk="0"/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외상</a:t>
            </a:r>
            <a:r>
              <a:rPr lang="en-US" altLang="ko-KR" sz="1200" b="1" dirty="0" smtClean="0"/>
              <a:t>: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경막하혈증</a:t>
            </a:r>
            <a:endParaRPr lang="ko-KR" altLang="en-US" sz="1200" dirty="0"/>
          </a:p>
        </p:txBody>
      </p:sp>
      <p:sp>
        <p:nvSpPr>
          <p:cNvPr id="22" name="직사각형 21"/>
          <p:cNvSpPr/>
          <p:nvPr/>
        </p:nvSpPr>
        <p:spPr>
          <a:xfrm>
            <a:off x="4355976" y="1063769"/>
            <a:ext cx="854721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o-KR" altLang="en-US" sz="1200" dirty="0" smtClean="0"/>
              <a:t>뇌의 구조</a:t>
            </a:r>
            <a:endParaRPr lang="ko-KR" altLang="en-US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4716016" y="3414192"/>
            <a:ext cx="2225289" cy="23083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900" dirty="0" smtClean="0"/>
              <a:t>출처</a:t>
            </a:r>
            <a:r>
              <a:rPr lang="en-US" altLang="ko-KR" sz="900" dirty="0" smtClean="0"/>
              <a:t>: </a:t>
            </a:r>
            <a:r>
              <a:rPr lang="ko-KR" altLang="en-US" sz="900" dirty="0" err="1" smtClean="0"/>
              <a:t>요양보호사</a:t>
            </a:r>
            <a:r>
              <a:rPr lang="ko-KR" altLang="en-US" sz="900" dirty="0" smtClean="0"/>
              <a:t> 직무교재</a:t>
            </a:r>
            <a:r>
              <a:rPr lang="en-US" altLang="ko-KR" sz="900" dirty="0" smtClean="0"/>
              <a:t>- </a:t>
            </a:r>
            <a:r>
              <a:rPr lang="ko-KR" altLang="en-US" sz="900" dirty="0" smtClean="0"/>
              <a:t>보건복지부</a:t>
            </a:r>
            <a:endParaRPr lang="ko-KR" alt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11560" y="764704"/>
            <a:ext cx="3600400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★ 알츠하이머병</a:t>
            </a:r>
            <a:r>
              <a:rPr lang="ko-KR" altLang="en-US" sz="1200" dirty="0" smtClean="0">
                <a:solidFill>
                  <a:srgbClr val="FF0000"/>
                </a:solidFill>
              </a:rPr>
              <a:t> </a:t>
            </a:r>
            <a:endParaRPr lang="en-US" altLang="ko-KR" sz="1200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가장 흔한 치매 원인 중 하나인 질환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점진적인 발병과 악화 경과의 기억 저하 및 기타       </a:t>
            </a:r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인지기능장애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진행하면서 다양한 신경정신과적 증상 및 신체   </a:t>
            </a:r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증상 동반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특징적인 병리 소견</a:t>
            </a:r>
            <a:endParaRPr lang="ko-KR" altLang="en-US" sz="12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476672"/>
            <a:ext cx="439248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550967" y="3659540"/>
            <a:ext cx="3588985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★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혈관성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치매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/>
              <a:t>  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알츠하이머병 다음으로 흔한 치매 원인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뇌졸중 등 뇌혈관 질환에 의해 발생되는 치매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발병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인지기능 장애의 갑작스러운 발생이 흔함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경과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계단식 악화 또는 기복을 보이는 경우가 </a:t>
            </a:r>
            <a:endParaRPr lang="en-US" altLang="ko-KR" sz="1200" dirty="0" smtClean="0"/>
          </a:p>
          <a:p>
            <a:r>
              <a:rPr lang="en-US" altLang="ko-KR" sz="1200" dirty="0" smtClean="0"/>
              <a:t>  </a:t>
            </a:r>
            <a:r>
              <a:rPr lang="ko-KR" altLang="en-US" sz="1200" dirty="0" smtClean="0"/>
              <a:t>흔하지만</a:t>
            </a:r>
            <a:r>
              <a:rPr lang="en-US" altLang="ko-KR" sz="1200" dirty="0" smtClean="0"/>
              <a:t>  </a:t>
            </a:r>
            <a:r>
              <a:rPr lang="ko-KR" altLang="en-US" sz="1200" dirty="0" smtClean="0"/>
              <a:t>점진적인 악화를 보이는 경우도 있음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초기부터 </a:t>
            </a:r>
            <a:r>
              <a:rPr lang="ko-KR" altLang="en-US" sz="1200" dirty="0" err="1" smtClean="0"/>
              <a:t>중추성</a:t>
            </a:r>
            <a:r>
              <a:rPr lang="ko-KR" altLang="en-US" sz="1200" dirty="0" smtClean="0"/>
              <a:t> 신경학적 이상 동반이 흔함</a:t>
            </a:r>
            <a:endParaRPr lang="ko-KR" altLang="en-US" sz="1200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645024"/>
            <a:ext cx="4241304" cy="253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직사각형 25"/>
          <p:cNvSpPr/>
          <p:nvPr/>
        </p:nvSpPr>
        <p:spPr>
          <a:xfrm>
            <a:off x="5912276" y="2996952"/>
            <a:ext cx="1107996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o-KR" altLang="en-US" sz="1200" dirty="0" smtClean="0"/>
              <a:t>알츠하이머병</a:t>
            </a:r>
            <a:endParaRPr lang="ko-KR" altLang="en-US" sz="1200" dirty="0"/>
          </a:p>
        </p:txBody>
      </p:sp>
      <p:sp>
        <p:nvSpPr>
          <p:cNvPr id="27" name="직사각형 26"/>
          <p:cNvSpPr/>
          <p:nvPr/>
        </p:nvSpPr>
        <p:spPr>
          <a:xfrm>
            <a:off x="6012160" y="6248345"/>
            <a:ext cx="1008609" cy="276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o-KR" altLang="en-US" sz="1200" dirty="0" err="1" smtClean="0"/>
              <a:t>혈관성</a:t>
            </a:r>
            <a:r>
              <a:rPr lang="ko-KR" altLang="en-US" sz="1200" dirty="0" smtClean="0"/>
              <a:t> 치매</a:t>
            </a:r>
            <a:endParaRPr lang="ko-KR" alt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7420984" y="6309320"/>
            <a:ext cx="1255472" cy="200055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700" dirty="0" smtClean="0"/>
              <a:t>출처</a:t>
            </a:r>
            <a:r>
              <a:rPr lang="en-US" altLang="ko-KR" sz="700" dirty="0" smtClean="0"/>
              <a:t>: </a:t>
            </a:r>
            <a:r>
              <a:rPr lang="ko-KR" altLang="en-US" sz="700" dirty="0" err="1" smtClean="0"/>
              <a:t>요양보호사</a:t>
            </a:r>
            <a:r>
              <a:rPr lang="ko-KR" altLang="en-US" sz="700" dirty="0" smtClean="0"/>
              <a:t> 직무교재</a:t>
            </a:r>
            <a:endParaRPr lang="ko-KR" alt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570166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치매의 증상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560" y="1060569"/>
            <a:ext cx="7992888" cy="537070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인지기능 증상</a:t>
            </a:r>
          </a:p>
          <a:p>
            <a:pPr fontAlgn="base"/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fontAlgn="base"/>
            <a:r>
              <a:rPr lang="en-US" altLang="ko-KR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① 기억력 저하</a:t>
            </a:r>
          </a:p>
          <a:p>
            <a:pPr fontAlgn="base"/>
            <a:r>
              <a:rPr lang="ko-KR" altLang="en-US" sz="1200" dirty="0" smtClean="0"/>
              <a:t>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기억력이 저하되어 약속을 잊고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물건을 잃어버리는 경우가 많다</a:t>
            </a:r>
            <a:r>
              <a:rPr lang="en-US" altLang="ko-KR" sz="1100" dirty="0" smtClean="0"/>
              <a:t>.</a:t>
            </a:r>
          </a:p>
          <a:p>
            <a:pPr fontAlgn="base"/>
            <a:r>
              <a:rPr lang="ko-KR" altLang="en-US" sz="1200" b="1" dirty="0" smtClean="0">
                <a:solidFill>
                  <a:srgbClr val="FF0000"/>
                </a:solidFill>
              </a:rPr>
              <a:t> ② 언어능력 저하</a:t>
            </a:r>
          </a:p>
          <a:p>
            <a:r>
              <a:rPr lang="ko-KR" altLang="en-US" sz="1200" dirty="0" smtClean="0"/>
              <a:t>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언어구사능력이 저하되어 대화 중 적절한 단어가 떠오르지 않아 말문이 자주 막히고 말수가 현저하게 감소한다</a:t>
            </a:r>
            <a:r>
              <a:rPr lang="en-US" altLang="ko-KR" sz="1100" dirty="0" smtClean="0"/>
              <a:t>.</a:t>
            </a:r>
          </a:p>
          <a:p>
            <a:pPr fontAlgn="base"/>
            <a:r>
              <a:rPr lang="ko-KR" altLang="en-US" sz="1200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③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지남력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 저하</a:t>
            </a:r>
          </a:p>
          <a:p>
            <a:r>
              <a:rPr lang="ko-KR" altLang="en-US" sz="1100" dirty="0" smtClean="0"/>
              <a:t>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시간개념이 떨어져 연도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날짜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요일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시간을 자주 착각하고 실수한다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심하면 낮과 밤을 구분하는데 어려움을 겪는다</a:t>
            </a:r>
            <a:r>
              <a:rPr lang="en-US" altLang="ko-KR" sz="1100" dirty="0" smtClean="0"/>
              <a:t>.</a:t>
            </a:r>
          </a:p>
          <a:p>
            <a:pPr fontAlgn="base"/>
            <a:r>
              <a:rPr lang="ko-KR" altLang="en-US" sz="1200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④ 공간 지각능력 저하</a:t>
            </a:r>
          </a:p>
          <a:p>
            <a:r>
              <a:rPr lang="ko-KR" altLang="en-US" sz="1100" dirty="0" smtClean="0"/>
              <a:t>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공간개념이 떨어지면 자주 다니던 곳에서도 길을 잃고 헤매게 되며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때로는 집안에서도 화장실과 안방을 구분하지 못한다</a:t>
            </a:r>
            <a:r>
              <a:rPr lang="en-US" altLang="ko-KR" sz="1100" dirty="0" smtClean="0"/>
              <a:t>.</a:t>
            </a:r>
          </a:p>
          <a:p>
            <a:pPr fontAlgn="base"/>
            <a:r>
              <a:rPr lang="ko-KR" altLang="en-US" sz="1200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⑤ 실행기능 저하</a:t>
            </a:r>
          </a:p>
          <a:p>
            <a:r>
              <a:rPr lang="en-US" altLang="ko-KR" sz="1200" dirty="0" smtClean="0"/>
              <a:t>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공간개념이 떨어지면 자주 다니던 곳에서도 길을 잃고 헤매게 되며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때로는 집안에서도 화장실과 안방을 구분하지 못한다</a:t>
            </a:r>
            <a:r>
              <a:rPr lang="en-US" altLang="ko-KR" sz="1100" dirty="0" smtClean="0"/>
              <a:t>.</a:t>
            </a:r>
            <a:endParaRPr lang="en-US" altLang="ko-KR" sz="1100" b="1" dirty="0" smtClean="0"/>
          </a:p>
          <a:p>
            <a:pPr fontAlgn="base"/>
            <a:endParaRPr lang="en-US" altLang="ko-KR" sz="1200" b="1" dirty="0" smtClean="0"/>
          </a:p>
          <a:p>
            <a:pPr fontAlgn="base"/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정신행동 증상</a:t>
            </a:r>
            <a:endParaRPr lang="ko-KR" altLang="en-US" sz="1200" dirty="0" smtClean="0"/>
          </a:p>
          <a:p>
            <a:pPr fontAlgn="base"/>
            <a:r>
              <a:rPr lang="ko-KR" altLang="en-US" sz="1200" b="1" dirty="0" smtClean="0"/>
              <a:t> </a:t>
            </a:r>
            <a:endParaRPr lang="en-US" altLang="ko-KR" sz="1200" b="1" dirty="0" smtClean="0"/>
          </a:p>
          <a:p>
            <a:pPr fontAlgn="base"/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① 우울증</a:t>
            </a:r>
          </a:p>
          <a:p>
            <a:r>
              <a:rPr lang="ko-KR" altLang="en-US" sz="1100" dirty="0" smtClean="0"/>
              <a:t>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말수가 줄고 의욕이 없으며 우울한 기분을 표현하고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식욕이 감소하며 수면 양상이 변화한다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자살에 대한 생각이 </a:t>
            </a:r>
            <a:r>
              <a:rPr lang="ko-KR" altLang="en-US" sz="1100" dirty="0" err="1" smtClean="0"/>
              <a:t>증가되</a:t>
            </a:r>
            <a:r>
              <a:rPr lang="ko-KR" altLang="en-US" sz="1100" dirty="0" smtClean="0"/>
              <a:t> 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</a:t>
            </a:r>
            <a:r>
              <a:rPr lang="ko-KR" altLang="en-US" sz="1100" dirty="0" smtClean="0"/>
              <a:t>며 극단적인 경우에는 자살시도를 할 수 있다</a:t>
            </a:r>
            <a:r>
              <a:rPr lang="en-US" altLang="ko-KR" sz="1200" dirty="0" smtClean="0"/>
              <a:t>.</a:t>
            </a:r>
          </a:p>
          <a:p>
            <a:pPr fontAlgn="base"/>
            <a:r>
              <a:rPr lang="ko-KR" altLang="en-US" sz="1200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② </a:t>
            </a:r>
            <a:r>
              <a:rPr lang="ko-KR" altLang="en-US" sz="1200" b="1" dirty="0" err="1" smtClean="0">
                <a:solidFill>
                  <a:srgbClr val="FF0000"/>
                </a:solidFill>
              </a:rPr>
              <a:t>정신증</a:t>
            </a:r>
            <a:endParaRPr lang="ko-KR" altLang="en-US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대표적인 정신병적 증상은 망상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환청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환시를 들 수 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망상은 비현실적인 믿음을 고집하는 것이다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망상이 아니더라도  </a:t>
            </a:r>
            <a:endParaRPr lang="en-US" altLang="ko-KR" sz="1100" dirty="0" smtClean="0"/>
          </a:p>
          <a:p>
            <a:r>
              <a:rPr lang="en-US" altLang="ko-KR" sz="1100" dirty="0" smtClean="0"/>
              <a:t>     </a:t>
            </a:r>
            <a:r>
              <a:rPr lang="ko-KR" altLang="en-US" sz="1100" dirty="0" smtClean="0"/>
              <a:t>다른 사람이 자신의 것을 훔쳐 간다고 주장하는 등 각종 의심이 증가한다</a:t>
            </a:r>
            <a:r>
              <a:rPr lang="en-US" altLang="ko-KR" sz="1100" dirty="0" smtClean="0"/>
              <a:t>.</a:t>
            </a:r>
          </a:p>
          <a:p>
            <a:pPr fontAlgn="base"/>
            <a:r>
              <a:rPr lang="en-US" altLang="ko-KR" sz="1200" b="1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③ 초조 및 공격성</a:t>
            </a:r>
          </a:p>
          <a:p>
            <a:r>
              <a:rPr lang="en-US" altLang="ko-KR" sz="1200" dirty="0" smtClean="0"/>
              <a:t>  </a:t>
            </a:r>
            <a:r>
              <a:rPr lang="en-US" altLang="ko-KR" sz="1100" dirty="0" smtClean="0"/>
              <a:t>-</a:t>
            </a:r>
            <a:r>
              <a:rPr lang="ko-KR" altLang="en-US" sz="1100" dirty="0" smtClean="0"/>
              <a:t> 쉽게 불안해하거나 </a:t>
            </a:r>
            <a:r>
              <a:rPr lang="ko-KR" altLang="en-US" sz="1100" dirty="0" err="1" smtClean="0"/>
              <a:t>이유없이</a:t>
            </a:r>
            <a:r>
              <a:rPr lang="ko-KR" altLang="en-US" sz="1100" dirty="0" smtClean="0"/>
              <a:t> 자꾸 서성거리고 한자리에 오래 앉아있지 못하며 초조한 것처럼 행동한다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고집스럽고 이기    </a:t>
            </a:r>
            <a:endParaRPr lang="en-US" altLang="ko-KR" sz="1100" dirty="0" smtClean="0"/>
          </a:p>
          <a:p>
            <a:r>
              <a:rPr lang="en-US" altLang="ko-KR" sz="1100" dirty="0" smtClean="0"/>
              <a:t>     </a:t>
            </a:r>
            <a:r>
              <a:rPr lang="ko-KR" altLang="en-US" sz="1100" dirty="0" smtClean="0"/>
              <a:t>적이며 논쟁적이고 자주 화를 내기도 한다</a:t>
            </a:r>
            <a:r>
              <a:rPr lang="en-US" altLang="ko-KR" sz="1100" dirty="0" smtClean="0"/>
              <a:t>.</a:t>
            </a:r>
          </a:p>
          <a:p>
            <a:pPr fontAlgn="base"/>
            <a:r>
              <a:rPr lang="en-US" altLang="ko-KR" sz="1200" dirty="0" smtClean="0">
                <a:solidFill>
                  <a:srgbClr val="FF0000"/>
                </a:solidFill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④ 수면장애</a:t>
            </a:r>
          </a:p>
          <a:p>
            <a:r>
              <a:rPr lang="ko-KR" altLang="en-US" sz="1200" dirty="0" smtClean="0"/>
              <a:t> </a:t>
            </a:r>
            <a:r>
              <a:rPr lang="ko-KR" altLang="en-US" sz="1100" dirty="0" smtClean="0"/>
              <a:t> </a:t>
            </a:r>
            <a:r>
              <a:rPr lang="en-US" altLang="ko-KR" sz="1100" dirty="0" smtClean="0"/>
              <a:t>- </a:t>
            </a:r>
            <a:r>
              <a:rPr lang="ko-KR" altLang="en-US" sz="1100" dirty="0" smtClean="0"/>
              <a:t>정상인에 비해 얕은 잠을 자고 자주 깬다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때로 밤에 제대로 잠을 안자고 돌아다니며 가족들의 수면을 방해하기도 한다</a:t>
            </a:r>
            <a:r>
              <a:rPr lang="en-US" altLang="ko-KR" sz="1100" dirty="0" smtClean="0"/>
              <a:t>.</a:t>
            </a:r>
          </a:p>
          <a:p>
            <a:r>
              <a:rPr lang="en-US" altLang="ko-KR" sz="1200" dirty="0" smtClean="0"/>
              <a:t>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⑤ 쓸데없는 물건 모아 숨기거나 침 뱉기 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100" dirty="0" smtClean="0"/>
              <a:t>  - </a:t>
            </a:r>
            <a:r>
              <a:rPr lang="ko-KR" altLang="en-US" sz="1100" dirty="0" smtClean="0"/>
              <a:t>치매 대상자는 쓸데없는 물건을 모아 숨기거나 자꾸 침을 뱉는 등의 다양한 정신행동 증상을 보인다</a:t>
            </a:r>
            <a:r>
              <a:rPr lang="en-US" altLang="ko-KR" sz="1200" dirty="0" smtClean="0"/>
              <a:t>. </a:t>
            </a:r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827584" y="4941168"/>
            <a:ext cx="7632848" cy="2880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827584" y="2924944"/>
            <a:ext cx="7632848" cy="5040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27584" y="1124744"/>
            <a:ext cx="7560840" cy="4320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42615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치매의 단계별 증상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908720"/>
            <a:ext cx="7992888" cy="5216813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초기 치매 증상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 </a:t>
            </a:r>
            <a:r>
              <a:rPr lang="ko-KR" altLang="en-US" sz="1100" dirty="0" smtClean="0"/>
              <a:t>가족이나 동료들이 문제를 알아차리기 시작하나 혼자서 지낼 수 있는 수준으로 최근 기억 저하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시간 </a:t>
            </a:r>
            <a:r>
              <a:rPr lang="ko-KR" altLang="en-US" sz="1100" dirty="0" err="1" smtClean="0"/>
              <a:t>지남력</a:t>
            </a:r>
            <a:r>
              <a:rPr lang="ko-KR" altLang="en-US" sz="1100" dirty="0" smtClean="0"/>
              <a:t> 장애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단어       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찾기 곤란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주의력 및 계산 능력 저하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약간의 성격 변화나 우울증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의심 등의 증상이 나타난다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fontAlgn="base" latinLnBrk="0"/>
            <a:r>
              <a:rPr lang="en-US" altLang="ko-KR" sz="1200" dirty="0" smtClean="0"/>
              <a:t>  </a:t>
            </a:r>
            <a:r>
              <a:rPr lang="ko-KR" altLang="en-US" sz="1200" dirty="0" smtClean="0"/>
              <a:t>① 물건을 둔 장소를 기억하지 못하며 자주 잃어버린다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② 전화 통화 후 내용을 기억하지 못하고 반복해서 질문한다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③ 자신의 물건을 잃어버리고는 ‘남이 훔쳐 갔다’고 의심한다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④ 공휴일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납세일 등 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일을 잊어버린다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⑤ 요리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빨래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청소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은행가기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병원방문 등 하던 일의 수행능력이 뚜렷이 저하된다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endParaRPr lang="en-US" altLang="ko-KR" sz="1200" b="1" dirty="0" smtClean="0"/>
          </a:p>
          <a:p>
            <a:pPr fontAlgn="base" latinLnBrk="0"/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중기 치매 증상</a:t>
            </a:r>
            <a:endParaRPr lang="ko-KR" altLang="en-US" sz="1200" dirty="0" smtClean="0"/>
          </a:p>
          <a:p>
            <a:pPr fontAlgn="base" latinLnBrk="0"/>
            <a:r>
              <a:rPr lang="ko-KR" altLang="en-US" sz="1100" dirty="0" smtClean="0"/>
              <a:t>    최근 기억과 더불어 먼 과거 기억의 부분적 상실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시간 및 장소 </a:t>
            </a:r>
            <a:r>
              <a:rPr lang="ko-KR" altLang="en-US" sz="1100" dirty="0" err="1" smtClean="0"/>
              <a:t>지남력</a:t>
            </a:r>
            <a:r>
              <a:rPr lang="ko-KR" altLang="en-US" sz="1100" dirty="0" smtClean="0"/>
              <a:t> 장애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언어이해력 및 표현력 장애</a:t>
            </a:r>
            <a:r>
              <a:rPr lang="en-US" altLang="ko-KR" sz="1100" dirty="0" smtClean="0"/>
              <a:t>, </a:t>
            </a:r>
            <a:r>
              <a:rPr lang="ko-KR" altLang="en-US" sz="1100" dirty="0" err="1" smtClean="0"/>
              <a:t>실행증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판단력    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및 수행능력 저하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각종 정신행동 증상이 빈번히 나타나며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어느 정도의 </a:t>
            </a:r>
            <a:r>
              <a:rPr lang="ko-KR" altLang="en-US" sz="1100" dirty="0" err="1" smtClean="0"/>
              <a:t>도움없이</a:t>
            </a:r>
            <a:r>
              <a:rPr lang="ko-KR" altLang="en-US" sz="1100" dirty="0" smtClean="0"/>
              <a:t> 혼자 지낼 수 없다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fontAlgn="base" latinLnBrk="0"/>
            <a:r>
              <a:rPr lang="ko-KR" altLang="en-US" sz="1200" dirty="0" smtClean="0"/>
              <a:t>  ① 주소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전화번호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가까운 가족의 이름 등을 잊어버린다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② 낯익은 집 주변에서도 길을 잃거나 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요일에 대한 시간개념이 저하된다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③ 엉뚱한 대답을 하거나 말수가 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④ 옷을 입거나 외모를 가꾸는 위생 상태를 유지하지 못한다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⑤ </a:t>
            </a:r>
            <a:r>
              <a:rPr lang="ko-KR" altLang="en-US" sz="1200" dirty="0" err="1" smtClean="0"/>
              <a:t>쓸모없는</a:t>
            </a:r>
            <a:r>
              <a:rPr lang="ko-KR" altLang="en-US" sz="1200" dirty="0" smtClean="0"/>
              <a:t> 물건들을 모아 두거나 짐을 쌌다 풀었다 하며 배회행동과 안절부절 못하는 모습을 보인다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⑥ 집안일과 혼자 외출을 하지 못한다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endParaRPr lang="en-US" altLang="ko-KR" sz="1200" b="1" dirty="0" smtClean="0"/>
          </a:p>
          <a:p>
            <a:pPr fontAlgn="base" latinLnBrk="0"/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말기 치매 증상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 </a:t>
            </a:r>
            <a:r>
              <a:rPr lang="ko-KR" altLang="en-US" sz="1100" dirty="0" smtClean="0"/>
              <a:t>독립적인 생활이 불가능한 수준으로 시간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장소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사람에 대한 기억이 소실되고 악화되며 신체적인 문제가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나타난다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pPr fontAlgn="base" latinLnBrk="0"/>
            <a:r>
              <a:rPr lang="en-US" altLang="ko-KR" sz="1200" dirty="0" smtClean="0"/>
              <a:t>  </a:t>
            </a:r>
            <a:r>
              <a:rPr lang="ko-KR" altLang="en-US" sz="1200" dirty="0" smtClean="0"/>
              <a:t>① 의사소통이 거의 불가능해지고 판단을 하거나 지시를 따르지 못한다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② 소리를 지르거나 심하게 화를 내는 등의 증세와 대변을 만지는 등의 심한 행동문제 가 나타난다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③ 보행 장애와 대소변 실금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욕창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낙상 등이 반복되면서 와상상태가 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426150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 진단과정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568" y="836712"/>
            <a:ext cx="4214615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 b="1" dirty="0" smtClean="0"/>
              <a:t> 선별 검진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간이정신상태검사</a:t>
            </a:r>
            <a:r>
              <a:rPr lang="en-US" altLang="ko-KR" sz="1200" dirty="0" smtClean="0"/>
              <a:t>(MMSE)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정밀검진 </a:t>
            </a:r>
            <a:endParaRPr lang="en-US" altLang="ko-KR" sz="1200" b="1" dirty="0" smtClean="0"/>
          </a:p>
          <a:p>
            <a:r>
              <a:rPr lang="en-US" altLang="ko-KR" sz="1200" dirty="0" smtClean="0"/>
              <a:t> - </a:t>
            </a:r>
            <a:r>
              <a:rPr lang="ko-KR" altLang="en-US" sz="1200" dirty="0" smtClean="0"/>
              <a:t>정밀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단계 검진 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신경심리검사</a:t>
            </a:r>
            <a:r>
              <a:rPr lang="en-US" altLang="ko-KR" sz="1200" dirty="0" smtClean="0"/>
              <a:t>)</a:t>
            </a:r>
          </a:p>
          <a:p>
            <a:r>
              <a:rPr lang="en-US" altLang="ko-KR" sz="1200" dirty="0" smtClean="0"/>
              <a:t> - </a:t>
            </a:r>
            <a:r>
              <a:rPr lang="ko-KR" altLang="en-US" sz="1200" dirty="0" smtClean="0"/>
              <a:t>정밀 </a:t>
            </a:r>
            <a:r>
              <a:rPr lang="en-US" altLang="ko-KR" sz="1200" dirty="0" smtClean="0"/>
              <a:t>2</a:t>
            </a:r>
            <a:r>
              <a:rPr lang="ko-KR" altLang="en-US" sz="1200" dirty="0" smtClean="0"/>
              <a:t>단계 검진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치매 전문의 검진 </a:t>
            </a:r>
            <a:r>
              <a:rPr lang="en-US" altLang="ko-KR" sz="1200" dirty="0" smtClean="0"/>
              <a:t>: </a:t>
            </a:r>
            <a:r>
              <a:rPr lang="ko-KR" altLang="en-US" sz="1200" dirty="0" smtClean="0"/>
              <a:t>병력청취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신체검사</a:t>
            </a:r>
            <a:r>
              <a:rPr lang="en-US" altLang="ko-KR" sz="12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혈액검사 및 기타 검사실 검사</a:t>
            </a:r>
            <a:endParaRPr lang="en-US" altLang="ko-KR" sz="12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b="1" dirty="0" smtClean="0"/>
              <a:t>뇌 영상 검사</a:t>
            </a:r>
            <a:endParaRPr lang="en-US" altLang="ko-KR" sz="12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b="1" dirty="0" smtClean="0"/>
              <a:t> </a:t>
            </a:r>
            <a:r>
              <a:rPr lang="ko-KR" altLang="en-US" sz="1200" b="1" dirty="0" smtClean="0"/>
              <a:t>위험 유전자 검사</a:t>
            </a:r>
            <a:endParaRPr lang="ko-KR" altLang="en-US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2586390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치매예방을 위한 생활습관 수칙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3568" y="3052117"/>
            <a:ext cx="2720617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정기적인 치매 예방 검진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우울증 치료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적절한 운동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과음과 과식을 피함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즐겁게 할 수 있는 일이나 취미활동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머리 부상 방지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적절한 약물 사용</a:t>
            </a:r>
            <a:endParaRPr lang="ko-KR" altLang="en-US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467544" y="4674622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치매예방을 위한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가지 식생활지침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5872" y="5108991"/>
            <a:ext cx="373211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 b="1" dirty="0" smtClean="0"/>
              <a:t> </a:t>
            </a:r>
            <a:r>
              <a:rPr lang="ko-KR" altLang="en-US" sz="1200" dirty="0" smtClean="0"/>
              <a:t>소식한다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좋은 지방을 섭취하고 나쁜 지방의 섭취를 피한다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적절한 비타민을 섭취한다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err="1" smtClean="0"/>
              <a:t>항산화</a:t>
            </a:r>
            <a:r>
              <a:rPr lang="ko-KR" altLang="en-US" sz="1200" dirty="0" smtClean="0"/>
              <a:t> 식품을 섭취한다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적당한 카페인을 섭취한다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충분한 수분을 섭취한다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498158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 예방수칙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1560" y="908720"/>
            <a:ext cx="7992888" cy="48320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손과 입을 바쁘게 움직여라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손과 입은 가장 효율적으로 뇌를 자극할 수 있는 장치입니다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손놀림을 많이 하고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음식 을 꼭꼭 많이 씹습니다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머리를 써라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활발한 두뇌 활동은 치매 발병과 진행을 늦추고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증상을 호전시킵니다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담배는 당신의 뇌도 태운다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흡연은 만병의 근원으로 뇌 건강에 해롭습니다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담배를 피우면 치매에 걸릴 위험이 안 피우는 경우에 비해 </a:t>
            </a:r>
            <a:r>
              <a:rPr lang="en-US" altLang="ko-KR" sz="1100" dirty="0" smtClean="0"/>
              <a:t>1.5</a:t>
            </a:r>
            <a:r>
              <a:rPr lang="ko-KR" altLang="en-US" sz="1100" dirty="0" smtClean="0"/>
              <a:t>배나</a:t>
            </a:r>
            <a:endParaRPr lang="en-US" altLang="ko-KR" sz="1100" dirty="0" smtClean="0"/>
          </a:p>
          <a:p>
            <a:pPr fontAlgn="base" latinLnBrk="0"/>
            <a:r>
              <a:rPr lang="ko-KR" altLang="en-US" sz="1100" dirty="0" smtClean="0"/>
              <a:t>    높습니다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과도한 음주는 당신의 뇌를 삼킨다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과도한 음주는 뇌세포를 파괴시켜 기억력을 감퇴시키고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치매의 원인인 고혈압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당뇨병 등의 발생 위험을 높입니다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건강한 식습관이 건강한 뇌를 만든다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짜고 매운 음식은 치매의 원인이 되는 고혈압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당뇨병 등의 발생 위험을 높입니다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현대 인들의 입맛은 짜고 매운 음식에      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길들여져 있으므로 조금 싱겁게 먹는 습관을 가집니다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몸을 움직여야 뇌도 건강하다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적절한 운동은 신체적 정신적 건강에 좋습니다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적절한 운동은 치매의 원인이 되는 고혈압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당뇨병</a:t>
            </a:r>
            <a:r>
              <a:rPr lang="en-US" altLang="ko-KR" sz="1100" dirty="0" smtClean="0"/>
              <a:t>, </a:t>
            </a:r>
            <a:r>
              <a:rPr lang="ko-KR" altLang="en-US" sz="1100" dirty="0" err="1" smtClean="0"/>
              <a:t>고지혈증</a:t>
            </a:r>
            <a:r>
              <a:rPr lang="ko-KR" altLang="en-US" sz="1100" dirty="0" smtClean="0"/>
              <a:t> 등을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예방하고 증상을 호전시킵니다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일주일에 </a:t>
            </a:r>
            <a:r>
              <a:rPr lang="en-US" altLang="ko-KR" sz="1100" dirty="0" smtClean="0"/>
              <a:t>2</a:t>
            </a:r>
            <a:r>
              <a:rPr lang="ko-KR" altLang="en-US" sz="1100" dirty="0" smtClean="0"/>
              <a:t>회 이상</a:t>
            </a:r>
            <a:r>
              <a:rPr lang="en-US" altLang="ko-KR" sz="1100" dirty="0" smtClean="0"/>
              <a:t>, 30</a:t>
            </a:r>
            <a:r>
              <a:rPr lang="ko-KR" altLang="en-US" sz="1100" dirty="0" smtClean="0"/>
              <a:t>분이 넘게 땀이 날 정도로 운동을 합니다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사람들과 만나고 어울리자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우울증이 있으면 치매에 걸릴 위험이 </a:t>
            </a:r>
            <a:r>
              <a:rPr lang="en-US" altLang="ko-KR" sz="1100" dirty="0" smtClean="0"/>
              <a:t>3</a:t>
            </a:r>
            <a:r>
              <a:rPr lang="ko-KR" altLang="en-US" sz="1100" dirty="0" smtClean="0"/>
              <a:t>배나 높아집니다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봉사활동이나 취미활동 등에 적극적으로 참여하고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혼자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있지 말고 사람들과 어울려 우울증과 외로움을 피합니다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8) </a:t>
            </a:r>
            <a:r>
              <a:rPr lang="ko-KR" altLang="en-US" sz="1200" b="1" dirty="0" smtClean="0"/>
              <a:t>치매가 의심되면 보건소에 가자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- 60</a:t>
            </a:r>
            <a:r>
              <a:rPr lang="ko-KR" altLang="en-US" sz="1100" dirty="0" smtClean="0"/>
              <a:t>세 이상 노인은 보건소에서 무료로 치매조기검진을 받을 수 있습니다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치매가 의심되면 가까운 보건소에 가서 상담을   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받아봅니다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9) </a:t>
            </a:r>
            <a:r>
              <a:rPr lang="ko-KR" altLang="en-US" sz="1200" b="1" dirty="0" smtClean="0"/>
              <a:t>치매에 걸리면 가능한 빨리 치료를 시작하자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치매 초기에는 치료 가능성이 높고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중증으로 가는 것을 방지할 수 있습니다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따라서 치매는 가능한 빨리 발견하여  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치료하는 것이 중요합니다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200" b="1" dirty="0" smtClean="0"/>
              <a:t>10) </a:t>
            </a:r>
            <a:r>
              <a:rPr lang="ko-KR" altLang="en-US" sz="1200" b="1" dirty="0" smtClean="0"/>
              <a:t>치매 치료 및 관리는 꾸준히 하자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치매 치료의 효과가 금방 눈에 안 보인다 할지라도 치료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및 관리를 하지 않고 방치하면 뇌가 망가져 돌이킬 수 없습니다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3086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282134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기억에 영향을 미치는 요소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662200"/>
            <a:ext cx="7992888" cy="58631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100" b="1" dirty="0" smtClean="0"/>
              <a:t>1) </a:t>
            </a:r>
            <a:r>
              <a:rPr lang="ko-KR" altLang="en-US" sz="1100" b="1" dirty="0" smtClean="0"/>
              <a:t>주의력에 관한 문제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충분한 주의를 기울이는 것은 기억의 첫 단계이다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불충분한 주의력이 새로운 정보의 암호화에 영향을 미치게 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2) </a:t>
            </a:r>
            <a:r>
              <a:rPr lang="ko-KR" altLang="en-US" sz="1100" b="1" dirty="0" smtClean="0"/>
              <a:t>부정적인 기대감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당신이 어떤 일에 실패할 것이라고 예상할 때 그 예상은 실패 가능성을 증가시킨다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3) </a:t>
            </a:r>
            <a:r>
              <a:rPr lang="ko-KR" altLang="en-US" sz="1100" b="1" dirty="0" smtClean="0"/>
              <a:t>스트레스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스트레스를 받을 때에 더 자주 잊어버릴지 모르지만 기억은 스트레스가 감소되면 향상된다는 사실을 깨닫는 것은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중요하다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4) </a:t>
            </a:r>
            <a:r>
              <a:rPr lang="ko-KR" altLang="en-US" sz="1100" b="1" dirty="0" smtClean="0"/>
              <a:t>불안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불안은 신체적 증상과 모호한 두려움이 동반되는 내적인 고통으로 특징 지워진다</a:t>
            </a:r>
            <a:r>
              <a:rPr lang="en-US" altLang="ko-KR" sz="1100" dirty="0" smtClean="0"/>
              <a:t>..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5) </a:t>
            </a:r>
            <a:r>
              <a:rPr lang="ko-KR" altLang="en-US" sz="1100" b="1" dirty="0" smtClean="0"/>
              <a:t>우울증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계속되는 우울은 정상이 아니며 기억에 영향을 미칠 수 있다</a:t>
            </a:r>
            <a:r>
              <a:rPr lang="en-US" altLang="ko-KR" sz="1100" dirty="0" smtClean="0"/>
              <a:t>. 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6) </a:t>
            </a:r>
            <a:r>
              <a:rPr lang="ko-KR" altLang="en-US" sz="1100" b="1" dirty="0" smtClean="0"/>
              <a:t>상실감과 비애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의미 있는 상실감을 경험했을 때 외부의 것에 집중하기가 어렵고 집중하는 능력이</a:t>
            </a:r>
            <a:r>
              <a:rPr lang="en-US" altLang="ko-KR" sz="1100" dirty="0" smtClean="0"/>
              <a:t> </a:t>
            </a:r>
            <a:r>
              <a:rPr lang="ko-KR" altLang="en-US" sz="1100" dirty="0" smtClean="0"/>
              <a:t>감소한다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7) </a:t>
            </a:r>
            <a:r>
              <a:rPr lang="ko-KR" altLang="en-US" sz="1100" b="1" dirty="0" err="1" smtClean="0"/>
              <a:t>비활동성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옛 속담인 </a:t>
            </a:r>
            <a:r>
              <a:rPr lang="en-US" altLang="ko-KR" sz="1100" dirty="0" smtClean="0"/>
              <a:t>"</a:t>
            </a:r>
            <a:r>
              <a:rPr lang="ko-KR" altLang="en-US" sz="1100" dirty="0" smtClean="0"/>
              <a:t>사용하라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그렇지 않으면 잃는다</a:t>
            </a:r>
            <a:r>
              <a:rPr lang="en-US" altLang="ko-KR" sz="1100" dirty="0" smtClean="0"/>
              <a:t>."</a:t>
            </a:r>
            <a:r>
              <a:rPr lang="ko-KR" altLang="en-US" sz="1100" dirty="0" smtClean="0"/>
              <a:t>는 흔히 기억의 기능에 적용된다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8) </a:t>
            </a:r>
            <a:r>
              <a:rPr lang="ko-KR" altLang="en-US" sz="1100" b="1" dirty="0" smtClean="0"/>
              <a:t>일상생활에서 체계화의 부족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체계화된 평생의 습관을 익혀온 사람들은 무질서한 생활 습관을 지닌 사람들에 비해 기억이 오래 보존될 수 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9) </a:t>
            </a:r>
            <a:r>
              <a:rPr lang="ko-KR" altLang="en-US" sz="1100" b="1" dirty="0" smtClean="0"/>
              <a:t>피로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피로는 집중력에 영향을 미치고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회상 과정을 지연시킨다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10) </a:t>
            </a:r>
            <a:r>
              <a:rPr lang="ko-KR" altLang="en-US" sz="1100" b="1" dirty="0" smtClean="0"/>
              <a:t>신체적인 질병들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대부분의 노인들이 심각한 기억상실로 발전하지 않는다 할지라도 기억력에 관한 문제는 신체가 제대로 기능하지  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않는다는 징후일 수 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11) </a:t>
            </a:r>
            <a:r>
              <a:rPr lang="ko-KR" altLang="en-US" sz="1100" b="1" dirty="0" smtClean="0"/>
              <a:t>약물 복용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어떤 약물은 </a:t>
            </a:r>
            <a:r>
              <a:rPr lang="ko-KR" altLang="en-US" sz="1100" dirty="0" err="1" smtClean="0"/>
              <a:t>졸립게</a:t>
            </a:r>
            <a:r>
              <a:rPr lang="ko-KR" altLang="en-US" sz="1100" dirty="0" smtClean="0"/>
              <a:t> 하거나 집중하지 못하게 할 수 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회상을 지연시킬 수도 있고 집중하는 것을 어렵게 할 수도 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12) </a:t>
            </a:r>
            <a:r>
              <a:rPr lang="ko-KR" altLang="en-US" sz="1100" b="1" dirty="0" smtClean="0"/>
              <a:t>시각과 청각 장애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시각적 인상이 잘 보이지 않거나 소리가 명확히 들리지 않을 때 정보는 정확하게 기록되지 않을 것이다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13) </a:t>
            </a:r>
            <a:r>
              <a:rPr lang="ko-KR" altLang="en-US" sz="1100" b="1" dirty="0" smtClean="0"/>
              <a:t>알코올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알코올은 기억에 영향을 미치는데 술을 마시는 빈도보다 한 번에 마시는 양에 더 달려 있다</a:t>
            </a:r>
            <a:r>
              <a:rPr lang="en-US" altLang="ko-KR" sz="1100" dirty="0" smtClean="0"/>
              <a:t>. </a:t>
            </a:r>
            <a:r>
              <a:rPr lang="ko-KR" altLang="en-US" sz="1100" dirty="0" smtClean="0"/>
              <a:t>그리고 알코올의 장기 남용이    </a:t>
            </a:r>
            <a:endParaRPr lang="en-US" altLang="ko-KR" sz="1100" dirty="0" smtClean="0"/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비가역적인 기억상실을 일으킬 수 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14) </a:t>
            </a:r>
            <a:r>
              <a:rPr lang="ko-KR" altLang="en-US" sz="1100" b="1" dirty="0" smtClean="0"/>
              <a:t>영양 결핍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균형 잡힌 식사가 전반적인 건강에 기여한다는 것을 알고 있다</a:t>
            </a:r>
            <a:r>
              <a:rPr lang="en-US" altLang="ko-KR" sz="1100" dirty="0" smtClean="0"/>
              <a:t>.</a:t>
            </a:r>
            <a:endParaRPr lang="ko-KR" altLang="en-US" sz="1100" dirty="0" smtClean="0"/>
          </a:p>
          <a:p>
            <a:pPr fontAlgn="base" latinLnBrk="0"/>
            <a:r>
              <a:rPr lang="en-US" altLang="ko-KR" sz="1100" b="1" dirty="0" smtClean="0"/>
              <a:t>15) </a:t>
            </a:r>
            <a:r>
              <a:rPr lang="ko-KR" altLang="en-US" sz="1100" b="1" dirty="0" smtClean="0"/>
              <a:t>기억을 돕는 방법들</a:t>
            </a:r>
            <a:endParaRPr lang="ko-KR" altLang="en-US" sz="1100" dirty="0" smtClean="0"/>
          </a:p>
          <a:p>
            <a:pPr fontAlgn="base" latinLnBrk="0"/>
            <a:r>
              <a:rPr lang="en-US" altLang="ko-KR" sz="1100" dirty="0" smtClean="0"/>
              <a:t>  - </a:t>
            </a:r>
            <a:r>
              <a:rPr lang="ko-KR" altLang="en-US" sz="1100" dirty="0" smtClean="0"/>
              <a:t>기억하기를 원하는 특정한 어떤 것을 선택한 후 가능한 기억력 </a:t>
            </a:r>
            <a:r>
              <a:rPr lang="ko-KR" altLang="en-US" sz="1100" dirty="0" err="1" smtClean="0"/>
              <a:t>향상법을</a:t>
            </a:r>
            <a:r>
              <a:rPr lang="ko-KR" altLang="en-US" sz="1100" dirty="0" smtClean="0"/>
              <a:t> 살펴보고 하나를 고른 후 그 방법을 사용하다</a:t>
            </a:r>
            <a:r>
              <a:rPr lang="en-US" altLang="ko-KR" sz="1100" dirty="0" smtClean="0"/>
              <a:t>.  </a:t>
            </a:r>
          </a:p>
          <a:p>
            <a:pPr fontAlgn="base" latinLnBrk="0"/>
            <a:r>
              <a:rPr lang="en-US" altLang="ko-KR" sz="1100" dirty="0" smtClean="0"/>
              <a:t>    </a:t>
            </a:r>
            <a:r>
              <a:rPr lang="ko-KR" altLang="en-US" sz="1100" dirty="0" smtClean="0"/>
              <a:t>어떠한 것들이 잘 기억나지 않는다고 해서 의욕을 잃지 말고 다시 시도해 본다</a:t>
            </a:r>
            <a:r>
              <a:rPr lang="en-US" altLang="ko-KR" sz="1100" dirty="0" smtClean="0"/>
              <a:t>.</a:t>
            </a:r>
            <a:r>
              <a:rPr lang="en-US" altLang="ko-KR" sz="1200" dirty="0" smtClean="0"/>
              <a:t> 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3086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282134"/>
            <a:ext cx="2042547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ko-KR" altLang="en-US" sz="1600" b="1" dirty="0" smtClean="0">
                <a:solidFill>
                  <a:srgbClr val="FF0000"/>
                </a:solidFill>
              </a:rPr>
              <a:t>★ 건망증 테스트 ★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971600" y="764704"/>
          <a:ext cx="7272807" cy="4207545"/>
        </p:xfrm>
        <a:graphic>
          <a:graphicData uri="http://schemas.openxmlformats.org/drawingml/2006/table">
            <a:tbl>
              <a:tblPr/>
              <a:tblGrid>
                <a:gridCol w="4744827"/>
                <a:gridCol w="1263990"/>
                <a:gridCol w="1263990"/>
              </a:tblGrid>
              <a:tr h="410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건망증 테스트</a:t>
                      </a: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예</a:t>
                      </a: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아니오</a:t>
                      </a: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E3"/>
                    </a:solidFill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1) </a:t>
                      </a: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전화 번호나 사람 이름을 자주 잊는다</a:t>
                      </a:r>
                      <a:r>
                        <a:rPr lang="en-US" altLang="ko-KR" sz="1100" b="1" dirty="0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2)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</a:rPr>
                        <a:t>오래 전부터 해오던 일은 잘 하지만 새로운 것을 배우기 힘들다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</a:rPr>
                        <a:t>.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3)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일상에 변화가 일어날 때 적응하기 힘들다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4)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한 사람에게 같은 이야기를 똑같이 반복한다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5)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약속을 해 놓고도 기억하지 못한다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6)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물건을 사러 갔다가 빠뜨리고 온다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7)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가스불 끄는 것을 잊어버려 음식이 탈 때가 많다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8) </a:t>
                      </a: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어떤 일을 해 놓고도 했는지 </a:t>
                      </a:r>
                      <a:r>
                        <a:rPr lang="ko-KR" altLang="en-US" sz="1100" b="1" dirty="0" smtClean="0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 안 </a:t>
                      </a: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했는지 모른다</a:t>
                      </a:r>
                      <a:r>
                        <a:rPr lang="en-US" altLang="ko-KR" sz="1100" b="1" dirty="0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9)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하고 싶은 말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,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단어 등 표현이 금방 떠오르지 않는다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10) 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전에 가본 장소를 기억하지 못한다</a:t>
                      </a: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돋움"/>
                        </a:rPr>
                        <a:t>.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0000"/>
                          </a:solidFill>
                          <a:latin typeface="+mn-lt"/>
                        </a:rPr>
                        <a:t>점수합계</a:t>
                      </a:r>
                    </a:p>
                  </a:txBody>
                  <a:tcPr marL="76945" marR="76945" marT="38473" marB="38473"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0000"/>
                          </a:solidFill>
                          <a:latin typeface="+mn-lt"/>
                        </a:rPr>
                        <a:t>점</a:t>
                      </a:r>
                    </a:p>
                  </a:txBody>
                  <a:tcPr marL="76945" marR="76945" marT="38473" marB="3847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971600" y="5083260"/>
          <a:ext cx="7272807" cy="1463040"/>
        </p:xfrm>
        <a:graphic>
          <a:graphicData uri="http://schemas.openxmlformats.org/drawingml/2006/table">
            <a:tbl>
              <a:tblPr/>
              <a:tblGrid>
                <a:gridCol w="2424269"/>
                <a:gridCol w="2424269"/>
                <a:gridCol w="2424269"/>
              </a:tblGrid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득 점</a:t>
                      </a:r>
                    </a:p>
                  </a:txBody>
                  <a:tcPr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판 정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dirty="0">
                          <a:solidFill>
                            <a:srgbClr val="FF0000"/>
                          </a:solidFill>
                          <a:latin typeface="+mn-lt"/>
                        </a:rPr>
                        <a:t>지 도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4E3"/>
                    </a:solidFill>
                  </a:tcPr>
                </a:tc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>
                          <a:solidFill>
                            <a:srgbClr val="000000"/>
                          </a:solidFill>
                          <a:latin typeface="+mn-lt"/>
                          <a:ea typeface="굴림"/>
                        </a:rPr>
                        <a:t>3</a:t>
                      </a: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lt"/>
                          <a:ea typeface="굴림"/>
                        </a:rPr>
                        <a:t>개 이하 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</a:rPr>
                        <a:t>정상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 dirty="0">
                          <a:solidFill>
                            <a:srgbClr val="000000"/>
                          </a:solidFill>
                          <a:latin typeface="+mn-lt"/>
                          <a:ea typeface="굴림"/>
                        </a:rPr>
                        <a:t>4 - 7</a:t>
                      </a: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lt"/>
                          <a:ea typeface="굴림"/>
                        </a:rPr>
                        <a:t>개</a:t>
                      </a:r>
                      <a:endParaRPr lang="ko-KR" altLang="en-US" sz="1100" b="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lt"/>
                        </a:rPr>
                        <a:t>경계군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0000"/>
                          </a:solidFill>
                          <a:latin typeface="+mn-lt"/>
                        </a:rPr>
                        <a:t>건망증 </a:t>
                      </a:r>
                      <a:r>
                        <a:rPr lang="ko-KR" altLang="en-US" sz="1100" b="1" dirty="0" err="1">
                          <a:solidFill>
                            <a:srgbClr val="FF0000"/>
                          </a:solidFill>
                          <a:latin typeface="+mn-lt"/>
                        </a:rPr>
                        <a:t>위험군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5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b="1">
                          <a:solidFill>
                            <a:srgbClr val="000000"/>
                          </a:solidFill>
                          <a:latin typeface="+mn-lt"/>
                          <a:ea typeface="굴림"/>
                        </a:rPr>
                        <a:t>8</a:t>
                      </a:r>
                      <a:r>
                        <a:rPr lang="ko-KR" altLang="en-US" sz="1100" b="1">
                          <a:solidFill>
                            <a:srgbClr val="000000"/>
                          </a:solidFill>
                          <a:latin typeface="+mn-lt"/>
                          <a:ea typeface="굴림"/>
                        </a:rPr>
                        <a:t>개 이상</a:t>
                      </a:r>
                      <a:endParaRPr lang="ko-KR" altLang="en-US" sz="1100" b="1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anchor="ctr">
                    <a:lnL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000000"/>
                          </a:solidFill>
                          <a:latin typeface="+mn-lt"/>
                        </a:rPr>
                        <a:t>심각한 상태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0000"/>
                          </a:solidFill>
                          <a:latin typeface="+mn-lt"/>
                        </a:rPr>
                        <a:t>전문의와 상담</a:t>
                      </a:r>
                    </a:p>
                  </a:txBody>
                  <a:tcPr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thinThick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2658398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기억력 향상을 위한 방법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1560" y="3262332"/>
            <a:ext cx="6946132" cy="30469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 fontAlgn="base" latinLnBrk="0"/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자신을 믿는다</a:t>
            </a:r>
            <a:r>
              <a:rPr lang="en-US" altLang="ko-KR" sz="1200" b="1" dirty="0" smtClean="0"/>
              <a:t>.</a:t>
            </a:r>
            <a:r>
              <a:rPr lang="ko-KR" altLang="en-US" sz="1200" dirty="0" smtClean="0"/>
              <a:t> </a:t>
            </a:r>
          </a:p>
          <a:p>
            <a:pPr fontAlgn="base" latinLnBrk="0"/>
            <a:r>
              <a:rPr lang="ko-KR" altLang="en-US" sz="1200" dirty="0" smtClean="0"/>
              <a:t>  </a:t>
            </a:r>
            <a:r>
              <a:rPr lang="en-US" altLang="ko-KR" sz="1200" dirty="0" smtClean="0"/>
              <a:t>-</a:t>
            </a:r>
            <a:r>
              <a:rPr lang="ko-KR" altLang="en-US" sz="1200" dirty="0" smtClean="0"/>
              <a:t> 자신에 대해서 부정적인 기대를 하지 않도록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외우고자 하는 것을 의식적으로 선택한다</a:t>
            </a:r>
            <a:r>
              <a:rPr lang="en-US" altLang="ko-KR" sz="1200" b="1" dirty="0" smtClean="0"/>
              <a:t>.</a:t>
            </a:r>
            <a:r>
              <a:rPr lang="ko-KR" altLang="en-US" sz="1200" dirty="0" smtClean="0"/>
              <a:t> </a:t>
            </a:r>
          </a:p>
          <a:p>
            <a:pPr fontAlgn="base" latinLnBrk="0"/>
            <a:r>
              <a:rPr lang="ko-KR" altLang="en-US" sz="1200" dirty="0" smtClean="0"/>
              <a:t>  </a:t>
            </a:r>
            <a:r>
              <a:rPr lang="en-US" altLang="ko-KR" sz="1200" dirty="0" smtClean="0"/>
              <a:t>-</a:t>
            </a:r>
            <a:r>
              <a:rPr lang="ko-KR" altLang="en-US" sz="1200" dirty="0" smtClean="0"/>
              <a:t> 자신에게 가장 중요한 것에 시간과 노력을 들인다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정말로 외워야만 하는 것에 최대한 집중하라</a:t>
            </a:r>
          </a:p>
          <a:p>
            <a:pPr fontAlgn="base" latinLnBrk="0"/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주의가 산만하지 않도록 한다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b="1" dirty="0" smtClean="0"/>
              <a:t>4) </a:t>
            </a:r>
            <a:r>
              <a:rPr lang="ko-KR" altLang="en-US" sz="1200" b="1" dirty="0" smtClean="0"/>
              <a:t>충분한 시간을 갖는다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기억하는 데 충분한 시간을 투자할수록 잊어버리는 일은 줄어든다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b="1" dirty="0" smtClean="0"/>
              <a:t>5) </a:t>
            </a:r>
            <a:r>
              <a:rPr lang="ko-KR" altLang="en-US" sz="1200" b="1" dirty="0" smtClean="0"/>
              <a:t>모든 감각을 동원한다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잘 기억하고 싶다면 가능한 모든 감각을 동원한다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b="1" dirty="0" smtClean="0"/>
              <a:t>6) </a:t>
            </a:r>
            <a:r>
              <a:rPr lang="ko-KR" altLang="en-US" sz="1200" b="1" dirty="0" smtClean="0"/>
              <a:t>정리한다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어떤 방식으로든 정리하고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규칙화하는 것이 기억력을 향상시키는데 중요하다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b="1" dirty="0" smtClean="0"/>
              <a:t>7) </a:t>
            </a:r>
            <a:r>
              <a:rPr lang="ko-KR" altLang="en-US" sz="1200" b="1" dirty="0" smtClean="0"/>
              <a:t>편안한 마음을 갖는다</a:t>
            </a:r>
            <a:r>
              <a:rPr lang="en-US" altLang="ko-KR" sz="1200" b="1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 </a:t>
            </a:r>
            <a:r>
              <a:rPr lang="en-US" altLang="ko-KR" sz="1200" dirty="0" smtClean="0"/>
              <a:t>- </a:t>
            </a:r>
            <a:r>
              <a:rPr lang="ko-KR" altLang="en-US" sz="1200" dirty="0" smtClean="0"/>
              <a:t>긴장 상태는 기억 과정을 방해할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긴장을 푸는 것만으로도 생각이 잘 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b="1" dirty="0" smtClean="0"/>
              <a:t>8) </a:t>
            </a:r>
            <a:r>
              <a:rPr lang="ko-KR" altLang="en-US" sz="1200" b="1" dirty="0" smtClean="0"/>
              <a:t>웃는다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ko-KR" altLang="en-US" sz="1200" dirty="0" smtClean="0"/>
              <a:t> </a:t>
            </a:r>
            <a:r>
              <a:rPr lang="en-US" altLang="ko-KR" sz="1200" dirty="0" smtClean="0"/>
              <a:t>-</a:t>
            </a:r>
            <a:r>
              <a:rPr lang="ko-KR" altLang="en-US" sz="1200" dirty="0" smtClean="0"/>
              <a:t> 웃음은 긴장을 풀어주고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기억력 저하를 올바른 관점으로 볼 수 있게 해준다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b="1" dirty="0" smtClean="0"/>
              <a:t>9) </a:t>
            </a:r>
            <a:r>
              <a:rPr lang="ko-KR" altLang="en-US" sz="1200" b="1" dirty="0" smtClean="0"/>
              <a:t>과거를 기억하는 당신의 능력에 자신감을 갖고</a:t>
            </a:r>
            <a:r>
              <a:rPr lang="en-US" altLang="ko-KR" sz="1200" b="1" dirty="0" smtClean="0"/>
              <a:t>, </a:t>
            </a:r>
            <a:r>
              <a:rPr lang="ko-KR" altLang="en-US" sz="1200" b="1" dirty="0" smtClean="0"/>
              <a:t>과거를 자신과 주위의 사람들에게 되살려 본다</a:t>
            </a:r>
            <a:r>
              <a:rPr lang="en-US" altLang="ko-KR" sz="1200" b="1" dirty="0" smtClean="0"/>
              <a:t>.</a:t>
            </a:r>
            <a:endParaRPr lang="ko-KR" alt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498158"/>
            <a:ext cx="3096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10.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나이에 따른 기억력 변화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368" y="1045185"/>
            <a:ext cx="582884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 fontAlgn="base" latinLnBrk="0"/>
            <a:r>
              <a:rPr lang="en-US" altLang="ko-KR" sz="1200" dirty="0" smtClean="0"/>
              <a:t>1) </a:t>
            </a:r>
            <a:r>
              <a:rPr lang="ko-KR" altLang="en-US" sz="1200" dirty="0" smtClean="0"/>
              <a:t>한번에 한 가지 이상의 것에 주의를 기울이는 것이 더 어려워진다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dirty="0" smtClean="0"/>
              <a:t>2) </a:t>
            </a:r>
            <a:r>
              <a:rPr lang="ko-KR" altLang="en-US" sz="1200" dirty="0" smtClean="0"/>
              <a:t>새로운 것을 배우는데 더 큰 노력이 든다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dirty="0" smtClean="0"/>
              <a:t>3) </a:t>
            </a:r>
            <a:r>
              <a:rPr lang="ko-KR" altLang="en-US" sz="1200" dirty="0" smtClean="0"/>
              <a:t>요구하는 대로 잘 알고 있는 이름과 단어에 접근하는 것이 점점 더 어렵게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dirty="0" smtClean="0"/>
              <a:t>4) </a:t>
            </a:r>
            <a:r>
              <a:rPr lang="ko-KR" altLang="en-US" sz="1200" dirty="0" smtClean="0"/>
              <a:t>장기 기억으로부터 정보를 회상하는데 더 오래 걸린다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 latinLnBrk="0"/>
            <a:r>
              <a:rPr lang="en-US" altLang="ko-KR" sz="1200" dirty="0" smtClean="0"/>
              <a:t>5) </a:t>
            </a:r>
            <a:r>
              <a:rPr lang="ko-KR" altLang="en-US" sz="1200" dirty="0" smtClean="0"/>
              <a:t>사람들은 나이가 들수록 지식과 지혜를 얻는다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332656"/>
            <a:ext cx="8352928" cy="628685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7544" y="548680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12. </a:t>
            </a:r>
            <a:r>
              <a:rPr lang="ko-KR" altLang="en-US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수급자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치매 예방을 위한 조치사항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9591" y="1120676"/>
            <a:ext cx="5248553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1200" dirty="0" smtClean="0"/>
              <a:t>1) </a:t>
            </a:r>
            <a:r>
              <a:rPr lang="ko-KR" altLang="en-US" sz="1200" dirty="0" smtClean="0"/>
              <a:t>손을 자주 움직이도록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2) </a:t>
            </a:r>
            <a:r>
              <a:rPr lang="ko-KR" altLang="en-US" sz="1200" dirty="0" smtClean="0"/>
              <a:t>수분을 충분히 섭취하게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3) </a:t>
            </a:r>
            <a:r>
              <a:rPr lang="ko-KR" altLang="en-US" sz="1200" dirty="0" smtClean="0"/>
              <a:t>되도록 혼자 있게 하지 말고 동료들과 가까이 지내도록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4) </a:t>
            </a:r>
            <a:r>
              <a:rPr lang="ko-KR" altLang="en-US" sz="1200" dirty="0" smtClean="0"/>
              <a:t>주기적으로 걷거나 운동을 하게한다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5) </a:t>
            </a:r>
            <a:r>
              <a:rPr lang="ko-KR" altLang="en-US" sz="1200" dirty="0" smtClean="0"/>
              <a:t>지나간 일을 정리하는 일기를 쓰게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6) </a:t>
            </a:r>
            <a:r>
              <a:rPr lang="ko-KR" altLang="en-US" sz="1200" dirty="0" smtClean="0"/>
              <a:t>노화를 방지를 위해 가급적 소식을 하게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7) </a:t>
            </a:r>
            <a:r>
              <a:rPr lang="ko-KR" altLang="en-US" sz="1200" dirty="0" smtClean="0"/>
              <a:t>비만을 치료한다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8) </a:t>
            </a:r>
            <a:r>
              <a:rPr lang="ko-KR" altLang="en-US" sz="1200" dirty="0" smtClean="0"/>
              <a:t>혈압을 조절한다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9) </a:t>
            </a:r>
            <a:r>
              <a:rPr lang="ko-KR" altLang="en-US" sz="1200" dirty="0" smtClean="0"/>
              <a:t>당뇨병이 있는 경우 </a:t>
            </a:r>
            <a:r>
              <a:rPr lang="ko-KR" altLang="en-US" sz="1200" dirty="0" err="1" smtClean="0"/>
              <a:t>당뇨약이나</a:t>
            </a:r>
            <a:r>
              <a:rPr lang="ko-KR" altLang="en-US" sz="1200" dirty="0" smtClean="0"/>
              <a:t> 인슐린을 사용하면서 혈당을 조절한다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10) </a:t>
            </a:r>
            <a:r>
              <a:rPr lang="ko-KR" altLang="en-US" sz="1200" dirty="0" err="1" smtClean="0"/>
              <a:t>고지혈증을</a:t>
            </a:r>
            <a:r>
              <a:rPr lang="ko-KR" altLang="en-US" sz="1200" dirty="0" smtClean="0"/>
              <a:t> 조절한다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11) </a:t>
            </a:r>
            <a:r>
              <a:rPr lang="ko-KR" altLang="en-US" sz="1200" dirty="0" smtClean="0"/>
              <a:t>심장병이 있는 경우 </a:t>
            </a:r>
            <a:r>
              <a:rPr lang="ko-KR" altLang="en-US" sz="1200" dirty="0" err="1" smtClean="0"/>
              <a:t>혈관성</a:t>
            </a:r>
            <a:r>
              <a:rPr lang="ko-KR" altLang="en-US" sz="1200" dirty="0" smtClean="0"/>
              <a:t> 치매를 유발할 수 있으므로 계속 치료한다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r>
              <a:rPr lang="en-US" altLang="ko-KR" sz="1200" dirty="0" smtClean="0"/>
              <a:t>12) </a:t>
            </a:r>
            <a:r>
              <a:rPr lang="ko-KR" altLang="en-US" sz="1200" dirty="0" smtClean="0"/>
              <a:t>기억장애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언어장애가 있는 경우 빨리 검사를 받게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4026550"/>
            <a:ext cx="37444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13.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치매예방 프로그램 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560" y="4501569"/>
            <a:ext cx="4846198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 fontAlgn="base"/>
            <a:r>
              <a:rPr lang="en-US" altLang="ko-KR" sz="1200" dirty="0" smtClean="0"/>
              <a:t>1) 1</a:t>
            </a:r>
            <a:r>
              <a:rPr lang="ko-KR" altLang="en-US" sz="1200" dirty="0" smtClean="0"/>
              <a:t>일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시간씩 손 체조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발 체조를 하게 하고 걷는 운동을 실시한다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2) </a:t>
            </a:r>
            <a:r>
              <a:rPr lang="ko-KR" altLang="en-US" sz="1200" dirty="0" smtClean="0"/>
              <a:t>혼자 있는 </a:t>
            </a:r>
            <a:r>
              <a:rPr lang="ko-KR" altLang="en-US" sz="1200" dirty="0" err="1" smtClean="0"/>
              <a:t>수급자는</a:t>
            </a:r>
            <a:r>
              <a:rPr lang="ko-KR" altLang="en-US" sz="1200" dirty="0" smtClean="0"/>
              <a:t> 수시로 동료들과 같이 있도록 유도한다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3) </a:t>
            </a:r>
            <a:r>
              <a:rPr lang="ko-KR" altLang="en-US" sz="1200" dirty="0" smtClean="0"/>
              <a:t>가급적 매일 일기를 쓰도록 하고 점검한다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pPr fontAlgn="base"/>
            <a:endParaRPr lang="en-US" altLang="ko-KR" sz="1200" dirty="0" smtClean="0"/>
          </a:p>
          <a:p>
            <a:pPr fontAlgn="base"/>
            <a:r>
              <a:rPr lang="en-US" altLang="ko-KR" sz="1200" dirty="0" smtClean="0"/>
              <a:t>4) </a:t>
            </a:r>
            <a:r>
              <a:rPr lang="ko-KR" altLang="en-US" sz="1200" dirty="0" smtClean="0"/>
              <a:t>수시로 회상훈련을 실시한다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980728"/>
            <a:ext cx="8352928" cy="563878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67544" y="2658398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 환자의 일상생활 관리법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99636" y="404664"/>
            <a:ext cx="2164452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  </a:t>
            </a:r>
            <a:r>
              <a:rPr lang="ko-KR" altLang="en-US" sz="2000" b="1" dirty="0" smtClean="0">
                <a:solidFill>
                  <a:srgbClr val="FF0000"/>
                </a:solidFill>
              </a:rPr>
              <a:t>치매</a:t>
            </a:r>
            <a:r>
              <a:rPr lang="ko-KR" altLang="en-US" sz="2000" b="1" dirty="0" smtClean="0"/>
              <a:t> 관리교육</a:t>
            </a:r>
            <a:endParaRPr lang="ko-KR" altLang="en-US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11560" y="3149674"/>
            <a:ext cx="5149167" cy="3231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치매대상자들은 개별적이다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치매대상자들은 어린아이가 아니다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자존심을 건드리지 않도록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치매대상자들과 함께 이야기하라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치매대상자들도 외모에 관심이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smtClean="0"/>
              <a:t>치매대상자들이 걸을 수 있는 충분한 공간과 안정된 장소가 필요하다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7) </a:t>
            </a:r>
            <a:r>
              <a:rPr lang="ko-KR" altLang="en-US" sz="1200" dirty="0" smtClean="0"/>
              <a:t>치매대상자의 속도에 맞추도록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8) </a:t>
            </a:r>
            <a:r>
              <a:rPr lang="ko-KR" altLang="en-US" sz="1200" dirty="0" smtClean="0"/>
              <a:t>치매대상자가 납득할 수 있도록 말한다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9) </a:t>
            </a:r>
            <a:r>
              <a:rPr lang="ko-KR" altLang="en-US" sz="1200" dirty="0" smtClean="0"/>
              <a:t>정보는 간단하게 전하도록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10) </a:t>
            </a:r>
            <a:r>
              <a:rPr lang="ko-KR" altLang="en-US" sz="1200" dirty="0" smtClean="0"/>
              <a:t>알아들을 수 있는 말을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11) </a:t>
            </a:r>
            <a:r>
              <a:rPr lang="ko-KR" altLang="en-US" sz="1200" dirty="0" smtClean="0"/>
              <a:t>가까운 곳에서 말한다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12) </a:t>
            </a:r>
            <a:r>
              <a:rPr lang="ko-KR" altLang="en-US" sz="1200" dirty="0" smtClean="0"/>
              <a:t>비언어적 활동이 중요하다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13) </a:t>
            </a:r>
            <a:r>
              <a:rPr lang="ko-KR" altLang="en-US" sz="1200" dirty="0" smtClean="0"/>
              <a:t>항상 현실을 알려주도록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14) </a:t>
            </a:r>
            <a:r>
              <a:rPr lang="ko-KR" altLang="en-US" sz="1200" dirty="0" smtClean="0"/>
              <a:t>과거를 회상하도록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15) </a:t>
            </a:r>
            <a:r>
              <a:rPr lang="ko-KR" altLang="en-US" sz="1200" dirty="0" smtClean="0"/>
              <a:t>수치심에도 배려한다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16) </a:t>
            </a:r>
            <a:r>
              <a:rPr lang="ko-KR" altLang="en-US" sz="1200" dirty="0" smtClean="0"/>
              <a:t>간호인의 건강을 유지한다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ko-KR" alt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1146230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 치료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4782" y="1599183"/>
            <a:ext cx="480131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약물 치료 </a:t>
            </a:r>
            <a:r>
              <a:rPr lang="en-US" altLang="ko-KR" sz="1200" dirty="0" smtClean="0"/>
              <a:t>– </a:t>
            </a:r>
            <a:r>
              <a:rPr lang="ko-KR" altLang="en-US" sz="1200" dirty="0" err="1" smtClean="0"/>
              <a:t>아리셉트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레미닐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리바스티그민</a:t>
            </a:r>
            <a:r>
              <a:rPr lang="en-US" altLang="ko-KR" sz="1200" dirty="0" smtClean="0"/>
              <a:t>, </a:t>
            </a:r>
            <a:r>
              <a:rPr lang="ko-KR" altLang="en-US" sz="1200" dirty="0" err="1" smtClean="0"/>
              <a:t>메만틴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err="1" smtClean="0"/>
              <a:t>비약물</a:t>
            </a:r>
            <a:r>
              <a:rPr lang="ko-KR" altLang="en-US" sz="1200" dirty="0" smtClean="0"/>
              <a:t> 치료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인지재활치료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작업요법</a:t>
            </a:r>
            <a:r>
              <a:rPr lang="en-US" altLang="ko-KR" sz="1200" dirty="0" smtClean="0"/>
              <a:t>), </a:t>
            </a:r>
            <a:r>
              <a:rPr lang="ko-KR" altLang="en-US" sz="1200" dirty="0" smtClean="0"/>
              <a:t>운동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음악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미술</a:t>
            </a:r>
            <a:r>
              <a:rPr lang="en-US" altLang="ko-KR" sz="1200" dirty="0" smtClean="0"/>
              <a:t>/</a:t>
            </a:r>
            <a:r>
              <a:rPr lang="ko-KR" altLang="en-US" sz="1200" dirty="0" smtClean="0"/>
              <a:t>원예요법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404664"/>
            <a:ext cx="8352928" cy="621484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7544" y="3429000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 환자의 가정환경 관리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1501" y="4082296"/>
            <a:ext cx="7644915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적절한 자극을 제공하는 환경</a:t>
            </a:r>
          </a:p>
          <a:p>
            <a:r>
              <a:rPr lang="ko-KR" altLang="en-US" sz="1200" dirty="0" smtClean="0"/>
              <a:t>   치매노인은 시각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청각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촉각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후각에 적절한 자극을 줌으로써 혼돈을 감소시킬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안전한 환경</a:t>
            </a:r>
            <a:endParaRPr lang="ko-KR" altLang="en-US" sz="1200" dirty="0" smtClean="0"/>
          </a:p>
          <a:p>
            <a:r>
              <a:rPr lang="ko-KR" altLang="en-US" sz="1200" dirty="0" smtClean="0"/>
              <a:t>  ① 위험한 물건의 관리를 철저히 한다</a:t>
            </a:r>
            <a:r>
              <a:rPr lang="en-US" altLang="ko-KR" sz="1200" dirty="0" smtClean="0"/>
              <a:t>.(</a:t>
            </a:r>
            <a:r>
              <a:rPr lang="ko-KR" altLang="en-US" sz="1200" dirty="0" smtClean="0"/>
              <a:t>전기콘센트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세제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화장품 등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  ② 물 온도는 섭씨 </a:t>
            </a:r>
            <a:r>
              <a:rPr lang="en-US" altLang="ko-KR" sz="1200" dirty="0" smtClean="0"/>
              <a:t>40</a:t>
            </a:r>
            <a:r>
              <a:rPr lang="ko-KR" altLang="en-US" sz="1200" dirty="0" smtClean="0"/>
              <a:t>도 이상 되지 않도록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바닥은 미끄럽지 않도록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문턱은 없애도록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부엌에 있는 물건들은 위험하므로 보관 시 주의하도록 한다</a:t>
            </a:r>
            <a:r>
              <a:rPr lang="en-US" altLang="ko-KR" sz="1200" dirty="0" smtClean="0"/>
              <a:t>.(</a:t>
            </a:r>
            <a:r>
              <a:rPr lang="ko-KR" altLang="en-US" sz="1200" dirty="0" smtClean="0"/>
              <a:t>전기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가스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칼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가위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간장이나 식초 등 양념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ko-KR" altLang="en-US" sz="1200" dirty="0" smtClean="0"/>
              <a:t>  ⑤ 화장실과 욕실에는 변기표시와 목욕의자 사용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고무깔개 등을 깔도록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배회 증상이 있을 경우 출입문은 반드시 잠그고 항상 주의하도록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642174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 관리대책</a:t>
            </a:r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4523" y="1067252"/>
            <a:ext cx="3137397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치매등록관리 데이터베이스 구축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치매 조기 발견과 치료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 치매 발생 위험 요인 관리를 통한 예방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 새로운 치매 방법 개발 및 보급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 재가 및 주간보호서비스 확대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 치매시설의 전문화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치매 예방 및 관리에 관한 연구개발 강화</a:t>
            </a:r>
            <a:endParaRPr lang="en-US" altLang="ko-KR" sz="120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 </a:t>
            </a:r>
            <a:r>
              <a:rPr lang="ko-KR" altLang="en-US" sz="1200" dirty="0" smtClean="0"/>
              <a:t>치매 전문인력 양성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188640"/>
            <a:ext cx="8352928" cy="648072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282134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치매환자 </a:t>
            </a:r>
            <a:r>
              <a:rPr lang="ko-KR" altLang="en-US" sz="1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케어자의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마음가짐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697920"/>
            <a:ext cx="3139001" cy="2123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1) </a:t>
            </a:r>
            <a:r>
              <a:rPr lang="ko-KR" altLang="en-US" sz="1200" dirty="0" smtClean="0"/>
              <a:t>노인의 입장에서 친절하게 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2) </a:t>
            </a:r>
            <a:r>
              <a:rPr lang="ko-KR" altLang="en-US" sz="1200" dirty="0" smtClean="0"/>
              <a:t>체념하지 말고 </a:t>
            </a:r>
            <a:r>
              <a:rPr lang="ko-KR" altLang="en-US" sz="1200" dirty="0" err="1" smtClean="0"/>
              <a:t>끈기있게</a:t>
            </a:r>
            <a:r>
              <a:rPr lang="ko-KR" altLang="en-US" sz="1200" dirty="0" smtClean="0"/>
              <a:t> 노력한다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3) </a:t>
            </a:r>
            <a:r>
              <a:rPr lang="ko-KR" altLang="en-US" sz="1200" dirty="0" smtClean="0"/>
              <a:t>되풀이 되는 이야기도 들어준다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4) </a:t>
            </a:r>
            <a:r>
              <a:rPr lang="ko-KR" altLang="en-US" sz="1200" dirty="0" smtClean="0"/>
              <a:t>이야기할 때 목소리를 낮춘다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5) </a:t>
            </a:r>
            <a:r>
              <a:rPr lang="ko-KR" altLang="en-US" sz="1200" dirty="0" smtClean="0"/>
              <a:t>어려운 내용은 피한다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6) </a:t>
            </a:r>
            <a:r>
              <a:rPr lang="ko-KR" altLang="en-US" sz="1200" dirty="0" smtClean="0"/>
              <a:t>몸을 만져준다</a:t>
            </a:r>
            <a:r>
              <a:rPr lang="en-US" altLang="ko-KR" sz="1200" dirty="0" smtClean="0"/>
              <a:t>.(</a:t>
            </a:r>
            <a:r>
              <a:rPr lang="ko-KR" altLang="en-US" sz="1200" dirty="0" smtClean="0"/>
              <a:t>스킨십</a:t>
            </a:r>
            <a:r>
              <a:rPr lang="en-US" altLang="ko-KR" sz="1200" dirty="0" smtClean="0"/>
              <a:t>)</a:t>
            </a:r>
            <a:endParaRPr lang="ko-KR" altLang="en-US" sz="1200" dirty="0" smtClean="0"/>
          </a:p>
          <a:p>
            <a:r>
              <a:rPr lang="en-US" altLang="ko-KR" sz="1200" dirty="0" smtClean="0"/>
              <a:t>7) </a:t>
            </a:r>
            <a:r>
              <a:rPr lang="ko-KR" altLang="en-US" sz="1200" dirty="0" smtClean="0"/>
              <a:t>재활을 잊지 않는다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dirty="0" smtClean="0"/>
          </a:p>
          <a:p>
            <a:r>
              <a:rPr lang="en-US" altLang="ko-KR" sz="1200" dirty="0" smtClean="0"/>
              <a:t>8) </a:t>
            </a:r>
            <a:r>
              <a:rPr lang="ko-KR" altLang="en-US" sz="1200" dirty="0" smtClean="0"/>
              <a:t>스스로 움직이게 하는 것을 목표로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9) </a:t>
            </a:r>
            <a:r>
              <a:rPr lang="ko-KR" altLang="en-US" sz="1200" dirty="0" smtClean="0"/>
              <a:t>언제나 의욕을 북돋아 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10) </a:t>
            </a:r>
            <a:r>
              <a:rPr lang="ko-KR" altLang="en-US" sz="1200" dirty="0" smtClean="0"/>
              <a:t>화를 내거나 논쟁하지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en-US" altLang="ko-KR" sz="1200" dirty="0" smtClean="0"/>
              <a:t>11) </a:t>
            </a:r>
            <a:r>
              <a:rPr lang="ko-KR" altLang="en-US" sz="1200" dirty="0" smtClean="0"/>
              <a:t>설득하려 하지 않는다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467544" y="2874422"/>
            <a:ext cx="33843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혼자 생활하는 치매환자 관리법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3212976"/>
            <a:ext cx="7992888" cy="33843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초기</a:t>
            </a:r>
            <a:endParaRPr lang="ko-KR" altLang="en-US" sz="1200" dirty="0" smtClean="0"/>
          </a:p>
          <a:p>
            <a:r>
              <a:rPr lang="ko-KR" altLang="en-US" sz="1200" dirty="0" smtClean="0"/>
              <a:t>  ① 치매 발견이 늦어지는 경우가 많다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자주 방문해서 집안 청소가 제대로 되는지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세탁이 잘되는지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정리정돈이 잘되었는지 확인을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비위생적이거나 조리방법을 특이하게 하는 경우 치매를 의심해 보아야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옷 입는 매무새의 변화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단추 잠그는 것과 앞 지퍼 올리는 것 등이 제대로 되지 않는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깨끗하지 못하고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얼룩이진 옷을 입거나 양말 등을 신고 있을 때는 치매를 의심해야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대부분 우울하거나 불안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초조 증상이 있을 수 있다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⑥ 공격적 성격을 나타내는 경우 작은 일에도 화를 잘 낼 수 있기 때문에 주의를 기울인다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놀라지 말고 잘 살피면서 친절한 대화를 나누도록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2) </a:t>
            </a:r>
            <a:r>
              <a:rPr lang="ko-KR" altLang="en-US" sz="1200" b="1" dirty="0" smtClean="0"/>
              <a:t>중기</a:t>
            </a:r>
            <a:endParaRPr lang="ko-KR" altLang="en-US" sz="1200" dirty="0" smtClean="0"/>
          </a:p>
          <a:p>
            <a:r>
              <a:rPr lang="ko-KR" altLang="en-US" sz="1200" dirty="0" smtClean="0"/>
              <a:t>  ① 이웃 사람들의 제보가 들어 올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이웃과 작은 일로 불화를 일으키거나</a:t>
            </a:r>
            <a:r>
              <a:rPr lang="en-US" altLang="ko-KR" sz="1200" b="1" dirty="0" smtClean="0"/>
              <a:t>, </a:t>
            </a:r>
            <a:r>
              <a:rPr lang="ko-KR" altLang="en-US" sz="1200" dirty="0" smtClean="0"/>
              <a:t>고집을 피우거나</a:t>
            </a:r>
            <a:r>
              <a:rPr lang="en-US" altLang="ko-KR" sz="1200" b="1" dirty="0" smtClean="0"/>
              <a:t>, </a:t>
            </a:r>
            <a:r>
              <a:rPr lang="ko-KR" altLang="en-US" sz="1200" dirty="0" smtClean="0"/>
              <a:t>누구의 말도 의심하면서 잘 듣지 않을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이런 경우는 보호자들에게 알려 줄 필요가 있다</a:t>
            </a:r>
            <a:r>
              <a:rPr lang="en-US" altLang="ko-KR" sz="1200" dirty="0" smtClean="0"/>
              <a:t>.</a:t>
            </a:r>
            <a:r>
              <a:rPr lang="ko-KR" altLang="en-US" sz="1200" b="1" dirty="0" smtClean="0"/>
              <a:t> </a:t>
            </a:r>
            <a:endParaRPr lang="ko-KR" altLang="en-US" sz="1200" dirty="0" smtClean="0"/>
          </a:p>
          <a:p>
            <a:r>
              <a:rPr lang="ko-KR" altLang="en-US" sz="1200" dirty="0" smtClean="0"/>
              <a:t>  ④ 가능하면 혼자 사는 것보다 가족과 함께 살거나 시설로 입소하도록 조치하는 것이 바람직하다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3) </a:t>
            </a:r>
            <a:r>
              <a:rPr lang="ko-KR" altLang="en-US" sz="1200" b="1" dirty="0" smtClean="0"/>
              <a:t>말기</a:t>
            </a:r>
            <a:endParaRPr lang="ko-KR" altLang="en-US" sz="1200" dirty="0" smtClean="0"/>
          </a:p>
          <a:p>
            <a:r>
              <a:rPr lang="ko-KR" altLang="en-US" sz="1200" dirty="0" smtClean="0"/>
              <a:t>  ① 혼자 지낼 수 없다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282134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7.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치매환자의 문제행동 대처방법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280" y="786184"/>
            <a:ext cx="5830442" cy="21236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200" dirty="0" smtClean="0"/>
              <a:t> 건망증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화제를 바꾸어 </a:t>
            </a:r>
            <a:r>
              <a:rPr lang="en-US" altLang="ko-KR" sz="1200" dirty="0" smtClean="0"/>
              <a:t>[</a:t>
            </a:r>
            <a:r>
              <a:rPr lang="ko-KR" altLang="en-US" sz="1200" dirty="0" smtClean="0"/>
              <a:t>잘 잊어버리는 것</a:t>
            </a:r>
            <a:r>
              <a:rPr lang="en-US" altLang="ko-KR" sz="1200" dirty="0" smtClean="0"/>
              <a:t>]</a:t>
            </a:r>
            <a:r>
              <a:rPr lang="ko-KR" altLang="en-US" sz="1200" dirty="0" smtClean="0"/>
              <a:t>을 이용한다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의심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같은 감정을 공유하여 한편이 되어준다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당연한 사실을 잊어버리는 장애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같은 입장에서 불안을 없애준다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인물오인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부정하지 말고 우선 받아들인다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배회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고령자의 안전을 지키도록 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환각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설득하기보다 우선 </a:t>
            </a:r>
            <a:r>
              <a:rPr lang="ko-KR" altLang="en-US" sz="1200" dirty="0" err="1" smtClean="0"/>
              <a:t>안심감을</a:t>
            </a:r>
            <a:r>
              <a:rPr lang="ko-KR" altLang="en-US" sz="1200" dirty="0" smtClean="0"/>
              <a:t> 가지게 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성격 변화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간호자가 냉정하게 대응한다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문제행동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엄하게 꾸짖는 것은 역효과가 발생한다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야간 </a:t>
            </a:r>
            <a:r>
              <a:rPr lang="ko-KR" altLang="en-US" sz="1200" dirty="0" err="1" smtClean="0"/>
              <a:t>섬망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기분이 전환될 수 있도록 다른 방으로 유도하거나 차를 마시게 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이상한 음식을 먹는다</a:t>
            </a:r>
            <a:r>
              <a:rPr lang="en-US" altLang="ko-KR" sz="1200" dirty="0" smtClean="0"/>
              <a:t>. – </a:t>
            </a:r>
            <a:r>
              <a:rPr lang="ko-KR" altLang="en-US" sz="1200" dirty="0" smtClean="0"/>
              <a:t>과자나 과일을 주어 주의를 다른 쪽으로 유도한다</a:t>
            </a:r>
            <a:r>
              <a:rPr lang="en-US" altLang="ko-KR" sz="1200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200" dirty="0" smtClean="0"/>
              <a:t> </a:t>
            </a:r>
            <a:r>
              <a:rPr lang="ko-KR" altLang="en-US" sz="1200" dirty="0" smtClean="0"/>
              <a:t>성적행동 </a:t>
            </a:r>
            <a:r>
              <a:rPr lang="en-US" altLang="ko-KR" sz="1200" dirty="0" smtClean="0"/>
              <a:t>– </a:t>
            </a:r>
            <a:r>
              <a:rPr lang="ko-KR" altLang="en-US" sz="1200" dirty="0" smtClean="0"/>
              <a:t>커다란 인형을 함께 가지고 논다거나 하며 주의를 환기시킨다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39552" y="3118896"/>
            <a:ext cx="8064896" cy="326243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/>
              <a:t>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★ 배회 행동</a:t>
            </a:r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683568" y="3498101"/>
            <a:ext cx="7776864" cy="27392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▸예시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en-US" altLang="ko-KR" sz="1200" dirty="0" smtClean="0"/>
              <a:t>82</a:t>
            </a:r>
            <a:r>
              <a:rPr lang="ko-KR" altLang="en-US" sz="1200" dirty="0" smtClean="0"/>
              <a:t>세의 강 할머니는 저녁식사를 준비할 시간이 되면 항상 밖으로 나가려고 하고 가만히 앉아 있게 해도 거실을 계속 돌아다닌다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b="1" dirty="0" smtClean="0">
                <a:solidFill>
                  <a:srgbClr val="FF0000"/>
                </a:solidFill>
              </a:rPr>
              <a:t>▸대처방법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치매 대상자는 시간이나 장소에 대한 </a:t>
            </a:r>
            <a:r>
              <a:rPr lang="ko-KR" altLang="en-US" sz="1200" dirty="0" err="1" smtClean="0"/>
              <a:t>지남력</a:t>
            </a:r>
            <a:r>
              <a:rPr lang="ko-KR" altLang="en-US" sz="1200" dirty="0" smtClean="0"/>
              <a:t> 저하와 정서적 불안정으로 불안하거나 초조하여 배회행동을 나타낸다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배회하는 본인은 배회하고 있다고 인식하지 못하므로 가만히 앉아 있게 하거나 쉬게 하려 해도 말을 잘 듣지 않는다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대상자가 단순히 배회만 할 뿐 다른 사람에게 해를 끼치지 않는다면 배회하도록 놔두는 것이 좋다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그냥 놔두어도 시간이 지나면 피곤해져서 행동을 멈추게 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그러나 배회하는 대상자에게서 눈은 돌리면 절대로 안 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배회행동을 할 때에 좋아하는 간식이나 음료를 제공하여 관심을 전환시키고 소모된 에너지를 보충하도록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주변 환경이 안전하지 못하다면 배회행동은 매우 위험하다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따라서 대상자가 환경의 </a:t>
            </a:r>
            <a:r>
              <a:rPr lang="ko-KR" altLang="en-US" sz="1200" dirty="0" err="1" smtClean="0"/>
              <a:t>제한없이</a:t>
            </a:r>
            <a:r>
              <a:rPr lang="ko-KR" altLang="en-US" sz="1200" dirty="0" smtClean="0"/>
              <a:t> 돌아다닐 수 있도록 주변의 방해물을 치워놓아야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배회행동이 주로 나타나는 시간 전에 생산적인 활동을 하도록 하면 대상자가 피곤해지므로 배회행동을 줄이는 데 도움이 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755576" y="2276872"/>
            <a:ext cx="7776864" cy="36724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404664"/>
            <a:ext cx="7992888" cy="5632311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/>
              <a:t>1) </a:t>
            </a:r>
            <a:r>
              <a:rPr lang="ko-KR" altLang="en-US" sz="1200" b="1" dirty="0" err="1" smtClean="0"/>
              <a:t>케어원칙</a:t>
            </a:r>
            <a:r>
              <a:rPr lang="ko-KR" altLang="en-US" sz="1200" b="1" dirty="0" smtClean="0"/>
              <a:t> </a:t>
            </a:r>
            <a:endParaRPr lang="en-US" altLang="ko-KR" sz="1200" b="1" dirty="0" smtClean="0"/>
          </a:p>
          <a:p>
            <a:r>
              <a:rPr lang="ko-KR" altLang="en-US" sz="1200" dirty="0" smtClean="0"/>
              <a:t>  ① 치매대상자가 초조한 표정으로 집안을 이리저리 배회하는 경우 곧 밖으로 나갈 조짐임을 염두에 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신체적 손상을 방지하기 위해 안전한 환경을 제공한다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치매대상자의 신체적 욕구를 우선적으로 처리한다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규칙적으로 시간과 장소를 알려주어 현실감을 유지하도록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치매대상자를 활기찬 활동으로 바쁘게 유지시켜준다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안전한 환경을 조성하며 소음이 없도록 유지한다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배회가능성이 있는 치매대상자는 관련 기관에 미리 협조를 구한다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</a:p>
          <a:p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</a:p>
          <a:p>
            <a:r>
              <a:rPr lang="ko-KR" altLang="en-US" sz="1200" dirty="0" smtClean="0"/>
              <a:t>  ① 낙상을 방지하기 위해 마룻바닥이나 어느 곳이든 엎질러진 물이 있는지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미끄러질 수 있는 물건이 있는지 확인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하고 문지방이나 전기코드에 주의하여 항상 관찰하고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신체적 손상을 방지하기 위해 집안에 있는 가구 모서리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나 위험한 물건이 있는지 관찰하고 안전하게 변경한다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적절하게 표현하지 못하는 치매대상자의 초조감은 배고픔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대소변을 싼 침구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춥거나 더운 방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위통이나 요통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같은 실제적인 질병 때문일 수 있으므로 신체적 욕구를 우선적으로 해결해 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단순한 일거리를 주어 배회 증상을 줄인다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집안에서 배회를 하는 경우 배회코스를 만들어 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신분증을 부착한다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만일 실종될 경우를 대비해 곧바로 찾을 수 있도록 연락할 수 있는 연락처를 적어둔다</a:t>
            </a:r>
            <a:r>
              <a:rPr lang="en-US" altLang="ko-KR" sz="1200" dirty="0" smtClean="0"/>
              <a:t>. </a:t>
            </a:r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필요하다면 주소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전화번호가 적힌 이름표를 대상자의 옷에 꿰매어 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배회를 사전에 예방하기 위해 현관이나 출입문에 벨을 달아 놓아 대상자가 출입하는 것을 관찰한다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창문이나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기타 출입이 가능한 곳도 주의하여 문을 잠근다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</a:t>
            </a:r>
            <a:r>
              <a:rPr lang="en-US" altLang="ko-KR" sz="1200" dirty="0" smtClean="0"/>
              <a:t>TV</a:t>
            </a:r>
            <a:r>
              <a:rPr lang="ko-KR" altLang="en-US" sz="1200" dirty="0" smtClean="0"/>
              <a:t>나 라디오를 크게 틀어 놓지 않으며 집안을 어둡게 하지 않는다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소음은 치매 대상자로 하여금 그들이 포위 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되었다고 생각하게 만들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침대 옆에 매달려 있거나 부주의하게 내던져진 옷가지는 착각과 환각을 </a:t>
            </a:r>
            <a:endParaRPr lang="en-US" altLang="ko-KR" sz="1200" dirty="0" smtClean="0"/>
          </a:p>
          <a:p>
            <a:r>
              <a:rPr lang="en-US" altLang="ko-KR" sz="1200" dirty="0" smtClean="0"/>
              <a:t>     </a:t>
            </a:r>
            <a:r>
              <a:rPr lang="ko-KR" altLang="en-US" sz="1200" dirty="0" smtClean="0"/>
              <a:t>일으킬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⑧ 낮 시간에 단순한 일거리를 주어 에너지 소모를 하도록 하여 야간 배회 증상을 줄이도록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⑨ 집 청소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산책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모욕 등 건설적인 일거리를 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환경의 변화를 위해 밖에 나가거나 또는 쇼핑센터나 시장에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가는 것은 활력제가 되어 수면의 질도 증진시킨다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⑩ 고향이나 가족에 대한 대화를 나누어 정서적인 불안에 의한 배회의 관심을 다른 곳으로 돌린다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⑪ 상실감이나 욕구와 관련된 배회일 때는 치매대상자 주변을 친숙한 것으로 채워주고 가족들과 다과 등을 함께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하는 시간을 갖는다</a:t>
            </a:r>
            <a:r>
              <a:rPr lang="en-US" altLang="ko-KR" sz="1200" dirty="0" smtClean="0"/>
              <a:t>.</a:t>
            </a:r>
            <a:endParaRPr lang="en-US" altLang="ko-KR" sz="1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827584" y="5517232"/>
            <a:ext cx="7488832" cy="9361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188640"/>
            <a:ext cx="8352928" cy="643086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260648"/>
            <a:ext cx="7992888" cy="6247864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rgbClr val="FF0000"/>
                </a:solidFill>
              </a:rPr>
              <a:t>  ★ 공격 파괴적 행동</a:t>
            </a:r>
            <a:endParaRPr lang="ko-KR" altLang="en-US" sz="1400" dirty="0" smtClean="0">
              <a:solidFill>
                <a:srgbClr val="FF0000"/>
              </a:solidFill>
            </a:endParaRPr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endParaRPr lang="en-US" altLang="ko-KR" sz="1200" b="1" dirty="0" smtClean="0"/>
          </a:p>
          <a:p>
            <a:r>
              <a:rPr lang="en-US" altLang="ko-KR" sz="1200" b="1" dirty="0" smtClean="0"/>
              <a:t>1) </a:t>
            </a:r>
            <a:r>
              <a:rPr lang="ko-KR" altLang="en-US" sz="1200" b="1" dirty="0" smtClean="0"/>
              <a:t>행동양상</a:t>
            </a:r>
            <a:endParaRPr lang="ko-KR" altLang="en-US" sz="1200" dirty="0" smtClean="0"/>
          </a:p>
          <a:p>
            <a:r>
              <a:rPr lang="ko-KR" altLang="en-US" sz="1200" dirty="0" smtClean="0"/>
              <a:t>  ① 공격적인 언행을 보이거나 비협조적인 말을 한다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② 신체적인 간호 제공에 비협조적이고 저항한다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화를 낸다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문을 세게 닫거나 가구 등을 발로 차고 물건을 던진다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소리를 지르거나 욕을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자해나 </a:t>
            </a:r>
            <a:r>
              <a:rPr lang="ko-KR" altLang="en-US" sz="1200" dirty="0" err="1" smtClean="0"/>
              <a:t>타해의</a:t>
            </a:r>
            <a:r>
              <a:rPr lang="ko-KR" altLang="en-US" sz="1200" dirty="0" smtClean="0"/>
              <a:t> 잠재성을 보인다</a:t>
            </a:r>
            <a:r>
              <a:rPr lang="en-US" altLang="ko-KR" sz="1200" dirty="0" smtClean="0"/>
              <a:t>. </a:t>
            </a:r>
            <a:endParaRPr lang="ko-KR" altLang="en-US" sz="1200" dirty="0" smtClean="0"/>
          </a:p>
          <a:p>
            <a:r>
              <a:rPr lang="ko-KR" altLang="en-US" sz="1200" dirty="0" smtClean="0"/>
              <a:t>  ⑦ 상대방을 치기도 한다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</a:p>
          <a:p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dirty="0" smtClean="0"/>
              <a:t>① 즉시 환자를 조용한 곳에 두고 사람을 포함한 모든 외부자극을 제거해야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자기통찰력을 다시 찾고 자신의 환경을 조절할 수 있도록 하는데 초점을 두고 대처해야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방광팽만</a:t>
            </a:r>
            <a:r>
              <a:rPr lang="en-US" altLang="ko-KR" sz="1200" b="1" dirty="0" smtClean="0"/>
              <a:t>, </a:t>
            </a:r>
            <a:r>
              <a:rPr lang="ko-KR" altLang="en-US" sz="1200" dirty="0" err="1" smtClean="0"/>
              <a:t>억제대</a:t>
            </a:r>
            <a:r>
              <a:rPr lang="en-US" altLang="ko-KR" sz="1200" b="1" dirty="0" smtClean="0"/>
              <a:t>, </a:t>
            </a:r>
            <a:r>
              <a:rPr lang="ko-KR" altLang="en-US" sz="1200" dirty="0" smtClean="0"/>
              <a:t>통증 등 자극과 스트레스를 유발하는 것들이 있으면 모두 시정하고</a:t>
            </a:r>
            <a:r>
              <a:rPr lang="en-US" altLang="ko-KR" sz="1200" b="1" dirty="0" smtClean="0"/>
              <a:t>, </a:t>
            </a:r>
            <a:r>
              <a:rPr lang="ko-KR" altLang="en-US" sz="1200" dirty="0" smtClean="0"/>
              <a:t>침착성을 유지한다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공격하지 않는다면 안전거리를 유지하고 단순히 지켜본다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저음의 침착하고 안심을 시키는 어조로써 환자가 </a:t>
            </a:r>
            <a:r>
              <a:rPr lang="ko-KR" altLang="en-US" sz="1200" dirty="0" err="1" smtClean="0"/>
              <a:t>안전감을</a:t>
            </a:r>
            <a:r>
              <a:rPr lang="ko-KR" altLang="en-US" sz="1200" dirty="0" smtClean="0"/>
              <a:t> 느끼도록 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 </a:t>
            </a:r>
            <a:endParaRPr lang="en-US" altLang="ko-KR" sz="120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55576" y="679336"/>
            <a:ext cx="7704856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▸예시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en-US" altLang="ko-KR" sz="1200" dirty="0" smtClean="0"/>
              <a:t>75</a:t>
            </a:r>
            <a:r>
              <a:rPr lang="ko-KR" altLang="en-US" sz="1200" dirty="0" smtClean="0"/>
              <a:t>세의 이 할아버지는 옷을 입을 때마다 욕을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목욕을 시키려고 하면 주먹을 휘두르며 때리고 물건들을 던진다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b="1" dirty="0" smtClean="0">
                <a:solidFill>
                  <a:srgbClr val="FF0000"/>
                </a:solidFill>
              </a:rPr>
              <a:t>▸대처방법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치매 대상자는 혼란스러운 상황에 처해졌을 때 공격적이고 파괴적인 행동이 나타날 가능성이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이러한 행동은 고집스러움이나 심술을 부리려는 의도가 아니다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대부분 치매 대상자는 예민하고 쉽게 화를 내며 감정 변화가 심하여 낯선 환경에 처하였을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주변에 사람이 너무 많을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몇 가지 질문을 동시에 했을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복잡한 행동을 하도록 시켰을 때 등의 상황에서 공격적이고 파괴적인 행동을 보일 수 있으므로 원인이 되는 상황이 무엇인지를 확인해 보아야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옷을 입을 때 욕을 자꾸 한다면 서두르지 말고 천천히 할 수 있도록 말해 주고</a:t>
            </a:r>
            <a:r>
              <a:rPr lang="en-US" altLang="ko-KR" sz="1200" dirty="0" smtClean="0"/>
              <a:t>(“</a:t>
            </a:r>
            <a:r>
              <a:rPr lang="ko-KR" altLang="en-US" sz="1200" dirty="0" smtClean="0"/>
              <a:t>서두르실 것 없으니 천천히 입으세요</a:t>
            </a:r>
            <a:r>
              <a:rPr lang="en-US" altLang="ko-KR" sz="1200" dirty="0" smtClean="0"/>
              <a:t>.”), </a:t>
            </a:r>
            <a:r>
              <a:rPr lang="ko-KR" altLang="en-US" sz="1200" dirty="0" smtClean="0"/>
              <a:t>옷 입는 과정을 간단 명료한 말로 지시하며</a:t>
            </a:r>
            <a:r>
              <a:rPr lang="en-US" altLang="ko-KR" sz="1200" dirty="0" smtClean="0"/>
              <a:t>(“</a:t>
            </a:r>
            <a:r>
              <a:rPr lang="ko-KR" altLang="en-US" sz="1200" dirty="0" smtClean="0"/>
              <a:t>왼쪽 팔을 드세요</a:t>
            </a:r>
            <a:r>
              <a:rPr lang="en-US" altLang="ko-KR" sz="1200" dirty="0" smtClean="0"/>
              <a:t>.”), </a:t>
            </a:r>
            <a:r>
              <a:rPr lang="ko-KR" altLang="en-US" sz="1200" dirty="0" smtClean="0"/>
              <a:t>칭찬해 준다</a:t>
            </a:r>
            <a:r>
              <a:rPr lang="en-US" altLang="ko-KR" sz="1200" dirty="0" smtClean="0"/>
              <a:t>(“</a:t>
            </a:r>
            <a:r>
              <a:rPr lang="ko-KR" altLang="en-US" sz="1200" dirty="0" smtClean="0"/>
              <a:t>참 잘하셨어요</a:t>
            </a:r>
            <a:r>
              <a:rPr lang="en-US" altLang="ko-KR" sz="1200" dirty="0" smtClean="0"/>
              <a:t>.”). </a:t>
            </a:r>
            <a:r>
              <a:rPr lang="ko-KR" altLang="en-US" sz="1200" dirty="0" smtClean="0"/>
              <a:t>주먹을 휘두르거나 주변의 물건들을 던지려고 하면 겁을 내거나 놀라지 말고 논쟁하지 않도록 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다치지 않도록 주의한다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공격적이고 파괴적인 행동이 나타날 경우에는 자극을 줄이기 위해 주변에 소음이 없으며 넓고 안전한 공간을 제공한다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또한 기분전환을 시키거나 관심을 다른 곳으로 유도하는 것도 도움이 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755576" y="404664"/>
            <a:ext cx="7704856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827584" y="4581128"/>
            <a:ext cx="7704856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188640"/>
            <a:ext cx="8352928" cy="643086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332657"/>
            <a:ext cx="7992888" cy="1015663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200" dirty="0" smtClean="0"/>
              <a:t>⑥ 간호 제공자가 환자 곁에 조용히 앉아 있도록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특히</a:t>
            </a:r>
            <a:r>
              <a:rPr lang="en-US" altLang="ko-KR" sz="1200" b="1" dirty="0" smtClean="0"/>
              <a:t>, TV</a:t>
            </a:r>
            <a:r>
              <a:rPr lang="ko-KR" altLang="en-US" sz="1200" dirty="0" smtClean="0"/>
              <a:t>를 틀지 말고</a:t>
            </a:r>
            <a:r>
              <a:rPr lang="en-US" altLang="ko-KR" sz="1200" b="1" dirty="0" smtClean="0"/>
              <a:t>, </a:t>
            </a:r>
            <a:r>
              <a:rPr lang="ko-KR" altLang="en-US" sz="1200" dirty="0" smtClean="0"/>
              <a:t>부드럽게 안심시키는 것이 중요하다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⑧ 공격적인 행동이 자해와 </a:t>
            </a:r>
            <a:r>
              <a:rPr lang="ko-KR" altLang="en-US" sz="1200" dirty="0" err="1" smtClean="0"/>
              <a:t>타해를</a:t>
            </a:r>
            <a:r>
              <a:rPr lang="ko-KR" altLang="en-US" sz="1200" dirty="0" smtClean="0"/>
              <a:t> 할 위험성이 있다면 신체적 </a:t>
            </a:r>
            <a:r>
              <a:rPr lang="ko-KR" altLang="en-US" sz="1200" dirty="0" err="1" smtClean="0"/>
              <a:t>억제법이나</a:t>
            </a:r>
            <a:r>
              <a:rPr lang="ko-KR" altLang="en-US" sz="1200" dirty="0" smtClean="0"/>
              <a:t> 약물을 제공해야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이러한 방법은 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최후의 선택이다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⑨ 적어도 </a:t>
            </a:r>
            <a:r>
              <a:rPr lang="en-US" altLang="ko-KR" sz="1200" b="1" dirty="0" smtClean="0"/>
              <a:t>30</a:t>
            </a:r>
            <a:r>
              <a:rPr lang="ko-KR" altLang="en-US" sz="1200" dirty="0" smtClean="0"/>
              <a:t>분</a:t>
            </a:r>
            <a:r>
              <a:rPr lang="en-US" altLang="ko-KR" sz="1200" b="1" dirty="0" smtClean="0"/>
              <a:t>~ 1</a:t>
            </a:r>
            <a:r>
              <a:rPr lang="ko-KR" altLang="en-US" sz="1200" dirty="0" smtClean="0"/>
              <a:t>시간 정도 격리한다</a:t>
            </a:r>
            <a:r>
              <a:rPr lang="en-US" altLang="ko-KR" sz="1200" dirty="0" smtClean="0"/>
              <a:t>.</a:t>
            </a:r>
            <a:r>
              <a:rPr lang="ko-KR" altLang="en-US" sz="1200" dirty="0" smtClean="0"/>
              <a:t> </a:t>
            </a:r>
            <a:endParaRPr lang="en-US" altLang="ko-KR" sz="12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11560" y="2060848"/>
            <a:ext cx="7992888" cy="3847207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★ 의심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/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망상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/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환각  </a:t>
            </a:r>
          </a:p>
          <a:p>
            <a:endParaRPr lang="en-US" altLang="ko-KR" sz="1400" b="1" dirty="0" smtClean="0"/>
          </a:p>
          <a:p>
            <a:r>
              <a:rPr lang="en-US" altLang="ko-KR" sz="1200" b="1" dirty="0" smtClean="0"/>
              <a:t>1) </a:t>
            </a:r>
            <a:r>
              <a:rPr lang="ko-KR" altLang="en-US" sz="1200" b="1" dirty="0" err="1" smtClean="0"/>
              <a:t>케어원칙</a:t>
            </a:r>
            <a:endParaRPr lang="ko-KR" altLang="en-US" sz="1200" dirty="0" smtClean="0"/>
          </a:p>
          <a:p>
            <a:r>
              <a:rPr lang="ko-KR" altLang="en-US" sz="1200" dirty="0" smtClean="0"/>
              <a:t>  ① 치매대상자의 감정을 인정해준다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치매대상자가 보고 들은 것에 대해 아니라고 부정하거나 다투지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치매대상자 앞에서 다른 사람들에게 치매대상자의 의심이나 행동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치매대상자가 잃어버렸다고 의심하는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물건을 이야기하거나 조롱하는 말투를 사용하지 않으며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특히 귓속말을 하지 않도록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잃어버렸다거나 훔쳐갔다고 주장하는 물건을 찾은 경우 치매대상자를 비난하거나 훈계하지 않는다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규칙적으로 시간과 장소를 알려주어 현실감을 유지하도록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⑥ 치매대상자가 다른 곳에 신경을 쓰도록 유도한다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⑦ 치매대상자에게 하는 모든 행위에 대해 간단히 설명해 준다</a:t>
            </a:r>
            <a:r>
              <a:rPr lang="en-US" altLang="ko-KR" sz="1200" dirty="0" smtClean="0"/>
              <a:t>.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 </a:t>
            </a:r>
          </a:p>
          <a:p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잃어버린 물건에 대한 의심을 부정하거나 설득하지 말고 함께 찾아보도록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일정한 물건을 자주 잃어버렸다고 의심하는 경우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미리 같은 물건을 준비해 두었다가 잃어버렸다고 주장할 때  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내어 놓아 안심시킨다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도둑망상으로 치매대상자가 방을 지키려고 방안에 있기를 고집하면 위험하지 않는 한 방에 있도록 허용한다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치매대상자가 좋아하는 노래를 함께 부르거나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좋아하는 음악을 틀어놓는다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망상이 심한 경우 의료인에게 알린다</a:t>
            </a:r>
            <a:r>
              <a:rPr lang="en-US" altLang="ko-KR" sz="1200" dirty="0" smtClean="0"/>
              <a:t>.</a:t>
            </a:r>
            <a:r>
              <a:rPr lang="ko-KR" altLang="en-US" sz="1200" b="1" dirty="0" smtClean="0"/>
              <a:t> </a:t>
            </a:r>
            <a:endParaRPr lang="en-US" altLang="ko-KR" sz="1200" dirty="0" smtClean="0"/>
          </a:p>
          <a:p>
            <a:endParaRPr lang="en-US" altLang="ko-KR" sz="12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827584" y="4797152"/>
            <a:ext cx="7632848" cy="15121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441240"/>
            <a:ext cx="7992888" cy="5940088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★ 부적절한 성적행동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r>
              <a:rPr lang="en-US" altLang="ko-KR" sz="1200" b="1" dirty="0" smtClean="0"/>
              <a:t>1) </a:t>
            </a:r>
            <a:r>
              <a:rPr lang="ko-KR" altLang="en-US" sz="1200" b="1" dirty="0" err="1" smtClean="0"/>
              <a:t>케어원칙</a:t>
            </a:r>
            <a:endParaRPr lang="ko-KR" altLang="en-US" sz="1200" dirty="0" smtClean="0"/>
          </a:p>
          <a:p>
            <a:r>
              <a:rPr lang="ko-KR" altLang="en-US" sz="1200" dirty="0" smtClean="0"/>
              <a:t>  ① 치매대상자는 보통 성 그 자체에는 관심이 없음을 인식해야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부적절한 성적행동의 관련 요인들을 관찰한다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때때로 행동교정이 도움이 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노출증을 감소시키기 위해 벌과 보상을 적절히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이상스러운 성행위가 약의 효과 때문에 초래될 수 있음을 이해한다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400" b="1" dirty="0" smtClean="0"/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2)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대처방법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  ① 옷이 너무 꼭 끼기 때문에 옷을 벗거나 혹은 사타구니가 간지러워서 방문객 앞에서 자신의 성기를 만지거나</a:t>
            </a:r>
            <a:r>
              <a:rPr lang="en-US" altLang="ko-KR" sz="1200" dirty="0" smtClean="0"/>
              <a:t>,   </a:t>
            </a:r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목욕탕에 가고 싶기 때문에 바지를 벗는 행위를 할 수 있음을 이해한다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② 만약 치매대상자가 자신의 속옷을 벗으려 하거나 자신의 성기를 만지려는 것을 보면</a:t>
            </a:r>
            <a:r>
              <a:rPr lang="en-US" altLang="ko-KR" sz="1200" dirty="0" smtClean="0"/>
              <a:t>, “</a:t>
            </a:r>
            <a:r>
              <a:rPr lang="ko-KR" altLang="en-US" sz="1200" dirty="0" smtClean="0"/>
              <a:t>손 치우세요</a:t>
            </a:r>
            <a:r>
              <a:rPr lang="en-US" altLang="ko-KR" sz="1200" dirty="0" smtClean="0"/>
              <a:t>!”</a:t>
            </a:r>
            <a:r>
              <a:rPr lang="ko-KR" altLang="en-US" sz="1200" dirty="0" smtClean="0"/>
              <a:t>와 같은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단호한 말을 반복해서 사용하면 실수를 방지할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③ 치매대상자가 성적으로 부적절한 행동을 수행할 때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그러한 활동을 즉각 멈추지 않으면 그들이 좋아하는 것을   </a:t>
            </a:r>
            <a:endParaRPr lang="en-US" altLang="ko-KR" sz="1200" dirty="0" smtClean="0"/>
          </a:p>
          <a:p>
            <a:r>
              <a:rPr lang="en-US" altLang="ko-KR" sz="1200" dirty="0" smtClean="0"/>
              <a:t>      </a:t>
            </a:r>
            <a:r>
              <a:rPr lang="ko-KR" altLang="en-US" sz="1200" dirty="0" smtClean="0"/>
              <a:t>가져간다고 경고하는 것도 도움이 될 수 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④ 다른 활동을 하도록 하여 재발을 방지한다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  ⑤ 심한 경우 의료인에게 알리고 상의한다</a:t>
            </a:r>
            <a:r>
              <a:rPr lang="en-US" altLang="ko-KR" sz="1200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5576" y="883746"/>
            <a:ext cx="7704856" cy="21852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▸예시</a:t>
            </a:r>
          </a:p>
          <a:p>
            <a:r>
              <a:rPr lang="en-US" altLang="ko-KR" sz="1200" dirty="0" smtClean="0"/>
              <a:t>80</a:t>
            </a:r>
            <a:r>
              <a:rPr lang="ko-KR" altLang="en-US" sz="1200" dirty="0" smtClean="0"/>
              <a:t>세의 김 할아버지는 자꾸만 바지를 벗으려고 하고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자신의 성기를 만지거나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가까이 있는 사람을 만지거나 안으려는 등 성적 접촉을 하려고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ko-KR" altLang="en-US" sz="1200" b="1" dirty="0" smtClean="0">
                <a:solidFill>
                  <a:srgbClr val="FF0000"/>
                </a:solidFill>
              </a:rPr>
              <a:t>▸대처방법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치매 대상자의 경우 성 자체에는 관심이 없다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따라서 대상자가 이런 행동을 하였을 때 과민반응을 보이지 않도록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옷을 벗는 행동은 옷 자체가 거추장스럽거나 장소를 착각하였거나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배변이나 요의를 느끼기 때문 일 수 있으므로 확인해 보아야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만지거나 안으려는 행위는 주의를 끌거나 상대를 안심시키기 위한 행위일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따라서 대상자에게 화를 내거나 비웃지 않도록 하여야 하고 이런 행동은 적절치 못하다고 조용히 말해주고 다른 사람이 없는 곳으로 데리고 간다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또한 관심을 돌릴 수 있도록 다른 활동을 하도록 유도하는 것이 도움이 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1560" y="441240"/>
            <a:ext cx="7992888" cy="2862322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★ 목욕 거부 </a:t>
            </a:r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>
              <a:solidFill>
                <a:srgbClr val="FF0000"/>
              </a:solidFill>
            </a:endParaRPr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endParaRPr lang="en-US" altLang="ko-KR" sz="1400" b="1" dirty="0" smtClean="0"/>
          </a:p>
          <a:p>
            <a:r>
              <a:rPr lang="ko-KR" altLang="en-US" sz="1200" dirty="0" smtClean="0"/>
              <a:t>  </a:t>
            </a:r>
            <a:endParaRPr lang="en-US" altLang="ko-KR" sz="140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55576" y="836712"/>
            <a:ext cx="7704856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solidFill>
                  <a:srgbClr val="FF0000"/>
                </a:solidFill>
              </a:rPr>
              <a:t>▸예시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en-US" altLang="ko-KR" sz="1200" dirty="0" smtClean="0"/>
              <a:t>70</a:t>
            </a:r>
            <a:r>
              <a:rPr lang="ko-KR" altLang="en-US" sz="1200" dirty="0" smtClean="0"/>
              <a:t>세의 최 할머니는 목욕을 하지 않으려 해서 일주일에 한 번도 목욕을 하기 힘들고 목욕을 마친 후에 협조를 하지 않아 지치게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ko-KR" altLang="en-US" sz="1200" b="1" dirty="0" smtClean="0">
                <a:solidFill>
                  <a:srgbClr val="FF0000"/>
                </a:solidFill>
              </a:rPr>
              <a:t>▸대처</a:t>
            </a:r>
            <a:endParaRPr lang="ko-KR" altLang="en-US" sz="1200" dirty="0" smtClean="0">
              <a:solidFill>
                <a:srgbClr val="FF0000"/>
              </a:solidFill>
            </a:endParaRPr>
          </a:p>
          <a:p>
            <a:r>
              <a:rPr lang="ko-KR" altLang="en-US" sz="1200" dirty="0" smtClean="0"/>
              <a:t>목욕은 치매 대상자에게 스트레스를 주는 일이다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다른 사람의 도움을 받아서 옷을 벗고 목욕을 해야 한다는 것은 자존심을 저하시키고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목욕 시 일어나는 일들은 치매 대상자를 불안하게 만들 수 있다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목욕을 거부할 때 억지로 강요하면 혼란스러워지고 흥분상태에 빠지므로 주의하여야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신체적으로 통증이 있거나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다른 사람과 함께 욕실에 있는 것을 신경 쓰거나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흐르는 물소리를 두려워하는 경우 목욕을 거부할 수 있으므로 목욕을 싫어하는 이유를 확인하여야 한다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대상자의 기분이 좋은 시간대를 목욕시간으로 정하여</a:t>
            </a:r>
          </a:p>
          <a:p>
            <a:r>
              <a:rPr lang="ko-KR" altLang="en-US" sz="1200" dirty="0" smtClean="0"/>
              <a:t>규칙적으로 시행하며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목욕하는 동안 대상자의 기분을 맞추어 주고 수치심을 느끼지 않도록 가려준다</a:t>
            </a:r>
            <a:r>
              <a:rPr lang="en-US" altLang="ko-KR" sz="1200" dirty="0" smtClean="0"/>
              <a:t>. </a:t>
            </a:r>
            <a:r>
              <a:rPr lang="ko-KR" altLang="en-US" sz="1200" dirty="0" smtClean="0"/>
              <a:t>또한 가지고 놀 수 있는 장난감을 제공하면 편안함을 느끼고 주의를 환기시킬 수 있으므로 도움이 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429000"/>
            <a:ext cx="57606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404664"/>
            <a:ext cx="561662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573016"/>
            <a:ext cx="561662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404664"/>
            <a:ext cx="57606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573016"/>
            <a:ext cx="576064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32656"/>
            <a:ext cx="568863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573016"/>
            <a:ext cx="5688633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731573" y="1534636"/>
            <a:ext cx="7872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</a:t>
            </a:r>
            <a:endParaRPr lang="en-US" altLang="ko-KR" sz="14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7544" y="354142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치매환자와의 의사소통 지침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8219" y="792574"/>
            <a:ext cx="7390165" cy="2708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b="1" dirty="0" smtClean="0"/>
              <a:t> 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★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의사소통 지침</a:t>
            </a:r>
            <a:endParaRPr lang="ko-KR" altLang="en-US" sz="1400" dirty="0" smtClean="0">
              <a:solidFill>
                <a:srgbClr val="FF0000"/>
              </a:solidFill>
            </a:endParaRPr>
          </a:p>
          <a:p>
            <a:endParaRPr lang="en-US" altLang="ko-KR" sz="1200" dirty="0" smtClean="0"/>
          </a:p>
          <a:p>
            <a:r>
              <a:rPr lang="ko-KR" altLang="en-US" sz="1200" dirty="0" smtClean="0"/>
              <a:t>① 상대방의 말을 듣고 있다는 것을 확인시킨다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② 음성의 톤을 낮추고 억양을 부드럽게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③ 주위를 산만하게 하는 소음이나 행동을 제거한다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④ 간단한 말과 단순한 문장을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⑤ 한 가지 내용만 물어보고 질문은 정확하게 반복한다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⑥ 질문을 연이어서 하지 않으며 필요 시 대답하는데 힌트를 준다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⑦ 교육은 한 번에 한 단계씩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⑧ 말을 천천히 하고 반응을 기다린다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⑨ 환자는 가끔 글자나 말보다는 몸짓이나 표정으로 하는 비언어적 의사소통을 더 잘 이해하고 사용한다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⑩ 즐겁고 조용하게 머무르며 미소를 짓고 감정을 표현한다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⑪ 환자를 바로 쳐다보며 당신에게 주의를 집중하는지를 관찰한다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⑫ 가능한 많은 대화기법을 사용한다</a:t>
            </a:r>
            <a:r>
              <a:rPr lang="en-US" altLang="ko-KR" sz="1200" dirty="0" smtClean="0"/>
              <a:t>.(</a:t>
            </a:r>
            <a:r>
              <a:rPr lang="ko-KR" altLang="en-US" sz="1200" dirty="0" smtClean="0"/>
              <a:t>보는 것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소리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접촉</a:t>
            </a:r>
            <a:r>
              <a:rPr lang="en-US" altLang="ko-KR" sz="1200" dirty="0" smtClean="0"/>
              <a:t>) </a:t>
            </a:r>
            <a:endParaRPr lang="ko-KR" altLang="en-US" sz="12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539552" y="3666510"/>
            <a:ext cx="3816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9. </a:t>
            </a:r>
            <a:r>
              <a:rPr lang="ko-KR" altLang="en-US" sz="1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치매환자 가족의 스트레스 관리방법 </a:t>
            </a:r>
            <a:endParaRPr lang="ko-KR" altLang="en-US" sz="1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560" y="4077072"/>
            <a:ext cx="4963218" cy="23391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bg2">
                <a:lumMod val="9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sz="1200" dirty="0" smtClean="0"/>
              <a:t>  </a:t>
            </a:r>
            <a:r>
              <a:rPr lang="ko-KR" altLang="en-US" sz="1400" dirty="0" smtClean="0"/>
              <a:t>★</a:t>
            </a:r>
            <a:r>
              <a:rPr lang="ko-KR" altLang="en-US" sz="1400" b="1" dirty="0" smtClean="0"/>
              <a:t> 스트레스 관리방법</a:t>
            </a:r>
            <a:endParaRPr lang="ko-KR" altLang="en-US" sz="1400" dirty="0" smtClean="0"/>
          </a:p>
          <a:p>
            <a:endParaRPr lang="en-US" altLang="ko-KR" sz="1200" dirty="0" smtClean="0"/>
          </a:p>
          <a:p>
            <a:r>
              <a:rPr lang="ko-KR" altLang="en-US" sz="1200" dirty="0" smtClean="0"/>
              <a:t>① 치매환자의 증상에 대한 이해와 대처방법을 알아야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② 다른 가족구성원의 치매질병에 대한 이해를 높여야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③ 가족구성원들의 적절한 역할을 분담하여 협조체계를 구축한다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④ 가족회의를 통하여 인식차이를 좁히도록 대화를 많이 하여야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⑤ 주부양자의 쉬는 시간과 사회적 활동을 보장해 주어야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⑥ 치매 가족모임에 참여하여 정보교환과 위로를 얻도록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⑦ 적절하고 규칙적인 명상시간이나 운동을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⑧ 너그러운 마음과 유머감각을 가지도록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⑨ 하루 시간표를 짜서 장기적 대책을 세워야 한다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r>
              <a:rPr lang="ko-KR" altLang="en-US" sz="1200" dirty="0" smtClean="0"/>
              <a:t>⑩ 친척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친구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이웃 기타 지역사회자원을 이용하도록 한다</a:t>
            </a:r>
            <a:r>
              <a:rPr lang="en-US" altLang="ko-KR" sz="1200" dirty="0" smtClean="0"/>
              <a:t>.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443541" y="260648"/>
            <a:ext cx="8352928" cy="6358860"/>
          </a:xfrm>
          <a:prstGeom prst="rect">
            <a:avLst/>
          </a:prstGeom>
          <a:noFill/>
          <a:ln w="19050">
            <a:solidFill>
              <a:schemeClr val="bg2">
                <a:lumMod val="9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555776" y="6373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ko-KR" dirty="0" smtClean="0">
              <a:latin typeface="산돌60  R" pitchFamily="50" charset="-127"/>
              <a:ea typeface="산돌60  R" pitchFamily="50" charset="-127"/>
            </a:endParaRPr>
          </a:p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187624" y="1267013"/>
            <a:ext cx="6912768" cy="31700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        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◈ 의사소통의 기본자세 관심을 전달하는 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6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가지 기본자세 ◈ </a:t>
            </a:r>
            <a:endParaRPr lang="ko-KR" altLang="en-US" sz="1600" dirty="0" smtClean="0">
              <a:solidFill>
                <a:srgbClr val="FF0000"/>
              </a:solidFill>
            </a:endParaRPr>
          </a:p>
          <a:p>
            <a:endParaRPr lang="en-US" altLang="ko-KR" sz="1200" b="1" dirty="0" smtClean="0"/>
          </a:p>
          <a:p>
            <a:r>
              <a:rPr lang="en-US" altLang="ko-KR" sz="1400" b="1" dirty="0" smtClean="0"/>
              <a:t>                              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S</a:t>
            </a:r>
            <a:r>
              <a:rPr lang="en-US" altLang="ko-KR" sz="1400" b="1" dirty="0" smtClean="0"/>
              <a:t>mile (</a:t>
            </a:r>
            <a:r>
              <a:rPr lang="ko-KR" altLang="en-US" sz="1400" b="1" dirty="0" err="1" smtClean="0"/>
              <a:t>미소짓기</a:t>
            </a:r>
            <a:r>
              <a:rPr lang="en-US" altLang="ko-KR" sz="1400" b="1" dirty="0" smtClean="0"/>
              <a:t>) </a:t>
            </a:r>
            <a:endParaRPr lang="ko-KR" altLang="en-US" sz="1400" dirty="0" smtClean="0"/>
          </a:p>
          <a:p>
            <a:r>
              <a:rPr lang="en-US" altLang="ko-KR" sz="1400" b="1" dirty="0" smtClean="0"/>
              <a:t>                              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O</a:t>
            </a:r>
            <a:r>
              <a:rPr lang="en-US" altLang="ko-KR" sz="1400" b="1" dirty="0" smtClean="0"/>
              <a:t>pen (</a:t>
            </a:r>
            <a:r>
              <a:rPr lang="ko-KR" altLang="en-US" sz="1400" b="1" dirty="0" err="1" smtClean="0"/>
              <a:t>열린자세</a:t>
            </a:r>
            <a:r>
              <a:rPr lang="en-US" altLang="ko-KR" sz="1400" b="1" dirty="0" smtClean="0"/>
              <a:t>) </a:t>
            </a:r>
            <a:endParaRPr lang="ko-KR" altLang="en-US" sz="1400" dirty="0" smtClean="0"/>
          </a:p>
          <a:p>
            <a:r>
              <a:rPr lang="en-US" altLang="ko-KR" sz="1400" b="1" dirty="0" smtClean="0"/>
              <a:t>                              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F</a:t>
            </a:r>
            <a:r>
              <a:rPr lang="en-US" altLang="ko-KR" sz="1400" b="1" dirty="0" smtClean="0"/>
              <a:t>orward (</a:t>
            </a:r>
            <a:r>
              <a:rPr lang="ko-KR" altLang="en-US" sz="1400" b="1" dirty="0" err="1" smtClean="0"/>
              <a:t>상대방으로몸숙이기</a:t>
            </a:r>
            <a:r>
              <a:rPr lang="en-US" altLang="ko-KR" sz="1400" b="1" dirty="0" smtClean="0"/>
              <a:t>) </a:t>
            </a:r>
            <a:endParaRPr lang="ko-KR" altLang="en-US" sz="1400" dirty="0" smtClean="0"/>
          </a:p>
          <a:p>
            <a:r>
              <a:rPr lang="en-US" altLang="ko-KR" sz="1400" b="1" dirty="0" smtClean="0"/>
              <a:t>                              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T</a:t>
            </a:r>
            <a:r>
              <a:rPr lang="en-US" altLang="ko-KR" sz="1400" b="1" dirty="0" smtClean="0"/>
              <a:t>ooth (</a:t>
            </a:r>
            <a:r>
              <a:rPr lang="ko-KR" altLang="en-US" sz="1400" b="1" dirty="0" smtClean="0"/>
              <a:t>신체접촉필요</a:t>
            </a:r>
            <a:r>
              <a:rPr lang="en-US" altLang="ko-KR" sz="1400" b="1" dirty="0" smtClean="0"/>
              <a:t>) </a:t>
            </a:r>
            <a:endParaRPr lang="ko-KR" altLang="en-US" sz="1400" dirty="0" smtClean="0"/>
          </a:p>
          <a:p>
            <a:r>
              <a:rPr lang="en-US" altLang="ko-KR" sz="1400" b="1" dirty="0" smtClean="0"/>
              <a:t>                              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E</a:t>
            </a:r>
            <a:r>
              <a:rPr lang="en-US" altLang="ko-KR" sz="1400" b="1" dirty="0" smtClean="0"/>
              <a:t>ye contact (</a:t>
            </a:r>
            <a:r>
              <a:rPr lang="ko-KR" altLang="en-US" sz="1400" b="1" dirty="0" smtClean="0"/>
              <a:t>시선마주치기</a:t>
            </a:r>
            <a:r>
              <a:rPr lang="en-US" altLang="ko-KR" sz="1400" b="1" dirty="0" smtClean="0"/>
              <a:t>) </a:t>
            </a:r>
            <a:endParaRPr lang="ko-KR" altLang="en-US" sz="1400" dirty="0" smtClean="0"/>
          </a:p>
          <a:p>
            <a:r>
              <a:rPr lang="en-US" altLang="ko-KR" sz="1400" b="1" dirty="0" smtClean="0"/>
              <a:t>                              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N</a:t>
            </a:r>
            <a:r>
              <a:rPr lang="en-US" altLang="ko-KR" sz="1400" b="1" dirty="0" smtClean="0"/>
              <a:t>od (</a:t>
            </a:r>
            <a:r>
              <a:rPr lang="ko-KR" altLang="en-US" sz="1400" b="1" dirty="0" err="1" smtClean="0"/>
              <a:t>고개끄덕이며수긍</a:t>
            </a:r>
            <a:r>
              <a:rPr lang="en-US" altLang="ko-KR" sz="1400" b="1" dirty="0" smtClean="0"/>
              <a:t>) </a:t>
            </a:r>
            <a:endParaRPr lang="ko-KR" altLang="en-US" sz="1400" dirty="0" smtClean="0"/>
          </a:p>
          <a:p>
            <a:endParaRPr lang="en-US" altLang="ko-KR" sz="1200" dirty="0" smtClean="0"/>
          </a:p>
          <a:p>
            <a:r>
              <a:rPr lang="ko-KR" altLang="en-US" sz="1200" dirty="0" smtClean="0"/>
              <a:t>위에 나열된 단어의 첫 스펠링을 모으면</a:t>
            </a:r>
            <a:r>
              <a:rPr lang="en-US" altLang="ko-KR" sz="1200" dirty="0" smtClean="0"/>
              <a:t>, '</a:t>
            </a:r>
            <a:r>
              <a:rPr lang="ko-KR" altLang="en-US" sz="1200" b="1" dirty="0" smtClean="0"/>
              <a:t>부드럽게 하다</a:t>
            </a:r>
            <a:r>
              <a:rPr lang="en-US" altLang="ko-KR" sz="1200" dirty="0" smtClean="0"/>
              <a:t>'</a:t>
            </a:r>
            <a:r>
              <a:rPr lang="ko-KR" altLang="en-US" sz="1200" dirty="0" smtClean="0"/>
              <a:t>의 </a:t>
            </a:r>
            <a:r>
              <a:rPr lang="en-US" altLang="ko-KR" sz="1200" dirty="0" smtClean="0"/>
              <a:t>'</a:t>
            </a:r>
            <a:r>
              <a:rPr lang="en-US" altLang="ko-KR" sz="1200" b="1" dirty="0" smtClean="0"/>
              <a:t>SOFTEN</a:t>
            </a:r>
            <a:r>
              <a:rPr lang="en-US" altLang="ko-KR" sz="1200" dirty="0" smtClean="0"/>
              <a:t>'</a:t>
            </a:r>
            <a:r>
              <a:rPr lang="ko-KR" altLang="en-US" sz="1200" dirty="0" smtClean="0"/>
              <a:t>이 되죠</a:t>
            </a:r>
            <a:r>
              <a:rPr lang="en-US" altLang="ko-KR" sz="1200" dirty="0" smtClean="0"/>
              <a:t>!! </a:t>
            </a:r>
            <a:r>
              <a:rPr lang="ko-KR" altLang="en-US" sz="1200" dirty="0" smtClean="0"/>
              <a:t>또한 </a:t>
            </a:r>
            <a:r>
              <a:rPr lang="en-US" altLang="ko-KR" sz="1200" dirty="0" smtClean="0"/>
              <a:t>'</a:t>
            </a:r>
            <a:r>
              <a:rPr lang="ko-KR" altLang="en-US" sz="1200" dirty="0" smtClean="0"/>
              <a:t>마음을 누그러지게 하다</a:t>
            </a:r>
            <a:r>
              <a:rPr lang="en-US" altLang="ko-KR" sz="1200" dirty="0" smtClean="0"/>
              <a:t>', '</a:t>
            </a:r>
            <a:r>
              <a:rPr lang="ko-KR" altLang="en-US" sz="1200" dirty="0" smtClean="0"/>
              <a:t>부드러워지다</a:t>
            </a:r>
            <a:r>
              <a:rPr lang="en-US" altLang="ko-KR" sz="1200" dirty="0" smtClean="0"/>
              <a:t>', '</a:t>
            </a:r>
            <a:r>
              <a:rPr lang="ko-KR" altLang="en-US" sz="1200" dirty="0" smtClean="0"/>
              <a:t>유연해지다</a:t>
            </a:r>
            <a:r>
              <a:rPr lang="en-US" altLang="ko-KR" sz="1200" dirty="0" smtClean="0"/>
              <a:t>'</a:t>
            </a:r>
            <a:r>
              <a:rPr lang="ko-KR" altLang="en-US" sz="1200" dirty="0" smtClean="0"/>
              <a:t>의 의미로도 사용됩니다</a:t>
            </a:r>
            <a:r>
              <a:rPr lang="en-US" altLang="ko-KR" sz="1200" dirty="0" smtClean="0"/>
              <a:t>.</a:t>
            </a:r>
            <a:endParaRPr lang="ko-KR" altLang="en-US" sz="1200" dirty="0" smtClean="0"/>
          </a:p>
          <a:p>
            <a:endParaRPr lang="en-US" altLang="ko-KR" sz="1200" b="1" dirty="0" smtClean="0"/>
          </a:p>
          <a:p>
            <a:r>
              <a:rPr lang="ko-KR" altLang="en-US" sz="1400" b="1" dirty="0" smtClean="0"/>
              <a:t>대화를 통해 상대방의 마음을 부드럽게 만들어 주고 싶다면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말을 잘하려고 </a:t>
            </a:r>
            <a:endParaRPr lang="ko-KR" altLang="en-US" sz="1400" dirty="0" smtClean="0"/>
          </a:p>
          <a:p>
            <a:r>
              <a:rPr lang="ko-KR" altLang="en-US" sz="1400" b="1" dirty="0" smtClean="0"/>
              <a:t>애쓰기 보다는 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남의 말을 잘 들어주는 것</a:t>
            </a:r>
            <a:r>
              <a:rPr lang="ko-KR" altLang="en-US" sz="1400" b="1" dirty="0" smtClean="0"/>
              <a:t>도</a:t>
            </a:r>
            <a:r>
              <a:rPr lang="ko-KR" altLang="en-US" sz="1400" b="1" dirty="0" smtClean="0">
                <a:solidFill>
                  <a:srgbClr val="0070C0"/>
                </a:solidFill>
              </a:rPr>
              <a:t> </a:t>
            </a:r>
            <a:r>
              <a:rPr lang="ko-KR" altLang="en-US" sz="1400" b="1" dirty="0" smtClean="0"/>
              <a:t>지혜로운 대화법입니다</a:t>
            </a:r>
            <a:r>
              <a:rPr lang="en-US" altLang="ko-KR" sz="1400" b="1" dirty="0" smtClean="0"/>
              <a:t>.</a:t>
            </a:r>
            <a:endParaRPr lang="ko-KR" altLang="en-US" sz="1400" dirty="0" smtClean="0"/>
          </a:p>
          <a:p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4583</Words>
  <Application>Microsoft Office PowerPoint</Application>
  <PresentationFormat>화면 슬라이드 쇼(4:3)</PresentationFormat>
  <Paragraphs>554</Paragraphs>
  <Slides>25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Name</dc:creator>
  <cp:lastModifiedBy>Registered User</cp:lastModifiedBy>
  <cp:revision>56</cp:revision>
  <dcterms:created xsi:type="dcterms:W3CDTF">2011-10-29T01:29:00Z</dcterms:created>
  <dcterms:modified xsi:type="dcterms:W3CDTF">2018-03-27T02:27:06Z</dcterms:modified>
</cp:coreProperties>
</file>