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9" r:id="rId3"/>
    <p:sldId id="260" r:id="rId4"/>
    <p:sldId id="273" r:id="rId5"/>
    <p:sldId id="261" r:id="rId6"/>
    <p:sldId id="262" r:id="rId7"/>
    <p:sldId id="263" r:id="rId8"/>
    <p:sldId id="274" r:id="rId9"/>
    <p:sldId id="275" r:id="rId10"/>
    <p:sldId id="277" r:id="rId11"/>
    <p:sldId id="279" r:id="rId12"/>
    <p:sldId id="278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3" r:id="rId24"/>
    <p:sldId id="292" r:id="rId25"/>
    <p:sldId id="290" r:id="rId26"/>
    <p:sldId id="291" r:id="rId27"/>
    <p:sldId id="271" r:id="rId28"/>
    <p:sldId id="295" r:id="rId29"/>
    <p:sldId id="296" r:id="rId30"/>
    <p:sldId id="297" r:id="rId3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22F35-73F2-4260-9BA9-154D261D9A56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36AA7-D986-4046-B8CE-83F204597E8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322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3BD20-DAA8-4F8D-9DA4-44397F98A34B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6ABC-00E1-4581-B447-A7D901F052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3BD20-DAA8-4F8D-9DA4-44397F98A34B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6ABC-00E1-4581-B447-A7D901F052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3BD20-DAA8-4F8D-9DA4-44397F98A34B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6ABC-00E1-4581-B447-A7D901F052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3BD20-DAA8-4F8D-9DA4-44397F98A34B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6ABC-00E1-4581-B447-A7D901F052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3BD20-DAA8-4F8D-9DA4-44397F98A34B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6ABC-00E1-4581-B447-A7D901F052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3BD20-DAA8-4F8D-9DA4-44397F98A34B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6ABC-00E1-4581-B447-A7D901F052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3BD20-DAA8-4F8D-9DA4-44397F98A34B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6ABC-00E1-4581-B447-A7D901F052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3BD20-DAA8-4F8D-9DA4-44397F98A34B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6ABC-00E1-4581-B447-A7D901F052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3BD20-DAA8-4F8D-9DA4-44397F98A34B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6ABC-00E1-4581-B447-A7D901F052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3BD20-DAA8-4F8D-9DA4-44397F98A34B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6ABC-00E1-4581-B447-A7D901F052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3BD20-DAA8-4F8D-9DA4-44397F98A34B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16ABC-00E1-4581-B447-A7D901F052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3BD20-DAA8-4F8D-9DA4-44397F98A34B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16ABC-00E1-4581-B447-A7D901F052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 descr="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052736"/>
            <a:ext cx="8784976" cy="5616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5736" y="982469"/>
            <a:ext cx="460851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/>
              <a:t>  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응급상황</a:t>
            </a:r>
            <a:r>
              <a:rPr lang="ko-KR" altLang="en-US" sz="3600" b="1" dirty="0" smtClean="0"/>
              <a:t> </a:t>
            </a:r>
            <a:r>
              <a:rPr lang="ko-KR" altLang="en-US" sz="3600" b="1" dirty="0" smtClean="0"/>
              <a:t>대응</a:t>
            </a:r>
            <a:r>
              <a:rPr lang="ko-KR" altLang="en-US" sz="3600" b="1" dirty="0" smtClean="0"/>
              <a:t>지침</a:t>
            </a:r>
            <a:endParaRPr lang="en-US" altLang="ko-KR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23528" y="980728"/>
            <a:ext cx="8496944" cy="56387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95536" y="1052736"/>
            <a:ext cx="2400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응급상황의 정의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3848" y="404664"/>
            <a:ext cx="2524492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응급상황</a:t>
            </a:r>
            <a:r>
              <a:rPr lang="ko-KR" altLang="en-US" sz="2000" b="1" dirty="0" smtClean="0"/>
              <a:t> </a:t>
            </a:r>
            <a:r>
              <a:rPr lang="ko-KR" altLang="en-US" sz="2000" b="1" dirty="0" smtClean="0"/>
              <a:t>대응지침</a:t>
            </a:r>
            <a:endParaRPr lang="ko-KR" altLang="en-US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83568" y="1537047"/>
            <a:ext cx="780147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적절한 대응을 신속하게 실시하지 않으면 후에 장애를 남기거나 최악의 경우 생명을 위협하는 사태를 말한다</a:t>
            </a:r>
            <a:r>
              <a:rPr lang="en-US" altLang="ko-KR" sz="1400" dirty="0" smtClean="0"/>
              <a:t>. </a:t>
            </a:r>
            <a:endParaRPr lang="ko-KR" alt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395536" y="2658398"/>
            <a:ext cx="2400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응급처치의 정의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1347" y="3205425"/>
            <a:ext cx="7871093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불의의 사고로 부상을 당했거나 위급한 상태의 대상자에게 사고 현장에서 실시하는 즉각적이고 일시적인 처치를 말한다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사고나 병으로 환자에게 문제가 발생 했을 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의사의 치료를 받기 전까지 응급환자에게 행해지는 기도확보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심장박동의 회복 등의 생명의 위험 또는 증상의 악화를 방지하게 하는 것이다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395536" y="4818638"/>
            <a:ext cx="2400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응급처치의 목적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61452" y="5216714"/>
            <a:ext cx="7870988" cy="11646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/>
              <a:t>1) </a:t>
            </a:r>
            <a:r>
              <a:rPr lang="ko-KR" altLang="en-US" sz="1200" dirty="0" smtClean="0"/>
              <a:t>환자의 생명을 구하고 유지한다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2) </a:t>
            </a:r>
            <a:r>
              <a:rPr lang="ko-KR" altLang="en-US" sz="1200" dirty="0" smtClean="0"/>
              <a:t>질병이나 손상이 더욱 악화되는 것을 방지한다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3) </a:t>
            </a:r>
            <a:r>
              <a:rPr lang="ko-KR" altLang="en-US" sz="1200" dirty="0" smtClean="0"/>
              <a:t>동통을 가능한 한 경감시킨다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4) </a:t>
            </a:r>
            <a:r>
              <a:rPr lang="ko-KR" altLang="en-US" sz="1200" dirty="0" err="1" smtClean="0"/>
              <a:t>가치있는</a:t>
            </a:r>
            <a:r>
              <a:rPr lang="ko-KR" altLang="en-US" sz="1200" dirty="0" smtClean="0"/>
              <a:t> 한 인간으로서 의미 있는 삶을 영위 할 수 있도록 회복시키는 것이다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404665"/>
            <a:ext cx="8352928" cy="6214844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67544" y="2154342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 응급처치의 특성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3568" y="2708334"/>
            <a:ext cx="7848872" cy="360098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① 노인은 노화로 인한 </a:t>
            </a:r>
            <a:r>
              <a:rPr lang="ko-KR" altLang="en-US" sz="1200" dirty="0" err="1" smtClean="0"/>
              <a:t>근골격계의</a:t>
            </a:r>
            <a:r>
              <a:rPr lang="ko-KR" altLang="en-US" sz="1200" dirty="0" smtClean="0"/>
              <a:t> 변화에 의해 외상으로 인한 손상을 받기 쉽다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② 가장 주목할 만한 것은 </a:t>
            </a:r>
            <a:r>
              <a:rPr lang="ko-KR" altLang="en-US" sz="1200" dirty="0" err="1" smtClean="0"/>
              <a:t>골밀도와</a:t>
            </a:r>
            <a:r>
              <a:rPr lang="ko-KR" altLang="en-US" sz="1200" dirty="0" smtClean="0"/>
              <a:t> 근육질량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근력의 손실이다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③ 노인에게 자주 발생하는 다른 변화에는 관절의 유연성을 감소시키고 활동 범위를 짧게 하며 통증을 유발하는   </a:t>
            </a:r>
            <a:endParaRPr lang="en-US" altLang="ko-KR" sz="1200" dirty="0" smtClean="0"/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관절염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척추의 퇴행성 변화로 인한 </a:t>
            </a:r>
            <a:r>
              <a:rPr lang="ko-KR" altLang="en-US" sz="1200" dirty="0" err="1" smtClean="0"/>
              <a:t>추간판의</a:t>
            </a:r>
            <a:r>
              <a:rPr lang="ko-KR" altLang="en-US" sz="1200" dirty="0" smtClean="0"/>
              <a:t> 변화와 근육의 근력 약화로 발생하는 척추 </a:t>
            </a:r>
            <a:r>
              <a:rPr lang="ko-KR" altLang="en-US" sz="1200" dirty="0" err="1" smtClean="0"/>
              <a:t>후만증</a:t>
            </a:r>
            <a:r>
              <a:rPr lang="ko-KR" altLang="en-US" sz="1200" dirty="0" smtClean="0"/>
              <a:t> 등이 있다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④ 노인은 또한 활동력이 점점 저하된다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이전의 부상이나 약물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질병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감소한 에너지 등의 이유로 노인은 </a:t>
            </a:r>
            <a:r>
              <a:rPr lang="ko-KR" altLang="en-US" sz="1200" dirty="0" err="1" smtClean="0"/>
              <a:t>비활동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적이 되면서 관절염과 근육 약화가 더욱 악화되어 활동이 감소된다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⑤ 노인은 노화로 인해 체내 근육세포의 크기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기능이 감소되며</a:t>
            </a:r>
            <a:r>
              <a:rPr lang="en-US" altLang="ko-KR" sz="1200" dirty="0" smtClean="0"/>
              <a:t>, 40</a:t>
            </a:r>
            <a:r>
              <a:rPr lang="ko-KR" altLang="en-US" sz="1200" dirty="0" smtClean="0"/>
              <a:t>세 이후로 </a:t>
            </a:r>
            <a:r>
              <a:rPr lang="en-US" altLang="ko-KR" sz="1200" dirty="0" smtClean="0"/>
              <a:t>10</a:t>
            </a:r>
            <a:r>
              <a:rPr lang="ko-KR" altLang="en-US" sz="1200" dirty="0" smtClean="0"/>
              <a:t>년마다 약 </a:t>
            </a:r>
            <a:r>
              <a:rPr lang="en-US" altLang="ko-KR" sz="1200" dirty="0" smtClean="0"/>
              <a:t>10%</a:t>
            </a:r>
            <a:r>
              <a:rPr lang="ko-KR" altLang="en-US" sz="1200" dirty="0" smtClean="0"/>
              <a:t>씩의 비율로  </a:t>
            </a:r>
            <a:endParaRPr lang="en-US" altLang="ko-KR" sz="1200" dirty="0" smtClean="0"/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점차 근력이 줄어든다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⑥ 노인대상자의 근육섬유는 적은 힘으로도 수축된다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이러한 변화의 결과 노인은 체력과 힘을 모두 잃게 된다</a:t>
            </a:r>
            <a:r>
              <a:rPr lang="en-US" altLang="ko-KR" sz="1200" dirty="0" smtClean="0"/>
              <a:t>.  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따라서 꾸준한 운동과 체력단련은 노인의 체력을 상당히 회복시킬 수 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⑦ 노인에게 안전한 생활을 유지하도록 하는 것은 매우 중요하다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⑧ 노화로 모든 기능이 저하되어 있는 노인은 건강한 사람에 비해 사고 발생빈도가 높다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⑨ 노인에게 사고나 응급상태가 발생했을 때 요양보호사는 적절한 응급처치를 신속하게 행한 다음 의료기관에  </a:t>
            </a:r>
            <a:endParaRPr lang="en-US" altLang="ko-KR" sz="1200" dirty="0" smtClean="0"/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연락하여 이송해야 한다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⑩ 응급상황으로 인한 영향이 노인인 경우 훨씬 크기 때문에 예방과 응급처치가 중요하다는 것을 명심해야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⑪ 응급사고 현장에서 즉각적인 조치를 취하는 것은 신체손상이나 생명의 위협을 최소화시키는 행동이다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⑫ 노인에게 신체손상이 발생한 경우 신속한 처치가 이루어지지 않으면 </a:t>
            </a:r>
            <a:r>
              <a:rPr lang="ko-KR" altLang="en-US" sz="1200" dirty="0" err="1" smtClean="0"/>
              <a:t>손상정도가</a:t>
            </a:r>
            <a:r>
              <a:rPr lang="ko-KR" altLang="en-US" sz="1200" dirty="0" smtClean="0"/>
              <a:t> 커지거나 치유속도의 </a:t>
            </a:r>
            <a:r>
              <a:rPr lang="ko-KR" altLang="en-US" sz="1200" dirty="0" err="1" smtClean="0"/>
              <a:t>지연으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로 기타 합병증 발생이 많아지며 그로 인한 생명의 위협도 성인보다 매우 높으므로 예기되는 응급상황은 예 </a:t>
            </a:r>
            <a:endParaRPr lang="en-US" altLang="ko-KR" sz="1200" dirty="0" smtClean="0"/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방이 가장 큰 조치라고 할 수 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43542" y="570166"/>
            <a:ext cx="2400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응급처치의 유형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023119"/>
            <a:ext cx="7848872" cy="6106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질식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경련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화상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낙상으로 인한 골절 및 외상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출혈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코피</a:t>
            </a:r>
            <a:r>
              <a:rPr lang="en-US" altLang="ko-KR" sz="1200" dirty="0" smtClean="0"/>
              <a:t>), </a:t>
            </a:r>
            <a:r>
              <a:rPr lang="ko-KR" altLang="en-US" sz="1200" dirty="0" smtClean="0"/>
              <a:t>뇌졸중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호흡곤란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기도폐쇄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가슴통증 호소 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고혈압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쇼크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저혈당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기립성</a:t>
            </a:r>
            <a:r>
              <a:rPr lang="ko-KR" altLang="en-US" sz="1200" dirty="0" smtClean="0"/>
              <a:t> 저혈압</a:t>
            </a:r>
            <a:r>
              <a:rPr lang="en-US" altLang="ko-KR" sz="1200" dirty="0" smtClean="0"/>
              <a:t>), 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83568" y="735668"/>
            <a:ext cx="7872875" cy="67710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응급상황 및 사고</a:t>
            </a:r>
            <a:endParaRPr lang="en-US" altLang="ko-KR" sz="1200" b="1" dirty="0" smtClean="0"/>
          </a:p>
          <a:p>
            <a:pPr marL="342900" indent="-342900"/>
            <a:r>
              <a:rPr lang="ko-KR" altLang="en-US" sz="1400" dirty="0" smtClean="0"/>
              <a:t>    </a:t>
            </a:r>
            <a:r>
              <a:rPr lang="ko-KR" altLang="en-US" sz="1200" dirty="0" smtClean="0"/>
              <a:t>대상자의 급격한 컨디션의 변화 등 대상자의 신체에 관한 </a:t>
            </a:r>
            <a:r>
              <a:rPr lang="ko-KR" altLang="en-US" sz="1200" dirty="0" err="1" smtClean="0"/>
              <a:t>불측의</a:t>
            </a:r>
            <a:r>
              <a:rPr lang="ko-KR" altLang="en-US" sz="1200" dirty="0" smtClean="0"/>
              <a:t> 사태에 기인해 생기는 응급상황과 서비스   </a:t>
            </a:r>
            <a:endParaRPr lang="en-US" altLang="ko-KR" sz="1200" dirty="0" smtClean="0"/>
          </a:p>
          <a:p>
            <a:pPr marL="342900" indent="-342900"/>
            <a:r>
              <a:rPr lang="en-US" altLang="ko-KR" sz="1200" dirty="0" smtClean="0"/>
              <a:t>    </a:t>
            </a:r>
            <a:r>
              <a:rPr lang="ko-KR" altLang="en-US" sz="1200" dirty="0" smtClean="0"/>
              <a:t>실시를 원인으로 하는 사고에 대하여 그 상황을 올바르게 지켜보고 적절히 대응하는 것이 중요하다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3568" y="1700808"/>
            <a:ext cx="7872875" cy="19697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응급상황 기본지침</a:t>
            </a:r>
            <a:endParaRPr lang="en-US" altLang="ko-KR" sz="1200" b="1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① 가능하면 신체의 분비액과 접촉하지 말아라</a:t>
            </a:r>
            <a:endParaRPr lang="en-US" altLang="ko-KR" sz="1200" dirty="0" smtClean="0"/>
          </a:p>
          <a:p>
            <a:r>
              <a:rPr lang="ko-KR" altLang="en-US" sz="1200" dirty="0" smtClean="0"/>
              <a:t>   ② 구조호흡을 해야 하는 응급상황에서는 구조호흡용 기구를 사용하라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③ 환자 신체 분비액과 당사자 사이에 깨끗하고 마른 천이나 신체 보호대를 사용하라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④ 일회용 장갑을 사용하라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⑤ 당사자에게 있을 수 있는 베인 상처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긁힌 상처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피부 질환 등을 보호하라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⑥ 응급처치를 할 때에는 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입을 만지지 말고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먹거나 마시지도 말아라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⑦ 피로 더럽혀진 물건을 만지지 말아라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⑧ 구급상자를 준비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보호장비와 물품을 보관하라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⑨ 부상자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환자를 처치한 후 즉시 손을 씻어라</a:t>
            </a:r>
            <a:r>
              <a:rPr lang="en-US" altLang="ko-KR" sz="1200" dirty="0"/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7544" y="282134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응급상황 발생 시 대처요령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8505" y="4005064"/>
            <a:ext cx="7863935" cy="861774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응급처치법의 실시범위 </a:t>
            </a:r>
            <a:endParaRPr lang="en-US" altLang="ko-KR" sz="1200" b="1" dirty="0" smtClean="0"/>
          </a:p>
          <a:p>
            <a:r>
              <a:rPr lang="ko-KR" altLang="en-US" sz="1200" b="1" dirty="0" smtClean="0"/>
              <a:t>   </a:t>
            </a:r>
            <a:r>
              <a:rPr lang="ko-KR" altLang="en-US" sz="1200" dirty="0" smtClean="0"/>
              <a:t>①</a:t>
            </a:r>
            <a:r>
              <a:rPr lang="ko-KR" altLang="en-US" sz="1200" b="1" dirty="0" smtClean="0"/>
              <a:t> </a:t>
            </a:r>
            <a:r>
              <a:rPr lang="ko-KR" altLang="en-US" sz="1200" dirty="0" smtClean="0"/>
              <a:t>응급처치법은 의사의 치료를 받기 전까지의 처치를 말한다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② 응급상황 발생 시 응급처치와 동시에 의료팀에게 신속히 연락하고 </a:t>
            </a:r>
            <a:r>
              <a:rPr lang="ko-KR" altLang="en-US" sz="1200" dirty="0" err="1" smtClean="0"/>
              <a:t>시설장에게</a:t>
            </a:r>
            <a:r>
              <a:rPr lang="ko-KR" altLang="en-US" sz="1200" dirty="0" smtClean="0"/>
              <a:t> 보고 한 뒤 응급조치 및 병원 </a:t>
            </a:r>
            <a:endParaRPr lang="en-US" altLang="ko-KR" sz="1200" dirty="0" smtClean="0"/>
          </a:p>
          <a:p>
            <a:r>
              <a:rPr lang="en-US" altLang="ko-KR" sz="1200" dirty="0" smtClean="0"/>
              <a:t>       </a:t>
            </a:r>
            <a:r>
              <a:rPr lang="ko-KR" altLang="en-US" sz="1200" dirty="0" smtClean="0"/>
              <a:t>후송</a:t>
            </a:r>
            <a:r>
              <a:rPr lang="en-US" altLang="ko-KR" sz="1200" dirty="0" smtClean="0"/>
              <a:t>(119 </a:t>
            </a:r>
            <a:r>
              <a:rPr lang="ko-KR" altLang="en-US" sz="1200" dirty="0" smtClean="0"/>
              <a:t>또는 원내 차량 이용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을 하도록 한다</a:t>
            </a:r>
            <a:r>
              <a:rPr lang="en-US" altLang="ko-KR" sz="1200" dirty="0" smtClean="0"/>
              <a:t>.</a:t>
            </a:r>
            <a:endParaRPr lang="ko-KR" altLang="en-US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83568" y="5157192"/>
            <a:ext cx="7848872" cy="12311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응급처치의 원칙 </a:t>
            </a:r>
            <a:r>
              <a:rPr lang="en-US" altLang="ko-KR" sz="1200" dirty="0" smtClean="0"/>
              <a:t> </a:t>
            </a:r>
          </a:p>
          <a:p>
            <a:r>
              <a:rPr lang="ko-KR" altLang="en-US" sz="1200" dirty="0" smtClean="0"/>
              <a:t>   ① 응급처치 교육을 받은 사람이 해야 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② 긴급을 요하는 대상자 순으로 응급처치를 실시한다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③ 대상자의 증거물이나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소지품을 챙기고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화학약품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약물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잘 못 먹은 음식</a:t>
            </a:r>
            <a:r>
              <a:rPr lang="en-US" altLang="ko-KR" sz="1200" dirty="0" smtClean="0"/>
              <a:t>/</a:t>
            </a:r>
            <a:r>
              <a:rPr lang="ko-KR" altLang="en-US" sz="1200" dirty="0" err="1" smtClean="0"/>
              <a:t>구토물</a:t>
            </a:r>
            <a:r>
              <a:rPr lang="ko-KR" altLang="en-US" sz="1200" dirty="0" smtClean="0"/>
              <a:t> 등도 함께 병원에 가져가도 </a:t>
            </a:r>
            <a:endParaRPr lang="en-US" altLang="ko-KR" sz="1200" dirty="0" smtClean="0"/>
          </a:p>
          <a:p>
            <a:r>
              <a:rPr lang="en-US" altLang="ko-KR" sz="1200" dirty="0" smtClean="0"/>
              <a:t>       </a:t>
            </a:r>
            <a:r>
              <a:rPr lang="ko-KR" altLang="en-US" sz="1200" dirty="0" err="1" smtClean="0"/>
              <a:t>록</a:t>
            </a:r>
            <a:r>
              <a:rPr lang="ko-KR" altLang="en-US" sz="1200" dirty="0" smtClean="0"/>
              <a:t> 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④ 의료인이 올 때까지 응급처치를 계속한다</a:t>
            </a:r>
            <a:r>
              <a:rPr lang="en-US" altLang="ko-KR" sz="1200" dirty="0" smtClean="0"/>
              <a:t>.</a:t>
            </a:r>
            <a:endParaRPr lang="ko-KR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827584" y="3501008"/>
            <a:ext cx="6624736" cy="23042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404665"/>
            <a:ext cx="8352928" cy="6214844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83568" y="3140968"/>
            <a:ext cx="7848872" cy="286232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6)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응급처치 상황 시 일반원칙 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</a:t>
            </a:r>
            <a:endParaRPr lang="en-US" altLang="ko-KR" sz="1200" dirty="0" smtClean="0"/>
          </a:p>
          <a:p>
            <a:r>
              <a:rPr lang="en-US" altLang="ko-KR" sz="1200" dirty="0" smtClean="0"/>
              <a:t>  </a:t>
            </a:r>
            <a:r>
              <a:rPr lang="ko-KR" altLang="en-US" sz="1200" dirty="0" smtClean="0"/>
              <a:t> ① </a:t>
            </a:r>
            <a:r>
              <a:rPr lang="ko-KR" altLang="en-US" sz="1200" dirty="0" err="1" smtClean="0"/>
              <a:t>요양보호사는</a:t>
            </a:r>
            <a:r>
              <a:rPr lang="ko-KR" altLang="en-US" sz="1200" dirty="0" smtClean="0"/>
              <a:t> 침착하고 신속하게 상황을 파악하여 대처한다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② 생명이 위급한 대상자부터 우선순위를 정한다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③ 대상자의 부상 정도 및 상태를 잘 관찰한다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④ 신속히 구급차를 부르거나 의료진에게 연락한다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⑤ 대상자를 무리하게 움직이지 말고 편안한 자세를 취해 안정시킨다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⑥ 체온 유지에 힘쓴다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⑦ 부상 부위가 감염되지 않도록 주의한다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⑧ 대상자에게 부상부위를 보이지 않도록 주의한다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⑨ 심한 출혈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복부손상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무의식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수술을 요하는 경우는 음료수를 공급해서는 안 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⑩ 대상자에게 손상을 입힌 화학약품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약물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잘못 먹은 음식뿐만 아니라 </a:t>
            </a:r>
            <a:r>
              <a:rPr lang="ko-KR" altLang="en-US" sz="1200" dirty="0" err="1" smtClean="0"/>
              <a:t>구토물</a:t>
            </a:r>
            <a:r>
              <a:rPr lang="ko-KR" altLang="en-US" sz="1200" dirty="0" smtClean="0"/>
              <a:t> 등도 보존한다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⑪ 대상자가 심신의 위안을 갖도록 돕는다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⑫ </a:t>
            </a:r>
            <a:r>
              <a:rPr lang="ko-KR" altLang="en-US" sz="1200" dirty="0" err="1" smtClean="0"/>
              <a:t>요양보호사</a:t>
            </a:r>
            <a:r>
              <a:rPr lang="ko-KR" altLang="en-US" sz="1200" dirty="0" smtClean="0"/>
              <a:t> 본인과 주위 사람의 안전에 주의를 기울인다</a:t>
            </a:r>
            <a:r>
              <a:rPr lang="en-US" altLang="ko-KR" sz="1200" dirty="0" smtClean="0"/>
              <a:t>.</a:t>
            </a:r>
          </a:p>
          <a:p>
            <a:endParaRPr lang="ko-KR" altLang="en-US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83568" y="600943"/>
            <a:ext cx="2294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5)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응급상황 발생 시 조치요령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graphicFrame>
        <p:nvGraphicFramePr>
          <p:cNvPr id="28" name="표 27"/>
          <p:cNvGraphicFramePr>
            <a:graphicFrameLocks noGrp="1"/>
          </p:cNvGraphicFramePr>
          <p:nvPr/>
        </p:nvGraphicFramePr>
        <p:xfrm>
          <a:off x="683568" y="1052736"/>
          <a:ext cx="7776864" cy="1609344"/>
        </p:xfrm>
        <a:graphic>
          <a:graphicData uri="http://schemas.openxmlformats.org/drawingml/2006/table">
            <a:tbl>
              <a:tblPr/>
              <a:tblGrid>
                <a:gridCol w="864096"/>
                <a:gridCol w="2376264"/>
                <a:gridCol w="288032"/>
                <a:gridCol w="2160240"/>
                <a:gridCol w="288032"/>
                <a:gridCol w="1800200"/>
              </a:tblGrid>
              <a:tr h="5560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입소보호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주간보호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단기보호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★ 응급조치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및 병원후송 </a:t>
                      </a:r>
                      <a:endParaRPr lang="en-US" altLang="ko-KR" sz="1200" b="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(119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이용 또는 개인차량이용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ko-KR" altLang="en-US" sz="1200" b="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★ 간호사에게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연락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주간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→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lt"/>
                          <a:ea typeface="한컴바탕"/>
                        </a:rPr>
                        <a:t>· </a:t>
                      </a:r>
                      <a:r>
                        <a:rPr lang="ko-KR" altLang="en-US" sz="1200" b="1" dirty="0" err="1" smtClean="0">
                          <a:solidFill>
                            <a:srgbClr val="000000"/>
                          </a:solidFill>
                          <a:latin typeface="+mn-lt"/>
                          <a:ea typeface="한컴바탕"/>
                        </a:rPr>
                        <a:t>시설장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  <a:ea typeface="한컴바탕"/>
                        </a:rPr>
                        <a:t>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  <a:ea typeface="한컴바탕"/>
                        </a:rPr>
                        <a:t>및 간호사 에게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  <a:ea typeface="한컴바탕"/>
                        </a:rPr>
                        <a:t>보고 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lt"/>
                          <a:ea typeface="한컴바탕"/>
                        </a:rPr>
                        <a:t>·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  <a:ea typeface="한컴바탕"/>
                        </a:rPr>
                        <a:t>협약의료기관에 연락하여  </a:t>
                      </a:r>
                      <a:endParaRPr lang="en-US" altLang="ko-KR" sz="1200" b="1" dirty="0" smtClean="0">
                        <a:solidFill>
                          <a:srgbClr val="000000"/>
                        </a:solidFill>
                        <a:latin typeface="+mn-lt"/>
                        <a:ea typeface="한컴바탕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lt"/>
                          <a:ea typeface="한컴바탕"/>
                        </a:rPr>
                        <a:t> 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  <a:ea typeface="한컴바탕"/>
                        </a:rPr>
                        <a:t>지시사항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  <a:ea typeface="한컴바탕"/>
                        </a:rPr>
                        <a:t>파악 조치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→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응급조치 및 병원후송</a:t>
                      </a: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lt"/>
                          <a:ea typeface="한컴바탕"/>
                        </a:rPr>
                        <a:t>(119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  <a:ea typeface="한컴바탕"/>
                        </a:rPr>
                        <a:t>이용 또는 개인차량이용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lt"/>
                          <a:ea typeface="한컴바탕"/>
                        </a:rPr>
                        <a:t>)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520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latin typeface="+mn-lt"/>
                        </a:rPr>
                        <a:t>방문요양</a:t>
                      </a:r>
                      <a:endParaRPr lang="ko-KR" altLang="en-US" sz="120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latin typeface="+mn-lt"/>
                        </a:rPr>
                        <a:t>방문목욕</a:t>
                      </a:r>
                      <a:endParaRPr lang="ko-KR" altLang="en-US" sz="120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latin typeface="+mn-lt"/>
                        </a:rPr>
                        <a:t>방문간호</a:t>
                      </a:r>
                      <a:endParaRPr lang="ko-KR" altLang="en-US" sz="12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★ 방문간호사에게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연락</a:t>
                      </a: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★</a:t>
                      </a:r>
                      <a:r>
                        <a:rPr lang="ko-KR" altLang="en-US" sz="1200" b="1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응급조치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및 병원후송 </a:t>
                      </a:r>
                      <a:endParaRPr lang="en-US" altLang="ko-KR" sz="1200" b="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119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이용 또는 개인차량이용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→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․</a:t>
                      </a:r>
                      <a:r>
                        <a:rPr lang="ko-KR" altLang="en-US" sz="1200" b="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담당사회복지사에게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연락</a:t>
                      </a: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․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방문간호사와 협력 연락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83568" y="404664"/>
            <a:ext cx="7920880" cy="37856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7) </a:t>
            </a:r>
            <a:r>
              <a:rPr lang="ko-KR" altLang="en-US" sz="1200" b="1" dirty="0" smtClean="0"/>
              <a:t>기본적인 응급처치</a:t>
            </a:r>
            <a:endParaRPr lang="en-US" altLang="ko-KR" sz="1200" b="1" dirty="0" smtClean="0"/>
          </a:p>
          <a:p>
            <a:pPr marL="342900" indent="-342900"/>
            <a:r>
              <a:rPr lang="en-US" altLang="ko-KR" sz="1200" b="1" dirty="0" smtClean="0"/>
              <a:t> </a:t>
            </a:r>
          </a:p>
          <a:p>
            <a:r>
              <a:rPr lang="en-US" altLang="ko-KR" sz="1200" b="1" dirty="0" smtClean="0"/>
              <a:t>  (1) </a:t>
            </a:r>
            <a:r>
              <a:rPr lang="ko-KR" altLang="en-US" sz="1200" b="1" dirty="0" smtClean="0"/>
              <a:t>순환의 확인</a:t>
            </a:r>
            <a:endParaRPr lang="en-US" altLang="ko-KR" sz="1200" b="1" dirty="0" smtClean="0"/>
          </a:p>
          <a:p>
            <a:r>
              <a:rPr lang="ko-KR" altLang="en-US" sz="1200" dirty="0" smtClean="0"/>
              <a:t>     ① 순환이 있는지 확인한다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② 호흡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기침 혹은 어떤 움직임이 있는지 확인한다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특별히 숙련된 응급의료종사자가 아니면 굳이 맥박을 만져서 확인하려고 노력할 필요는 없다</a:t>
            </a:r>
            <a:r>
              <a:rPr lang="en-US" altLang="ko-KR" sz="1200" dirty="0" smtClean="0"/>
              <a:t>.</a:t>
            </a:r>
          </a:p>
          <a:p>
            <a:pPr marL="342900" indent="-342900"/>
            <a:r>
              <a:rPr lang="ko-KR" altLang="en-US" sz="1200" dirty="0" smtClean="0"/>
              <a:t>     ④ 순환의 증거가 없으면 흉부압박을 실시한다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기초적인 기술을 요한다</a:t>
            </a:r>
            <a:r>
              <a:rPr lang="en-US" altLang="ko-KR" sz="1200" dirty="0" smtClean="0"/>
              <a:t>.</a:t>
            </a:r>
            <a:r>
              <a:rPr lang="en-US" altLang="ko-KR" sz="1200" b="1" dirty="0" smtClean="0"/>
              <a:t> </a:t>
            </a:r>
          </a:p>
          <a:p>
            <a:pPr marL="342900" indent="-342900"/>
            <a:r>
              <a:rPr lang="en-US" altLang="ko-KR" sz="1200" b="1" dirty="0" smtClean="0"/>
              <a:t>  </a:t>
            </a:r>
          </a:p>
          <a:p>
            <a:pPr marL="342900" indent="-342900"/>
            <a:r>
              <a:rPr lang="en-US" altLang="ko-KR" sz="1200" b="1" dirty="0" smtClean="0"/>
              <a:t>  (2) </a:t>
            </a:r>
            <a:r>
              <a:rPr lang="ko-KR" altLang="en-US" sz="1200" b="1" dirty="0" smtClean="0"/>
              <a:t>기도확보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marL="342900" indent="-342900"/>
            <a:r>
              <a:rPr lang="ko-KR" altLang="en-US" sz="1200" dirty="0" smtClean="0"/>
              <a:t>     ① 기도가 적절한 호흡을 하여 문제가 없는지 확인해야 한다</a:t>
            </a:r>
            <a:r>
              <a:rPr lang="en-US" altLang="ko-KR" sz="1200" dirty="0" smtClean="0"/>
              <a:t>. </a:t>
            </a:r>
          </a:p>
          <a:p>
            <a:pPr marL="342900" indent="-342900"/>
            <a:r>
              <a:rPr lang="ko-KR" altLang="en-US" sz="1200" dirty="0" smtClean="0"/>
              <a:t>     ② 입안을 확인하여 음식물 같이 확실하게 기도를 막는 물질이 있는지 확인하고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있다면 제거한다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③ 제거는 입의 앞쪽에 있는 것만 시행한다</a:t>
            </a:r>
            <a:r>
              <a:rPr lang="en-US" altLang="ko-KR" sz="1200" dirty="0" smtClean="0"/>
              <a:t>.</a:t>
            </a:r>
            <a:r>
              <a:rPr lang="en-US" altLang="ko-KR" sz="1200" b="1" dirty="0" smtClean="0"/>
              <a:t> 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  (3) </a:t>
            </a:r>
            <a:r>
              <a:rPr lang="ko-KR" altLang="en-US" sz="1200" b="1" dirty="0" smtClean="0"/>
              <a:t>호흡확인 </a:t>
            </a:r>
            <a:r>
              <a:rPr lang="en-US" altLang="ko-KR" sz="1200" b="1" dirty="0" smtClean="0"/>
              <a:t>/ </a:t>
            </a:r>
            <a:r>
              <a:rPr lang="ko-KR" altLang="en-US" sz="1200" b="1" dirty="0" smtClean="0"/>
              <a:t>대처</a:t>
            </a:r>
            <a:endParaRPr lang="en-US" altLang="ko-KR" sz="1200" b="1" dirty="0" smtClean="0"/>
          </a:p>
          <a:p>
            <a:r>
              <a:rPr lang="ko-KR" altLang="en-US" sz="1200" dirty="0" smtClean="0"/>
              <a:t>     ① 가슴이 오르락내리락 하는지 확인한다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② 귀를 환자의 입 가까이 갖다 대어 호흡음을 들어본다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뺨이나 귀를 환자의 얼굴에 갖다 대어 호흡이 느껴지는지 확인한다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④ 다른 생명의 증거를 확인한다</a:t>
            </a:r>
            <a:r>
              <a:rPr lang="en-US" altLang="ko-KR" sz="1200" dirty="0" smtClean="0"/>
              <a:t>.(</a:t>
            </a:r>
            <a:r>
              <a:rPr lang="ko-KR" altLang="en-US" sz="1200" dirty="0" smtClean="0"/>
              <a:t>몸의 자발적 움직임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침을 삼킴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기침함</a:t>
            </a:r>
            <a:r>
              <a:rPr lang="en-US" altLang="ko-KR" sz="1200" dirty="0" smtClean="0"/>
              <a:t>)</a:t>
            </a:r>
          </a:p>
          <a:p>
            <a:r>
              <a:rPr lang="ko-KR" altLang="en-US" sz="1200" dirty="0" smtClean="0"/>
              <a:t>     ⑤ 상기 확인상 아무 문제가 없다면 환자가 숨을 쉬지 않을 가능성도 높다</a:t>
            </a:r>
            <a:r>
              <a:rPr lang="en-US" altLang="ko-KR" sz="1200" dirty="0" smtClean="0"/>
              <a:t>. 119</a:t>
            </a:r>
            <a:r>
              <a:rPr lang="ko-KR" altLang="en-US" sz="1200" dirty="0" smtClean="0"/>
              <a:t>에 신고하도록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⑥ 지체하지 말고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번의 인공호흡을 시행한다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509120"/>
            <a:ext cx="137241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4509120"/>
            <a:ext cx="122413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4509120"/>
            <a:ext cx="144016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4509120"/>
            <a:ext cx="136815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4522212"/>
            <a:ext cx="1368152" cy="142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932885" y="6093296"/>
            <a:ext cx="800219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의식확인</a:t>
            </a:r>
            <a:endParaRPr lang="ko-KR" altLang="en-US" sz="12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203829" y="6093296"/>
            <a:ext cx="800219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기도확보</a:t>
            </a:r>
            <a:endParaRPr lang="ko-KR" altLang="en-US" sz="12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5868144" y="6093296"/>
            <a:ext cx="800219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호흡확인</a:t>
            </a:r>
            <a:endParaRPr lang="ko-KR" altLang="en-US" sz="12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7444189" y="6093296"/>
            <a:ext cx="800219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인공호흡</a:t>
            </a:r>
            <a:endParaRPr lang="ko-KR" altLang="en-US" sz="12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555776" y="6093296"/>
            <a:ext cx="800219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흉부압박</a:t>
            </a:r>
            <a:endParaRPr lang="ko-KR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7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11561" y="384919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8)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응급상황 대처요령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/>
        </p:nvGraphicFramePr>
        <p:xfrm>
          <a:off x="683569" y="836708"/>
          <a:ext cx="7848871" cy="5472612"/>
        </p:xfrm>
        <a:graphic>
          <a:graphicData uri="http://schemas.openxmlformats.org/drawingml/2006/table">
            <a:tbl>
              <a:tblPr/>
              <a:tblGrid>
                <a:gridCol w="2160239"/>
                <a:gridCol w="195944"/>
                <a:gridCol w="2979889"/>
                <a:gridCol w="2512799"/>
              </a:tblGrid>
              <a:tr h="383718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응급상황 발견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위급유형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상태파악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7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경미한 상황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응급상황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7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↓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↓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7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응급조처</a:t>
                      </a: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응급조처</a:t>
                      </a: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응급상황 유형별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대처</a:t>
                      </a:r>
                    </a:p>
                  </a:txBody>
                  <a:tcPr marL="58167" marR="58167" marT="29083" marB="29083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37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↓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↓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73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간호사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조처사항</a:t>
                      </a:r>
                      <a:r>
                        <a:rPr lang="en-US" altLang="ko-KR" sz="12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지시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협약병원에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위급유형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상태 설명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협약병원 의사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또는 간호사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협약병원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OOO-OOOO-OOOO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의사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OOO-OOOO-OOOO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37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↓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↓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73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지시에 따른 조처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요양보호사</a:t>
                      </a:r>
                      <a:r>
                        <a:rPr lang="en-US" altLang="ko-KR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지시에 따른 조처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요양보호사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후송지원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자체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병원지원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b="1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</a:t>
                      </a: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내방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의사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간호사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37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↓</a:t>
                      </a:r>
                      <a:endParaRPr lang="ko-KR" altLang="en-US" sz="14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↓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73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센터장에게</a:t>
                      </a: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연락</a:t>
                      </a: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담당간호사와 </a:t>
                      </a:r>
                      <a:r>
                        <a:rPr lang="ko-KR" altLang="en-US" sz="1200" b="1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센터장에게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연락</a:t>
                      </a: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간호사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OOO-OOOO-OOOO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200" b="1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센터장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OOO-OOOO-OOOO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37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↓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↓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37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응급상황기록지 작성 및 보고</a:t>
                      </a: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응급상황기록지 작성 및 보고</a:t>
                      </a:r>
                    </a:p>
                  </a:txBody>
                  <a:tcPr marL="58167" marR="58167" marT="29083" marB="2908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응급상황 발견자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58167" marR="58167" marT="29083" marB="29083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971600" y="3645024"/>
            <a:ext cx="7272808" cy="936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332657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39552" y="426150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응급상황 유형별 대처방법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3568" y="764705"/>
            <a:ext cx="7848872" cy="3877985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1400" b="1" dirty="0" smtClean="0">
                <a:solidFill>
                  <a:srgbClr val="00B0F0"/>
                </a:solidFill>
              </a:rPr>
              <a:t>1.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질식 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marL="342900" indent="-342900"/>
            <a:r>
              <a:rPr lang="en-US" altLang="ko-KR" sz="1200" b="1" dirty="0" smtClean="0"/>
              <a:t>   </a:t>
            </a:r>
          </a:p>
          <a:p>
            <a:pPr marL="342900" indent="-342900"/>
            <a:r>
              <a:rPr lang="en-US" altLang="ko-KR" sz="1200" b="1" dirty="0" smtClean="0"/>
              <a:t>   </a:t>
            </a:r>
            <a:r>
              <a:rPr lang="ko-KR" altLang="en-US" sz="1200" dirty="0" smtClean="0"/>
              <a:t>이물에 의한 질식은 소아나 노인에서 주로 발생하며 조기발견이 치료의 성패를 결정하는 것으로 수분 내에 사 </a:t>
            </a:r>
            <a:endParaRPr lang="en-US" altLang="ko-KR" sz="1200" dirty="0" smtClean="0"/>
          </a:p>
          <a:p>
            <a:pPr marL="342900" indent="-342900"/>
            <a:r>
              <a:rPr lang="en-US" altLang="ko-KR" sz="1200" dirty="0" smtClean="0"/>
              <a:t>   </a:t>
            </a:r>
            <a:r>
              <a:rPr lang="ko-KR" altLang="en-US" sz="1200" dirty="0" smtClean="0"/>
              <a:t>망을 초래할 수 있는 응급상황이다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노인의 경우에 기도 내 이물질 흡입은 후두개의 둔한 반응으로 인해 자주 일어날 뿐만 아니라 이물질이 삽입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되었을 경우 신체적 약화로 대상자 스스로의 노력에 의해 배출을 못하므로 건강한 성인보다 더 많은 위험을 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가지고 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뇌졸중 등으로 연하 장애가 있는 노인에게는 급격한 </a:t>
            </a:r>
            <a:r>
              <a:rPr lang="ko-KR" altLang="en-US" sz="1200" dirty="0" err="1" smtClean="0"/>
              <a:t>청색증과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무호흡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목을 쥐고 기침을 하는 ‘마치 스스로 목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을 조르는 듯 한 현상’ 등의 증상이 대표적으로 나타난다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호흡곤란과 함께 급히 숨을 </a:t>
            </a:r>
            <a:r>
              <a:rPr lang="ko-KR" altLang="en-US" sz="1200" dirty="0" err="1" smtClean="0"/>
              <a:t>몰아쉬거나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청색증을</a:t>
            </a:r>
            <a:r>
              <a:rPr lang="ko-KR" altLang="en-US" sz="1200" dirty="0" smtClean="0"/>
              <a:t> 보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이고 극도의 불안을 느끼며 가슴을 두드리는 동작을 보인다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때로 심장의 문제로 오인할 수 있다</a:t>
            </a:r>
            <a:r>
              <a:rPr lang="en-US" altLang="ko-KR" sz="1200" dirty="0" smtClean="0"/>
              <a:t>.</a:t>
            </a:r>
            <a:endParaRPr lang="en-US" altLang="ko-KR" sz="1200" b="1" dirty="0" smtClean="0"/>
          </a:p>
          <a:p>
            <a:pPr marL="342900" indent="-342900"/>
            <a:r>
              <a:rPr lang="en-US" altLang="ko-KR" sz="1400" b="1" dirty="0" smtClean="0"/>
              <a:t> </a:t>
            </a:r>
          </a:p>
          <a:p>
            <a:r>
              <a:rPr lang="en-US" altLang="ko-KR" sz="1400" b="1" dirty="0" smtClean="0">
                <a:solidFill>
                  <a:srgbClr val="FF0000"/>
                </a:solidFill>
              </a:rPr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 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/>
              <a:t>     </a:t>
            </a:r>
            <a:r>
              <a:rPr lang="ko-KR" altLang="en-US" sz="1200" dirty="0" smtClean="0"/>
              <a:t>대처방법으로 먼저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이물의 종류와 위치를 확인하고 갑작스러운 기침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구역질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호흡곤란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청색증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얼굴이나 그 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밖의 피부가 파랗게 변하는 증상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등의 증상이 있는지 관찰한다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 (1)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의식이 있는 경우 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/>
              <a:t>      </a:t>
            </a:r>
            <a:r>
              <a:rPr lang="ko-KR" altLang="en-US" sz="1200" dirty="0" smtClean="0"/>
              <a:t>① 의식이 있는 노인에게 협조를 구하여 상태를 확인한다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② 노인의 머리를 가급적 낮게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③</a:t>
            </a:r>
            <a:r>
              <a:rPr lang="en-US" altLang="ko-KR" sz="1200" dirty="0" smtClean="0"/>
              <a:t> “</a:t>
            </a:r>
            <a:r>
              <a:rPr lang="ko-KR" altLang="en-US" sz="1200" dirty="0" smtClean="0"/>
              <a:t>목이 막혔습니까</a:t>
            </a:r>
            <a:r>
              <a:rPr lang="en-US" altLang="ko-KR" sz="1200" dirty="0" smtClean="0"/>
              <a:t>?”, “</a:t>
            </a:r>
            <a:r>
              <a:rPr lang="ko-KR" altLang="en-US" sz="1200" dirty="0" smtClean="0"/>
              <a:t>말을 할 수 있습니까</a:t>
            </a:r>
            <a:r>
              <a:rPr lang="en-US" altLang="ko-KR" sz="1200" dirty="0" smtClean="0"/>
              <a:t>?”</a:t>
            </a:r>
            <a:r>
              <a:rPr lang="ko-KR" altLang="en-US" sz="1200" dirty="0" smtClean="0"/>
              <a:t>라는 질문을 하고 등을 두드린다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④ 노인의 가슴을 한 손으로 잡고 다른 손으로 노인의 좌우 견갑골 사이를 계속해서 두드린다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⑤ 효과가 없으면 </a:t>
            </a:r>
            <a:r>
              <a:rPr lang="ko-KR" altLang="en-US" sz="1200" dirty="0" err="1" smtClean="0"/>
              <a:t>하임리히법을</a:t>
            </a:r>
            <a:r>
              <a:rPr lang="ko-KR" altLang="en-US" sz="1200" dirty="0" smtClean="0"/>
              <a:t> 이용한다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                     </a:t>
            </a:r>
            <a:endParaRPr lang="ko-KR" altLang="en-US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187624" y="4725144"/>
            <a:ext cx="6768752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                                              ★ </a:t>
            </a:r>
            <a:r>
              <a:rPr lang="ko-KR" altLang="en-US" sz="1200" b="1" dirty="0" err="1" smtClean="0"/>
              <a:t>하임리히법</a:t>
            </a:r>
            <a:endParaRPr lang="en-US" altLang="ko-KR" sz="1200" b="1" dirty="0" smtClean="0"/>
          </a:p>
          <a:p>
            <a:r>
              <a:rPr lang="ko-KR" altLang="en-US" sz="1200" dirty="0" smtClean="0"/>
              <a:t>  </a:t>
            </a:r>
            <a:r>
              <a:rPr lang="ko-KR" altLang="en-US" sz="1200" dirty="0" err="1" smtClean="0"/>
              <a:t>하임리히법은</a:t>
            </a:r>
            <a:r>
              <a:rPr lang="ko-KR" altLang="en-US" sz="1200" dirty="0" smtClean="0"/>
              <a:t> 노인을 뒤에서 안는 것처럼 하여 이물질이 구강보다 깊이 위치하여 기도가 완전   </a:t>
            </a:r>
            <a:endParaRPr lang="en-US" altLang="ko-KR" sz="1200" dirty="0" smtClean="0"/>
          </a:p>
          <a:p>
            <a:r>
              <a:rPr lang="en-US" altLang="ko-KR" sz="1200" dirty="0" smtClean="0"/>
              <a:t>  </a:t>
            </a:r>
            <a:r>
              <a:rPr lang="ko-KR" altLang="en-US" sz="1200" dirty="0" smtClean="0"/>
              <a:t>폐쇄된 노인의 기도 내 이물을 제거하는 것이다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1. </a:t>
            </a:r>
            <a:r>
              <a:rPr lang="ko-KR" altLang="en-US" sz="1200" b="1" dirty="0" smtClean="0"/>
              <a:t>방법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대상자의 등 뒤로 다가가 노인의 </a:t>
            </a:r>
            <a:r>
              <a:rPr lang="ko-KR" altLang="en-US" sz="1200" dirty="0" err="1" smtClean="0"/>
              <a:t>검상돌기</a:t>
            </a:r>
            <a:r>
              <a:rPr lang="ko-KR" altLang="en-US" sz="1200" dirty="0" smtClean="0"/>
              <a:t> 하부에 시술자의 한 손을 주먹을 쥔 채로 대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</a:t>
            </a:r>
            <a:r>
              <a:rPr lang="ko-KR" altLang="en-US" sz="1200" dirty="0" smtClean="0"/>
              <a:t>고 다른 손으로 그 위를 잡은 후 </a:t>
            </a:r>
            <a:r>
              <a:rPr lang="en-US" altLang="ko-KR" sz="1200" dirty="0" smtClean="0"/>
              <a:t>4~5</a:t>
            </a:r>
            <a:r>
              <a:rPr lang="ko-KR" altLang="en-US" sz="1200" dirty="0" smtClean="0"/>
              <a:t>회 상방으로 복부를 강하게 압박한다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이러한 방법은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</a:t>
            </a:r>
            <a:r>
              <a:rPr lang="ko-KR" altLang="en-US" sz="1200" dirty="0" smtClean="0"/>
              <a:t>횡격막을 급히 상승시키고 기도 내 압력상승으로 </a:t>
            </a:r>
            <a:r>
              <a:rPr lang="ko-KR" altLang="en-US" sz="1200" dirty="0" err="1" smtClean="0"/>
              <a:t>기도내</a:t>
            </a:r>
            <a:r>
              <a:rPr lang="ko-KR" altLang="en-US" sz="1200" dirty="0" smtClean="0"/>
              <a:t> 이물이 밀려나오도록 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b="1" dirty="0" smtClean="0"/>
              <a:t>2. </a:t>
            </a:r>
            <a:r>
              <a:rPr lang="ko-KR" altLang="en-US" sz="1200" b="1" dirty="0" smtClean="0"/>
              <a:t>유의사항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복부와 흉부의 내부 장기손상 위험이 있으므로 반드시 내부 장기손상의 확인 과정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     </a:t>
            </a:r>
            <a:r>
              <a:rPr lang="ko-KR" altLang="en-US" sz="1200" dirty="0" smtClean="0"/>
              <a:t>이 요구되며 필요한 노인 환자에게만 시행한다</a:t>
            </a:r>
            <a:r>
              <a:rPr lang="en-US" altLang="ko-KR" sz="1200" dirty="0" smtClean="0"/>
              <a:t>.</a:t>
            </a:r>
            <a:endParaRPr lang="ko-KR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971600" y="4293096"/>
            <a:ext cx="7560840" cy="21602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332657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11560" y="3992284"/>
            <a:ext cx="7992888" cy="252376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 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(2)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의식이 없는 경우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    ① 노인을 옆으로 눕힌다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② 어깨를 한 손으로 받치고 다른 한 손으로 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우 견갑골 가운데의 등을 계속 두드린다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③ </a:t>
            </a:r>
            <a:r>
              <a:rPr lang="ko-KR" altLang="en-US" sz="1200" dirty="0" err="1" smtClean="0"/>
              <a:t>흉복부에</a:t>
            </a:r>
            <a:r>
              <a:rPr lang="ko-KR" altLang="en-US" sz="1200" dirty="0" smtClean="0"/>
              <a:t> 압력을 가한다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④ 노인을 위로 향하여 반듯하게 눕힌 다음 가슴 옆구리 아래에 양손을 놓고 가슴을 쥐어짜듯이 압력을 가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</a:t>
            </a:r>
            <a:r>
              <a:rPr lang="ko-KR" altLang="en-US" sz="1200" dirty="0" smtClean="0"/>
              <a:t>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⑤ 무의식 노인의 경우 음식이나 약을 주지 않는다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     - </a:t>
            </a:r>
            <a:r>
              <a:rPr lang="ko-KR" altLang="en-US" sz="1200" dirty="0" smtClean="0"/>
              <a:t>무의식 노인은 의식 장애의 정도에 따라서 연하반사나 재채기반사가 나타나지 않으므로 노인의 입에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 </a:t>
            </a:r>
            <a:r>
              <a:rPr lang="ko-KR" altLang="en-US" sz="1200" dirty="0" smtClean="0"/>
              <a:t>약이나 음식을 넣으면 호흡기로 이물이 들어가 기도폐쇄나 </a:t>
            </a:r>
            <a:r>
              <a:rPr lang="ko-KR" altLang="en-US" sz="1200" dirty="0" err="1" smtClean="0"/>
              <a:t>흡인성</a:t>
            </a:r>
            <a:r>
              <a:rPr lang="ko-KR" altLang="en-US" sz="1200" dirty="0" smtClean="0"/>
              <a:t> 폐렴을 일으키므로 고개를 옆으로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 </a:t>
            </a:r>
            <a:r>
              <a:rPr lang="ko-KR" altLang="en-US" sz="1200" dirty="0" smtClean="0"/>
              <a:t>돌린다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⑥ 구강 내 이물제거는 의치가 있는 경우 꺼내고 노인의 아래턱을 잡고 입을 열어서 손가락으로 끄집어낸다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⑦ 의식이 있는 대상자의 경우는 목 안쪽으로 손가락을 넣어 헛구역질이나 토하게 한 후 이물이 보일 때 손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</a:t>
            </a:r>
            <a:r>
              <a:rPr lang="ko-KR" altLang="en-US" sz="1200" dirty="0" smtClean="0"/>
              <a:t>가락으로 꺼내는 방법도 적용할 수 있다</a:t>
            </a:r>
            <a:r>
              <a:rPr lang="en-US" altLang="ko-KR" sz="1200" dirty="0" smtClean="0"/>
              <a:t>.</a:t>
            </a:r>
            <a:endParaRPr lang="ko-KR" altLang="en-US" sz="1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040" y="404664"/>
            <a:ext cx="7772400" cy="31683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139952" y="3656057"/>
            <a:ext cx="1008112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/>
              <a:t>하임리히법</a:t>
            </a:r>
            <a:r>
              <a:rPr lang="ko-KR" altLang="en-US" sz="1200" b="1" dirty="0" smtClean="0"/>
              <a:t>  </a:t>
            </a:r>
            <a:endParaRPr lang="ko-KR" alt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940445" y="3342184"/>
            <a:ext cx="23759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[ </a:t>
            </a:r>
            <a:r>
              <a:rPr lang="ko-KR" altLang="en-US" sz="900" dirty="0" smtClean="0"/>
              <a:t>출처</a:t>
            </a:r>
            <a:r>
              <a:rPr lang="en-US" altLang="ko-KR" sz="900" dirty="0" smtClean="0"/>
              <a:t>: </a:t>
            </a:r>
            <a:r>
              <a:rPr lang="ko-KR" altLang="en-US" sz="900" dirty="0" err="1" smtClean="0"/>
              <a:t>요양보호사</a:t>
            </a:r>
            <a:r>
              <a:rPr lang="ko-KR" altLang="en-US" sz="900" dirty="0" smtClean="0"/>
              <a:t> 직무교재</a:t>
            </a:r>
            <a:r>
              <a:rPr lang="en-US" altLang="ko-KR" sz="900" dirty="0" smtClean="0"/>
              <a:t>- </a:t>
            </a:r>
            <a:r>
              <a:rPr lang="ko-KR" altLang="en-US" sz="900" dirty="0" smtClean="0"/>
              <a:t>보건복지부 </a:t>
            </a:r>
            <a:r>
              <a:rPr lang="en-US" altLang="ko-KR" sz="900" dirty="0" smtClean="0"/>
              <a:t>]</a:t>
            </a:r>
            <a:endParaRPr lang="ko-KR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899592" y="2276872"/>
            <a:ext cx="7560840" cy="2952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332657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83568" y="476672"/>
            <a:ext cx="7848872" cy="590931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1400" b="1" dirty="0" smtClean="0">
                <a:solidFill>
                  <a:srgbClr val="00B0F0"/>
                </a:solidFill>
              </a:rPr>
              <a:t>2.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경련 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r>
              <a:rPr lang="en-US" altLang="ko-KR" sz="1200" b="1" dirty="0" smtClean="0"/>
              <a:t>  </a:t>
            </a:r>
          </a:p>
          <a:p>
            <a:r>
              <a:rPr lang="en-US" altLang="ko-KR" sz="1200" b="1" dirty="0" smtClean="0"/>
              <a:t>   </a:t>
            </a:r>
            <a:r>
              <a:rPr lang="ko-KR" altLang="en-US" sz="1200" dirty="0" smtClean="0"/>
              <a:t>경련은 뇌세포가 비정상적으로 자극되어 나타나는 현상으로 간질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중독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저혈당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알코올 금단증상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뇌졸중 시 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발생할 수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경련 시에는 몸이 뻣뻣해지거나 호흡곤란 및 의식변화가 있을 수 있으며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침을 흘리거나 괄약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근이 이완되어 대소변이 새어 나올 수도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경련을 하게 하는 원인을 제거하면 대부분 사라진다</a:t>
            </a:r>
            <a:r>
              <a:rPr lang="en-US" altLang="ko-KR" sz="1200" dirty="0" smtClean="0"/>
              <a:t>.</a:t>
            </a:r>
            <a:endParaRPr lang="en-US" altLang="ko-KR" sz="1200" b="1" dirty="0" smtClean="0"/>
          </a:p>
          <a:p>
            <a:r>
              <a:rPr lang="en-US" altLang="ko-KR" sz="1400" b="1" dirty="0" smtClean="0">
                <a:solidFill>
                  <a:srgbClr val="FF0000"/>
                </a:solidFill>
              </a:rPr>
              <a:t>  </a:t>
            </a:r>
          </a:p>
          <a:p>
            <a:r>
              <a:rPr lang="en-US" altLang="ko-KR" sz="1400" b="1" dirty="0" smtClean="0">
                <a:solidFill>
                  <a:srgbClr val="FF0000"/>
                </a:solidFill>
              </a:rPr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 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/>
              <a:t>       </a:t>
            </a:r>
            <a:r>
              <a:rPr lang="ko-KR" altLang="en-US" sz="1200" dirty="0" smtClean="0"/>
              <a:t>짠 음식과 다량의 수분을 공급한다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바람이 잘 통하는 서늘한 곳에 눕히고 휴식을 취하게 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경련이 일어 </a:t>
            </a:r>
            <a:endParaRPr lang="en-US" altLang="ko-KR" sz="1200" dirty="0" smtClean="0"/>
          </a:p>
          <a:p>
            <a:r>
              <a:rPr lang="en-US" altLang="ko-KR" sz="1200" dirty="0" smtClean="0"/>
              <a:t>       </a:t>
            </a:r>
            <a:r>
              <a:rPr lang="ko-KR" altLang="en-US" sz="1200" dirty="0" smtClean="0"/>
              <a:t>난 종아리 근육을 당겨주고 마사지를 한다</a:t>
            </a:r>
            <a:r>
              <a:rPr lang="en-US" altLang="ko-KR" sz="1200" dirty="0" smtClean="0"/>
              <a:t>.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  </a:t>
            </a: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 </a:t>
            </a:r>
            <a:r>
              <a:rPr lang="en-US" altLang="ko-KR" sz="1200" dirty="0" smtClean="0">
                <a:solidFill>
                  <a:schemeClr val="bg1"/>
                </a:solidFill>
              </a:rPr>
              <a:t> </a:t>
            </a:r>
            <a:r>
              <a:rPr lang="ko-KR" altLang="en-US" sz="1200" dirty="0" smtClean="0"/>
              <a:t>①</a:t>
            </a:r>
            <a:r>
              <a:rPr lang="ko-KR" altLang="en-US" sz="1200" dirty="0" smtClean="0">
                <a:solidFill>
                  <a:schemeClr val="bg1"/>
                </a:solidFill>
              </a:rPr>
              <a:t> </a:t>
            </a:r>
            <a:r>
              <a:rPr lang="ko-KR" altLang="en-US" sz="1200" dirty="0" smtClean="0"/>
              <a:t>경련이 멈출 때까지 대상자를 안전하게 보호해야 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② 침착하게 주위의 다른 사람들을 안심시키고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주위를 조용하고 어둡게 해주며 단단하고 예리한 물건을</a:t>
            </a:r>
          </a:p>
          <a:p>
            <a:r>
              <a:rPr lang="ko-KR" altLang="en-US" sz="1200" dirty="0" smtClean="0"/>
              <a:t> </a:t>
            </a:r>
            <a:r>
              <a:rPr lang="en-US" altLang="ko-KR" sz="1200" dirty="0" smtClean="0"/>
              <a:t>        </a:t>
            </a:r>
            <a:r>
              <a:rPr lang="ko-KR" altLang="en-US" sz="1200" dirty="0" smtClean="0"/>
              <a:t>치워 둔다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③ 속옷이나 목을 조이는 옷 등은 느슨하게 풀어준다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④ 기도가 막히지 않도록 대상자의 머리를 측면으로 돌려서 침과 이물질이 나오도록 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이때</a:t>
            </a:r>
          </a:p>
          <a:p>
            <a:r>
              <a:rPr lang="ko-KR" altLang="en-US" sz="1200" dirty="0" smtClean="0"/>
              <a:t> </a:t>
            </a:r>
            <a:r>
              <a:rPr lang="en-US" altLang="ko-KR" sz="1200" dirty="0" smtClean="0"/>
              <a:t>        </a:t>
            </a:r>
            <a:r>
              <a:rPr lang="ko-KR" altLang="en-US" sz="1200" dirty="0" smtClean="0"/>
              <a:t>혀를 깨물지 않게 주의 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⑤ 머리맡에 말은 재킷과 같은 평편하고 부드러운 물건을 놓아 기도가 막히지 않도록 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⑥ 입을 딱딱한 기구나 손가락으로 강제로 열려고 하면 안 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강제로 하면 대상자의 치아나 턱을 </a:t>
            </a:r>
            <a:r>
              <a:rPr lang="ko-KR" altLang="en-US" sz="1200" dirty="0" err="1" smtClean="0"/>
              <a:t>손상시</a:t>
            </a:r>
            <a:r>
              <a:rPr lang="ko-KR" altLang="en-US" sz="1200" dirty="0" smtClean="0"/>
              <a:t>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킬 수 있고 열려고 했던 사람도 다칠 수 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⑦ 경련을 하는 대상자를 붙잡거나 움직임을 멈추려고 하지 않는다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⑧ 경련이 멈춘 후에 호흡을 다시 하지 않는 경우를 제외하고 인공호흡을 시도해서는 안 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⑨ 경련이 멈출 때까지 대상자 곁에 있어준다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⑩ 경련이 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분 이상 지속되거나 다른 경련이 곧바로 시작되거나 경련이 멈춘 후 깨어나지 않을 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상해를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입었을 경우 </a:t>
            </a:r>
            <a:r>
              <a:rPr lang="en-US" altLang="ko-KR" sz="1200" dirty="0" smtClean="0"/>
              <a:t>119</a:t>
            </a:r>
            <a:r>
              <a:rPr lang="ko-KR" altLang="en-US" sz="1200" dirty="0" smtClean="0"/>
              <a:t>나 의료기관에 연락하여 도움을 요청한다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⑪ 경련을 멈추기 위해서 대상자를 주무르거나 잡는 행위는 도움이 되지 않는다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특히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간질로 경련을 한 노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인들은 뼈가 부러질 수도 있고 특히 경련 후 이상한 통증이 있는지 확인해야 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</a:t>
            </a: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2)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경련 처치 시 주의사항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① 경련은 </a:t>
            </a:r>
            <a:r>
              <a:rPr lang="en-US" altLang="ko-KR" sz="1200" dirty="0" smtClean="0"/>
              <a:t>1~2</a:t>
            </a:r>
            <a:r>
              <a:rPr lang="ko-KR" altLang="en-US" sz="1200" dirty="0" smtClean="0"/>
              <a:t>분 후면 끝나므로 대상자를 꽉 붙잡거나 억지로 경련을 멈추게 하지 말고 조용히 기다린다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② 경련성 질환이 없던 대상자가 경련을 일으키거나 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분 이상 경련이 지속될 때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시설장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간호사 등에게 보고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하고 즉시 </a:t>
            </a:r>
            <a:r>
              <a:rPr lang="en-US" altLang="ko-KR" sz="1200" dirty="0" smtClean="0"/>
              <a:t>119</a:t>
            </a:r>
            <a:r>
              <a:rPr lang="ko-KR" altLang="en-US" sz="1200" dirty="0" smtClean="0"/>
              <a:t>에 신고한다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</a:t>
            </a:r>
            <a:endParaRPr lang="ko-KR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7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3493" y="476673"/>
            <a:ext cx="7504931" cy="5472607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923928" y="6165304"/>
            <a:ext cx="1370888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경련 시 처치요령</a:t>
            </a:r>
            <a:endParaRPr lang="ko-KR" alt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868144" y="6006480"/>
            <a:ext cx="23759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[ </a:t>
            </a:r>
            <a:r>
              <a:rPr lang="ko-KR" altLang="en-US" sz="900" dirty="0" smtClean="0"/>
              <a:t>출처</a:t>
            </a:r>
            <a:r>
              <a:rPr lang="en-US" altLang="ko-KR" sz="900" dirty="0" smtClean="0"/>
              <a:t>: </a:t>
            </a:r>
            <a:r>
              <a:rPr lang="ko-KR" altLang="en-US" sz="900" dirty="0" err="1" smtClean="0"/>
              <a:t>요양보호사</a:t>
            </a:r>
            <a:r>
              <a:rPr lang="ko-KR" altLang="en-US" sz="900" dirty="0" smtClean="0"/>
              <a:t> 직무교재</a:t>
            </a:r>
            <a:r>
              <a:rPr lang="en-US" altLang="ko-KR" sz="900" dirty="0" smtClean="0"/>
              <a:t>- </a:t>
            </a:r>
            <a:r>
              <a:rPr lang="ko-KR" altLang="en-US" sz="900" dirty="0" smtClean="0"/>
              <a:t>보건복지부 </a:t>
            </a:r>
            <a:r>
              <a:rPr lang="en-US" altLang="ko-KR" sz="900" dirty="0" smtClean="0"/>
              <a:t>]</a:t>
            </a:r>
            <a:endParaRPr lang="ko-KR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0"/>
            <a:ext cx="8352928" cy="6430869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83568" y="277480"/>
            <a:ext cx="7848872" cy="6247864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1400" b="1" dirty="0" smtClean="0">
                <a:solidFill>
                  <a:srgbClr val="00B0F0"/>
                </a:solidFill>
              </a:rPr>
              <a:t>3.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화상 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r>
              <a:rPr lang="en-US" altLang="ko-KR" sz="1200" b="1" dirty="0" smtClean="0"/>
              <a:t>  </a:t>
            </a:r>
          </a:p>
          <a:p>
            <a:r>
              <a:rPr lang="en-US" altLang="ko-KR" sz="1200" b="1" dirty="0" smtClean="0"/>
              <a:t>   </a:t>
            </a:r>
            <a:r>
              <a:rPr lang="ko-KR" altLang="en-US" sz="1200" dirty="0" smtClean="0"/>
              <a:t>화상이란 뜨거운 물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건열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습열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난방기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전기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화학 물질로 인한 신체 조직의 손상을 말한다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무의식 상태에서  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는 더운 물주머니에 의해서도 화상을 입을 수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노인의 경우는 같은 상황에서도 성인보다 더 심각하게 화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상을 입을 수 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화학 약품에 의한 손상은 단순한 열에 의한 손상보다 더 심각하다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대부분의 화재는 가정에서 발생하며 많은  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노인들이 화염보다는 연기흡입으로 사망한다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플라스틱 물질이 연소될 때 나오는 해로운 연기는 특히 호흡기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계 문제를 가지고 있는 노인들에게 더욱 치명적이다</a:t>
            </a:r>
            <a:r>
              <a:rPr lang="en-US" altLang="ko-KR" sz="1200" dirty="0" smtClean="0"/>
              <a:t>.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400" b="1" dirty="0" smtClean="0">
                <a:solidFill>
                  <a:srgbClr val="FF0000"/>
                </a:solidFill>
              </a:rPr>
              <a:t>  </a:t>
            </a:r>
          </a:p>
          <a:p>
            <a:r>
              <a:rPr lang="en-US" altLang="ko-KR" sz="1400" b="1" dirty="0" smtClean="0"/>
              <a:t>   </a:t>
            </a:r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화상 원인</a:t>
            </a:r>
            <a:endParaRPr lang="en-US" altLang="ko-KR" sz="1200" b="1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 </a:t>
            </a:r>
            <a:r>
              <a:rPr lang="en-US" altLang="ko-KR" sz="1200" b="1" dirty="0" smtClean="0"/>
              <a:t>(1) </a:t>
            </a:r>
            <a:r>
              <a:rPr lang="ko-KR" altLang="en-US" sz="1200" b="1" dirty="0" smtClean="0"/>
              <a:t>기도 화상 </a:t>
            </a:r>
            <a:endParaRPr lang="en-US" altLang="ko-KR" sz="1200" b="1" dirty="0" smtClean="0"/>
          </a:p>
          <a:p>
            <a:r>
              <a:rPr lang="ko-KR" altLang="en-US" sz="1200" dirty="0" smtClean="0"/>
              <a:t>       ① 화재로 인하여 정신을 잃고 쓰러져 있거나 얼굴화상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밀폐된 곳에서의 연기나 가스로 인한 화상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거친 호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</a:t>
            </a:r>
            <a:r>
              <a:rPr lang="ko-KR" altLang="en-US" sz="1200" dirty="0" err="1" smtClean="0"/>
              <a:t>흡</a:t>
            </a:r>
            <a:r>
              <a:rPr lang="ko-KR" altLang="en-US" sz="1200" dirty="0" smtClean="0"/>
              <a:t> 및 기침이 있을 때는 호흡기 계통의 화상을 의심하여야 한다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 ② 얼굴화상이나 입과 목 속에 화상을 입으면 기도가 붓거나 염증이 생겨 기도가 막히게 되고 질식 위험이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</a:t>
            </a:r>
            <a:r>
              <a:rPr lang="ko-KR" altLang="en-US" sz="1200" dirty="0" smtClean="0"/>
              <a:t>높아진다</a:t>
            </a:r>
            <a:r>
              <a:rPr lang="en-US" altLang="ko-KR" sz="1200" dirty="0" smtClean="0"/>
              <a:t>.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 </a:t>
            </a:r>
            <a:r>
              <a:rPr lang="en-US" altLang="ko-KR" sz="1200" b="1" dirty="0" smtClean="0"/>
              <a:t>(2) </a:t>
            </a:r>
            <a:r>
              <a:rPr lang="ko-KR" altLang="en-US" sz="1200" b="1" dirty="0" smtClean="0"/>
              <a:t>화학약품에 의한 화상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  ① 청소용 염산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표백제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페인트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정원 살충제 등이 피부에 접촉할 때 화상이 유발될 수 있다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 ② 화상의 진행을 막기 위하여 화학물질을 피부와 분리시키는 것이 중요하다</a:t>
            </a:r>
            <a:r>
              <a:rPr lang="en-US" altLang="ko-KR" sz="1200" dirty="0" smtClean="0"/>
              <a:t>.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/>
              <a:t>    (3) </a:t>
            </a:r>
            <a:r>
              <a:rPr lang="ko-KR" altLang="en-US" sz="1200" b="1" dirty="0" smtClean="0"/>
              <a:t>전기 화상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  ① 전기 화상은 전류가 몸을 통과할 때 일어나는데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언뜻 겉으로 보기에는 큰 손상이 없어 보일 수 있지만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</a:t>
            </a:r>
            <a:r>
              <a:rPr lang="ko-KR" altLang="en-US" sz="1200" dirty="0" smtClean="0"/>
              <a:t>전류가 지나가면서 화상과 </a:t>
            </a:r>
            <a:r>
              <a:rPr lang="ko-KR" altLang="en-US" sz="1200" dirty="0" err="1" smtClean="0"/>
              <a:t>심부정맥을</a:t>
            </a:r>
            <a:r>
              <a:rPr lang="ko-KR" altLang="en-US" sz="1200" dirty="0" smtClean="0"/>
              <a:t> 포함한 심한 내부 손상을 일으킬 수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이때 중요한 점은 외관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</a:t>
            </a:r>
            <a:r>
              <a:rPr lang="ko-KR" altLang="en-US" sz="1200" dirty="0" smtClean="0"/>
              <a:t>상 보이는 상처가 빙산의 일각에 불과하다는 점이다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 ② 옷을 통과하는 고압전류는 정상적인 심장 박동을 방해하고 </a:t>
            </a:r>
            <a:r>
              <a:rPr lang="ko-KR" altLang="en-US" sz="1200" dirty="0" err="1" smtClean="0"/>
              <a:t>심정지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화상 등의 상처를 입힌다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일반 가정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</a:t>
            </a:r>
            <a:r>
              <a:rPr lang="ko-KR" altLang="en-US" sz="1200" dirty="0" smtClean="0"/>
              <a:t>에서 사용하는 낮은 전압에서도 화상을 입을 수 있으며 종종 심각한 후유증을 입게 된다</a:t>
            </a:r>
            <a:r>
              <a:rPr lang="en-US" altLang="ko-KR" sz="1200" dirty="0" smtClean="0"/>
              <a:t>.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</a:t>
            </a:r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화상 손상정도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b="1" dirty="0" smtClean="0"/>
              <a:t>    </a:t>
            </a:r>
            <a:r>
              <a:rPr lang="en-US" altLang="ko-KR" sz="1200" b="1" dirty="0" smtClean="0"/>
              <a:t>(1) 1</a:t>
            </a:r>
            <a:r>
              <a:rPr lang="ko-KR" altLang="en-US" sz="1200" b="1" dirty="0" smtClean="0"/>
              <a:t>도 화상</a:t>
            </a:r>
            <a:endParaRPr lang="en-US" altLang="ko-KR" sz="1200" b="1" dirty="0" smtClean="0"/>
          </a:p>
          <a:p>
            <a:r>
              <a:rPr lang="ko-KR" altLang="en-US" sz="1200" dirty="0" smtClean="0"/>
              <a:t>       ① 열에 의해 붉어져 </a:t>
            </a:r>
            <a:r>
              <a:rPr lang="ko-KR" altLang="en-US" sz="1200" dirty="0" err="1" smtClean="0"/>
              <a:t>홍반성이고</a:t>
            </a:r>
            <a:r>
              <a:rPr lang="ko-KR" altLang="en-US" sz="1200" dirty="0" smtClean="0"/>
              <a:t> 표피층 만의 손상이 보인다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 ② 대상자는 </a:t>
            </a:r>
            <a:r>
              <a:rPr lang="ko-KR" altLang="en-US" sz="1200" dirty="0" err="1" smtClean="0"/>
              <a:t>열감과</a:t>
            </a:r>
            <a:r>
              <a:rPr lang="ko-KR" altLang="en-US" sz="1200" dirty="0" smtClean="0"/>
              <a:t> 통증을 느끼며 부종이 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 ③ 피부가 붉게 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따끔거리는 등의 통증을 수반한다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 ④ </a:t>
            </a:r>
            <a:r>
              <a:rPr lang="ko-KR" altLang="en-US" sz="1200" dirty="0" err="1" smtClean="0"/>
              <a:t>피부층</a:t>
            </a:r>
            <a:r>
              <a:rPr lang="ko-KR" altLang="en-US" sz="1200" dirty="0" smtClean="0"/>
              <a:t> 중에 가장 </a:t>
            </a:r>
            <a:r>
              <a:rPr lang="ko-KR" altLang="en-US" sz="1200" dirty="0" err="1" smtClean="0"/>
              <a:t>바깥층인</a:t>
            </a:r>
            <a:r>
              <a:rPr lang="ko-KR" altLang="en-US" sz="1200" dirty="0" smtClean="0"/>
              <a:t> 표피가 손상된다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 ⑤ 즉시 찬물로 식히는 등의 처치만으로도 효과를 볼 수 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 ⑥ 회복 후에는 반흔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흉터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이 남지 않는다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 ⑦ 햇볕화상의 경우가 일반적인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도 화상의 좋은 예가 된다</a:t>
            </a:r>
            <a:r>
              <a:rPr lang="en-US" altLang="ko-KR" sz="12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7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11560" y="476672"/>
            <a:ext cx="7992888" cy="2308324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</a:t>
            </a:r>
            <a:r>
              <a:rPr lang="en-US" altLang="ko-KR" sz="1200" dirty="0" smtClean="0"/>
              <a:t>   </a:t>
            </a:r>
            <a:r>
              <a:rPr lang="en-US" altLang="ko-KR" sz="1200" b="1" dirty="0" smtClean="0"/>
              <a:t>(2) 2</a:t>
            </a:r>
            <a:r>
              <a:rPr lang="ko-KR" altLang="en-US" sz="1200" b="1" dirty="0" smtClean="0"/>
              <a:t>도 화상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  ① 피부에 수포가 생긴 정도의 화상으로 표피 및 진피의 손상이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     ② 대상자는 심한 통증을 느끼며 수포가 보인다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 ③ 표피와 진피에 화상을 입은 것이다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 ④ </a:t>
            </a:r>
            <a:r>
              <a:rPr lang="ko-KR" altLang="en-US" sz="1200" dirty="0" err="1" smtClean="0"/>
              <a:t>홍반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통증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부어오름</a:t>
            </a:r>
            <a:r>
              <a:rPr lang="ko-KR" altLang="en-US" sz="1200" dirty="0" smtClean="0"/>
              <a:t> 그리고 사고 후 </a:t>
            </a:r>
            <a:r>
              <a:rPr lang="en-US" altLang="ko-KR" sz="1200" dirty="0" smtClean="0"/>
              <a:t>24</a:t>
            </a:r>
            <a:r>
              <a:rPr lang="ko-KR" altLang="en-US" sz="1200" dirty="0" smtClean="0"/>
              <a:t>시간 내에 물집이 생긴다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 ⑤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주일에서 몇 주일로 치유되지만 그 자리에 색소침착이 남는 일이 많다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 ⑥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차 감염을 일으키면 국소증세는 더 심하고 경과도 오래 간다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</a:t>
            </a:r>
            <a:r>
              <a:rPr lang="en-US" altLang="ko-KR" sz="1200" b="1" dirty="0" smtClean="0"/>
              <a:t> (3) 3</a:t>
            </a:r>
            <a:r>
              <a:rPr lang="ko-KR" altLang="en-US" sz="1200" b="1" dirty="0" smtClean="0"/>
              <a:t>도 화상 </a:t>
            </a:r>
            <a:endParaRPr lang="en-US" altLang="ko-KR" sz="1200" b="1" dirty="0" smtClean="0"/>
          </a:p>
          <a:p>
            <a:r>
              <a:rPr lang="ko-KR" altLang="en-US" sz="1200" dirty="0" smtClean="0"/>
              <a:t>       ① 화상의 정도가 매우 심하여 </a:t>
            </a:r>
            <a:r>
              <a:rPr lang="ko-KR" altLang="en-US" sz="1200" dirty="0" err="1" smtClean="0"/>
              <a:t>괴사성이고</a:t>
            </a:r>
            <a:r>
              <a:rPr lang="ko-KR" altLang="en-US" sz="1200" dirty="0" smtClean="0"/>
              <a:t> 피부의 진피 또는 </a:t>
            </a:r>
            <a:r>
              <a:rPr lang="ko-KR" altLang="en-US" sz="1200" dirty="0" err="1" smtClean="0"/>
              <a:t>심부조직까지</a:t>
            </a:r>
            <a:r>
              <a:rPr lang="ko-KR" altLang="en-US" sz="1200" dirty="0" smtClean="0"/>
              <a:t> 손상된 상태이다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  ② 대상자는 거의 동통 지각이 없고 </a:t>
            </a:r>
            <a:r>
              <a:rPr lang="ko-KR" altLang="en-US" sz="1200" dirty="0" err="1" smtClean="0"/>
              <a:t>가피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부스럼딱지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가 형성되며 흉터가 보인다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 ③ 피부의 표피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진피층은</a:t>
            </a:r>
            <a:r>
              <a:rPr lang="ko-KR" altLang="en-US" sz="1200" dirty="0" smtClean="0"/>
              <a:t> 물론 피하 지방층까지 손상이 파급된 상태로서 두꺼운 피부껍질을 형성하게 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 ④ </a:t>
            </a:r>
            <a:r>
              <a:rPr lang="ko-KR" altLang="en-US" sz="1200" dirty="0" err="1" smtClean="0"/>
              <a:t>가피는</a:t>
            </a:r>
            <a:r>
              <a:rPr lang="ko-KR" altLang="en-US" sz="1200" dirty="0" smtClean="0"/>
              <a:t> 죽은 조직으로 감각이 없는 것이 특징이며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피부이식수술을 필요로 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 </a:t>
            </a:r>
            <a:endParaRPr lang="en-US" altLang="ko-KR" sz="1200" dirty="0" smtClean="0"/>
          </a:p>
        </p:txBody>
      </p:sp>
      <p:pic>
        <p:nvPicPr>
          <p:cNvPr id="8" name="_x12834544" descr="EMB000007441a4d"/>
          <p:cNvPicPr>
            <a:picLocks noChangeAspect="1" noChangeArrowheads="1"/>
          </p:cNvPicPr>
          <p:nvPr/>
        </p:nvPicPr>
        <p:blipFill>
          <a:blip r:embed="rId2" cstate="print"/>
          <a:srcRect l="6943" t="24840" r="4698" b="9496"/>
          <a:stretch>
            <a:fillRect/>
          </a:stretch>
        </p:blipFill>
        <p:spPr bwMode="auto">
          <a:xfrm>
            <a:off x="683568" y="3284984"/>
            <a:ext cx="394757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644008" y="3928988"/>
            <a:ext cx="38884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★ </a:t>
            </a:r>
            <a:r>
              <a:rPr lang="en-US" altLang="ko-KR" sz="1200" b="1" dirty="0" smtClean="0"/>
              <a:t>1</a:t>
            </a:r>
            <a:r>
              <a:rPr lang="ko-KR" altLang="en-US" sz="1200" b="1" dirty="0" smtClean="0"/>
              <a:t>도 화상 </a:t>
            </a:r>
            <a:r>
              <a:rPr lang="en-US" altLang="ko-KR" sz="1200" b="1" dirty="0" smtClean="0"/>
              <a:t>– </a:t>
            </a:r>
            <a:r>
              <a:rPr lang="ko-KR" altLang="en-US" sz="1200" b="1" dirty="0" smtClean="0"/>
              <a:t>피부가 </a:t>
            </a:r>
            <a:r>
              <a:rPr lang="ko-KR" altLang="en-US" sz="1200" b="1" dirty="0" err="1" smtClean="0"/>
              <a:t>부어오르나</a:t>
            </a:r>
            <a:r>
              <a:rPr lang="ko-KR" altLang="en-US" sz="1200" b="1" dirty="0" smtClean="0"/>
              <a:t> 물집이 생기지 않음</a:t>
            </a:r>
            <a:endParaRPr lang="en-US" altLang="ko-KR" sz="1200" b="1" dirty="0" smtClean="0"/>
          </a:p>
          <a:p>
            <a:pPr>
              <a:buFont typeface="Arial" pitchFamily="34" charset="0"/>
              <a:buChar char="•"/>
            </a:pPr>
            <a:endParaRPr lang="en-US" altLang="ko-KR" sz="1200" dirty="0"/>
          </a:p>
          <a:p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endParaRPr lang="en-US" altLang="ko-KR" sz="1200" dirty="0" smtClean="0"/>
          </a:p>
          <a:p>
            <a:r>
              <a:rPr lang="ko-KR" altLang="en-US" sz="1200" b="1" dirty="0" smtClean="0"/>
              <a:t>★ </a:t>
            </a:r>
            <a:r>
              <a:rPr lang="en-US" altLang="ko-KR" sz="1200" b="1" dirty="0" smtClean="0"/>
              <a:t>2</a:t>
            </a:r>
            <a:r>
              <a:rPr lang="ko-KR" altLang="en-US" sz="1200" b="1" dirty="0" smtClean="0"/>
              <a:t>도 화상 </a:t>
            </a:r>
            <a:r>
              <a:rPr lang="en-US" altLang="ko-KR" sz="1200" b="1" dirty="0" smtClean="0"/>
              <a:t>– </a:t>
            </a:r>
            <a:r>
              <a:rPr lang="ko-KR" altLang="en-US" sz="1200" b="1" dirty="0" smtClean="0"/>
              <a:t>상처가 붓고 물집이 생기며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피부 속에  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                </a:t>
            </a:r>
            <a:r>
              <a:rPr lang="ko-KR" altLang="en-US" sz="1200" b="1" dirty="0" smtClean="0"/>
              <a:t>염증이 생김</a:t>
            </a:r>
            <a:endParaRPr lang="en-US" altLang="ko-KR" sz="1200" b="1" dirty="0" smtClean="0"/>
          </a:p>
          <a:p>
            <a:pPr>
              <a:buFont typeface="Arial" pitchFamily="34" charset="0"/>
              <a:buChar char="•"/>
            </a:pPr>
            <a:endParaRPr lang="en-US" altLang="ko-KR" sz="1200" dirty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r>
              <a:rPr lang="ko-KR" altLang="en-US" sz="1200" b="1" dirty="0" smtClean="0"/>
              <a:t>★ </a:t>
            </a:r>
            <a:r>
              <a:rPr lang="en-US" altLang="ko-KR" sz="1200" b="1" dirty="0" smtClean="0"/>
              <a:t>3</a:t>
            </a:r>
            <a:r>
              <a:rPr lang="ko-KR" altLang="en-US" sz="1200" b="1" dirty="0" smtClean="0"/>
              <a:t>도 화상 </a:t>
            </a:r>
            <a:r>
              <a:rPr lang="en-US" altLang="ko-KR" sz="1200" b="1" dirty="0" smtClean="0"/>
              <a:t>– </a:t>
            </a:r>
            <a:r>
              <a:rPr lang="ko-KR" altLang="en-US" sz="1200" b="1" dirty="0" smtClean="0"/>
              <a:t>피부가 하얗게 되고 피부 속까지 화상을     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                </a:t>
            </a:r>
            <a:r>
              <a:rPr lang="ko-KR" altLang="en-US" sz="1200" b="1" dirty="0" smtClean="0"/>
              <a:t>입음</a:t>
            </a:r>
            <a:endParaRPr lang="en-US" altLang="ko-KR" sz="1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1"/>
            <a:ext cx="8352928" cy="655272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83568" y="483051"/>
            <a:ext cx="7848872" cy="61863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   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 ① 부종이 심해지기 전에 가능하다면 시계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반지 등을 제거한다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② </a:t>
            </a:r>
            <a:r>
              <a:rPr lang="en-US" altLang="ko-KR" sz="1200" dirty="0" smtClean="0"/>
              <a:t>1~2</a:t>
            </a:r>
            <a:r>
              <a:rPr lang="ko-KR" altLang="en-US" sz="1200" dirty="0" smtClean="0"/>
              <a:t>도의 적은 범위의 화상의 경우는 환부를 찬물에 담그든지 흐르는 찬물에 직접 대서 식히되 화상 부위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에 직접 얼음을 대지 않도록 한다</a:t>
            </a:r>
            <a:endParaRPr lang="en-US" altLang="ko-KR" sz="1200" dirty="0" smtClean="0"/>
          </a:p>
          <a:p>
            <a:r>
              <a:rPr lang="ko-KR" altLang="en-US" sz="1200" dirty="0" smtClean="0"/>
              <a:t>     ③ 수포가 생겼거나 피부가 벗겨졌을 때는 깨끗한 거즈나 천을 대고 찬물에 식힌다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④ 즉시 화상 부위를 수 분 내지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심하면 </a:t>
            </a:r>
            <a:r>
              <a:rPr lang="en-US" altLang="ko-KR" sz="1200" dirty="0" smtClean="0"/>
              <a:t>30</a:t>
            </a:r>
            <a:r>
              <a:rPr lang="ko-KR" altLang="en-US" sz="1200" dirty="0" smtClean="0"/>
              <a:t>분 이상 찬물로 식힌다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화상을 입었을 때 소독약을 먼저 바르는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것보다는 냉각이 우선이다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⑤ 수건에 싼 얼음주머니나 젖은 물수건 등을 이용하여 </a:t>
            </a:r>
            <a:r>
              <a:rPr lang="ko-KR" altLang="en-US" sz="1200" dirty="0" err="1" smtClean="0"/>
              <a:t>냉찜질을</a:t>
            </a:r>
            <a:r>
              <a:rPr lang="ko-KR" altLang="en-US" sz="1200" dirty="0" smtClean="0"/>
              <a:t> 하면 화상 면의 확대와 수포발생을 </a:t>
            </a:r>
            <a:r>
              <a:rPr lang="ko-KR" altLang="en-US" sz="1200" dirty="0" err="1" smtClean="0"/>
              <a:t>방지하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염증을 억제하며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통증을 완화하는 데 도움이 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⑥ 범위가 넓은 경우에는 차게 식히면서 의료기관으로 이송하되 노인의 경우는 </a:t>
            </a:r>
            <a:r>
              <a:rPr lang="ko-KR" altLang="en-US" sz="1200" dirty="0" err="1" smtClean="0"/>
              <a:t>저체온이</a:t>
            </a:r>
            <a:r>
              <a:rPr lang="ko-KR" altLang="en-US" sz="1200" dirty="0" smtClean="0"/>
              <a:t> 발생하지 않도록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체온을 측정하면서 식히도록 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⑦ 체온상실로 인한 쇼크방지를 위하여 외부 공기에의 노출은 가능한 줄이고 보온한다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⑧ 병원으로 이송하며 계속 </a:t>
            </a:r>
            <a:r>
              <a:rPr lang="ko-KR" altLang="en-US" sz="1200" dirty="0" err="1" smtClean="0"/>
              <a:t>냉찜질을</a:t>
            </a:r>
            <a:r>
              <a:rPr lang="ko-KR" altLang="en-US" sz="1200" dirty="0" smtClean="0"/>
              <a:t> 할 때도 해당 부위를 제외하고 보온한다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⑨ 중증 화상일 경우 특수 처치에 대비하여 대상자가 갈증을 호소하는 경우 입술을 축이는 정도로 물을 준다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⑧ 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알칼리 등의 화학 물질이 눈 안으로 유입된 경우 손상 부위 눈 쪽으로 고개를 기울여 눈꺼풀을 벌리고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물을 흘려 부으면서 세척한다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⑩ 화상 부위에 입혀진 옷은 옷 위로 냉수를 부으면서 식히되 수포가 터질 수 있으므로 옷을 함부로 벗겨내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지 않도록 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⑪ 옷이나 양말은 그 위로 물을 끼얹어 냉각시킨 후 벗긴다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벗기기 힘들면 가위를 이용한다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그리고 반지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시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계 등은 손이 부어 오르기 전에 빼준다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⑫ 물집은 그 자체가 멸균 드레싱의 역할을 하므로 응급 처치에서는 함부로 터뜨리지 않도록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⑬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도 화상인 경우는 냉각 후 바셀린 거즈나 윤활유를 바르고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도 화상으로 생긴 수포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물집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는 가급적 터트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리지 않는다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⑭ 너무 많이 부풀어 통증을 호소하면 세균감염에 주의하며 소독된 바늘로 수포의 아래 부위를 찔러 </a:t>
            </a:r>
            <a:r>
              <a:rPr lang="ko-KR" altLang="en-US" sz="1200" dirty="0" err="1" smtClean="0"/>
              <a:t>삼출물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을 제거한다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⑮ 수포의 범위가 넓으면 환부 냉각만 하면서 약은 바르지 말고 병원에 의뢰한다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① 의료기관에 옮겨질 때까지 찬 물수건으로 지속적으로 식히되 약품이나 기름연고 등을 바르지 않도록 한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② 전기로 인한 화상 시에는 전기 에너지에 의해 부정맥이 발생하여 심정지가 될 수 있으므로 주의 깊은 관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err="1" smtClean="0"/>
              <a:t>찰과</a:t>
            </a:r>
            <a:r>
              <a:rPr lang="ko-KR" altLang="en-US" sz="1200" dirty="0" smtClean="0"/>
              <a:t> 대응이 필요하다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광범위한 화상에서 통증과 체액손실로 쇼크가 유발될 수 있으므로 의식이 있으면 찬 소금물을 주고 필요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시 진통제를 투여한다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④ 이송 도중 호흡을 유지하고 쇼크방지 조치를 할 수 있는 전문차량을 이용하며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화상치료가 준비된 가능한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큰 병원으로 후송한다</a:t>
            </a:r>
            <a:r>
              <a:rPr lang="en-US" altLang="ko-KR" sz="1200" dirty="0" smtClean="0"/>
              <a:t>.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2610" y="199673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3)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화상의 일반적인 처치방법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1"/>
            <a:ext cx="8352928" cy="655272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83568" y="483051"/>
            <a:ext cx="7848872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   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200" b="1" dirty="0" smtClean="0"/>
              <a:t>(1) </a:t>
            </a:r>
            <a:r>
              <a:rPr lang="ko-KR" altLang="en-US" sz="1200" b="1" dirty="0" smtClean="0"/>
              <a:t>기도화상</a:t>
            </a:r>
            <a:endParaRPr lang="en-US" altLang="ko-KR" sz="1200" b="1" dirty="0" smtClean="0"/>
          </a:p>
          <a:p>
            <a:r>
              <a:rPr lang="ko-KR" altLang="en-US" sz="1200" dirty="0" smtClean="0"/>
              <a:t>        ① 즉시 </a:t>
            </a:r>
            <a:r>
              <a:rPr lang="en-US" altLang="ko-KR" sz="1200" dirty="0" smtClean="0"/>
              <a:t>119</a:t>
            </a:r>
            <a:r>
              <a:rPr lang="ko-KR" altLang="en-US" sz="1200" dirty="0" smtClean="0"/>
              <a:t>에 연락하여 전문가에게 기도 화상이 의심된다고 알린다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  ② 목 주변의 옷을 풀어 주어 대상자가 숨을 쉴 수 있도록 가능한 조치를 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b="1" dirty="0" smtClean="0"/>
              <a:t>     (2) </a:t>
            </a:r>
            <a:r>
              <a:rPr lang="ko-KR" altLang="en-US" sz="1200" b="1" dirty="0" smtClean="0"/>
              <a:t>화학약품에 의한 화상 </a:t>
            </a:r>
            <a:endParaRPr lang="en-US" altLang="ko-KR" sz="1200" b="1" dirty="0" smtClean="0"/>
          </a:p>
          <a:p>
            <a:r>
              <a:rPr lang="ko-KR" altLang="en-US" sz="1200" dirty="0" smtClean="0"/>
              <a:t>        ① 약품이 묻은 옷과 장신구는 제거하여 화학물질과 피부를 분리시킨다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  ② 화상부위를 흐르는 찬물에 </a:t>
            </a:r>
            <a:r>
              <a:rPr lang="en-US" altLang="ko-KR" sz="1200" dirty="0" smtClean="0"/>
              <a:t>15~30</a:t>
            </a:r>
            <a:r>
              <a:rPr lang="ko-KR" altLang="en-US" sz="1200" dirty="0" smtClean="0"/>
              <a:t>분 정도 통증이 사라질 때까지 식힌다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   ③ 건조한 소독거즈로 화상부위를 덮어주고 병원으로 이송한다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 </a:t>
            </a:r>
            <a:r>
              <a:rPr lang="en-US" altLang="ko-KR" sz="1200" b="1" dirty="0" smtClean="0"/>
              <a:t>(3) </a:t>
            </a:r>
            <a:r>
              <a:rPr lang="ko-KR" altLang="en-US" sz="1200" b="1" dirty="0" smtClean="0"/>
              <a:t>전기 화상 </a:t>
            </a:r>
            <a:endParaRPr lang="en-US" altLang="ko-KR" sz="1200" b="1" dirty="0" smtClean="0"/>
          </a:p>
          <a:p>
            <a:r>
              <a:rPr lang="ko-KR" altLang="en-US" sz="1200" dirty="0" smtClean="0"/>
              <a:t>        ① 감전 원인을 제거한 후 안정자세를 취하게 한다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  ② 소독거즈로 화상부위를 덮어주고 병원으로 이송한다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2610" y="199673"/>
            <a:ext cx="2031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4)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화상의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원인별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처치방법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636912"/>
            <a:ext cx="5904656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124627" y="6320353"/>
            <a:ext cx="2095445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ko-KR" altLang="en-US" sz="1200" b="1" dirty="0" smtClean="0"/>
              <a:t>손상 정도에 따른 화상 유형</a:t>
            </a:r>
            <a:endParaRPr lang="ko-KR" altLang="en-US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652413" y="6237312"/>
            <a:ext cx="23759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[ </a:t>
            </a:r>
            <a:r>
              <a:rPr lang="ko-KR" altLang="en-US" sz="900" dirty="0" smtClean="0"/>
              <a:t>출처</a:t>
            </a:r>
            <a:r>
              <a:rPr lang="en-US" altLang="ko-KR" sz="900" dirty="0" smtClean="0"/>
              <a:t>: </a:t>
            </a:r>
            <a:r>
              <a:rPr lang="ko-KR" altLang="en-US" sz="900" dirty="0" err="1" smtClean="0"/>
              <a:t>요양보호사</a:t>
            </a:r>
            <a:r>
              <a:rPr lang="ko-KR" altLang="en-US" sz="900" dirty="0" smtClean="0"/>
              <a:t> 직무교재</a:t>
            </a:r>
            <a:r>
              <a:rPr lang="en-US" altLang="ko-KR" sz="900" dirty="0" smtClean="0"/>
              <a:t>- </a:t>
            </a:r>
            <a:r>
              <a:rPr lang="ko-KR" altLang="en-US" sz="900" dirty="0" smtClean="0"/>
              <a:t>보건복지부 </a:t>
            </a:r>
            <a:r>
              <a:rPr lang="en-US" altLang="ko-KR" sz="900" dirty="0" smtClean="0"/>
              <a:t>]</a:t>
            </a:r>
            <a:endParaRPr lang="ko-KR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899592" y="2708920"/>
            <a:ext cx="7560840" cy="13681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188641"/>
            <a:ext cx="8352928" cy="655272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648072" y="260648"/>
            <a:ext cx="7956376" cy="4001095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4.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낙상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fontAlgn="base"/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</a:t>
            </a:r>
            <a:r>
              <a:rPr lang="ko-KR" altLang="en-US" sz="1200" dirty="0" smtClean="0"/>
              <a:t>낙상이란 외적인 충격 없이 일상생활을 수행하는 동안 균형이나 안정성을 잃으면서 신체의 일부분이 바닥에   </a:t>
            </a:r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</a:t>
            </a:r>
            <a:r>
              <a:rPr lang="ko-KR" altLang="en-US" sz="1200" dirty="0" smtClean="0"/>
              <a:t>닿은 것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즉 단순히 넘어지는 것을 의미한다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낙상의 위험은 노인 대상자에서 현저하게 높다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연령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이전의 낙상 </a:t>
            </a:r>
            <a:r>
              <a:rPr lang="ko-KR" altLang="en-US" sz="1200" dirty="0" err="1" smtClean="0"/>
              <a:t>과거력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보행과 이동수단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직립성</a:t>
            </a:r>
            <a:r>
              <a:rPr lang="ko-KR" altLang="en-US" sz="1200" dirty="0" smtClean="0"/>
              <a:t> 저혈압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감 </a:t>
            </a:r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</a:t>
            </a:r>
            <a:r>
              <a:rPr lang="ko-KR" altLang="en-US" sz="1200" dirty="0" smtClean="0"/>
              <a:t>각 손상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배뇨장애 및 암과 심혈관계 질환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신경계 질 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뇌혈관질환 등은 낙상의 위험을 증가시킨다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약물 사 </a:t>
            </a:r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</a:t>
            </a:r>
            <a:r>
              <a:rPr lang="ko-KR" altLang="en-US" sz="1200" dirty="0" smtClean="0"/>
              <a:t>용 및 약물의 상호작용 또 한 낙상과 관련이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낙상의 환경적 요인으로는 얼음이 얼어있는 도로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계단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미   </a:t>
            </a:r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</a:t>
            </a:r>
            <a:r>
              <a:rPr lang="ko-KR" altLang="en-US" sz="1200" dirty="0" err="1" smtClean="0"/>
              <a:t>끄러운</a:t>
            </a:r>
            <a:r>
              <a:rPr lang="ko-KR" altLang="en-US" sz="1200" dirty="0" smtClean="0"/>
              <a:t> 바닥재 등이 포함된다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 대상자에게 발생하는 낙상은 손상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기능장애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사망의 주요 원인이다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낙상 후에는 골절이나 찰과상 등의 신체적   </a:t>
            </a:r>
            <a:endParaRPr lang="en-US" altLang="ko-KR" sz="1200" dirty="0" smtClean="0"/>
          </a:p>
          <a:p>
            <a:pPr fontAlgn="base" latinLnBrk="0"/>
            <a:r>
              <a:rPr lang="en-US" altLang="ko-KR" sz="1200" dirty="0" smtClean="0"/>
              <a:t>   </a:t>
            </a:r>
            <a:r>
              <a:rPr lang="ko-KR" altLang="en-US" sz="1200" dirty="0" smtClean="0"/>
              <a:t>손상을 입는 경우도 있으며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신체적 손상이 없더라도 낙상에 대한 두려움을 갖게 되어 활동이 제한될 수 있다</a:t>
            </a:r>
            <a:r>
              <a:rPr lang="en-US" altLang="ko-KR" sz="1200" dirty="0" smtClean="0"/>
              <a:t>.   </a:t>
            </a:r>
          </a:p>
          <a:p>
            <a:pPr fontAlgn="base" latinLnBrk="0"/>
            <a:r>
              <a:rPr lang="en-US" altLang="ko-KR" sz="1200" dirty="0" smtClean="0"/>
              <a:t>   </a:t>
            </a:r>
            <a:r>
              <a:rPr lang="ko-KR" altLang="en-US" sz="1200" dirty="0" smtClean="0"/>
              <a:t>이러한 낙상은 안전한 환경제공과 세심한 관찰로 예방이 가능하다</a:t>
            </a:r>
            <a:r>
              <a:rPr lang="en-US" altLang="ko-KR" sz="1200" dirty="0" smtClean="0"/>
              <a:t>.</a:t>
            </a:r>
          </a:p>
          <a:p>
            <a:pPr fontAlgn="base" latinLnBrk="0"/>
            <a:endParaRPr lang="en-US" altLang="ko-KR" sz="1200" dirty="0" smtClean="0"/>
          </a:p>
          <a:p>
            <a:pPr fontAlgn="base"/>
            <a:r>
              <a:rPr lang="en-US" altLang="ko-KR" sz="1200" b="1" dirty="0" smtClean="0">
                <a:solidFill>
                  <a:srgbClr val="FF0000"/>
                </a:solidFill>
              </a:rPr>
              <a:t>  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 </a:t>
            </a:r>
            <a:r>
              <a:rPr lang="ko-KR" altLang="en-US" sz="1200" dirty="0" smtClean="0"/>
              <a:t>① 노인이 낙상을 했을 경우 당황하지 말고 노인을 안정시킨다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② 노인이 낙상한 상황을 눈으로 확인하지 못했다면 의사를 표현할 수 있는 경우 상황을 묻고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무리 하지 않고  </a:t>
            </a:r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     </a:t>
            </a:r>
            <a:r>
              <a:rPr lang="ko-KR" altLang="en-US" sz="1200" dirty="0" smtClean="0"/>
              <a:t>가장 편안한 상태로 있게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③ 통증이 심한 경우 억지로 구부리거나 펴려고 하지 않는다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④ </a:t>
            </a:r>
            <a:r>
              <a:rPr lang="ko-KR" altLang="en-US" sz="1200" dirty="0" err="1" smtClean="0"/>
              <a:t>요양보호사는</a:t>
            </a:r>
            <a:r>
              <a:rPr lang="ko-KR" altLang="en-US" sz="1200" dirty="0" smtClean="0"/>
              <a:t> 간호사 등 응급보고체계 </a:t>
            </a:r>
            <a:r>
              <a:rPr lang="ko-KR" altLang="en-US" sz="1200" dirty="0" err="1" smtClean="0"/>
              <a:t>윗단계로</a:t>
            </a:r>
            <a:r>
              <a:rPr lang="ko-KR" altLang="en-US" sz="1200" dirty="0" smtClean="0"/>
              <a:t> 보고한다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⑤ 가장 가까운 가족 및 보호자에게 사고 사실을 반드시 알린다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⑥ 출혈이 있으면 지혈하고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환부를 부목 등으로 고정하고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되도록 신속히 의료기관으로 옮긴다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48072" y="4437112"/>
            <a:ext cx="7956376" cy="2185214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5.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골절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fontAlgn="base"/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골절은 뼈가 부러졌거나 흠집이나 금이 간 상태를 말한다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뼈의 연결이 끊어지면 골격조직뿐 아니라 혈관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신경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과 뼈를 둘러싼 조직들에도 영향을 미칠 수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따라서 골절 시에는 외형상 변형이 되었는지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손상 부위의 심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한 통증이나 손상 부위를 움직일 수 없는지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손상 부위가 부어 있거나 출혈이 있는지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노출된 골편이 있거나 손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err="1" smtClean="0"/>
              <a:t>상된</a:t>
            </a:r>
            <a:r>
              <a:rPr lang="ko-KR" altLang="en-US" sz="1200" dirty="0" smtClean="0"/>
              <a:t> 피부에서 골격이 보이는지 잘 관찰해야 한다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r>
              <a:rPr lang="en-US" altLang="ko-KR" sz="1200" b="1" dirty="0" smtClean="0"/>
              <a:t>   1) </a:t>
            </a:r>
            <a:r>
              <a:rPr lang="ko-KR" altLang="en-US" sz="1200" b="1" dirty="0" smtClean="0"/>
              <a:t>골절 형태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  (1) </a:t>
            </a:r>
            <a:r>
              <a:rPr lang="ko-KR" altLang="en-US" sz="1200" b="1" dirty="0" smtClean="0"/>
              <a:t>폐쇄성 골절</a:t>
            </a:r>
            <a:endParaRPr lang="en-US" altLang="ko-KR" sz="1200" b="1" dirty="0" smtClean="0"/>
          </a:p>
          <a:p>
            <a:r>
              <a:rPr lang="ko-KR" altLang="en-US" sz="1200" b="1" dirty="0" smtClean="0"/>
              <a:t>      </a:t>
            </a:r>
            <a:r>
              <a:rPr lang="ko-KR" altLang="en-US" sz="1200" dirty="0" smtClean="0"/>
              <a:t>① 피부가 손상되지 않고 골절 부위 근처에 전혀 상처가 없는 것이다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② 대부분 골절은 단순 골절이지만 주의 깊게 다루지 않으면 개방성 골절로 발전할 수 있다</a:t>
            </a:r>
            <a:r>
              <a:rPr lang="en-US" altLang="ko-KR" sz="1200" dirty="0" smtClean="0"/>
              <a:t>.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1"/>
            <a:ext cx="8352928" cy="655272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648072" y="260648"/>
            <a:ext cx="7884368" cy="1200329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200" dirty="0" smtClean="0"/>
              <a:t>    </a:t>
            </a:r>
            <a:r>
              <a:rPr lang="en-US" altLang="ko-KR" sz="1200" b="1" dirty="0" smtClean="0"/>
              <a:t> (1) </a:t>
            </a:r>
            <a:r>
              <a:rPr lang="ko-KR" altLang="en-US" sz="1200" b="1" dirty="0" smtClean="0"/>
              <a:t>폐쇄성 골절</a:t>
            </a:r>
            <a:endParaRPr lang="en-US" altLang="ko-KR" sz="1200" b="1" dirty="0" smtClean="0"/>
          </a:p>
          <a:p>
            <a:r>
              <a:rPr lang="ko-KR" altLang="en-US" sz="1200" b="1" dirty="0" smtClean="0"/>
              <a:t>       </a:t>
            </a:r>
            <a:r>
              <a:rPr lang="ko-KR" altLang="en-US" sz="1200" dirty="0" smtClean="0"/>
              <a:t>① 피부가 손상되지 않고 골절 부위 근처에 전혀 상처가 없는 것이다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  </a:t>
            </a:r>
            <a:r>
              <a:rPr lang="ko-KR" altLang="en-US" sz="1200" dirty="0" smtClean="0"/>
              <a:t>② 대부분 골절은 단순 골절이지만 주의 깊게 다루지 않으면 개방성 골절로 발전할 수 있다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b="1" dirty="0" smtClean="0"/>
              <a:t>     (2) </a:t>
            </a:r>
            <a:r>
              <a:rPr lang="ko-KR" altLang="en-US" sz="1200" b="1" dirty="0" smtClean="0"/>
              <a:t>개방성 골절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  ① 뼈가 밖으로 나오거나 피부가 찢겨진 골절로 </a:t>
            </a:r>
            <a:r>
              <a:rPr lang="ko-KR" altLang="en-US" sz="1200" dirty="0" err="1" smtClean="0"/>
              <a:t>뼈끝이</a:t>
            </a:r>
            <a:r>
              <a:rPr lang="ko-KR" altLang="en-US" sz="1200" dirty="0" smtClean="0"/>
              <a:t> 피부 밖으로 나오면서 상처가 심해진다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  </a:t>
            </a:r>
            <a:r>
              <a:rPr lang="ko-KR" altLang="en-US" sz="1200" dirty="0" smtClean="0"/>
              <a:t>② 대부분의 경우 혈관이 손상되고 심한 출혈이 동반된다</a:t>
            </a:r>
            <a:r>
              <a:rPr lang="en-US" altLang="ko-KR" sz="1200" dirty="0" smtClean="0"/>
              <a:t>.</a:t>
            </a:r>
            <a:endParaRPr lang="ko-KR" altLang="en-US" sz="1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3" y="1556793"/>
            <a:ext cx="768667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364088" y="4509120"/>
            <a:ext cx="23759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[ </a:t>
            </a:r>
            <a:r>
              <a:rPr lang="ko-KR" altLang="en-US" sz="900" dirty="0" smtClean="0"/>
              <a:t>출처</a:t>
            </a:r>
            <a:r>
              <a:rPr lang="en-US" altLang="ko-KR" sz="900" dirty="0" smtClean="0"/>
              <a:t>: </a:t>
            </a:r>
            <a:r>
              <a:rPr lang="ko-KR" altLang="en-US" sz="900" dirty="0" err="1" smtClean="0"/>
              <a:t>요양보호사</a:t>
            </a:r>
            <a:r>
              <a:rPr lang="ko-KR" altLang="en-US" sz="900" dirty="0" smtClean="0"/>
              <a:t> 직무교재</a:t>
            </a:r>
            <a:r>
              <a:rPr lang="en-US" altLang="ko-KR" sz="900" dirty="0" smtClean="0"/>
              <a:t>- </a:t>
            </a:r>
            <a:r>
              <a:rPr lang="ko-KR" altLang="en-US" sz="900" dirty="0" smtClean="0"/>
              <a:t>보건복지부 </a:t>
            </a:r>
            <a:r>
              <a:rPr lang="en-US" altLang="ko-KR" sz="900" dirty="0" smtClean="0"/>
              <a:t>]</a:t>
            </a:r>
            <a:endParaRPr lang="ko-KR" altLang="en-US" sz="900" dirty="0"/>
          </a:p>
        </p:txBody>
      </p:sp>
      <p:sp>
        <p:nvSpPr>
          <p:cNvPr id="15" name="직사각형 14"/>
          <p:cNvSpPr/>
          <p:nvPr/>
        </p:nvSpPr>
        <p:spPr>
          <a:xfrm>
            <a:off x="648072" y="4941168"/>
            <a:ext cx="7884368" cy="1569660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200" b="1" dirty="0" smtClean="0"/>
              <a:t>   2) </a:t>
            </a:r>
            <a:r>
              <a:rPr lang="ko-KR" altLang="en-US" sz="1200" b="1" dirty="0" smtClean="0"/>
              <a:t>골절 부위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  (1) </a:t>
            </a:r>
            <a:r>
              <a:rPr lang="ko-KR" altLang="en-US" sz="1200" b="1" dirty="0" err="1" smtClean="0"/>
              <a:t>전박과</a:t>
            </a:r>
            <a:r>
              <a:rPr lang="ko-KR" altLang="en-US" sz="1200" b="1" dirty="0" smtClean="0"/>
              <a:t> 손가락 골절</a:t>
            </a:r>
            <a:endParaRPr lang="en-US" altLang="ko-KR" sz="1200" b="1" dirty="0" smtClean="0"/>
          </a:p>
          <a:p>
            <a:r>
              <a:rPr lang="ko-KR" altLang="en-US" sz="1200" dirty="0" smtClean="0"/>
              <a:t>      ①</a:t>
            </a:r>
            <a:r>
              <a:rPr lang="ko-KR" altLang="en-US" sz="1200" b="1" dirty="0" smtClean="0"/>
              <a:t> </a:t>
            </a:r>
            <a:r>
              <a:rPr lang="ko-KR" altLang="en-US" sz="1200" dirty="0" smtClean="0"/>
              <a:t>흔히 미끄러지거나 넘어질 때 바닥에 손을 짚어서 발생하는 골절로 골절의 일반적 증상이 일어난다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② </a:t>
            </a:r>
            <a:r>
              <a:rPr lang="ko-KR" altLang="en-US" sz="1200" dirty="0" err="1" smtClean="0"/>
              <a:t>전박의</a:t>
            </a:r>
            <a:r>
              <a:rPr lang="ko-KR" altLang="en-US" sz="1200" dirty="0" smtClean="0"/>
              <a:t> 요골과 척골 중 하나 또는 모두가 골절되는 경우로 부상 부위를 움직이지 못하게 한다</a:t>
            </a:r>
            <a:r>
              <a:rPr lang="en-US" altLang="ko-KR" sz="1200" dirty="0" smtClean="0"/>
              <a:t>.</a:t>
            </a:r>
            <a:endParaRPr lang="en-US" altLang="ko-KR" sz="1200" b="1" dirty="0" smtClean="0"/>
          </a:p>
          <a:p>
            <a:r>
              <a:rPr lang="ko-KR" altLang="en-US" sz="1200" b="1" dirty="0" smtClean="0"/>
              <a:t>    </a:t>
            </a:r>
            <a:r>
              <a:rPr lang="en-US" altLang="ko-KR" sz="1200" b="1" dirty="0" smtClean="0"/>
              <a:t>(2) </a:t>
            </a:r>
            <a:r>
              <a:rPr lang="ko-KR" altLang="en-US" sz="1200" b="1" dirty="0" smtClean="0"/>
              <a:t>쇄골 골절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 ① 쇄골을 손끝으로 만져 보면 대부분의 경우 부러진 </a:t>
            </a:r>
            <a:r>
              <a:rPr lang="ko-KR" altLang="en-US" sz="1200" dirty="0" err="1" smtClean="0"/>
              <a:t>뼈끝이</a:t>
            </a:r>
            <a:r>
              <a:rPr lang="ko-KR" altLang="en-US" sz="1200" dirty="0" smtClean="0"/>
              <a:t> 만져진다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② 부상당한 쪽의 어깨가 낮아진다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팔을 어깨 위로 올리지 못한다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③ 쇄골 골절 시에는 어깨를 펴지 못하고 구부리며 어깨에 통증과 함께 붓거나 멍울이 만져진다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   </a:t>
            </a:r>
            <a:endParaRPr lang="ko-KR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1"/>
            <a:ext cx="8352928" cy="655272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648072" y="260648"/>
            <a:ext cx="7884368" cy="2492990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200" b="1" dirty="0" smtClean="0"/>
              <a:t>     (3) </a:t>
            </a:r>
            <a:r>
              <a:rPr lang="ko-KR" altLang="en-US" sz="1200" b="1" dirty="0" smtClean="0"/>
              <a:t>늑골 골절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  ① 부위에 늑골 변형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타박상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열상 등이 발견될 수 있으며 심호흡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운동 시 심한 통증을 느끼므로 얕고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</a:t>
            </a:r>
            <a:r>
              <a:rPr lang="ko-KR" altLang="en-US" sz="1200" dirty="0" smtClean="0"/>
              <a:t>빠르게 호흡한다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 ② 기침 또는 심호흡을 할 때 골절된 부분이 아프고 저린 증상을 나타내며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늑골이 폐를 찔렀을 때는 거품이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</a:t>
            </a:r>
            <a:r>
              <a:rPr lang="ko-KR" altLang="en-US" sz="1200" dirty="0" smtClean="0"/>
              <a:t>있는 선홍색의 피가 기침할 때 객담에 섞여 나온다</a:t>
            </a:r>
            <a:r>
              <a:rPr lang="en-US" altLang="ko-KR" sz="1200" dirty="0" smtClean="0"/>
              <a:t>.</a:t>
            </a:r>
            <a:endParaRPr lang="en-US" altLang="ko-KR" sz="1200" b="1" dirty="0" smtClean="0"/>
          </a:p>
          <a:p>
            <a:r>
              <a:rPr lang="ko-KR" altLang="en-US" sz="1200" dirty="0" smtClean="0"/>
              <a:t>     </a:t>
            </a:r>
            <a:r>
              <a:rPr lang="en-US" altLang="ko-KR" sz="1200" b="1" dirty="0" smtClean="0"/>
              <a:t>(4) </a:t>
            </a:r>
            <a:r>
              <a:rPr lang="ko-KR" altLang="en-US" sz="1200" b="1" dirty="0" err="1" smtClean="0"/>
              <a:t>고관절</a:t>
            </a:r>
            <a:r>
              <a:rPr lang="ko-KR" altLang="en-US" sz="1200" b="1" dirty="0" smtClean="0"/>
              <a:t> 골절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  ① 자동차 사고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떨어지거나 넘어지는 경우에 생기며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특히 노인에게 가장 흔한 골절이다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</a:t>
            </a:r>
            <a:r>
              <a:rPr lang="en-US" altLang="ko-KR" sz="1200" dirty="0" smtClean="0"/>
              <a:t>    </a:t>
            </a:r>
            <a:r>
              <a:rPr lang="en-US" altLang="ko-KR" sz="1200" b="1" dirty="0" smtClean="0"/>
              <a:t>(5) </a:t>
            </a:r>
            <a:r>
              <a:rPr lang="ko-KR" altLang="en-US" sz="1200" b="1" dirty="0" smtClean="0"/>
              <a:t>대퇴골 골절  </a:t>
            </a:r>
            <a:endParaRPr lang="en-US" altLang="ko-KR" sz="1200" b="1" dirty="0" smtClean="0"/>
          </a:p>
          <a:p>
            <a:r>
              <a:rPr lang="ko-KR" altLang="en-US" sz="1200" dirty="0" smtClean="0"/>
              <a:t>       ①</a:t>
            </a:r>
            <a:r>
              <a:rPr lang="ko-KR" altLang="en-US" sz="1200" b="1" dirty="0" smtClean="0"/>
              <a:t> </a:t>
            </a:r>
            <a:r>
              <a:rPr lang="ko-KR" altLang="en-US" sz="1200" dirty="0" smtClean="0"/>
              <a:t>대퇴골은 인체의 뼈 중 가장 무거운 뼈로 골절 시 동맥 손상으로 쇼크를 보인다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 ② 외부로부터의 상당한 충격이나 압력에 의하지 않고서는 부러지지 않으나 노인들은 낙상 시에 골절되는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</a:t>
            </a:r>
            <a:r>
              <a:rPr lang="ko-KR" altLang="en-US" sz="1200" dirty="0" smtClean="0"/>
              <a:t>경우가 있다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 ③ 노인들의 경우 대퇴골부의 골절은 보통 미끄러져 생긴다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 ④ 대상자가 바로 누워서 땅바닥으로부터 발꿈치를 들지 못하면 대퇴골 골절로 의심할 수 있다</a:t>
            </a:r>
            <a:r>
              <a:rPr lang="en-US" altLang="ko-KR" sz="1200" dirty="0" smtClean="0"/>
              <a:t>.</a:t>
            </a:r>
            <a:r>
              <a:rPr lang="ko-KR" altLang="en-US" sz="1200" b="1" dirty="0" smtClean="0"/>
              <a:t>  </a:t>
            </a:r>
            <a:endParaRPr lang="ko-KR" altLang="en-US" sz="12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924944"/>
            <a:ext cx="2971997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996952"/>
            <a:ext cx="2457275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3068960"/>
            <a:ext cx="266429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084461" y="6165304"/>
            <a:ext cx="23759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[ </a:t>
            </a:r>
            <a:r>
              <a:rPr lang="ko-KR" altLang="en-US" sz="900" dirty="0" smtClean="0"/>
              <a:t>출처</a:t>
            </a:r>
            <a:r>
              <a:rPr lang="en-US" altLang="ko-KR" sz="900" dirty="0" smtClean="0"/>
              <a:t>: </a:t>
            </a:r>
            <a:r>
              <a:rPr lang="ko-KR" altLang="en-US" sz="900" dirty="0" err="1" smtClean="0"/>
              <a:t>요양보호사</a:t>
            </a:r>
            <a:r>
              <a:rPr lang="ko-KR" altLang="en-US" sz="900" dirty="0" smtClean="0"/>
              <a:t> 직무교재</a:t>
            </a:r>
            <a:r>
              <a:rPr lang="en-US" altLang="ko-KR" sz="900" dirty="0" smtClean="0"/>
              <a:t>- </a:t>
            </a:r>
            <a:r>
              <a:rPr lang="ko-KR" altLang="en-US" sz="900" dirty="0" smtClean="0"/>
              <a:t>보건복지부 </a:t>
            </a:r>
            <a:r>
              <a:rPr lang="en-US" altLang="ko-KR" sz="900" dirty="0" smtClean="0"/>
              <a:t>]</a:t>
            </a:r>
            <a:endParaRPr lang="ko-KR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971600" y="6165304"/>
            <a:ext cx="7416824" cy="360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971600" y="5445224"/>
            <a:ext cx="7416824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899592" y="3789040"/>
            <a:ext cx="7560840" cy="1440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27584" y="1772816"/>
            <a:ext cx="7632848" cy="16561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188641"/>
            <a:ext cx="8352928" cy="655272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648072" y="260648"/>
            <a:ext cx="7884368" cy="6408712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200" b="1" dirty="0" smtClean="0"/>
              <a:t>   3) </a:t>
            </a:r>
            <a:r>
              <a:rPr lang="ko-KR" altLang="en-US" sz="1200" b="1" dirty="0" smtClean="0"/>
              <a:t>골절 증상</a:t>
            </a:r>
            <a:endParaRPr lang="en-US" altLang="ko-KR" sz="1200" b="1" dirty="0" smtClean="0"/>
          </a:p>
          <a:p>
            <a:r>
              <a:rPr lang="ko-KR" altLang="en-US" sz="1200" dirty="0" smtClean="0"/>
              <a:t>     ① </a:t>
            </a:r>
            <a:r>
              <a:rPr lang="ko-KR" altLang="en-US" sz="1200" dirty="0" err="1" smtClean="0"/>
              <a:t>압통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손상부위를 누르면 심한 통증을 호소한다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② 변형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외형상 정상적인 상태가 아닌 경우로 다치지 않은 쪽과 다친 쪽 비교로 확인 가능하다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반상출혈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조직 안에서 나온 혈액이 피부 표면에서 자색으로 보인다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④ 부종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손상부위가 부어 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⑤ 운동 제한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손상부위를 움직일 수 없다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⑥ 노출된 골편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손상된 피부에서 골격이 관찰된다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4)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골절의 일반적 처치방법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 </a:t>
            </a:r>
            <a:r>
              <a:rPr lang="ko-KR" altLang="en-US" sz="1200" dirty="0" smtClean="0"/>
              <a:t> ① 골절 부위를 안정시키고 말초를 관찰할 수 있도록 장갑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양말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신발 등을 벗기고 환부를 고정시킨다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② 출혈이나 상처가 있는 경우 이에 대한 처치부터 실시한 다음 골절 처치를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골절 부위를 원래 상태로 고정시키려 하지 말고 가능한 있는 그대로의 상태에서 가장 편한 자세로 고정 후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의료기관으로 옮긴다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④ 골절 여부를 판단하기 어려울 때 우선 골절된 것으로 보고 대상자를 다룬다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⑤ 골절 부위를 꼭 조일 것 같은 의류는 벗기든지 잘라 둔다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⑥ 골절 부위에 따라 부목은 상하 관절을 충분히 덮을 수 있는 길이와 넉넉한 넓이의 것으로 사용한다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⑦ 부목을 댈 경우 피부에 닿는 부분은 헝겊을 대서 피부가 상하지 않도록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⑧ 부목이 없을 경우 대용품을 사용하되 넓이나 길이가 충분한 것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단단하고 편편한 것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가벼운 것으로 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5)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골절의 유형에 따른 처치방법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 (1)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전박과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손가락 골절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    ①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dirty="0" err="1" smtClean="0"/>
              <a:t>전박</a:t>
            </a:r>
            <a:r>
              <a:rPr lang="ko-KR" altLang="en-US" sz="1200" dirty="0" smtClean="0"/>
              <a:t> 골절인 경우 팔꿈치로부터 손가락 끝까지 닿을 정도의 부목이나 부목 대용품 두 개를 각각 손바닥과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</a:t>
            </a:r>
            <a:r>
              <a:rPr lang="ko-KR" altLang="en-US" sz="1200" dirty="0" smtClean="0"/>
              <a:t>손등 쪽에 대고 양쪽을 삼각건으로 묶어 고정시킨다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② 손가락 골절인 경우 부목의 길이를 </a:t>
            </a:r>
            <a:r>
              <a:rPr lang="ko-KR" altLang="en-US" sz="1200" dirty="0" err="1" smtClean="0"/>
              <a:t>전박의</a:t>
            </a:r>
            <a:r>
              <a:rPr lang="ko-KR" altLang="en-US" sz="1200" dirty="0" smtClean="0"/>
              <a:t> 중간부터 손가락 끝까지 닿을 정도로 하고 부목을 헝겊으로 싸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</a:t>
            </a:r>
            <a:r>
              <a:rPr lang="ko-KR" altLang="en-US" sz="1200" dirty="0" smtClean="0"/>
              <a:t>서 손바닥과 손등 쪽에 대고 양쪽을 끈으로 묶어 고정시킨다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③ 손가락 골절의 경우 발견된 자세 그대로 부목으로 고정하고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내출혈에 의한 압력으로 인하여 손가락과 손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</a:t>
            </a:r>
            <a:r>
              <a:rPr lang="ko-KR" altLang="en-US" sz="1200" dirty="0" smtClean="0"/>
              <a:t>으로 가는 혈액순환이 차단될 수 있으므로 </a:t>
            </a:r>
            <a:r>
              <a:rPr lang="ko-KR" altLang="en-US" sz="1200" dirty="0" err="1" smtClean="0"/>
              <a:t>전박부위를</a:t>
            </a:r>
            <a:r>
              <a:rPr lang="ko-KR" altLang="en-US" sz="1200" dirty="0" smtClean="0"/>
              <a:t> 주의 깊게 관찰한다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④ 팔꿈치보다 손을 약 </a:t>
            </a:r>
            <a:r>
              <a:rPr lang="en-US" altLang="ko-KR" sz="1200" dirty="0" smtClean="0"/>
              <a:t>10cm </a:t>
            </a:r>
            <a:r>
              <a:rPr lang="ko-KR" altLang="en-US" sz="1200" dirty="0" smtClean="0"/>
              <a:t>정도 높이고 손바닥이 가슴을 향하게 하여 삼각건 같은 넓은 붕대로 팔을 끌어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</a:t>
            </a:r>
            <a:r>
              <a:rPr lang="ko-KR" altLang="en-US" sz="1200" dirty="0" smtClean="0"/>
              <a:t>올려 고정시킨다</a:t>
            </a:r>
            <a:r>
              <a:rPr lang="en-US" altLang="ko-KR" sz="1200" dirty="0" smtClean="0"/>
              <a:t>.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 (2)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쇄골 골절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    ① 팔꿈치를 구부리고 팔을 가슴에 대준다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 ② 부상당한 쪽의 팔은 손을 팔꿈치보다 약간 높게 하여 반대쪽 어깨에 대어 삼각건으로 매고 다시 팔 전체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</a:t>
            </a:r>
            <a:r>
              <a:rPr lang="ko-KR" altLang="en-US" sz="1200" dirty="0" smtClean="0"/>
              <a:t>가 몸에 착붙게 삼각건으로 매는 팔걸이 </a:t>
            </a:r>
            <a:r>
              <a:rPr lang="ko-KR" altLang="en-US" sz="1200" dirty="0" err="1" smtClean="0"/>
              <a:t>붕대법을</a:t>
            </a:r>
            <a:r>
              <a:rPr lang="ko-KR" altLang="en-US" sz="1200" dirty="0" smtClean="0"/>
              <a:t> 적용한다</a:t>
            </a:r>
            <a:r>
              <a:rPr lang="en-US" altLang="ko-KR" sz="1200" dirty="0" smtClean="0"/>
              <a:t>.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 (3)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늑골 골절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ko-KR" altLang="en-US" sz="1200" dirty="0" smtClean="0"/>
              <a:t>      ①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dirty="0" smtClean="0"/>
              <a:t>늑골 골절은 고정을 하는 응급 처치가 필요 없지만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골절된 </a:t>
            </a:r>
            <a:r>
              <a:rPr lang="ko-KR" altLang="en-US" sz="1200" dirty="0" err="1" smtClean="0"/>
              <a:t>골단이</a:t>
            </a:r>
            <a:r>
              <a:rPr lang="ko-KR" altLang="en-US" sz="1200" dirty="0" smtClean="0"/>
              <a:t> 폐를 찔렀을 경우 </a:t>
            </a:r>
            <a:r>
              <a:rPr lang="ko-KR" altLang="en-US" sz="1200" dirty="0" err="1" smtClean="0"/>
              <a:t>기흉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혈흉</a:t>
            </a:r>
            <a:r>
              <a:rPr lang="ko-KR" altLang="en-US" sz="1200" dirty="0" smtClean="0"/>
              <a:t> 등이 발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</a:t>
            </a:r>
            <a:r>
              <a:rPr lang="ko-KR" altLang="en-US" sz="1200" dirty="0" err="1" smtClean="0"/>
              <a:t>생하여</a:t>
            </a:r>
            <a:r>
              <a:rPr lang="ko-KR" altLang="en-US" sz="1200" dirty="0" smtClean="0"/>
              <a:t> 심한 호흡곤란을 동반할 수 있으므로 신속히 병원으로 이송한다</a:t>
            </a:r>
            <a:r>
              <a:rPr lang="en-US" altLang="ko-KR" sz="1200" dirty="0" smtClean="0"/>
              <a:t>.</a:t>
            </a:r>
            <a:r>
              <a:rPr lang="en-US" altLang="ko-KR" sz="1200" b="1" dirty="0" smtClean="0"/>
              <a:t> </a:t>
            </a:r>
            <a:endParaRPr lang="ko-KR" alt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827584" y="5805264"/>
            <a:ext cx="7488832" cy="720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27584" y="4221088"/>
            <a:ext cx="7560840" cy="936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899592" y="1268760"/>
            <a:ext cx="7488832" cy="9361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899592" y="476672"/>
            <a:ext cx="7488832" cy="5760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116632"/>
            <a:ext cx="8352928" cy="6624737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648072" y="260648"/>
            <a:ext cx="7956376" cy="3416320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   (4)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고관절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골절</a:t>
            </a:r>
            <a:endParaRPr lang="en-US" altLang="ko-KR" sz="1200" dirty="0" smtClean="0"/>
          </a:p>
          <a:p>
            <a:r>
              <a:rPr lang="ko-KR" altLang="en-US" sz="1200" dirty="0" smtClean="0"/>
              <a:t>     ① </a:t>
            </a:r>
            <a:r>
              <a:rPr lang="ko-KR" altLang="en-US" sz="1200" dirty="0" err="1" smtClean="0"/>
              <a:t>고관절</a:t>
            </a:r>
            <a:r>
              <a:rPr lang="ko-KR" altLang="en-US" sz="1200" dirty="0" smtClean="0"/>
              <a:t> 골절이 있으면 일어서면 안 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겨드랑이에서 발에 이르기까지 닿는 긴 부목을 부상당한 다리에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대고 삼각건을 이용하여 부목과 다리를 고정한다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② 만약 부목이 없을 때는 양쪽 다리 사이를 </a:t>
            </a:r>
            <a:r>
              <a:rPr lang="ko-KR" altLang="en-US" sz="1200" dirty="0" err="1" smtClean="0"/>
              <a:t>고임대로</a:t>
            </a:r>
            <a:r>
              <a:rPr lang="ko-KR" altLang="en-US" sz="1200" dirty="0" smtClean="0"/>
              <a:t> 고인 뒤에 양쪽 다리를 합쳐서 붕대를 감는다</a:t>
            </a:r>
            <a:r>
              <a:rPr lang="en-US" altLang="ko-KR" sz="1200" dirty="0" smtClean="0"/>
              <a:t>.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(5)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대퇴골 골절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   ① 부목은 겨드랑이에서 발끝까지 보다 조금 긴 것으로 고정한다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② 부목의 한 끝은 대상자의 환부 쪽의 겨드랑이에 대고 다른 끝은 </a:t>
            </a:r>
            <a:r>
              <a:rPr lang="ko-KR" altLang="en-US" sz="1200" dirty="0" err="1" smtClean="0"/>
              <a:t>외복사뼈에</a:t>
            </a:r>
            <a:r>
              <a:rPr lang="ko-KR" altLang="en-US" sz="1200" dirty="0" smtClean="0"/>
              <a:t> 댄 후 대상자의 발꿈치 밑으로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삼각건을 조심스럽게 끼워 넣어 부목에 고정시킨다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부목의 끝 부분이 겨드랑이의 끝 부분을 손상시키지 않도록 타월을 접어서 대 준다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④ 삼각건이나 긴 헝겊으로 대상자의 가슴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복부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대퇴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슬와</a:t>
            </a:r>
            <a:r>
              <a:rPr lang="ko-KR" altLang="en-US" sz="1200" dirty="0" smtClean="0"/>
              <a:t> 부위를 부목에 고정되도록 묶는다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</a:t>
            </a: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6)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골절 응급처치 시 주의사항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  ① 현장이 위험하지 않는 한 대상자를 옮기지 않는다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② 손상이 의심되면 반드시 고정하고 뼈를 맞추려 하지 않는다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③ 개방성 골절로 인해 피부 밖으로 튀어나온 뼈 끝은 다시 넣지 않도록 하며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감염에 주의한다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④ 손상 부위에서 멀리 위치한 부위의 순환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감각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운동기능을 검사한다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⑤ 부목은 가볍고 단단하며 신체의 폭과 비슷하고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한 관절 이상의 긴 길이를 사용한다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⑥ 노인은 주로 퇴행성 질환이나 노환으로 인한 골절로 통증이 적을 수 있다</a:t>
            </a:r>
            <a:r>
              <a:rPr lang="en-US" altLang="ko-KR" sz="1200" dirty="0" smtClean="0"/>
              <a:t>.</a:t>
            </a:r>
            <a:r>
              <a:rPr lang="en-US" altLang="ko-KR" sz="1200" b="1" dirty="0" smtClean="0"/>
              <a:t>    </a:t>
            </a:r>
            <a:endParaRPr lang="ko-KR" altLang="en-US" sz="1200" b="1" dirty="0"/>
          </a:p>
        </p:txBody>
      </p:sp>
      <p:sp>
        <p:nvSpPr>
          <p:cNvPr id="10" name="직사각형 9"/>
          <p:cNvSpPr/>
          <p:nvPr/>
        </p:nvSpPr>
        <p:spPr>
          <a:xfrm>
            <a:off x="648072" y="3813428"/>
            <a:ext cx="7956376" cy="1415772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6.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기도폐쇄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r>
              <a:rPr lang="en-US" altLang="ko-KR" sz="1200" dirty="0" smtClean="0"/>
              <a:t> 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 </a:t>
            </a:r>
          </a:p>
          <a:p>
            <a:r>
              <a:rPr lang="ko-KR" altLang="en-US" sz="1200" dirty="0" smtClean="0"/>
              <a:t>    ① 음식 섭취 시 질식 상태가 되면 입안의 음식물을 빨리 꺼낸다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② 구개반사 요법을 시행한다</a:t>
            </a:r>
            <a:r>
              <a:rPr lang="en-US" altLang="ko-KR" sz="1200" dirty="0" smtClean="0"/>
              <a:t>. – </a:t>
            </a:r>
            <a:r>
              <a:rPr lang="ko-KR" altLang="en-US" sz="1200" dirty="0" err="1" smtClean="0"/>
              <a:t>설압자를</a:t>
            </a:r>
            <a:r>
              <a:rPr lang="ko-KR" altLang="en-US" sz="1200" dirty="0" smtClean="0"/>
              <a:t> 이용하여 구토를 유도한다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③ 손바닥으로 어깨뼈 사이에 있는 등 부분을 세게 때려 이물질이 올라와 기침으로 뱉어낼 수 있게 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④ 바로 흡입을 할 수 있는 장소로 옮긴다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⑤ 호흡곤란 시 산소를 제공한다</a:t>
            </a:r>
            <a:r>
              <a:rPr lang="en-US" altLang="ko-KR" sz="1200" dirty="0" smtClean="0"/>
              <a:t>.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48072" y="5366246"/>
            <a:ext cx="7956376" cy="1231106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7.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호흡곤란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r>
              <a:rPr lang="en-US" altLang="ko-KR" sz="1200" dirty="0" smtClean="0"/>
              <a:t> 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  ① 산소를 제공할 수 있는 곳으로 옮긴다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② 자세를 </a:t>
            </a:r>
            <a:r>
              <a:rPr lang="ko-KR" altLang="en-US" sz="1200" dirty="0" err="1" smtClean="0"/>
              <a:t>반좌위나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좌위로</a:t>
            </a:r>
            <a:r>
              <a:rPr lang="ko-KR" altLang="en-US" sz="1200" dirty="0" smtClean="0"/>
              <a:t> 취한다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③ 심리적 안정을 위하여 주위를 편안하게 해준다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④ </a:t>
            </a:r>
            <a:r>
              <a:rPr lang="ko-KR" altLang="en-US" sz="1200" dirty="0" err="1" smtClean="0"/>
              <a:t>필요시</a:t>
            </a:r>
            <a:r>
              <a:rPr lang="ko-KR" altLang="en-US" sz="1200" dirty="0" smtClean="0"/>
              <a:t> 병원으로 이송한다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899592" y="836712"/>
            <a:ext cx="7560840" cy="10801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899592" y="5589240"/>
            <a:ext cx="2880320" cy="7920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899592" y="4077072"/>
            <a:ext cx="6048672" cy="8640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899592" y="2636912"/>
            <a:ext cx="5040560" cy="72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260649"/>
            <a:ext cx="8352928" cy="640871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648072" y="2197894"/>
            <a:ext cx="7956376" cy="1231106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10.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고혈압으로 인한 응급상황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r>
              <a:rPr lang="en-US" altLang="ko-KR" sz="1200" dirty="0" smtClean="0"/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  </a:t>
            </a:r>
          </a:p>
          <a:p>
            <a:r>
              <a:rPr lang="ko-KR" altLang="en-US" sz="1200" dirty="0" smtClean="0"/>
              <a:t>    ① 증상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두통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어지러움</a:t>
            </a:r>
            <a:endParaRPr lang="en-US" altLang="ko-KR" sz="1200" dirty="0" smtClean="0"/>
          </a:p>
          <a:p>
            <a:r>
              <a:rPr lang="ko-KR" altLang="en-US" sz="1200" dirty="0" smtClean="0"/>
              <a:t>    ② 활력증후를 측정한다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③ 의식이 없을 시 아무것도 먹거나 마시지 않도록 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④ 혈압이 </a:t>
            </a:r>
            <a:r>
              <a:rPr lang="en-US" altLang="ko-KR" sz="1200" dirty="0" smtClean="0"/>
              <a:t>160/90 </a:t>
            </a:r>
            <a:r>
              <a:rPr lang="ko-KR" altLang="en-US" sz="1200" dirty="0" smtClean="0"/>
              <a:t>이상 시 누워서 머리를 올리는 자세로 안정을 취한다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648072" y="3597404"/>
            <a:ext cx="7956376" cy="1415772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11.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뇌졸중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r>
              <a:rPr lang="en-US" altLang="ko-KR" sz="1200" dirty="0" smtClean="0"/>
              <a:t> 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en-US" altLang="ko-KR" sz="1200" dirty="0" smtClean="0"/>
              <a:t> </a:t>
            </a:r>
          </a:p>
          <a:p>
            <a:r>
              <a:rPr lang="ko-KR" altLang="en-US" sz="1200" dirty="0" smtClean="0"/>
              <a:t>     ① 증상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갑작스럽고 심한 두통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심한 구토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방향감각 혼동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불안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현기증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의식손실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② 의식이 없는 뇌졸중 환자는 기도를 확보해서 숨을 잘 쉬게 해주어야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의식이 있는 경우는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환자의 머리와 어깨를 약간 올리고 지지한 채로 환자를 눕힌다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④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머리를 한쪽으로 기울인 상태로 이물이 입으로 흘러나오게 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⑤ 목이나 가슴을 조이는 옷은 풀어 순환과 호흡을 원활하게 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648072" y="5157192"/>
            <a:ext cx="7956376" cy="1415772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12.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출혈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r>
              <a:rPr lang="en-US" altLang="ko-KR" sz="1200" dirty="0" smtClean="0"/>
              <a:t> 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en-US" altLang="ko-KR" sz="1200" dirty="0" smtClean="0"/>
              <a:t> </a:t>
            </a:r>
          </a:p>
          <a:p>
            <a:r>
              <a:rPr lang="ko-KR" altLang="en-US" sz="1200" dirty="0" smtClean="0"/>
              <a:t>     ① </a:t>
            </a:r>
            <a:r>
              <a:rPr lang="en-US" altLang="ko-KR" sz="1200" dirty="0" smtClean="0"/>
              <a:t>3~5</a:t>
            </a:r>
            <a:r>
              <a:rPr lang="ko-KR" altLang="en-US" sz="1200" dirty="0" smtClean="0"/>
              <a:t>분 지압한다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② 활력증후를 측정한다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출혈부위는 심장보다 높게 유지한다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④ 지압 시 </a:t>
            </a:r>
            <a:r>
              <a:rPr lang="ko-KR" altLang="en-US" sz="1200" dirty="0" err="1" smtClean="0"/>
              <a:t>냉습포를</a:t>
            </a:r>
            <a:r>
              <a:rPr lang="ko-KR" altLang="en-US" sz="1200" dirty="0" smtClean="0"/>
              <a:t> 대어준다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</a:t>
            </a:r>
            <a:r>
              <a:rPr lang="ko-KR" altLang="en-US" sz="1200" dirty="0" smtClean="0"/>
              <a:t>   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grpSp>
        <p:nvGrpSpPr>
          <p:cNvPr id="22" name="Group 30"/>
          <p:cNvGrpSpPr>
            <a:grpSpLocks/>
          </p:cNvGrpSpPr>
          <p:nvPr/>
        </p:nvGrpSpPr>
        <p:grpSpPr bwMode="auto">
          <a:xfrm>
            <a:off x="3983484" y="5394970"/>
            <a:ext cx="2028676" cy="770334"/>
            <a:chOff x="47" y="567"/>
            <a:chExt cx="2815" cy="1494"/>
          </a:xfrm>
        </p:grpSpPr>
        <p:pic>
          <p:nvPicPr>
            <p:cNvPr id="24" name="Picture 10" descr="지혈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" y="578"/>
              <a:ext cx="1322" cy="14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5" name="Group 28"/>
            <p:cNvGrpSpPr>
              <a:grpSpLocks/>
            </p:cNvGrpSpPr>
            <p:nvPr/>
          </p:nvGrpSpPr>
          <p:grpSpPr bwMode="auto">
            <a:xfrm>
              <a:off x="1377" y="567"/>
              <a:ext cx="1485" cy="1350"/>
              <a:chOff x="1377" y="567"/>
              <a:chExt cx="1485" cy="1350"/>
            </a:xfrm>
          </p:grpSpPr>
          <p:pic>
            <p:nvPicPr>
              <p:cNvPr id="26" name="Picture 12" descr="출혈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645" y="567"/>
                <a:ext cx="1217" cy="1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" name="AutoShape 23"/>
              <p:cNvSpPr>
                <a:spLocks noChangeArrowheads="1"/>
              </p:cNvSpPr>
              <p:nvPr/>
            </p:nvSpPr>
            <p:spPr bwMode="auto">
              <a:xfrm>
                <a:off x="1377" y="966"/>
                <a:ext cx="276" cy="280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solidFill>
                <a:schemeClr val="hlink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  <a:defRPr/>
                </a:pPr>
                <a:endParaRPr lang="ko-KR" altLang="en-US"/>
              </a:p>
            </p:txBody>
          </p:sp>
        </p:grp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6228184" y="5445224"/>
            <a:ext cx="2021470" cy="720080"/>
            <a:chOff x="60" y="2361"/>
            <a:chExt cx="2805" cy="1222"/>
          </a:xfrm>
        </p:grpSpPr>
        <p:grpSp>
          <p:nvGrpSpPr>
            <p:cNvPr id="29" name="Group 29"/>
            <p:cNvGrpSpPr>
              <a:grpSpLocks/>
            </p:cNvGrpSpPr>
            <p:nvPr/>
          </p:nvGrpSpPr>
          <p:grpSpPr bwMode="auto">
            <a:xfrm>
              <a:off x="60" y="2361"/>
              <a:ext cx="2805" cy="1222"/>
              <a:chOff x="60" y="2361"/>
              <a:chExt cx="2805" cy="1222"/>
            </a:xfrm>
          </p:grpSpPr>
          <p:pic>
            <p:nvPicPr>
              <p:cNvPr id="31" name="Picture 13" descr="지혈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0" y="2371"/>
                <a:ext cx="1248" cy="1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" name="Picture 14" descr="지혈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735" y="2361"/>
                <a:ext cx="1130" cy="1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" name="AutoShape 24"/>
              <p:cNvSpPr>
                <a:spLocks noChangeArrowheads="1"/>
              </p:cNvSpPr>
              <p:nvPr/>
            </p:nvSpPr>
            <p:spPr bwMode="auto">
              <a:xfrm>
                <a:off x="1377" y="2902"/>
                <a:ext cx="276" cy="280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solidFill>
                <a:schemeClr val="hlink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  <a:defRPr/>
                </a:pPr>
                <a:endParaRPr lang="ko-KR" altLang="en-US"/>
              </a:p>
            </p:txBody>
          </p:sp>
        </p:grpSp>
        <p:sp>
          <p:nvSpPr>
            <p:cNvPr id="30" name="Oval 26"/>
            <p:cNvSpPr>
              <a:spLocks noChangeArrowheads="1"/>
            </p:cNvSpPr>
            <p:nvPr/>
          </p:nvSpPr>
          <p:spPr bwMode="auto">
            <a:xfrm>
              <a:off x="2138" y="3235"/>
              <a:ext cx="227" cy="182"/>
            </a:xfrm>
            <a:prstGeom prst="ellipse">
              <a:avLst/>
            </a:prstGeom>
            <a:solidFill>
              <a:srgbClr val="CC00CC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4" name="Rectangle 11"/>
          <p:cNvSpPr>
            <a:spLocks noChangeArrowheads="1"/>
          </p:cNvSpPr>
          <p:nvPr/>
        </p:nvSpPr>
        <p:spPr bwMode="auto">
          <a:xfrm>
            <a:off x="4572000" y="6272637"/>
            <a:ext cx="954161" cy="2527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ko-KR" altLang="en-US" sz="1000" dirty="0" err="1"/>
              <a:t>직접압박법</a:t>
            </a:r>
            <a:endParaRPr lang="ko-KR" altLang="en-US" sz="1000" dirty="0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697431" y="6272637"/>
            <a:ext cx="1186937" cy="2527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ko-KR" altLang="en-US" sz="1000" dirty="0" err="1"/>
              <a:t>지혈점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압박법</a:t>
            </a:r>
            <a:endParaRPr lang="ko-KR" altLang="en-US" sz="1000" dirty="0"/>
          </a:p>
        </p:txBody>
      </p:sp>
      <p:sp>
        <p:nvSpPr>
          <p:cNvPr id="37" name="직사각형 36"/>
          <p:cNvSpPr/>
          <p:nvPr/>
        </p:nvSpPr>
        <p:spPr>
          <a:xfrm>
            <a:off x="648072" y="388402"/>
            <a:ext cx="7956376" cy="1600438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9.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귀에 이물질이 들어 갔을 때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fontAlgn="base"/>
            <a:r>
              <a:rPr lang="en-US" altLang="ko-KR" sz="1200" dirty="0" smtClean="0"/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fontAlgn="base"/>
            <a:r>
              <a:rPr lang="ko-KR" altLang="en-US" sz="1200" dirty="0" smtClean="0"/>
              <a:t>    ① 급히 면봉으로 긁어내면 더 깊숙이 들어갈 수 있으므로 피한다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② 벌레가 들어갔을 때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회중전등으로 귀 입구에 빛을 쪼이거나 </a:t>
            </a:r>
            <a:r>
              <a:rPr lang="ko-KR" altLang="en-US" sz="1200" dirty="0" err="1" smtClean="0"/>
              <a:t>스포이드에</a:t>
            </a:r>
            <a:r>
              <a:rPr lang="ko-KR" altLang="en-US" sz="1200" dirty="0" smtClean="0"/>
              <a:t> 물이나 올리브를 묻혀 흘려 넣으면       </a:t>
            </a:r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     </a:t>
            </a:r>
            <a:r>
              <a:rPr lang="ko-KR" altLang="en-US" sz="1200" dirty="0" smtClean="0"/>
              <a:t>벌레가 나오거나 죽는다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③ 물이 들어갔을 때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물이 들어간 귀를 아래쪽으로 눕히고 귀를 따뜻하게 해주면 물이 나온다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면봉사용은 염 </a:t>
            </a:r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     </a:t>
            </a:r>
            <a:r>
              <a:rPr lang="ko-KR" altLang="en-US" sz="1200" dirty="0" err="1" smtClean="0"/>
              <a:t>증유발</a:t>
            </a:r>
            <a:r>
              <a:rPr lang="ko-KR" altLang="en-US" sz="1200" dirty="0" smtClean="0"/>
              <a:t> 가능성이 있으므로 금한다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④ 위의 방법이 모두 실패할 경우 빨리 병원으로 이송한다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</a:t>
            </a:r>
            <a:endParaRPr lang="en-US" altLang="ko-KR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899592" y="5517232"/>
            <a:ext cx="6840760" cy="936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899592" y="4005064"/>
            <a:ext cx="3672408" cy="8640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899592" y="2276872"/>
            <a:ext cx="5688632" cy="1080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899592" y="764704"/>
            <a:ext cx="7632848" cy="9361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188641"/>
            <a:ext cx="8352928" cy="648072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648072" y="332656"/>
            <a:ext cx="7956376" cy="1415772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13. </a:t>
            </a:r>
            <a:r>
              <a:rPr lang="ko-KR" altLang="en-US" sz="1400" b="1" dirty="0" err="1" smtClean="0">
                <a:solidFill>
                  <a:srgbClr val="00B0F0"/>
                </a:solidFill>
              </a:rPr>
              <a:t>저혈당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 쇼크 시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r>
              <a:rPr lang="en-US" altLang="ko-KR" sz="1200" dirty="0" smtClean="0"/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  ① 증상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식은 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어지러움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허기짐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실신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의식장애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기력저하</a:t>
            </a:r>
            <a:endParaRPr lang="en-US" altLang="ko-KR" sz="1200" dirty="0" smtClean="0"/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② 활력증후 및 혈당을 체크한다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③ 의식이 있을 경우에는 적합한 음식과 음료수반잔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우유한잔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쥬스반잔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요구르트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병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설탕 </a:t>
            </a:r>
            <a:r>
              <a:rPr lang="en-US" altLang="ko-KR" sz="1200" dirty="0" smtClean="0"/>
              <a:t>1</a:t>
            </a:r>
            <a:r>
              <a:rPr lang="ko-KR" altLang="en-US" sz="1200" dirty="0" err="1" smtClean="0"/>
              <a:t>큰술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사탕 </a:t>
            </a:r>
            <a:r>
              <a:rPr lang="en-US" altLang="ko-KR" sz="1200" dirty="0" smtClean="0"/>
              <a:t>3~4 </a:t>
            </a:r>
          </a:p>
          <a:p>
            <a:r>
              <a:rPr lang="en-US" altLang="ko-KR" sz="1200" dirty="0" smtClean="0"/>
              <a:t>        </a:t>
            </a:r>
            <a:r>
              <a:rPr lang="ko-KR" altLang="en-US" sz="1200" dirty="0" smtClean="0"/>
              <a:t>개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초코렛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조각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꿀 </a:t>
            </a:r>
            <a:r>
              <a:rPr lang="en-US" altLang="ko-KR" sz="1200" dirty="0" smtClean="0"/>
              <a:t>1</a:t>
            </a:r>
            <a:r>
              <a:rPr lang="ko-KR" altLang="en-US" sz="1200" dirty="0" err="1" smtClean="0"/>
              <a:t>큰술</a:t>
            </a:r>
            <a:r>
              <a:rPr lang="ko-KR" altLang="en-US" sz="1200" dirty="0" smtClean="0"/>
              <a:t> 정도의 양을 제공한다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④ 의식이 없을 경우에는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음식물 섭취를 금하고 의료진에게 연락한다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648072" y="1844824"/>
            <a:ext cx="7956376" cy="1600438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14.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심근경색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r>
              <a:rPr lang="en-US" altLang="ko-KR" sz="1200" dirty="0" smtClean="0"/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① 증상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갑작스럽게 짓누르고 조이는 것 같은 앞가슴 통증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청색증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오심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식은 땀</a:t>
            </a:r>
            <a:r>
              <a:rPr lang="en-US" altLang="ko-KR" sz="1200" dirty="0" smtClean="0"/>
              <a:t>, </a:t>
            </a:r>
          </a:p>
          <a:p>
            <a:r>
              <a:rPr lang="en-US" altLang="ko-KR" sz="1200" dirty="0" smtClean="0"/>
              <a:t>                </a:t>
            </a:r>
            <a:r>
              <a:rPr lang="ko-KR" altLang="en-US" sz="1200" dirty="0" smtClean="0"/>
              <a:t>호흡곤란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불규칙한 맥박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의식소실</a:t>
            </a:r>
            <a:endParaRPr lang="en-US" altLang="ko-KR" sz="1200" dirty="0" smtClean="0"/>
          </a:p>
          <a:p>
            <a:r>
              <a:rPr lang="ko-KR" altLang="en-US" sz="1200" dirty="0" smtClean="0"/>
              <a:t>    ② 활력증후를 측정한다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③ </a:t>
            </a:r>
            <a:r>
              <a:rPr lang="ko-KR" altLang="en-US" sz="1200" dirty="0" err="1" smtClean="0"/>
              <a:t>좌위나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반좌위로</a:t>
            </a:r>
            <a:r>
              <a:rPr lang="ko-KR" altLang="en-US" sz="1200" dirty="0" smtClean="0"/>
              <a:t> 유지한다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④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니트로글리세린 </a:t>
            </a:r>
            <a:r>
              <a:rPr lang="ko-KR" altLang="en-US" sz="1200" dirty="0" err="1" smtClean="0"/>
              <a:t>응급약을</a:t>
            </a:r>
            <a:r>
              <a:rPr lang="ko-KR" altLang="en-US" sz="1200" dirty="0" smtClean="0"/>
              <a:t> 혀 밑에 넣어준다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⑤ 필요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시 산소를 흡입시킨다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48072" y="3573016"/>
            <a:ext cx="7956376" cy="1415772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15.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코피가 멈추지 않을 때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r>
              <a:rPr lang="en-US" altLang="ko-KR" sz="1200" dirty="0" smtClean="0"/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 </a:t>
            </a:r>
          </a:p>
          <a:p>
            <a:r>
              <a:rPr lang="ko-KR" altLang="en-US" sz="1200" dirty="0" smtClean="0"/>
              <a:t>    ① 콧방울 위로 지압을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② </a:t>
            </a:r>
            <a:r>
              <a:rPr lang="en-US" altLang="ko-KR" sz="1200" dirty="0" smtClean="0"/>
              <a:t>10</a:t>
            </a:r>
            <a:r>
              <a:rPr lang="ko-KR" altLang="en-US" sz="1200" dirty="0" smtClean="0"/>
              <a:t>분간 압박 후 코피가 계속 나면 다시 반복한다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③ </a:t>
            </a:r>
            <a:r>
              <a:rPr lang="ko-KR" altLang="en-US" sz="1200" dirty="0" err="1" smtClean="0"/>
              <a:t>콧</a:t>
            </a:r>
            <a:r>
              <a:rPr lang="ko-KR" altLang="en-US" sz="1200" dirty="0" smtClean="0"/>
              <a:t> 속을 거즈 등으로 막아준다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④ </a:t>
            </a:r>
            <a:r>
              <a:rPr lang="ko-KR" altLang="en-US" sz="1200" dirty="0" err="1" smtClean="0"/>
              <a:t>냉찜질을</a:t>
            </a:r>
            <a:r>
              <a:rPr lang="ko-KR" altLang="en-US" sz="1200" dirty="0" smtClean="0"/>
              <a:t>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pic>
        <p:nvPicPr>
          <p:cNvPr id="13" name="Picture 4" descr="심근경색"/>
          <p:cNvPicPr>
            <a:picLocks noChangeAspect="1" noChangeArrowheads="1"/>
          </p:cNvPicPr>
          <p:nvPr/>
        </p:nvPicPr>
        <p:blipFill>
          <a:blip r:embed="rId2" cstate="print"/>
          <a:srcRect t="15895"/>
          <a:stretch>
            <a:fillRect/>
          </a:stretch>
        </p:blipFill>
        <p:spPr bwMode="auto">
          <a:xfrm>
            <a:off x="6876256" y="1916832"/>
            <a:ext cx="144016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648072" y="5109572"/>
            <a:ext cx="7956376" cy="1415772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16.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중풍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r>
              <a:rPr lang="en-US" altLang="ko-KR" sz="1200" dirty="0" smtClean="0"/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en-US" altLang="ko-KR" sz="1200" dirty="0" smtClean="0"/>
              <a:t> </a:t>
            </a:r>
          </a:p>
          <a:p>
            <a:r>
              <a:rPr lang="ko-KR" altLang="en-US" sz="1200" dirty="0" smtClean="0"/>
              <a:t>    ① 발병 후 </a:t>
            </a:r>
            <a:r>
              <a:rPr lang="en-US" altLang="ko-KR" sz="1200" dirty="0" smtClean="0"/>
              <a:t>6</a:t>
            </a:r>
            <a:r>
              <a:rPr lang="ko-KR" altLang="en-US" sz="1200" dirty="0" smtClean="0"/>
              <a:t>시간 이내에 한방병원이나 병원에 도착할 수 있도록 구급차를 요청한다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② 환자에게 압박을 가할 수 있는 허리띠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브래지어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스타킹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양말 등을 제거한다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③ 환자의 호흡을 원활하게 하기 위해 베개는 배지 않는 것이 좋다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④ 구토를 할 경우 환자를 재빨리 옆으로 눕게 하여 </a:t>
            </a:r>
            <a:r>
              <a:rPr lang="ko-KR" altLang="en-US" sz="1200" dirty="0" err="1" smtClean="0"/>
              <a:t>구토물이</a:t>
            </a:r>
            <a:r>
              <a:rPr lang="ko-KR" altLang="en-US" sz="1200" dirty="0" smtClean="0"/>
              <a:t> 기도로 들어가는 것을 방지한다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⑤ 환자의 등을 두드려 구토를 도와주는 것은 오히려 혈압을 상승시키므로 삼가는 것이 필요하다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899592" y="6021288"/>
            <a:ext cx="6048672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899592" y="4437112"/>
            <a:ext cx="7416824" cy="936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899592" y="3573016"/>
            <a:ext cx="6768752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899592" y="1628800"/>
            <a:ext cx="7344816" cy="12961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188641"/>
            <a:ext cx="8352928" cy="648072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648072" y="260648"/>
            <a:ext cx="7956376" cy="2708434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17.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간질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fontAlgn="base"/>
            <a:r>
              <a:rPr lang="en-US" altLang="ko-KR" sz="1200" dirty="0" smtClean="0"/>
              <a:t>  </a:t>
            </a:r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개념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</a:t>
            </a:r>
            <a:r>
              <a:rPr lang="ko-KR" altLang="en-US" sz="1200" dirty="0" smtClean="0"/>
              <a:t>간질은 뇌 특정 부분의 신경세포에 갑자기 센 전류가 흐르는 전기적인 문제가 발 </a:t>
            </a:r>
            <a:r>
              <a:rPr lang="ko-KR" altLang="en-US" sz="1200" dirty="0" err="1" smtClean="0"/>
              <a:t>생했을</a:t>
            </a:r>
            <a:r>
              <a:rPr lang="ko-KR" altLang="en-US" sz="1200" dirty="0" smtClean="0"/>
              <a:t> 때 나타나는 질병이나      </a:t>
            </a:r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</a:t>
            </a:r>
            <a:r>
              <a:rPr lang="ko-KR" altLang="en-US" sz="1200" dirty="0" smtClean="0"/>
              <a:t>크게 갑자기 의식을 잃고 괴성을 지르며 쓰러지는 대발작과 특정 행동을 반복하는 </a:t>
            </a:r>
            <a:r>
              <a:rPr lang="ko-KR" altLang="en-US" sz="1200" dirty="0" err="1" smtClean="0"/>
              <a:t>소발작으로</a:t>
            </a:r>
            <a:r>
              <a:rPr lang="ko-KR" altLang="en-US" sz="1200" dirty="0" smtClean="0"/>
              <a:t> 나눌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en-US" altLang="ko-KR" sz="1200" b="1" dirty="0" smtClean="0"/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pPr fontAlgn="base"/>
            <a:r>
              <a:rPr lang="ko-KR" altLang="en-US" sz="1200" dirty="0" smtClean="0"/>
              <a:t>   발작은 한번 시작이 되면 </a:t>
            </a:r>
            <a:r>
              <a:rPr lang="en-US" altLang="ko-KR" sz="1200" dirty="0" smtClean="0"/>
              <a:t>1~2</a:t>
            </a:r>
            <a:r>
              <a:rPr lang="ko-KR" altLang="en-US" sz="1200" dirty="0" smtClean="0"/>
              <a:t>분 후에는 저절로 끝나게 되고 </a:t>
            </a:r>
            <a:r>
              <a:rPr lang="en-US" altLang="ko-KR" sz="1200" dirty="0" smtClean="0"/>
              <a:t>10~30</a:t>
            </a:r>
            <a:r>
              <a:rPr lang="ko-KR" altLang="en-US" sz="1200" dirty="0" smtClean="0"/>
              <a:t>분 이내에 원래 상태로 돌아오게 된다</a:t>
            </a:r>
            <a:r>
              <a:rPr lang="en-US" altLang="ko-KR" sz="1200" dirty="0" smtClean="0"/>
              <a:t>. </a:t>
            </a:r>
          </a:p>
          <a:p>
            <a:pPr fontAlgn="base"/>
            <a:r>
              <a:rPr lang="en-US" altLang="ko-KR" sz="1200" dirty="0" smtClean="0"/>
              <a:t>   </a:t>
            </a:r>
            <a:r>
              <a:rPr lang="ko-KR" altLang="en-US" sz="1200" dirty="0" smtClean="0"/>
              <a:t>때문에 발작 도중 어르신 자신을 가해하거나 신체적 손상을 받지 않도록 주의하는 것이 가장 중요하다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① 섣불리 도움을 주려 하기보다는 발작이 끝날 때까지 기다리며 조용히 냉정을 잃지 말아야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② 주위의 위험한 물건을 치워서 신체적 손상이 없도록 주의한다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③ 중간에 인공호흡 등은 금물이다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④ 몸과 목을 옆으로 돌려서 혀가 기도를 막지 않도록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⑤ 손가락이나 딱딱한 물체를 입 사이에 집어넣는 행동은 아주 위험하다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⑥ 발작이 끝날 때까지 자세를 유지해주고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주위의 위험한 물건을 치워서 신체적 손상이 없도록 주의한다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⑦ 간질이 멈추지 않고 연달아 일어나는 경우에는 즉시 병원으로 가서 증상을 치료해야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</p:txBody>
      </p:sp>
      <p:sp>
        <p:nvSpPr>
          <p:cNvPr id="14" name="직사각형 13"/>
          <p:cNvSpPr/>
          <p:nvPr/>
        </p:nvSpPr>
        <p:spPr>
          <a:xfrm>
            <a:off x="648072" y="3068960"/>
            <a:ext cx="7956376" cy="2339102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18.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구토나 설사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pPr fontAlgn="base"/>
            <a:r>
              <a:rPr lang="en-US" altLang="ko-KR" sz="1200" dirty="0" smtClean="0"/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구토 시 응급처치법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pPr fontAlgn="base"/>
            <a:r>
              <a:rPr lang="ko-KR" altLang="en-US" sz="1200" dirty="0" smtClean="0"/>
              <a:t>    ① 몸과 얼굴을 옆으로 돌려 기도가 막히지 않게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② 토하는 것이 멈추면 탈수를 막기 위해서 수분을 보충해 주는 것이 중요하다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en-US" altLang="ko-KR" sz="1200" dirty="0" smtClean="0"/>
              <a:t>        (</a:t>
            </a:r>
            <a:r>
              <a:rPr lang="ko-KR" altLang="en-US" sz="1200" dirty="0" smtClean="0"/>
              <a:t>끓인 </a:t>
            </a:r>
            <a:r>
              <a:rPr lang="ko-KR" altLang="en-US" sz="1200" dirty="0" err="1" smtClean="0"/>
              <a:t>보리차물에</a:t>
            </a:r>
            <a:r>
              <a:rPr lang="ko-KR" altLang="en-US" sz="1200" dirty="0" smtClean="0"/>
              <a:t> 설탕과 소금을 넣어 전해질을 보충해 준다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③ 계속 구토하거나 </a:t>
            </a:r>
            <a:r>
              <a:rPr lang="ko-KR" altLang="en-US" sz="1200" dirty="0" err="1" smtClean="0"/>
              <a:t>구토물에</a:t>
            </a:r>
            <a:r>
              <a:rPr lang="ko-KR" altLang="en-US" sz="1200" dirty="0" smtClean="0"/>
              <a:t> 혈성 또는 녹색물질이 있거나 복부팽만이 심하면 병원으로 이송한다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en-US" altLang="ko-KR" sz="1200" b="1" dirty="0" smtClean="0">
                <a:solidFill>
                  <a:srgbClr val="FF0000"/>
                </a:solidFill>
              </a:rPr>
              <a:t>  2)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설사 시 응급처치법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pPr fontAlgn="base"/>
            <a:r>
              <a:rPr lang="ko-KR" altLang="en-US" sz="1200" dirty="0" smtClean="0"/>
              <a:t>    ① 변의 상태를 관찰하고 쉬게 하고 탈수를 예방하기 위해 보리차를 조금씩 자주 준다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이때 </a:t>
            </a:r>
            <a:r>
              <a:rPr lang="ko-KR" altLang="en-US" sz="1200" dirty="0" err="1" smtClean="0"/>
              <a:t>설탕물과</a:t>
            </a:r>
            <a:r>
              <a:rPr lang="ko-KR" altLang="en-US" sz="1200" dirty="0" smtClean="0"/>
              <a:t> 과즙은 </a:t>
            </a:r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        </a:t>
            </a:r>
            <a:r>
              <a:rPr lang="ko-KR" altLang="en-US" sz="1200" dirty="0" err="1" smtClean="0"/>
              <a:t>발효성이</a:t>
            </a:r>
            <a:r>
              <a:rPr lang="ko-KR" altLang="en-US" sz="1200" dirty="0" smtClean="0"/>
              <a:t> 강하므로 주지 않는다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② 대변이 진한 </a:t>
            </a:r>
            <a:r>
              <a:rPr lang="ko-KR" altLang="en-US" sz="1200" dirty="0" err="1" smtClean="0"/>
              <a:t>자장색이거나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점액성이면</a:t>
            </a:r>
            <a:r>
              <a:rPr lang="ko-KR" altLang="en-US" sz="1200" dirty="0" smtClean="0"/>
              <a:t> 병원진료를 받는다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③ 설사가 가라앉으면 소화가 잘 되는 죽을 먹인다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    ④ 복통이 있는 경우 </a:t>
            </a:r>
            <a:r>
              <a:rPr lang="en-US" altLang="ko-KR" sz="1200" dirty="0" smtClean="0"/>
              <a:t>Hot pack </a:t>
            </a:r>
            <a:r>
              <a:rPr lang="ko-KR" altLang="en-US" sz="1200" dirty="0" smtClean="0"/>
              <a:t>등으로 배를 따뜻하게 해준다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48072" y="5550912"/>
            <a:ext cx="7956376" cy="1046440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altLang="ko-KR" sz="1400" b="1" dirty="0" smtClean="0">
                <a:solidFill>
                  <a:srgbClr val="00B0F0"/>
                </a:solidFill>
              </a:rPr>
              <a:t>19. </a:t>
            </a:r>
            <a:r>
              <a:rPr lang="ko-KR" altLang="en-US" sz="1400" b="1" dirty="0" err="1" smtClean="0">
                <a:solidFill>
                  <a:srgbClr val="00B0F0"/>
                </a:solidFill>
              </a:rPr>
              <a:t>기립성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 저혈압</a:t>
            </a:r>
            <a:endParaRPr lang="en-US" altLang="ko-KR" sz="1400" b="1" dirty="0" smtClean="0">
              <a:solidFill>
                <a:srgbClr val="00B0F0"/>
              </a:solidFill>
            </a:endParaRPr>
          </a:p>
          <a:p>
            <a:r>
              <a:rPr lang="en-US" altLang="ko-KR" sz="1200" dirty="0" smtClean="0"/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 </a:t>
            </a:r>
          </a:p>
          <a:p>
            <a:r>
              <a:rPr lang="ko-KR" altLang="en-US" sz="1200" dirty="0" smtClean="0"/>
              <a:t>    ① 증상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현기증이나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두통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사지가 차갑고 무기력함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식은 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안면창백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불명증상과 </a:t>
            </a:r>
            <a:r>
              <a:rPr lang="ko-KR" altLang="en-US" sz="1200" dirty="0" err="1" smtClean="0"/>
              <a:t>서맥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② 머리는 낮추고 다리는 올린 자세로 휴식을 취한다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③ 의식저하 시 바로 의료진에게 연락한다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971600" y="5157192"/>
            <a:ext cx="7344816" cy="12961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971600" y="2924944"/>
            <a:ext cx="7488832" cy="15841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971600" y="908720"/>
            <a:ext cx="4896544" cy="12961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332656"/>
            <a:ext cx="8352928" cy="6336704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648072" y="476672"/>
            <a:ext cx="7956376" cy="1785104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00B0F0"/>
                </a:solidFill>
              </a:rPr>
              <a:t>20.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약물 중독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① 기도를 유지한다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② 혼수상태인 경우 빨리 병원으로 옮겨 기관 내 </a:t>
            </a:r>
            <a:r>
              <a:rPr lang="ko-KR" altLang="en-US" sz="1200" dirty="0" err="1" smtClean="0"/>
              <a:t>삽관을</a:t>
            </a:r>
            <a:r>
              <a:rPr lang="ko-KR" altLang="en-US" sz="1200" dirty="0" smtClean="0"/>
              <a:t> 하여야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다리는 똑바로 편다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④ 고개를 뒤로 젖히고 턱을 들어 기도를 확보한다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⑤ 산소공급을 위하여 환기가 잘 되는 곳에서 공기를 충분히 공급한다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⑥ 아스피린 중독으로 의심되면 </a:t>
            </a:r>
            <a:r>
              <a:rPr lang="ko-KR" altLang="en-US" sz="1200" dirty="0" err="1" smtClean="0"/>
              <a:t>이펙칵</a:t>
            </a:r>
            <a:r>
              <a:rPr lang="ko-KR" altLang="en-US" sz="1200" dirty="0" smtClean="0"/>
              <a:t> 시럽을 먹여 구토를 유발한다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⑦ 가능한 빨리 병원으로 옮긴다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48072" y="2426692"/>
            <a:ext cx="7956376" cy="2154436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00B0F0"/>
                </a:solidFill>
              </a:rPr>
              <a:t>21.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농약 중독</a:t>
            </a:r>
            <a:endParaRPr lang="en-US" altLang="ko-KR" sz="1400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① 무엇을 복용하였는지 확인한다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② 독극물을 수거하여 가능한 빨리 병원으로 옮긴다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구토를 한 경우에는 </a:t>
            </a:r>
            <a:r>
              <a:rPr lang="ko-KR" altLang="en-US" sz="1200" dirty="0" err="1" smtClean="0"/>
              <a:t>구토물을</a:t>
            </a:r>
            <a:r>
              <a:rPr lang="ko-KR" altLang="en-US" sz="1200" dirty="0" smtClean="0"/>
              <a:t> 용기에 담아 대상자를 병원으로 옮길 때 함께 가지고 간다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④ 언제 섭취하였는지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얼마나 많은 양을 섭취하였는지 확인한다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⑤ 독극물을 섭취한 경우에는 지체하지 말고 구토를 유발하여 위장을 비워야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⑥ 구토 유발제인 </a:t>
            </a:r>
            <a:r>
              <a:rPr lang="ko-KR" altLang="en-US" sz="1200" dirty="0" err="1" smtClean="0"/>
              <a:t>이펙칵</a:t>
            </a:r>
            <a:r>
              <a:rPr lang="ko-KR" altLang="en-US" sz="1200" dirty="0" smtClean="0"/>
              <a:t> 시럽을 사용한다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어른의 경우에는 </a:t>
            </a:r>
            <a:r>
              <a:rPr lang="en-US" altLang="ko-KR" sz="1200" dirty="0" smtClean="0"/>
              <a:t>15~30㎖</a:t>
            </a:r>
            <a:r>
              <a:rPr lang="ko-KR" altLang="en-US" sz="1200" dirty="0" smtClean="0"/>
              <a:t>의 용액을 물 </a:t>
            </a:r>
            <a:r>
              <a:rPr lang="en-US" altLang="ko-KR" sz="1200" dirty="0" smtClean="0"/>
              <a:t>2~3</a:t>
            </a:r>
            <a:r>
              <a:rPr lang="ko-KR" altLang="en-US" sz="1200" dirty="0" smtClean="0"/>
              <a:t>컵에 타서 마시게 한다</a:t>
            </a:r>
            <a:r>
              <a:rPr lang="en-US" altLang="ko-KR" sz="1200" dirty="0" smtClean="0"/>
              <a:t>).</a:t>
            </a:r>
          </a:p>
          <a:p>
            <a:r>
              <a:rPr lang="ko-KR" altLang="en-US" sz="1200" dirty="0" smtClean="0"/>
              <a:t>     ⑦ 구토가 일어날 때까지 몸을 움직이도록 하고 구토를 하고자 할 때 머리를 아래로 숙여 기도로 흡인되는 것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을 방지한다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⑧ </a:t>
            </a:r>
            <a:r>
              <a:rPr lang="en-US" altLang="ko-KR" sz="1200" dirty="0" smtClean="0"/>
              <a:t>20</a:t>
            </a:r>
            <a:r>
              <a:rPr lang="ko-KR" altLang="en-US" sz="1200" dirty="0" smtClean="0"/>
              <a:t>분 이내에 구토를 하지 않으면 같은 용량의 </a:t>
            </a:r>
            <a:r>
              <a:rPr lang="ko-KR" altLang="en-US" sz="1200" dirty="0" err="1" smtClean="0"/>
              <a:t>이펙칵</a:t>
            </a:r>
            <a:r>
              <a:rPr lang="ko-KR" altLang="en-US" sz="1200" dirty="0" smtClean="0"/>
              <a:t> 시럽을 한 번 더 먹인다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48072" y="4740240"/>
            <a:ext cx="7956376" cy="1785104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00B0F0"/>
                </a:solidFill>
              </a:rPr>
              <a:t>22.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알코올 중독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① 어깨를 가볍게 흔들어 반응을 확인한다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② 중독 시 통증을 느끼지 못하므로 상처 유무를 확인한다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섭취 후 </a:t>
            </a:r>
            <a:r>
              <a:rPr lang="en-US" altLang="ko-KR" sz="1200" dirty="0" smtClean="0"/>
              <a:t>1~1</a:t>
            </a:r>
            <a:r>
              <a:rPr lang="ko-KR" altLang="en-US" sz="1200" dirty="0" smtClean="0"/>
              <a:t>시간 </a:t>
            </a:r>
            <a:r>
              <a:rPr lang="en-US" altLang="ko-KR" sz="1200" dirty="0" smtClean="0"/>
              <a:t>30</a:t>
            </a:r>
            <a:r>
              <a:rPr lang="ko-KR" altLang="en-US" sz="1200" dirty="0" smtClean="0"/>
              <a:t>분 이전이면 구토를 유발한다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대상자가 혼수상태이면 </a:t>
            </a:r>
            <a:r>
              <a:rPr lang="ko-KR" altLang="en-US" sz="1200" dirty="0" err="1" smtClean="0"/>
              <a:t>위세척은</a:t>
            </a:r>
            <a:r>
              <a:rPr lang="ko-KR" altLang="en-US" sz="1200" dirty="0" smtClean="0"/>
              <a:t> 효과가 없다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④ 기도를 유지한다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⑤ 의식 상태를 확인한다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⑥ 대상자가 추위에 노출되어 있으면 </a:t>
            </a:r>
            <a:r>
              <a:rPr lang="ko-KR" altLang="en-US" sz="1200" dirty="0" err="1" smtClean="0"/>
              <a:t>저체온증을</a:t>
            </a:r>
            <a:r>
              <a:rPr lang="ko-KR" altLang="en-US" sz="1200" dirty="0" smtClean="0"/>
              <a:t> 의심하고 가능하면 따뜻한 곳으로 옮긴 후 따뜻한 옷이나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담요 등으로 체온을 보호한다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971600" y="5877272"/>
            <a:ext cx="4680520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971600" y="3068960"/>
            <a:ext cx="7200800" cy="12961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971600" y="836712"/>
            <a:ext cx="7560840" cy="720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260648"/>
            <a:ext cx="8352928" cy="640871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648072" y="1697901"/>
            <a:ext cx="7956376" cy="2739211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00B0F0"/>
                </a:solidFill>
              </a:rPr>
              <a:t>24.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열사병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r>
              <a:rPr lang="en-US" altLang="ko-KR" sz="1400" dirty="0" smtClean="0"/>
              <a:t>    </a:t>
            </a:r>
            <a:r>
              <a:rPr lang="ko-KR" altLang="en-US" sz="1200" dirty="0" smtClean="0"/>
              <a:t>뇌의 체온조절 기능에 장애가 와서 </a:t>
            </a:r>
            <a:r>
              <a:rPr lang="ko-KR" altLang="en-US" sz="1200" dirty="0" err="1" smtClean="0"/>
              <a:t>열손실</a:t>
            </a:r>
            <a:r>
              <a:rPr lang="ko-KR" altLang="en-US" sz="1200" dirty="0" smtClean="0"/>
              <a:t> 기전이 되지 않아 </a:t>
            </a:r>
            <a:r>
              <a:rPr lang="ko-KR" altLang="en-US" sz="1200" dirty="0" err="1" smtClean="0"/>
              <a:t>고온증이</a:t>
            </a:r>
            <a:r>
              <a:rPr lang="ko-KR" altLang="en-US" sz="1200" dirty="0" smtClean="0"/>
              <a:t> 지속되어 위험을 초래하는 경우이다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더운 환경에 있는 사람이 체온이 </a:t>
            </a:r>
            <a:r>
              <a:rPr lang="en-US" altLang="ko-KR" sz="1200" dirty="0" smtClean="0"/>
              <a:t>40℃ </a:t>
            </a:r>
            <a:r>
              <a:rPr lang="ko-KR" altLang="en-US" sz="1200" dirty="0" smtClean="0"/>
              <a:t>이상이며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피부가 뜨겁고 건조하며 붉어지고 맥박이 빨라지면서 혼동이 </a:t>
            </a:r>
            <a:endParaRPr lang="en-US" altLang="ko-KR" sz="1200" dirty="0" smtClean="0"/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나 의식 상실이 일어난다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생명을 위협하는 응급상황이므로 즉시 적극적인 응급처치를 하여야 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즉시 치료 </a:t>
            </a:r>
            <a:endParaRPr lang="en-US" altLang="ko-KR" sz="1200" dirty="0" smtClean="0"/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하지 않으면 경련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영구적 </a:t>
            </a:r>
            <a:r>
              <a:rPr lang="ko-KR" altLang="en-US" sz="1200" dirty="0" err="1" smtClean="0"/>
              <a:t>뇌손상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신부전의 위험이 있으며 노인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쇠약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알코올 중독인 경우에는 더욱 예후  </a:t>
            </a:r>
            <a:endParaRPr lang="en-US" altLang="ko-KR" sz="1200" dirty="0" smtClean="0"/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가 나쁘다</a:t>
            </a:r>
            <a:r>
              <a:rPr lang="en-US" altLang="ko-KR" sz="1200" dirty="0" smtClean="0"/>
              <a:t>.</a:t>
            </a:r>
            <a:endParaRPr lang="en-US" altLang="ko-KR" sz="1200" b="1" dirty="0" smtClean="0">
              <a:solidFill>
                <a:srgbClr val="00B0F0"/>
              </a:solidFill>
            </a:endParaRPr>
          </a:p>
          <a:p>
            <a:r>
              <a:rPr lang="en-US" altLang="ko-KR" sz="1200" dirty="0" smtClean="0"/>
              <a:t> 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① 대상자를 빨리 고온으로부터 멀리 격리하여 시원한 곳으로 옮기고 겉옷을 벗기고 구급차를 호출한다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이때 대상자의 의식이 없어지면 호흡과 맥박을 확인하고 필요 시 심폐소생술을 시행한다</a:t>
            </a:r>
            <a:r>
              <a:rPr lang="en-US" altLang="ko-KR" sz="1200" dirty="0" smtClean="0"/>
              <a:t>. </a:t>
            </a:r>
          </a:p>
          <a:p>
            <a:r>
              <a:rPr lang="ko-KR" altLang="en-US" sz="1200" dirty="0" smtClean="0"/>
              <a:t>     ② 대상자를 축축한 담요나 옷으로 감싼다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선풍기나 냉방기를 가동하여 대상자의 체온을 낮추도록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④ 병원으로 옮기기 전이라도 찬물에 몸을 식히는 것은 도움이 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⑤ 대상자가 몸을 심하게 떨면 찬물에 식히는 것을 천천히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⑥ 심한 열사병을 앓고 난 후에는 며칠간 휴식을 취한다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48072" y="4509120"/>
            <a:ext cx="7956376" cy="2000548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00B0F0"/>
                </a:solidFill>
              </a:rPr>
              <a:t>25. </a:t>
            </a:r>
            <a:r>
              <a:rPr lang="ko-KR" altLang="en-US" sz="1400" b="1" dirty="0" err="1" smtClean="0">
                <a:solidFill>
                  <a:srgbClr val="00B0F0"/>
                </a:solidFill>
              </a:rPr>
              <a:t>열피로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r>
              <a:rPr lang="en-US" altLang="ko-KR" sz="1400" dirty="0" smtClean="0"/>
              <a:t>    </a:t>
            </a:r>
            <a:r>
              <a:rPr lang="ko-KR" altLang="en-US" sz="1200" dirty="0" smtClean="0"/>
              <a:t>발한이 심하여 수분과 전해질이 몸에서 소실되어 혈액량 감소와 전해질 불균형이 와서 탈진하는 경우다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수분을 보충하지 않고 지속적으로 심하게 땀을 흘리면 순환계 허탈이 오면서 맥박이 느리고 약해지며 혈압이   </a:t>
            </a:r>
            <a:endParaRPr lang="en-US" altLang="ko-KR" sz="1200" dirty="0" smtClean="0"/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낮아지고 피부가 차고 창백해지며 끈끈해진다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의식에 혼동이 오고 쇼크가 일어나 무의식에 이른다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혈관이 확 </a:t>
            </a:r>
            <a:endParaRPr lang="en-US" altLang="ko-KR" sz="1200" dirty="0" smtClean="0"/>
          </a:p>
          <a:p>
            <a:r>
              <a:rPr lang="en-US" altLang="ko-KR" sz="1200" dirty="0" smtClean="0"/>
              <a:t>    </a:t>
            </a:r>
            <a:r>
              <a:rPr lang="ko-KR" altLang="en-US" sz="1200" dirty="0" err="1" smtClean="0"/>
              <a:t>장되고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확장된 혈관에 혈액이 모이기 때문에 혈압이 낮아지고 순환계 허탈이 온다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열에 노출된 정도와 수분  </a:t>
            </a:r>
            <a:endParaRPr lang="en-US" altLang="ko-KR" sz="1200" dirty="0" smtClean="0"/>
          </a:p>
          <a:p>
            <a:r>
              <a:rPr lang="en-US" altLang="ko-KR" sz="1200" dirty="0" smtClean="0"/>
              <a:t>    </a:t>
            </a:r>
            <a:r>
              <a:rPr lang="ko-KR" altLang="en-US" sz="1200" dirty="0" smtClean="0"/>
              <a:t>보충 정도에 따라 다르겠지만 순환계 부전이 지속되지 않고 일시적으로 돌아오면 예후는 좋다</a:t>
            </a:r>
            <a:r>
              <a:rPr lang="en-US" altLang="ko-KR" sz="1200" dirty="0" smtClean="0"/>
              <a:t>.</a:t>
            </a:r>
            <a:endParaRPr lang="en-US" altLang="ko-KR" sz="1200" b="1" dirty="0" smtClean="0">
              <a:solidFill>
                <a:srgbClr val="00B0F0"/>
              </a:solidFill>
            </a:endParaRPr>
          </a:p>
          <a:p>
            <a:r>
              <a:rPr lang="en-US" altLang="ko-KR" sz="1200" dirty="0" smtClean="0"/>
              <a:t> 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① 대상자를 편평하게 눕힌다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② 다리를 높이거나 머리를 아래로 하여 </a:t>
            </a:r>
            <a:r>
              <a:rPr lang="ko-KR" altLang="en-US" sz="1200" dirty="0" err="1" smtClean="0"/>
              <a:t>뇌관류가</a:t>
            </a:r>
            <a:r>
              <a:rPr lang="ko-KR" altLang="en-US" sz="1200" dirty="0" smtClean="0"/>
              <a:t> 유지되도록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약간 짠 음료나 스포츠 이온 음료를 수시로 경구로 준다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48072" y="397694"/>
            <a:ext cx="7956376" cy="1231106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00B0F0"/>
                </a:solidFill>
              </a:rPr>
              <a:t>23.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석유 산물 중독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① 구토 유발을 금지한다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② </a:t>
            </a:r>
            <a:r>
              <a:rPr lang="en-US" altLang="ko-KR" sz="1200" dirty="0" smtClean="0"/>
              <a:t>50cc </a:t>
            </a:r>
            <a:r>
              <a:rPr lang="ko-KR" altLang="en-US" sz="1200" dirty="0" smtClean="0"/>
              <a:t>이상의 가솔린이나 등유를 마신 경우에는 대뇌와 심장에 미치는 독성의 효과가 크므로 빨리 배설시켜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</a:t>
            </a:r>
            <a:r>
              <a:rPr lang="ko-KR" altLang="en-US" sz="1200" dirty="0" smtClean="0"/>
              <a:t>야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가능한 빨리 병원으로 옮겨 </a:t>
            </a:r>
            <a:r>
              <a:rPr lang="ko-KR" altLang="en-US" sz="1200" dirty="0" err="1" smtClean="0"/>
              <a:t>위세척을</a:t>
            </a:r>
            <a:r>
              <a:rPr lang="ko-KR" altLang="en-US" sz="1200" dirty="0" smtClean="0"/>
              <a:t> 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적절한 치료를 받게 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   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827584" y="5877272"/>
            <a:ext cx="4608512" cy="720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827584" y="4365104"/>
            <a:ext cx="6768752" cy="8640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55576" y="1628800"/>
            <a:ext cx="7776864" cy="21602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23528" y="116632"/>
            <a:ext cx="8568952" cy="6624737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467544" y="267607"/>
            <a:ext cx="8280920" cy="6401753"/>
          </a:xfrm>
          <a:prstGeom prst="rect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00B0F0"/>
                </a:solidFill>
              </a:rPr>
              <a:t>26. </a:t>
            </a:r>
            <a:r>
              <a:rPr lang="ko-KR" altLang="en-US" sz="1400" b="1" dirty="0" smtClean="0">
                <a:solidFill>
                  <a:srgbClr val="00B0F0"/>
                </a:solidFill>
              </a:rPr>
              <a:t>동상</a:t>
            </a:r>
            <a:r>
              <a:rPr lang="ko-KR" altLang="en-US" sz="1400" dirty="0" smtClean="0"/>
              <a:t> </a:t>
            </a:r>
            <a:endParaRPr lang="en-US" altLang="ko-KR" sz="1400" dirty="0" smtClean="0"/>
          </a:p>
          <a:p>
            <a:r>
              <a:rPr lang="en-US" altLang="ko-KR" sz="1200" b="1" dirty="0" smtClean="0"/>
              <a:t>   1) </a:t>
            </a:r>
            <a:r>
              <a:rPr lang="ko-KR" altLang="en-US" sz="1200" b="1" dirty="0" smtClean="0"/>
              <a:t>분류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     (1) 1</a:t>
            </a:r>
            <a:r>
              <a:rPr lang="ko-KR" altLang="en-US" sz="1200" dirty="0" smtClean="0"/>
              <a:t>도 동상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충혈과 부종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발적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약간의 </a:t>
            </a:r>
            <a:r>
              <a:rPr lang="ko-KR" altLang="en-US" sz="1200" dirty="0" err="1" smtClean="0"/>
              <a:t>청색증</a:t>
            </a:r>
            <a:endParaRPr lang="en-US" altLang="ko-KR" sz="1200" dirty="0" smtClean="0"/>
          </a:p>
          <a:p>
            <a:r>
              <a:rPr lang="en-US" altLang="ko-KR" sz="1200" dirty="0" smtClean="0"/>
              <a:t>     (2) 2</a:t>
            </a:r>
            <a:r>
              <a:rPr lang="ko-KR" altLang="en-US" sz="1200" dirty="0" smtClean="0"/>
              <a:t>도 동상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수포와 약간의 부종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발적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흑색 </a:t>
            </a:r>
            <a:r>
              <a:rPr lang="ko-KR" altLang="en-US" sz="1200" dirty="0" err="1" smtClean="0"/>
              <a:t>가피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부스럼 딱지</a:t>
            </a:r>
            <a:r>
              <a:rPr lang="en-US" altLang="ko-KR" sz="1200" dirty="0" smtClean="0"/>
              <a:t>)</a:t>
            </a:r>
          </a:p>
          <a:p>
            <a:r>
              <a:rPr lang="en-US" altLang="ko-KR" sz="1200" dirty="0" smtClean="0"/>
              <a:t>     (3) 3</a:t>
            </a:r>
            <a:r>
              <a:rPr lang="ko-KR" altLang="en-US" sz="1200" dirty="0" smtClean="0"/>
              <a:t>도 동상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수포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부종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단단한 </a:t>
            </a:r>
            <a:r>
              <a:rPr lang="ko-KR" altLang="en-US" sz="1200" dirty="0" err="1" smtClean="0"/>
              <a:t>가피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부스럼 딱지</a:t>
            </a:r>
            <a:r>
              <a:rPr lang="en-US" altLang="ko-KR" sz="1200" dirty="0" smtClean="0"/>
              <a:t>), </a:t>
            </a:r>
            <a:r>
              <a:rPr lang="ko-KR" altLang="en-US" sz="1200" dirty="0" smtClean="0"/>
              <a:t>조직 괴사</a:t>
            </a:r>
            <a:endParaRPr lang="en-US" altLang="ko-KR" sz="1200" dirty="0" smtClean="0"/>
          </a:p>
          <a:p>
            <a:r>
              <a:rPr lang="en-US" altLang="ko-KR" sz="1200" dirty="0" smtClean="0"/>
              <a:t>     (4) 4</a:t>
            </a:r>
            <a:r>
              <a:rPr lang="ko-KR" altLang="en-US" sz="1200" dirty="0" smtClean="0"/>
              <a:t>도 동상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침범된 부위의 파괴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괴저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초기 대처방법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① 대상자를 추운 환경 원인으로부터 따뜻한 환경으로 옮긴다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② 젖은 의복을 벗기고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따뜻한 담요로 몸 전체를 감싸준다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③ 동상치료의 기본원리는 혈관을 이완시켜 혈액의 순환을 원활하게 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세포 사이의 결빙을 풀어 주는 것이다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④ 가장 좋은 방법은 동상 부위를 즉시 </a:t>
            </a:r>
            <a:r>
              <a:rPr lang="en-US" altLang="ko-KR" sz="1200" dirty="0" smtClean="0"/>
              <a:t>38~42℃ </a:t>
            </a:r>
            <a:r>
              <a:rPr lang="ko-KR" altLang="en-US" sz="1200" dirty="0" smtClean="0"/>
              <a:t>정도의 따뜻한 물에 </a:t>
            </a:r>
            <a:r>
              <a:rPr lang="en-US" altLang="ko-KR" sz="1200" dirty="0" smtClean="0"/>
              <a:t>20~40</a:t>
            </a:r>
            <a:r>
              <a:rPr lang="ko-KR" altLang="en-US" sz="1200" dirty="0" smtClean="0"/>
              <a:t>분간 담그는 것이다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⑤ 따뜻한 물을 보충해 가면서 물이 식지 않도록 한다</a:t>
            </a:r>
            <a:r>
              <a:rPr lang="en-US" altLang="ko-KR" sz="1200" dirty="0" smtClean="0"/>
              <a:t>. 38℃ </a:t>
            </a:r>
            <a:r>
              <a:rPr lang="ko-KR" altLang="en-US" sz="1200" dirty="0" smtClean="0"/>
              <a:t>이하의 온도에서는 얼은 부분이 잘 녹지 않는다</a:t>
            </a:r>
            <a:r>
              <a:rPr lang="en-US" altLang="ko-KR" sz="1200" dirty="0" smtClean="0"/>
              <a:t>.   </a:t>
            </a:r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온도계가 없으면 본인의 팔 안쪽에 물을 떨어뜨리거나 팔꿈치를 물에 담가보아 뜨거운지 확인한다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⑥ 귀나 얼굴의 동상은 따뜻한 물수건을 대주고 자주 갈아준다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⑦ 소독된 마른 거즈를 발가락과 손가락 사이에 끼워 습기를 제거하고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서로 달라붙지 않도록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⑧ 동상 부위를 약간 높게 해서 통증과 부종을 줄여 준다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⑨ 병원에 이송할 때 대상자는 들 것으로 운반한다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다리에 동상이 걸리면 녹고 난 후에도 걸어서는 안 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⑩ 통증 완화를 위해 진통제를 사용할 수 있다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⑪ 신속히 병원으로 이송한다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3)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국소 증상 처치방법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장시간 찬 공기에 노출되어 발생하며 주로 쇠약하거나 혈액 순환이 잘 되지 않는 경우에 신체의 일부분 즉 손가락</a:t>
            </a:r>
            <a:r>
              <a:rPr lang="en-US" altLang="ko-KR" sz="1200" dirty="0" smtClean="0"/>
              <a:t>,     </a:t>
            </a:r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발가락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귀 등에 흔히 발생한다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   ① 집 밖에서 동상을 입은 경우는 동상 부위를 보온성이 높은 천으로 감싸준다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② 따뜻한 방으로 옮긴 후 온수를 마시게 하여 </a:t>
            </a:r>
            <a:r>
              <a:rPr lang="ko-KR" altLang="en-US" sz="1200" dirty="0" err="1" smtClean="0"/>
              <a:t>심부</a:t>
            </a:r>
            <a:r>
              <a:rPr lang="ko-KR" altLang="en-US" sz="1200" dirty="0" smtClean="0"/>
              <a:t> 온도를 높여 혈액 순환을 자극한다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③ 손상 부위를 체온과 비슷한 물에서 시작하여 온도를 서서히 올려 </a:t>
            </a:r>
            <a:r>
              <a:rPr lang="en-US" altLang="ko-KR" sz="1200" dirty="0" smtClean="0"/>
              <a:t>38℃</a:t>
            </a:r>
            <a:r>
              <a:rPr lang="ko-KR" altLang="en-US" sz="1200" dirty="0" smtClean="0"/>
              <a:t>정도의 물에 잠기게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④ 상처가 악화되는 것을 막기 위해 뜨거운 </a:t>
            </a:r>
            <a:r>
              <a:rPr lang="ko-KR" altLang="en-US" sz="1200" dirty="0" err="1" smtClean="0"/>
              <a:t>물주머니나</a:t>
            </a:r>
            <a:r>
              <a:rPr lang="ko-KR" altLang="en-US" sz="1200" dirty="0" smtClean="0"/>
              <a:t> 난로를 쬐지 않도록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⑤ 상처의 물집은 터뜨리지 않는다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 4)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전신 증상 처치방법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장시간 찬 공기에 접하여 전신 동상이 발생한다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전신적 피로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지각 마비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환각상태가 있을 수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호흡과 맥박이 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느려지고 의식이 혼미해지며 심하면 사망한다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① 호흡이 없는 경우 인공호흡을 실시하여 호흡을 회복시킨다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② 가급적 빨리 따뜻한 방으로 옮긴다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③ 체온보다 약간 높은 물에 몸을 담그거나 담요를 덮어 보온한다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    ④ 의식이 있는 경우 따뜻한 물을 마시게 한다</a:t>
            </a:r>
            <a:r>
              <a:rPr lang="en-US" altLang="ko-KR" sz="1200" dirty="0" smtClean="0"/>
              <a:t>.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6"/>
            <a:ext cx="8352928" cy="6286853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55576" y="1556792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8" name="직사각형 17"/>
          <p:cNvSpPr/>
          <p:nvPr/>
        </p:nvSpPr>
        <p:spPr>
          <a:xfrm>
            <a:off x="611560" y="836712"/>
            <a:ext cx="7968885" cy="5616624"/>
          </a:xfrm>
          <a:prstGeom prst="rect">
            <a:avLst/>
          </a:prstGeom>
          <a:solidFill>
            <a:schemeClr val="bg1">
              <a:lumMod val="95000"/>
              <a:alpha val="17000"/>
            </a:schemeClr>
          </a:solidFill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195736" y="98072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2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의식의 확인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smtClean="0"/>
              <a:t>돌아 눕힌 다음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양 어깨를 잡고 흔들면서 큰소리로 </a:t>
            </a:r>
            <a:r>
              <a:rPr lang="en-US" altLang="ko-KR" sz="1200" dirty="0" smtClean="0"/>
              <a:t>“</a:t>
            </a:r>
            <a:r>
              <a:rPr lang="ko-KR" altLang="en-US" sz="1200" dirty="0" smtClean="0"/>
              <a:t>여보세요</a:t>
            </a:r>
            <a:r>
              <a:rPr lang="en-US" altLang="ko-KR" sz="1200" dirty="0" smtClean="0"/>
              <a:t>”</a:t>
            </a:r>
            <a:r>
              <a:rPr lang="ko-KR" altLang="en-US" sz="1200" dirty="0" smtClean="0"/>
              <a:t> 라고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          </a:t>
            </a:r>
            <a:r>
              <a:rPr lang="ko-KR" altLang="en-US" sz="1200" dirty="0" smtClean="0"/>
              <a:t>외치면서 반응을 확인한다</a:t>
            </a:r>
            <a:r>
              <a:rPr lang="en-US" altLang="ko-KR" sz="1200" dirty="0" smtClean="0"/>
              <a:t>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9"/>
            <a:ext cx="101237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988840"/>
            <a:ext cx="90112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2195736" y="1959223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2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구조요청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smtClean="0"/>
              <a:t>의식이 없다고 확인되면 즉시 주변사람에게 도움을 요청한다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5545" y="3789040"/>
            <a:ext cx="93215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2195736" y="3717032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2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기도유지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한 손을 목뒤에 넣고 다른 한 손을 이마에 댄 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목을 들고 이마를 밀면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      </a:t>
            </a:r>
            <a:r>
              <a:rPr lang="ko-KR" altLang="en-US" sz="1200" dirty="0" smtClean="0"/>
              <a:t>목 부위가 뒤로 젖혀진다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목이 젖혀지면 이마에 있는 손은 그대로 둔 채</a:t>
            </a:r>
            <a:r>
              <a:rPr lang="en-US" altLang="ko-KR" sz="1200" dirty="0" smtClean="0"/>
              <a:t>, </a:t>
            </a:r>
          </a:p>
          <a:p>
            <a:r>
              <a:rPr lang="en-US" altLang="ko-KR" sz="1200" dirty="0" smtClean="0"/>
              <a:t>                 </a:t>
            </a:r>
            <a:r>
              <a:rPr lang="ko-KR" altLang="en-US" sz="1200" dirty="0" smtClean="0"/>
              <a:t>목 뒤의 손을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빼내어 턱 끝을 들어올리면 기도가 열린다</a:t>
            </a:r>
            <a:r>
              <a:rPr lang="en-US" altLang="ko-KR" sz="1200" dirty="0" smtClean="0"/>
              <a:t>. 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4725144"/>
            <a:ext cx="95574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2195736" y="4695527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2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호흡확인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smtClean="0"/>
              <a:t>환자의 입과 코 근처에서 숨쉬는 소리가 들리는지 숨결이 느껴지는 지를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      </a:t>
            </a:r>
            <a:r>
              <a:rPr lang="ko-KR" altLang="en-US" sz="1200" dirty="0" smtClean="0"/>
              <a:t>확인하면서 가슴이 오르내리는지를 관찰한다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9552" y="426150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심폐소생술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795" y="5589240"/>
            <a:ext cx="99290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2195736" y="5518973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2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인공호흡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기도가 잘 유지 되고 있는지를 먼저 확인한 다음 인공호흡을 실시한다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            </a:t>
            </a: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2866028"/>
            <a:ext cx="936104" cy="56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2195736" y="278092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2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가슴압박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smtClean="0"/>
              <a:t>가슴의 정 중앙에서 약간 아래 부분을 압박한다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  <a:p>
            <a:r>
              <a:rPr lang="ko-KR" altLang="en-US" sz="1200" dirty="0" smtClean="0"/>
              <a:t>                 가슴압박은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분당 </a:t>
            </a:r>
            <a:r>
              <a:rPr lang="en-US" altLang="ko-KR" sz="1200" dirty="0" smtClean="0"/>
              <a:t>100</a:t>
            </a:r>
            <a:r>
              <a:rPr lang="ko-KR" altLang="en-US" sz="1200" dirty="0" smtClean="0"/>
              <a:t>회 정도의 속도로 시행한다</a:t>
            </a:r>
            <a:r>
              <a:rPr lang="en-US" altLang="ko-KR" sz="1200" dirty="0" smtClean="0"/>
              <a:t>.</a:t>
            </a:r>
            <a:endParaRPr lang="en-US" altLang="ko-K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83568" y="869811"/>
            <a:ext cx="7872875" cy="11646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arenR"/>
            </a:pPr>
            <a:r>
              <a:rPr lang="ko-KR" altLang="en-US" sz="1200" b="1" dirty="0" smtClean="0"/>
              <a:t>화재예방 목적 </a:t>
            </a:r>
            <a:r>
              <a:rPr lang="en-US" altLang="ko-KR" sz="1200" b="1" dirty="0" smtClean="0"/>
              <a:t>: </a:t>
            </a:r>
            <a:r>
              <a:rPr lang="ko-KR" altLang="en-US" sz="1200" dirty="0" smtClean="0"/>
              <a:t>소방시설 설치유지 및 안전관리에 관한 법률 제</a:t>
            </a:r>
            <a:r>
              <a:rPr lang="en-US" altLang="ko-KR" sz="1200" dirty="0" smtClean="0"/>
              <a:t>20</a:t>
            </a:r>
            <a:r>
              <a:rPr lang="ko-KR" altLang="en-US" sz="1200" dirty="0" smtClean="0"/>
              <a:t>조 및 동법시행 규칙 제 </a:t>
            </a:r>
            <a:r>
              <a:rPr lang="en-US" altLang="ko-KR" sz="1200" dirty="0" smtClean="0"/>
              <a:t>14</a:t>
            </a:r>
            <a:r>
              <a:rPr lang="ko-KR" altLang="en-US" sz="1200" dirty="0" smtClean="0"/>
              <a:t>조 규정에 의한 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/>
              <a:t>                         </a:t>
            </a:r>
            <a:r>
              <a:rPr lang="ko-KR" altLang="en-US" sz="1200" dirty="0" smtClean="0"/>
              <a:t>방화관리업무 전반에 관하여 필요한 사항을 정하고 이를 실천함으로써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우리 직장 자체의 화                       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/>
              <a:t>                         </a:t>
            </a:r>
            <a:r>
              <a:rPr lang="ko-KR" altLang="en-US" sz="1200" dirty="0" smtClean="0"/>
              <a:t>재를 예방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경계 또는 진압하여 인명과 재산을 화재로 </a:t>
            </a:r>
            <a:r>
              <a:rPr lang="ko-KR" altLang="en-US" sz="1200" dirty="0" err="1" smtClean="0"/>
              <a:t>부터</a:t>
            </a:r>
            <a:r>
              <a:rPr lang="ko-KR" altLang="en-US" sz="1200" dirty="0" smtClean="0"/>
              <a:t> 적극 보호할 수 있는 제도적 장치      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/>
              <a:t>                         </a:t>
            </a:r>
            <a:r>
              <a:rPr lang="ko-KR" altLang="en-US" sz="1200" dirty="0" smtClean="0"/>
              <a:t>를 마련함을 목적으로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683568" y="2391271"/>
            <a:ext cx="7872875" cy="6106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소방시설의 점검 </a:t>
            </a:r>
            <a:r>
              <a:rPr lang="en-US" altLang="ko-KR" sz="1200" b="1" dirty="0" smtClean="0"/>
              <a:t>: </a:t>
            </a:r>
            <a:r>
              <a:rPr lang="ko-KR" altLang="en-US" sz="1200" dirty="0" smtClean="0"/>
              <a:t>소방시설의 점검은 소방시설 설치유지 및 안전관리에 </a:t>
            </a:r>
            <a:r>
              <a:rPr lang="ko-KR" altLang="en-US" sz="1200" dirty="0" err="1" smtClean="0"/>
              <a:t>관한법률</a:t>
            </a:r>
            <a:r>
              <a:rPr lang="ko-KR" altLang="en-US" sz="1200" dirty="0" smtClean="0"/>
              <a:t> 제</a:t>
            </a:r>
            <a:r>
              <a:rPr lang="en-US" altLang="ko-KR" sz="1200" dirty="0" smtClean="0"/>
              <a:t>25</a:t>
            </a:r>
            <a:r>
              <a:rPr lang="ko-KR" altLang="en-US" sz="1200" dirty="0" smtClean="0"/>
              <a:t>조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소방시설의 </a:t>
            </a:r>
            <a:r>
              <a:rPr lang="ko-KR" altLang="en-US" sz="1200" dirty="0" err="1" smtClean="0"/>
              <a:t>자체점</a:t>
            </a:r>
            <a:r>
              <a:rPr lang="ko-KR" altLang="en-US" sz="1200" dirty="0" smtClean="0"/>
              <a:t>             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                         </a:t>
            </a:r>
            <a:r>
              <a:rPr lang="ko-KR" altLang="en-US" sz="1200" dirty="0" smtClean="0"/>
              <a:t>검 등</a:t>
            </a:r>
            <a:r>
              <a:rPr lang="en-US" altLang="ko-KR" sz="1200" dirty="0" smtClean="0"/>
              <a:t>), </a:t>
            </a:r>
            <a:r>
              <a:rPr lang="ko-KR" altLang="en-US" sz="1200" dirty="0" smtClean="0"/>
              <a:t>동법시행규칙 제</a:t>
            </a:r>
            <a:r>
              <a:rPr lang="en-US" altLang="ko-KR" sz="1200" dirty="0" smtClean="0"/>
              <a:t>18</a:t>
            </a:r>
            <a:r>
              <a:rPr lang="ko-KR" altLang="en-US" sz="1200" dirty="0" smtClean="0"/>
              <a:t>조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자체점검기준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의 규정에 의하여 실시한다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467544" y="354142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화재예방 대응교육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8505" y="3524815"/>
            <a:ext cx="7863935" cy="16619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3)</a:t>
            </a:r>
            <a:r>
              <a:rPr lang="ko-KR" altLang="en-US" sz="1200" b="1" dirty="0" smtClean="0"/>
              <a:t> 화기사용 제한 </a:t>
            </a:r>
            <a:endParaRPr lang="ko-KR" altLang="en-US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① 증축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개축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수선 등의 공사 및 화기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용접작업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소각 등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를 </a:t>
            </a:r>
            <a:r>
              <a:rPr lang="ko-KR" altLang="en-US" sz="1200" dirty="0" err="1" smtClean="0"/>
              <a:t>취급하고자하는</a:t>
            </a:r>
            <a:r>
              <a:rPr lang="ko-KR" altLang="en-US" sz="1200" dirty="0" smtClean="0"/>
              <a:t> 사람은 방화관리자에게 이를 통보         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    </a:t>
            </a:r>
            <a:r>
              <a:rPr lang="ko-KR" altLang="en-US" sz="1200" dirty="0" smtClean="0"/>
              <a:t>한 후 화재예방 상 필요한 지시를 받아야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② 방화관리자는 화재예방 상 현저하게 위험하다고 인정되는 행위를 금지 또는 제한하거나 안전조치를 취한 후    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   </a:t>
            </a:r>
            <a:r>
              <a:rPr lang="ko-KR" altLang="en-US" sz="1200" dirty="0" err="1" smtClean="0"/>
              <a:t>취급토록</a:t>
            </a:r>
            <a:r>
              <a:rPr lang="ko-KR" altLang="en-US" sz="1200" dirty="0" smtClean="0"/>
              <a:t> 하여야 한다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③ 기타 필요한 사항은 자체적으로 계획 실시한다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3568" y="5446965"/>
            <a:ext cx="784887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4)</a:t>
            </a:r>
            <a:r>
              <a:rPr lang="ko-KR" altLang="en-US" sz="1200" b="1" dirty="0" smtClean="0"/>
              <a:t> 소방교육훈련</a:t>
            </a:r>
            <a:endParaRPr lang="ko-KR" altLang="en-US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① 연간 소방교육훈련은 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후반으로 나누어 년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회 이상 실시한다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② 훈련 후 강평을 실시하고 훈련결과는 별지 서식의 소방훈련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교육실시결과기록부를 보관하여야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83568" y="404664"/>
            <a:ext cx="7872875" cy="24929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화재발생 시 행동요령</a:t>
            </a:r>
            <a:endParaRPr lang="ko-KR" altLang="en-US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① 직원은 평소 화재를 감지하는데 신경을 써야 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누구든지 화재의 발생사실을 최초로 목격한 자는 </a:t>
            </a:r>
            <a:r>
              <a:rPr lang="en-US" altLang="ko-KR" sz="1200" dirty="0" smtClean="0"/>
              <a:t>119</a:t>
            </a:r>
            <a:r>
              <a:rPr lang="ko-KR" altLang="en-US" sz="1200" dirty="0" smtClean="0"/>
              <a:t>신       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   </a:t>
            </a:r>
            <a:r>
              <a:rPr lang="ko-KR" altLang="en-US" sz="1200" dirty="0" smtClean="0"/>
              <a:t>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건물 내 화재통보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초기진압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어르신의 피난유도 등의 조치를 취하여 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>
              <a:lnSpc>
                <a:spcPct val="150000"/>
              </a:lnSpc>
            </a:pPr>
            <a:endParaRPr lang="en-US" altLang="ko-KR" sz="1200" dirty="0" smtClean="0"/>
          </a:p>
          <a:p>
            <a:pPr>
              <a:lnSpc>
                <a:spcPct val="150000"/>
              </a:lnSpc>
            </a:pPr>
            <a:endParaRPr lang="en-US" altLang="ko-KR" sz="1200" dirty="0" smtClean="0"/>
          </a:p>
          <a:p>
            <a:pPr>
              <a:lnSpc>
                <a:spcPct val="150000"/>
              </a:lnSpc>
            </a:pP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② 화재발생 사실이 건물 내에 전파되면 평소 편성운영중인 자위소방대의 </a:t>
            </a:r>
            <a:r>
              <a:rPr lang="ko-KR" altLang="en-US" sz="1200" dirty="0" err="1" smtClean="0"/>
              <a:t>팀별로</a:t>
            </a:r>
            <a:r>
              <a:rPr lang="ko-KR" altLang="en-US" sz="1200" dirty="0" smtClean="0"/>
              <a:t> 개별임무를 즉각 수행하여야     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    </a:t>
            </a:r>
            <a:r>
              <a:rPr lang="ko-KR" altLang="en-US" sz="1200" dirty="0" smtClean="0"/>
              <a:t>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③ 요양원장은 요양원 실정에 적합한 세부행동요령을 별도로 정한다</a:t>
            </a:r>
            <a:r>
              <a:rPr lang="en-US" altLang="ko-KR" sz="1200" dirty="0" smtClean="0"/>
              <a:t>.</a:t>
            </a:r>
            <a:r>
              <a:rPr lang="ko-KR" altLang="en-US" sz="1200" b="1" dirty="0" smtClean="0"/>
              <a:t> </a:t>
            </a:r>
            <a:endParaRPr lang="ko-KR" altLang="en-US" sz="12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68505" y="3661281"/>
            <a:ext cx="7863935" cy="22159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6) </a:t>
            </a:r>
            <a:r>
              <a:rPr lang="ko-KR" altLang="en-US" sz="1200" b="1" dirty="0" smtClean="0"/>
              <a:t>화재발생시 조치순서</a:t>
            </a:r>
            <a:endParaRPr lang="ko-KR" altLang="en-US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① 화재발생이 확인된 경우 건물 내 상황전파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② 소화기를 사용하여 화재진화 시도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③ 초기 진화시도 불가능 또는 실패 시 </a:t>
            </a:r>
            <a:r>
              <a:rPr lang="en-US" altLang="ko-KR" sz="1200" dirty="0" smtClean="0"/>
              <a:t>119</a:t>
            </a:r>
            <a:r>
              <a:rPr lang="ko-KR" altLang="en-US" sz="1200" dirty="0" smtClean="0"/>
              <a:t>에 신고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④ 소방차 도착 시까지 소화설비에 의한 진화시도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⑤ 진화작업 중 구조 활동 병행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⑥ 원장은 상부기관 보고 및 </a:t>
            </a:r>
            <a:r>
              <a:rPr lang="ko-KR" altLang="en-US" sz="1200" dirty="0" err="1" smtClean="0"/>
              <a:t>전직원</a:t>
            </a:r>
            <a:r>
              <a:rPr lang="ko-KR" altLang="en-US" sz="1200" dirty="0" smtClean="0"/>
              <a:t> 비상소집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⑦ 소방차 도착 시 유도 및 외부인 출입제한</a:t>
            </a:r>
            <a:endParaRPr lang="ko-KR" altLang="en-US" sz="1200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331640" y="1447187"/>
          <a:ext cx="6552728" cy="397637"/>
        </p:xfrm>
        <a:graphic>
          <a:graphicData uri="http://schemas.openxmlformats.org/drawingml/2006/table">
            <a:tbl>
              <a:tblPr/>
              <a:tblGrid>
                <a:gridCol w="1447696"/>
                <a:gridCol w="1072584"/>
                <a:gridCol w="1582808"/>
                <a:gridCol w="1112023"/>
                <a:gridCol w="1337617"/>
              </a:tblGrid>
              <a:tr h="397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굴림체"/>
                        </a:rPr>
                        <a:t>최초목격자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latin typeface="굴림체"/>
                        </a:rPr>
                        <a:t>→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FF"/>
                          </a:solidFill>
                          <a:latin typeface="굴림체"/>
                        </a:rPr>
                        <a:t>화재통보 </a:t>
                      </a:r>
                      <a:r>
                        <a:rPr lang="en-US" altLang="ko-KR" sz="1200" b="1">
                          <a:solidFill>
                            <a:srgbClr val="0000FF"/>
                          </a:solidFill>
                          <a:latin typeface="굴림체"/>
                        </a:rPr>
                        <a:t>119 </a:t>
                      </a:r>
                      <a:r>
                        <a:rPr lang="ko-KR" altLang="en-US" sz="1200" b="1">
                          <a:solidFill>
                            <a:srgbClr val="0000FF"/>
                          </a:solidFill>
                          <a:latin typeface="굴림체"/>
                        </a:rPr>
                        <a:t>신고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latin typeface="굴림체"/>
                        </a:rPr>
                        <a:t>→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굴림체"/>
                        </a:rPr>
                        <a:t>소화</a:t>
                      </a:r>
                      <a:r>
                        <a:rPr lang="en-US" altLang="ko-KR" sz="1200" b="1" dirty="0">
                          <a:solidFill>
                            <a:srgbClr val="0000FF"/>
                          </a:solidFill>
                          <a:latin typeface="굴림체"/>
                        </a:rPr>
                        <a:t>/</a:t>
                      </a:r>
                      <a:r>
                        <a:rPr lang="ko-KR" altLang="en-US" sz="1200" b="1" dirty="0">
                          <a:solidFill>
                            <a:srgbClr val="0000FF"/>
                          </a:solidFill>
                          <a:latin typeface="굴림체"/>
                        </a:rPr>
                        <a:t>피난유도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5FA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68505" y="548680"/>
            <a:ext cx="2607351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7)</a:t>
            </a:r>
            <a:r>
              <a:rPr lang="ko-KR" altLang="en-US" sz="1200" b="1" dirty="0" smtClean="0"/>
              <a:t> 요양원 자체 </a:t>
            </a:r>
            <a:r>
              <a:rPr lang="ko-KR" altLang="en-US" sz="1200" b="1" dirty="0" err="1" smtClean="0"/>
              <a:t>화재진압반</a:t>
            </a:r>
            <a:r>
              <a:rPr lang="ko-KR" altLang="en-US" sz="1200" b="1" dirty="0" smtClean="0"/>
              <a:t> 편성표</a:t>
            </a:r>
            <a:endParaRPr lang="ko-KR" altLang="en-US" sz="12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3563888" y="1268760"/>
          <a:ext cx="2232248" cy="3033312"/>
        </p:xfrm>
        <a:graphic>
          <a:graphicData uri="http://schemas.openxmlformats.org/drawingml/2006/table">
            <a:tbl>
              <a:tblPr/>
              <a:tblGrid>
                <a:gridCol w="1116124"/>
                <a:gridCol w="1116124"/>
              </a:tblGrid>
              <a:tr h="47526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>
                          <a:solidFill>
                            <a:srgbClr val="000000"/>
                          </a:solidFill>
                          <a:latin typeface="바탕"/>
                        </a:rPr>
                        <a:t>위원장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2850"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dirty="0">
                        <a:solidFill>
                          <a:srgbClr val="0000FF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           OOO</a:t>
                      </a:r>
                      <a:r>
                        <a:rPr lang="ko-KR" altLang="en-US" sz="1300" b="1" dirty="0">
                          <a:solidFill>
                            <a:srgbClr val="000000"/>
                          </a:solidFill>
                          <a:latin typeface="바탕"/>
                        </a:rPr>
                        <a:t>원장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9995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8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>
                          <a:solidFill>
                            <a:srgbClr val="000000"/>
                          </a:solidFill>
                          <a:latin typeface="바탕"/>
                        </a:rPr>
                        <a:t>방화관리자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5003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바탕"/>
                        </a:rPr>
                        <a:t>OOO</a:t>
                      </a:r>
                      <a:r>
                        <a:rPr lang="ko-KR" altLang="en-US" sz="1300" b="1">
                          <a:solidFill>
                            <a:srgbClr val="000000"/>
                          </a:solidFill>
                          <a:latin typeface="바탕"/>
                        </a:rPr>
                        <a:t>사무국장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1303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683566" y="4293097"/>
          <a:ext cx="7848877" cy="1706392"/>
        </p:xfrm>
        <a:graphic>
          <a:graphicData uri="http://schemas.openxmlformats.org/drawingml/2006/table">
            <a:tbl>
              <a:tblPr/>
              <a:tblGrid>
                <a:gridCol w="936106"/>
                <a:gridCol w="864096"/>
                <a:gridCol w="216024"/>
                <a:gridCol w="864096"/>
                <a:gridCol w="1008112"/>
                <a:gridCol w="216024"/>
                <a:gridCol w="1008112"/>
                <a:gridCol w="864096"/>
                <a:gridCol w="216024"/>
                <a:gridCol w="936104"/>
                <a:gridCol w="720083"/>
              </a:tblGrid>
              <a:tr h="64683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74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>
                          <a:solidFill>
                            <a:srgbClr val="000000"/>
                          </a:solidFill>
                          <a:latin typeface="바탕"/>
                        </a:rPr>
                        <a:t>통보연락팀장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>
                          <a:solidFill>
                            <a:srgbClr val="000000"/>
                          </a:solidFill>
                          <a:latin typeface="바탕"/>
                        </a:rPr>
                        <a:t>소화팀장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>
                          <a:solidFill>
                            <a:srgbClr val="000000"/>
                          </a:solidFill>
                          <a:latin typeface="바탕"/>
                        </a:rPr>
                        <a:t>피난유도팀장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>
                          <a:solidFill>
                            <a:srgbClr val="000000"/>
                          </a:solidFill>
                          <a:latin typeface="바탕"/>
                        </a:rPr>
                        <a:t>응급구조팀장 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8381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</TotalTime>
  <Words>6816</Words>
  <Application>Microsoft Office PowerPoint</Application>
  <PresentationFormat>화면 슬라이드 쇼(4:3)</PresentationFormat>
  <Paragraphs>729</Paragraphs>
  <Slides>30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Name</dc:creator>
  <cp:lastModifiedBy>Registered User</cp:lastModifiedBy>
  <cp:revision>124</cp:revision>
  <dcterms:created xsi:type="dcterms:W3CDTF">2011-10-29T01:25:54Z</dcterms:created>
  <dcterms:modified xsi:type="dcterms:W3CDTF">2018-03-27T02:22:56Z</dcterms:modified>
</cp:coreProperties>
</file>