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9" r:id="rId3"/>
    <p:sldId id="268" r:id="rId4"/>
  </p:sldIdLst>
  <p:sldSz cx="6858000" cy="12192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0365"/>
    <a:srgbClr val="F9D6BF"/>
    <a:srgbClr val="5C6AEA"/>
    <a:srgbClr val="DFECD4"/>
    <a:srgbClr val="A2EFFC"/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39" autoAdjust="0"/>
    <p:restoredTop sz="94660"/>
  </p:normalViewPr>
  <p:slideViewPr>
    <p:cSldViewPr snapToGrid="0">
      <p:cViewPr>
        <p:scale>
          <a:sx n="70" d="100"/>
          <a:sy n="70" d="100"/>
        </p:scale>
        <p:origin x="192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1"/>
            </a:lvl1pPr>
            <a:lvl2pPr marL="342908" indent="0" algn="ctr">
              <a:buNone/>
              <a:defRPr sz="1500"/>
            </a:lvl2pPr>
            <a:lvl3pPr marL="685818" indent="0" algn="ctr">
              <a:buNone/>
              <a:defRPr sz="1350"/>
            </a:lvl3pPr>
            <a:lvl4pPr marL="1028726" indent="0" algn="ctr">
              <a:buNone/>
              <a:defRPr sz="1200"/>
            </a:lvl4pPr>
            <a:lvl5pPr marL="1371634" indent="0" algn="ctr">
              <a:buNone/>
              <a:defRPr sz="1200"/>
            </a:lvl5pPr>
            <a:lvl6pPr marL="1714543" indent="0" algn="ctr">
              <a:buNone/>
              <a:defRPr sz="1200"/>
            </a:lvl6pPr>
            <a:lvl7pPr marL="2057452" indent="0" algn="ctr">
              <a:buNone/>
              <a:defRPr sz="1200"/>
            </a:lvl7pPr>
            <a:lvl8pPr marL="2400360" indent="0" algn="ctr">
              <a:buNone/>
              <a:defRPr sz="1200"/>
            </a:lvl8pPr>
            <a:lvl9pPr marL="2743269" indent="0" algn="ctr">
              <a:buNone/>
              <a:defRPr sz="12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137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201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8159049"/>
            <a:ext cx="5915025" cy="2666999"/>
          </a:xfrm>
        </p:spPr>
        <p:txBody>
          <a:bodyPr/>
          <a:lstStyle>
            <a:lvl1pPr marL="0" indent="0">
              <a:buNone/>
              <a:defRPr sz="1801">
                <a:solidFill>
                  <a:schemeClr val="tx1"/>
                </a:solidFill>
              </a:defRPr>
            </a:lvl1pPr>
            <a:lvl2pPr marL="34290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5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654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4191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3" y="649114"/>
            <a:ext cx="5915025" cy="235655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08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8"/>
            <a:ext cx="2901255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988734"/>
            <a:ext cx="2915543" cy="1464732"/>
          </a:xfrm>
        </p:spPr>
        <p:txBody>
          <a:bodyPr anchor="b"/>
          <a:lstStyle>
            <a:lvl1pPr marL="0" indent="0">
              <a:buNone/>
              <a:defRPr sz="1801" b="1"/>
            </a:lvl1pPr>
            <a:lvl2pPr marL="342908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3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4453468"/>
            <a:ext cx="2915543" cy="6550379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436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055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321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1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8" indent="0">
              <a:buNone/>
              <a:defRPr sz="1050"/>
            </a:lvl2pPr>
            <a:lvl3pPr marL="685818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2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540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5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8" indent="0">
              <a:buNone/>
              <a:defRPr sz="2100"/>
            </a:lvl2pPr>
            <a:lvl3pPr marL="685818" indent="0">
              <a:buNone/>
              <a:defRPr sz="1801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3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1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8" indent="0">
              <a:buNone/>
              <a:defRPr sz="1050"/>
            </a:lvl2pPr>
            <a:lvl3pPr marL="685818" indent="0">
              <a:buNone/>
              <a:defRPr sz="900"/>
            </a:lvl3pPr>
            <a:lvl4pPr marL="1028726" indent="0">
              <a:buNone/>
              <a:defRPr sz="750"/>
            </a:lvl4pPr>
            <a:lvl5pPr marL="1371634" indent="0">
              <a:buNone/>
              <a:defRPr sz="750"/>
            </a:lvl5pPr>
            <a:lvl6pPr marL="1714543" indent="0">
              <a:buNone/>
              <a:defRPr sz="750"/>
            </a:lvl6pPr>
            <a:lvl7pPr marL="2057452" indent="0">
              <a:buNone/>
              <a:defRPr sz="750"/>
            </a:lvl7pPr>
            <a:lvl8pPr marL="2400360" indent="0">
              <a:buNone/>
              <a:defRPr sz="750"/>
            </a:lvl8pPr>
            <a:lvl9pPr marL="2743269" indent="0">
              <a:buNone/>
              <a:defRPr sz="75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449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8148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2"/>
            <a:ext cx="1478756" cy="1033215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2"/>
            <a:ext cx="4350544" cy="1033215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099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D1697C-C9E7-43A5-B375-054DC434C0AE}" type="datetimeFigureOut">
              <a:rPr lang="ko-KR" altLang="en-US" smtClean="0"/>
              <a:t>2021-08-21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11300182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2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230EE-D181-4858-8298-F86E132592B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833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18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4" indent="-171454" algn="l" defTabSz="685818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62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8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7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3" indent="-171454" algn="l" defTabSz="685818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8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3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모서리가 둥근 직사각형 3"/>
          <p:cNvSpPr/>
          <p:nvPr/>
        </p:nvSpPr>
        <p:spPr>
          <a:xfrm>
            <a:off x="405506" y="346127"/>
            <a:ext cx="5557971" cy="63799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801" b="1" dirty="0" smtClean="0">
                <a:solidFill>
                  <a:srgbClr val="006BB8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휠체어를 이용한 화장실까지 이동 요령</a:t>
            </a:r>
            <a:endParaRPr lang="en-US" altLang="ko-KR" sz="1801" b="1" dirty="0" smtClean="0">
              <a:solidFill>
                <a:srgbClr val="006BB8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801" b="1" dirty="0" smtClean="0">
                <a:solidFill>
                  <a:srgbClr val="006BB8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1401" b="1" dirty="0" smtClean="0">
                <a:solidFill>
                  <a:schemeClr val="bg1">
                    <a:lumMod val="6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2021.8.16</a:t>
            </a:r>
            <a:endParaRPr lang="en-US" altLang="ko-KR" sz="1401" b="1" dirty="0">
              <a:solidFill>
                <a:schemeClr val="bg1">
                  <a:lumMod val="6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557" y="4554588"/>
            <a:ext cx="6238885" cy="46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휠체어를 </a:t>
            </a:r>
            <a:r>
              <a:rPr lang="ko-KR" altLang="en-US" b="1" dirty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이용한 화장실까지의 이동 </a:t>
            </a:r>
            <a:r>
              <a:rPr lang="ko-KR" altLang="en-US" b="1" dirty="0" smtClean="0">
                <a:solidFill>
                  <a:srgbClr val="FFC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순서</a:t>
            </a:r>
            <a:endParaRPr lang="en-US" altLang="ko-KR" b="1" dirty="0">
              <a:solidFill>
                <a:srgbClr val="FFC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405507" y="1048346"/>
            <a:ext cx="794882" cy="264704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가정케어</a:t>
            </a:r>
            <a:endParaRPr lang="ko-KR" altLang="en-US" sz="11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263997" y="1048344"/>
            <a:ext cx="828918" cy="268408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화장실</a:t>
            </a:r>
            <a:endParaRPr lang="ko-KR" altLang="en-US" sz="11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328739" y="331916"/>
            <a:ext cx="76768" cy="6664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57532" y="3151112"/>
            <a:ext cx="6142936" cy="9229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1"/>
                </a:solidFill>
              </a:rPr>
              <a:t>목차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ko-KR" altLang="en-US" sz="1200" dirty="0" smtClean="0">
                <a:solidFill>
                  <a:schemeClr val="tx1"/>
                </a:solidFill>
              </a:rPr>
              <a:t>휠체어를 이용한 화장실까지의 이동 순서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 marL="228600" indent="-228600">
              <a:lnSpc>
                <a:spcPct val="150000"/>
              </a:lnSpc>
              <a:buAutoNum type="arabicParenR"/>
            </a:pPr>
            <a:r>
              <a:rPr lang="ko-KR" altLang="en-US" sz="1200" dirty="0" smtClean="0">
                <a:solidFill>
                  <a:schemeClr val="tx1"/>
                </a:solidFill>
              </a:rPr>
              <a:t>침대에서 이동변기까지의  이동 순서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99968" y="1534724"/>
            <a:ext cx="62580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휠체어를 이용하여 화장실에의 이동은  일으키기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방향전환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바지를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내리기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변기에 앉기 등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몇가지의 동작의 연결이 동반되므로 세심한 배려가 필요합니다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또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화장실은 프라이버시 공간이기때문에 어르신의 기분을 고려하는 것도 중요합니다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 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지금부터 간병인이나 보조인의 부담이 비교적 큰 화장실까지의 이동 요령의 중요 포인트를 소개하겠습니다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1" name="모서리가 둥근 직사각형 20"/>
          <p:cNvSpPr/>
          <p:nvPr/>
        </p:nvSpPr>
        <p:spPr>
          <a:xfrm>
            <a:off x="2156523" y="1057532"/>
            <a:ext cx="794882" cy="264704"/>
          </a:xfrm>
          <a:prstGeom prst="roundRect">
            <a:avLst/>
          </a:prstGeom>
          <a:solidFill>
            <a:schemeClr val="bg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solidFill>
                  <a:srgbClr val="0070C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휠체어</a:t>
            </a:r>
            <a:endParaRPr lang="ko-KR" altLang="en-US" sz="1100" b="1" dirty="0">
              <a:solidFill>
                <a:srgbClr val="0070C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9967" y="5087681"/>
            <a:ext cx="62580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휠체어로 화장실까지 이동하고 변기에서 멀지않게 그리고 너무 가깝지 않게 적절한 위치에 휠체어를 정지시킵니다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앞으로 숙인 자세가 되었을 때 벽이나 손잡이에 머리가 부딪치지 않을 </a:t>
            </a: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정도의 거리가 좋습니다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9967" y="6544594"/>
            <a:ext cx="6200501" cy="3593320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2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보통 넓이의 화장실에서는</a:t>
            </a:r>
            <a:r>
              <a:rPr lang="en-US" altLang="ko-KR" sz="12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휠체어를 좌변기로부터 조금 떨어진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정면에 고정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12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비교적 넓은 화장실의 경우는</a:t>
            </a:r>
            <a:r>
              <a:rPr lang="en-US" altLang="ko-KR" sz="1200" b="1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…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휠체어를 좌변기를 향해서 직각의 위치에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고정 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9967" y="6081894"/>
            <a:ext cx="6238885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★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변기로 이동하기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편한 휠체어 위치</a:t>
            </a:r>
            <a:endParaRPr lang="en-US" altLang="ko-KR" sz="1400" b="1" dirty="0" smtClean="0">
              <a:solidFill>
                <a:schemeClr val="accent6">
                  <a:lumMod val="7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3617752" y="6565782"/>
            <a:ext cx="2703862" cy="1800000"/>
            <a:chOff x="3617752" y="6748655"/>
            <a:chExt cx="2703862" cy="1800000"/>
          </a:xfrm>
        </p:grpSpPr>
        <p:pic>
          <p:nvPicPr>
            <p:cNvPr id="1026" name="Picture 2" descr="https://healthrent.duskin.jp/column/library/img/visual/img167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7752" y="6748655"/>
              <a:ext cx="2703862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804832" y="7459684"/>
              <a:ext cx="41910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600" b="1" dirty="0" smtClean="0"/>
                <a:t>적당한 거리</a:t>
              </a:r>
              <a:endParaRPr lang="en-US" altLang="ko-KR" sz="600" b="1" dirty="0" smtClean="0"/>
            </a:p>
            <a:p>
              <a:r>
                <a:rPr lang="ko-KR" altLang="en-US" sz="600" b="1" dirty="0" smtClean="0"/>
                <a:t>유지</a:t>
              </a:r>
              <a:endParaRPr lang="ko-KR" altLang="en-US" sz="600" b="1" dirty="0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3601850" y="8248229"/>
            <a:ext cx="2719764" cy="1800000"/>
            <a:chOff x="3601850" y="8399298"/>
            <a:chExt cx="2719764" cy="1800000"/>
          </a:xfrm>
        </p:grpSpPr>
        <p:pic>
          <p:nvPicPr>
            <p:cNvPr id="1028" name="Picture 4" descr="https://healthrent.duskin.jp/column/library/img/visual/img167_1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1850" y="8399298"/>
              <a:ext cx="2719764" cy="180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5723468" y="9264363"/>
              <a:ext cx="275166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ko-KR" altLang="en-US" sz="800" b="1" dirty="0" smtClean="0">
                  <a:solidFill>
                    <a:srgbClr val="FF0000"/>
                  </a:solidFill>
                </a:rPr>
                <a:t>직각</a:t>
              </a:r>
              <a:endParaRPr lang="ko-KR" altLang="en-US" sz="8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5" name="이등변 삼각형 14"/>
          <p:cNvSpPr/>
          <p:nvPr/>
        </p:nvSpPr>
        <p:spPr>
          <a:xfrm rot="10800000">
            <a:off x="3234193" y="1040906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309557" y="10566233"/>
            <a:ext cx="3588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일어서기 쉽게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얕게 앉아서 다리를 바닥에 딛습니다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30" name="Picture 6" descr="https://healthrent.duskin.jp/column/library/img/visual/img167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56" y="10357367"/>
            <a:ext cx="1702128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33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이등변 삼각형 4"/>
          <p:cNvSpPr/>
          <p:nvPr/>
        </p:nvSpPr>
        <p:spPr>
          <a:xfrm rot="10800000">
            <a:off x="3297803" y="242132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341362" y="399298"/>
            <a:ext cx="35882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손잡이를 잡고 인사를 하는 자세를 취하고 간병인은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옆에서 넘어지지 않게 허리를 잡아야 하며 본인은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손잡이를 꼭 잡고 일어 섭니다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이때 간병인은 양쪽 겨드랑이와 허리를 받치도록 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0" name="Picture 2" descr="https://healthrent.duskin.jp/column/library/img/visual/img167_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936" y="393207"/>
            <a:ext cx="1537500" cy="14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이등변 삼각형 8"/>
          <p:cNvSpPr/>
          <p:nvPr/>
        </p:nvSpPr>
        <p:spPr>
          <a:xfrm rot="10800000">
            <a:off x="3297804" y="1935760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341362" y="2092926"/>
            <a:ext cx="35882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손잡이를 잡은 상태로 엉덩이를 변기로 향하게 하고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간병인은 허리를 잡고 뒤에서 넘어지지 않게 받치도록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052" name="Picture 4" descr="https://healthrent.duskin.jp/column/library/img/visual/img167_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1587" y="2086835"/>
            <a:ext cx="152219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이등변 삼각형 12"/>
          <p:cNvSpPr/>
          <p:nvPr/>
        </p:nvSpPr>
        <p:spPr>
          <a:xfrm rot="10800000">
            <a:off x="3297804" y="3712659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04973" y="3869825"/>
            <a:ext cx="3588220" cy="3427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5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안정적으로 선 상태를 확인하고 바지를 내립니다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4135" y="4796004"/>
            <a:ext cx="6137249" cy="188064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화장실까지의 이동은 간병인 그리고 어르신 모두에게 신체적인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부담이 큰 작업입니다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밸런스를 잃어버리기 쉽기 때문에 일어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서기나 방향전환 시에는 항상 손잡이를 잡는 것이 중요합니다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또 바지나 속옷을 내리고 올리는 일은 간병인의 무릎으로 받치고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하게 되면 쉽게 할 수 있습니다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4135" y="4333304"/>
            <a:ext cx="62388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★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변기까지의 이동 </a:t>
            </a: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POINT</a:t>
            </a:r>
            <a:endParaRPr lang="en-US" altLang="ko-KR" sz="1400" b="1" dirty="0" smtClean="0">
              <a:solidFill>
                <a:schemeClr val="accent6">
                  <a:lumMod val="7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24" name="이등변 삼각형 23"/>
          <p:cNvSpPr/>
          <p:nvPr/>
        </p:nvSpPr>
        <p:spPr>
          <a:xfrm rot="10800000">
            <a:off x="3297803" y="783751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54" name="Picture 6" descr="https://healthrent.duskin.jp/column/library/img/visual/img167_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533" y="5016324"/>
            <a:ext cx="1972603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이등변 삼각형 25"/>
          <p:cNvSpPr/>
          <p:nvPr/>
        </p:nvSpPr>
        <p:spPr>
          <a:xfrm rot="10800000">
            <a:off x="3297803" y="6805716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404972" y="6953174"/>
            <a:ext cx="6096411" cy="619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6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가로 손잡이를 잡고 앞으로 기울인 자세를 유지하면서 천천히 좌변기에 앉습니다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앉기 전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까지는 간병인이 넘어지지 않게 받치도록 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안정되게 앉은 자세를 확인하고 밖으로 나옵니다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04971" y="7969750"/>
            <a:ext cx="6096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7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배변 작업이 종료하면 역 순서로 휠체어에 앉습니다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4971" y="9233285"/>
            <a:ext cx="6137249" cy="2141851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 anchor="t" anchorCtr="0">
            <a:noAutofit/>
          </a:bodyPr>
          <a:lstStyle/>
          <a:p>
            <a:pPr>
              <a:lnSpc>
                <a:spcPct val="150000"/>
              </a:lnSpc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ko-KR" sz="1200" b="1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4971" y="8749426"/>
            <a:ext cx="623888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★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화장실 사용에 필요한 복지용구</a:t>
            </a:r>
            <a:endParaRPr lang="en-US" altLang="ko-KR" sz="1400" b="1" dirty="0" smtClean="0">
              <a:solidFill>
                <a:schemeClr val="accent6">
                  <a:lumMod val="7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248" y="9404097"/>
            <a:ext cx="5240188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525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9558" y="113557"/>
            <a:ext cx="623888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E2AC00"/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침대에서 이동변기 까지의 이동 순서</a:t>
            </a:r>
            <a:endParaRPr lang="en-US" altLang="ko-KR" b="1" dirty="0">
              <a:solidFill>
                <a:srgbClr val="E2AC00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99967" y="721748"/>
            <a:ext cx="6258065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이동 변기의 침대 쪽 방향의 팔걸이에 걸리지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않도록 조심하며 이동 변기의 좌석이 침대와 같은 높이로 조정해 둡니다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침대에 얕게 걸 터 앉게 하여  몸을 밀착하고  견갑골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어깨뼈 부분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반대쪽의 골반을 받칩니다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 marL="228600" indent="-228600">
              <a:lnSpc>
                <a:spcPct val="150000"/>
              </a:lnSpc>
              <a:buAutoNum type="arabicPeriod"/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>
              <a:lnSpc>
                <a:spcPct val="150000"/>
              </a:lnSpc>
              <a:buAutoNum type="arabicPeriod"/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이동 변기와 가까운 쪽의 다리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간병인의 축이 되는 다리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 연장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선상에 어르신의 발이 위치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쪽의 다리는 두 사람의  무릎이 닿을 정도에 위치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몸을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비스듬하게 숙이고 엉덩이를 들어 앞으로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천천히 끌어 당깁니다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견갑골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어깨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허리를 손으로 받치고 어르신이 앞으로 구부린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자세가 되게 하고 엉덩이를 들게 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엉덩이를 든 체로 회전하여 이동변기 방향으로 이동합니다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28600" indent="-228600">
              <a:lnSpc>
                <a:spcPct val="150000"/>
              </a:lnSpc>
              <a:buAutoNum type="arabicPeriod" startAt="7"/>
            </a:pP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이동 변기의 팔걸이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침대와 반대쪽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양손을 뒤로 잡고 서게 하고 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간병인의 어깨를 감싸 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안고도 가능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),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바지와 속옷을 중간까지 내립니다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안정적으로 몸을 받치면서 천천히 이동 변기에  앉도록 유도합니다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9. </a:t>
            </a:r>
            <a:r>
              <a:rPr lang="ko-KR" altLang="en-US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바지와 속옷을 완전히 내리고  안정적인 자세로 앉은 것을 확인하고 방에서 나옵니다</a:t>
            </a:r>
            <a:r>
              <a:rPr lang="en-US" altLang="ko-KR" sz="1200" dirty="0" smtClean="0">
                <a:latin typeface="나눔스퀘어" panose="020B0600000101010101" pitchFamily="50" charset="-127"/>
                <a:ea typeface="나눔스퀘어" panose="020B0600000101010101" pitchFamily="50" charset="-127"/>
              </a:rPr>
              <a:t>.</a:t>
            </a:r>
            <a:endParaRPr lang="en-US" altLang="ko-KR" sz="1200" dirty="0" smtClean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이등변 삼각형 11"/>
          <p:cNvSpPr/>
          <p:nvPr/>
        </p:nvSpPr>
        <p:spPr>
          <a:xfrm rot="10800000">
            <a:off x="3234191" y="1367855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이등변 삼각형 12"/>
          <p:cNvSpPr/>
          <p:nvPr/>
        </p:nvSpPr>
        <p:spPr>
          <a:xfrm rot="10800000">
            <a:off x="3234192" y="198215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이등변 삼각형 13"/>
          <p:cNvSpPr/>
          <p:nvPr/>
        </p:nvSpPr>
        <p:spPr>
          <a:xfrm rot="10800000">
            <a:off x="3213271" y="283900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이등변 삼각형 14"/>
          <p:cNvSpPr/>
          <p:nvPr/>
        </p:nvSpPr>
        <p:spPr>
          <a:xfrm rot="10800000">
            <a:off x="3210638" y="388723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이등변 삼각형 15"/>
          <p:cNvSpPr/>
          <p:nvPr/>
        </p:nvSpPr>
        <p:spPr>
          <a:xfrm rot="10800000">
            <a:off x="3234191" y="5813595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6" name="Picture 4" descr="https://healthrent.duskin.jp/column/library/img/visual/img167_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143" y="2522775"/>
            <a:ext cx="1777779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healthrent.duskin.jp/column/library/img/visual/img167_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936" y="4059945"/>
            <a:ext cx="1865284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healthrent.duskin.jp/column/library/img/visual/img167_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843" y="5597116"/>
            <a:ext cx="1718377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이등변 삼각형 21"/>
          <p:cNvSpPr/>
          <p:nvPr/>
        </p:nvSpPr>
        <p:spPr>
          <a:xfrm rot="10800000">
            <a:off x="3234191" y="7185195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이등변 삼각형 23"/>
          <p:cNvSpPr/>
          <p:nvPr/>
        </p:nvSpPr>
        <p:spPr>
          <a:xfrm rot="10800000">
            <a:off x="3234191" y="8581840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이등변 삼각형 26"/>
          <p:cNvSpPr/>
          <p:nvPr/>
        </p:nvSpPr>
        <p:spPr>
          <a:xfrm rot="10800000">
            <a:off x="3234192" y="8039957"/>
            <a:ext cx="389614" cy="151075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319147" y="9430580"/>
            <a:ext cx="6238885" cy="38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★ </a:t>
            </a:r>
            <a:r>
              <a:rPr lang="ko-KR" altLang="en-US" sz="1400" b="1" dirty="0" smtClean="0">
                <a:solidFill>
                  <a:schemeClr val="accent6">
                    <a:lumMod val="75000"/>
                  </a:schemeClr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이동 변기 </a:t>
            </a:r>
            <a:endParaRPr lang="en-US" altLang="ko-KR" sz="1400" b="1" dirty="0" smtClean="0">
              <a:solidFill>
                <a:schemeClr val="accent6">
                  <a:lumMod val="7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92372" y="9770155"/>
            <a:ext cx="2503442" cy="1318139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4130293" y="11243203"/>
            <a:ext cx="24277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900" b="1" dirty="0">
                <a:solidFill>
                  <a:srgbClr val="333333"/>
                </a:solidFill>
                <a:latin typeface="나눔스퀘어" panose="020B0600000101010101" pitchFamily="50" charset="-127"/>
              </a:rPr>
              <a:t>監修：関西医療学園専門学校 理学療法学科</a:t>
            </a:r>
            <a:r>
              <a:rPr lang="zh-TW" altLang="en-US" sz="900" dirty="0">
                <a:latin typeface="나눔스퀘어" panose="020B0600000101010101" pitchFamily="50" charset="-127"/>
              </a:rPr>
              <a:t/>
            </a:r>
            <a:br>
              <a:rPr lang="zh-TW" altLang="en-US" sz="900" dirty="0">
                <a:latin typeface="나눔스퀘어" panose="020B0600000101010101" pitchFamily="50" charset="-127"/>
              </a:rPr>
            </a:br>
            <a:r>
              <a:rPr lang="zh-TW" altLang="en-US" sz="900" b="1" dirty="0">
                <a:solidFill>
                  <a:srgbClr val="333333"/>
                </a:solidFill>
                <a:latin typeface="나눔스퀘어" panose="020B0600000101010101" pitchFamily="50" charset="-127"/>
              </a:rPr>
              <a:t>教員 理学療法士　熊崎 大輔</a:t>
            </a:r>
            <a:endParaRPr lang="ko-KR" altLang="en-US" sz="9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44093" y="11589268"/>
            <a:ext cx="32141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rgbClr val="333333"/>
                </a:solidFill>
                <a:latin typeface="Osaka"/>
              </a:rPr>
              <a:t>Copyright(c) DUSKIN CO., LTD All Rights Reserved.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29391709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2577</TotalTime>
  <Words>489</Words>
  <Application>Microsoft Office PowerPoint</Application>
  <PresentationFormat>와이드스크린</PresentationFormat>
  <Paragraphs>80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14" baseType="lpstr">
      <vt:lpstr>Osaka</vt:lpstr>
      <vt:lpstr>新細明體</vt:lpstr>
      <vt:lpstr>나눔스퀘어</vt:lpstr>
      <vt:lpstr>나눔스퀘어 Bold</vt:lpstr>
      <vt:lpstr>나눔스퀘어 ExtraBold</vt:lpstr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케어모아</dc:creator>
  <cp:lastModifiedBy>케어모아</cp:lastModifiedBy>
  <cp:revision>277</cp:revision>
  <dcterms:created xsi:type="dcterms:W3CDTF">2020-11-08T01:18:00Z</dcterms:created>
  <dcterms:modified xsi:type="dcterms:W3CDTF">2021-08-21T10:36:12Z</dcterms:modified>
</cp:coreProperties>
</file>