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5" r:id="rId2"/>
    <p:sldId id="291" r:id="rId3"/>
    <p:sldId id="292" r:id="rId4"/>
    <p:sldId id="293" r:id="rId5"/>
    <p:sldId id="294" r:id="rId6"/>
    <p:sldId id="295" r:id="rId7"/>
    <p:sldId id="267" r:id="rId8"/>
    <p:sldId id="268" r:id="rId9"/>
    <p:sldId id="270" r:id="rId10"/>
    <p:sldId id="272" r:id="rId11"/>
    <p:sldId id="273" r:id="rId12"/>
    <p:sldId id="274" r:id="rId13"/>
    <p:sldId id="275" r:id="rId14"/>
    <p:sldId id="296" r:id="rId15"/>
    <p:sldId id="277" r:id="rId16"/>
    <p:sldId id="278" r:id="rId17"/>
    <p:sldId id="297" r:id="rId18"/>
  </p:sldIdLst>
  <p:sldSz cx="6858000" cy="9144000" type="screen4x3"/>
  <p:notesSz cx="6865938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3342" y="-2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A0BB49-0EFC-49EB-AE3C-A28446CB5803}" type="datetimeFigureOut">
              <a:rPr lang="ko-KR" altLang="en-US" smtClean="0"/>
              <a:pPr/>
              <a:t>2021-01-23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27238" y="749300"/>
            <a:ext cx="2811462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7388" y="4748213"/>
            <a:ext cx="5492750" cy="4498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4838"/>
            <a:ext cx="2974975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375" y="9494838"/>
            <a:ext cx="2974975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5A4659-C3EB-4F13-89B8-5BC95BB898B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247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5EA3EA-3DA8-4548-9FE9-4386A64E54CD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2021-01-23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2021-01-23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2021-01-23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2021-01-23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2021-01-23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2021-01-23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2021-01-23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2021-01-23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2021-01-23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2021-01-23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2021-01-23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99B8A-F0EE-4C81-B4B9-2AF0FCA072F9}" type="datetimeFigureOut">
              <a:rPr lang="ko-KR" altLang="en-US" smtClean="0"/>
              <a:pPr/>
              <a:t>2021-01-23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428736" y="1285852"/>
            <a:ext cx="4000528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rgbClr val="FF0000"/>
                </a:solidFill>
                <a:latin typeface="굴림" pitchFamily="50" charset="-127"/>
                <a:ea typeface="굴림" pitchFamily="50" charset="-127"/>
              </a:rPr>
              <a:t>노인인권 </a:t>
            </a:r>
            <a:r>
              <a:rPr lang="ko-KR" altLang="en-US" sz="3600" b="1" dirty="0" smtClean="0">
                <a:latin typeface="굴림" pitchFamily="50" charset="-127"/>
                <a:ea typeface="굴림" pitchFamily="50" charset="-127"/>
              </a:rPr>
              <a:t>보호지침</a:t>
            </a:r>
            <a:endParaRPr lang="ko-KR" altLang="en-US" sz="3600" b="1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00786" y="7286644"/>
            <a:ext cx="4572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>
                <a:latin typeface="굴림" pitchFamily="50" charset="-127"/>
                <a:ea typeface="굴림" pitchFamily="50" charset="-127"/>
              </a:rPr>
              <a:t>예</a:t>
            </a:r>
            <a:r>
              <a:rPr lang="ko-KR" altLang="en-US" sz="2400" b="1" dirty="0">
                <a:latin typeface="굴림" pitchFamily="50" charset="-127"/>
                <a:ea typeface="굴림" pitchFamily="50" charset="-127"/>
              </a:rPr>
              <a:t>원</a:t>
            </a:r>
            <a:r>
              <a:rPr lang="ko-KR" altLang="en-US" sz="2400" b="1" dirty="0" smtClean="0">
                <a:latin typeface="굴림" pitchFamily="50" charset="-127"/>
                <a:ea typeface="굴림" pitchFamily="50" charset="-127"/>
              </a:rPr>
              <a:t>요양원</a:t>
            </a:r>
            <a:endParaRPr lang="ko-KR" altLang="en-US" sz="2400" b="1" dirty="0"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026" name="Picture 2" descr="C:\Users\ADMIN\Desktop\노인인권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32" y="2500298"/>
            <a:ext cx="5014928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32656" y="1019607"/>
            <a:ext cx="6264696" cy="7968887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48680" y="2046184"/>
            <a:ext cx="5904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1916834" y="849743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57166" y="1214414"/>
            <a:ext cx="2790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노인인권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권리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선언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5273" y="1821323"/>
            <a:ext cx="5845282" cy="168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노인은 대한민국 국민으로서 그리고 후손의 양육과 국가 및 사회의 발전에 기여하여 온 자로서 헌법과 법률에 정한 기본적 권리와 안정된 생활을 보장받을 권리를 지니고 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노인은 다음과 같은 기본적 권리를 가지며 어떠한 이유로도 권리의 침해를 받아서는 안 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국가와 장기요양기관은 생활노인의 인권을 보호하고 삶의 질을 향상시키기 위하여 최선의 노력을 기울여야 한다</a:t>
            </a:r>
            <a:r>
              <a:rPr lang="en-US" altLang="ko-KR" sz="1200" dirty="0" smtClean="0"/>
              <a:t>.</a:t>
            </a:r>
          </a:p>
          <a:p>
            <a:pPr fontAlgn="base"/>
            <a:endParaRPr lang="en-US" altLang="ko-KR" sz="1200" dirty="0" smtClean="0"/>
          </a:p>
          <a:p>
            <a:pPr fontAlgn="base"/>
            <a:endParaRPr lang="en-US" altLang="ko-KR" sz="1200" dirty="0" smtClean="0"/>
          </a:p>
          <a:p>
            <a:pPr fontAlgn="base"/>
            <a:endParaRPr lang="ko-KR" altLang="en-US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428604" y="3643306"/>
            <a:ext cx="5929354" cy="51224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200" dirty="0" smtClean="0"/>
              <a:t>가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존경과 존엄한 존재로 대우받고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차별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착취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학대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방임을 받지 않고 생활할 수 </a:t>
            </a:r>
            <a:endParaRPr lang="en-US" altLang="ko-KR" sz="1200" dirty="0" smtClean="0"/>
          </a:p>
          <a:p>
            <a:pPr fontAlgn="base"/>
            <a:endParaRPr lang="en-US" altLang="ko-KR" sz="1200" dirty="0" smtClean="0"/>
          </a:p>
          <a:p>
            <a:pPr fontAlgn="base"/>
            <a:r>
              <a:rPr lang="en-US" altLang="ko-KR" sz="1200" dirty="0" smtClean="0"/>
              <a:t>    </a:t>
            </a:r>
            <a:r>
              <a:rPr lang="ko-KR" altLang="en-US" sz="1200" dirty="0" smtClean="0"/>
              <a:t>있는 권리</a:t>
            </a:r>
            <a:endParaRPr lang="en-US" altLang="ko-KR" sz="1200" dirty="0" smtClean="0"/>
          </a:p>
          <a:p>
            <a:pPr fontAlgn="base"/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나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개인적 욕구에 상응하는 질 높은 수발</a:t>
            </a:r>
            <a:r>
              <a:rPr lang="en-US" altLang="ko-KR" sz="1200" dirty="0" smtClean="0"/>
              <a:t>(care)</a:t>
            </a:r>
            <a:r>
              <a:rPr lang="ko-KR" altLang="en-US" sz="1200" dirty="0" smtClean="0"/>
              <a:t>과 서비스를 요구하고 제공 받을 권리</a:t>
            </a:r>
            <a:endParaRPr lang="en-US" altLang="ko-KR" sz="1200" dirty="0" smtClean="0"/>
          </a:p>
          <a:p>
            <a:pPr fontAlgn="base"/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안전하고 가정과 같은 환경에서 생활할 권리</a:t>
            </a:r>
            <a:endParaRPr lang="en-US" altLang="ko-KR" sz="1200" dirty="0" smtClean="0"/>
          </a:p>
          <a:p>
            <a:pPr fontAlgn="base"/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라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내</a:t>
            </a:r>
            <a:r>
              <a:rPr lang="en-US" altLang="ko-KR" sz="1200" dirty="0" smtClean="0"/>
              <a:t>․</a:t>
            </a:r>
            <a:r>
              <a:rPr lang="ko-KR" altLang="en-US" sz="1200" dirty="0" smtClean="0"/>
              <a:t>외부 활동에 신체적 구속을 받지 않을 권리</a:t>
            </a:r>
            <a:endParaRPr lang="en-US" altLang="ko-KR" sz="1200" dirty="0" smtClean="0"/>
          </a:p>
          <a:p>
            <a:pPr fontAlgn="base"/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마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개인적 사생활과 비밀 보장에 대한 권리</a:t>
            </a:r>
            <a:endParaRPr lang="en-US" altLang="ko-KR" sz="1200" dirty="0" smtClean="0"/>
          </a:p>
          <a:p>
            <a:pPr fontAlgn="base"/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바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우편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전화 등 개인적 통신을 주고받을 권리</a:t>
            </a:r>
            <a:endParaRPr lang="en-US" altLang="ko-KR" sz="1200" dirty="0" smtClean="0"/>
          </a:p>
          <a:p>
            <a:pPr fontAlgn="base"/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사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정치적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문화적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종교적 활동에 제약을 받지 않고 자유롭게 참여할 권리</a:t>
            </a:r>
            <a:endParaRPr lang="en-US" altLang="ko-KR" sz="1200" dirty="0" smtClean="0"/>
          </a:p>
          <a:p>
            <a:pPr fontAlgn="base"/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아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개인 소유 재산과 소유물을 스스로 관리할 권리</a:t>
            </a:r>
            <a:endParaRPr lang="en-US" altLang="ko-KR" sz="1200" dirty="0" smtClean="0"/>
          </a:p>
          <a:p>
            <a:pPr fontAlgn="base"/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자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비난이나 제약을 받지 않고 시설운영과 서비스에 대한 개인적 견해와 불평을</a:t>
            </a:r>
            <a:endParaRPr lang="en-US" altLang="ko-KR" sz="1200" dirty="0" smtClean="0"/>
          </a:p>
          <a:p>
            <a:pPr fontAlgn="base"/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pPr fontAlgn="base"/>
            <a:r>
              <a:rPr lang="en-US" altLang="ko-KR" sz="1200" dirty="0" smtClean="0"/>
              <a:t>    </a:t>
            </a:r>
            <a:r>
              <a:rPr lang="ko-KR" altLang="en-US" sz="1200" dirty="0" smtClean="0"/>
              <a:t>표현하고 이의 해결을 요구할 권리</a:t>
            </a:r>
            <a:endParaRPr lang="en-US" altLang="ko-KR" sz="1200" dirty="0" smtClean="0"/>
          </a:p>
          <a:p>
            <a:pPr fontAlgn="base"/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차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개인적 활동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단체 및 사회적 관계에 참여할 권리</a:t>
            </a:r>
            <a:endParaRPr lang="en-US" altLang="ko-KR" sz="1200" dirty="0" smtClean="0"/>
          </a:p>
          <a:p>
            <a:pPr fontAlgn="base"/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카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시설 입</a:t>
            </a:r>
            <a:r>
              <a:rPr lang="en-US" altLang="ko-KR" sz="1200" dirty="0" smtClean="0"/>
              <a:t>․</a:t>
            </a:r>
            <a:r>
              <a:rPr lang="ko-KR" altLang="en-US" sz="1200" dirty="0" err="1" smtClean="0"/>
              <a:t>퇴소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일상생활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서비스 이용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제반 시설활동 참여 등 개인의 삶에 영향을</a:t>
            </a:r>
            <a:endParaRPr lang="en-US" altLang="ko-KR" sz="1200" dirty="0" smtClean="0"/>
          </a:p>
          <a:p>
            <a:pPr fontAlgn="base"/>
            <a:endParaRPr lang="en-US" altLang="ko-KR" sz="1200" dirty="0" smtClean="0"/>
          </a:p>
          <a:p>
            <a:pPr fontAlgn="base"/>
            <a:r>
              <a:rPr lang="en-US" altLang="ko-KR" sz="1200" dirty="0" smtClean="0"/>
              <a:t>   </a:t>
            </a:r>
            <a:r>
              <a:rPr lang="ko-KR" altLang="en-US" sz="1200" dirty="0" smtClean="0"/>
              <a:t> 미치는 모든 부분에서 정보에 접근하고 자기결정권을 행사할 권리</a:t>
            </a:r>
            <a:endParaRPr lang="en-US" altLang="ko-KR" sz="1200" dirty="0" smtClean="0"/>
          </a:p>
          <a:p>
            <a:pPr fontAlgn="base"/>
            <a:endParaRPr lang="en-US" altLang="ko-KR" sz="1200" dirty="0" smtClean="0"/>
          </a:p>
          <a:p>
            <a:pPr fontAlgn="base"/>
            <a:endParaRPr lang="ko-KR" altLang="en-US" sz="12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785794" y="500034"/>
            <a:ext cx="5239484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노인인권</a:t>
            </a:r>
            <a:r>
              <a:rPr lang="ko-KR" altLang="en-US" sz="2000" b="1" dirty="0" smtClean="0"/>
              <a:t>보호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노인학대 예방 및 대응지침</a:t>
            </a:r>
            <a:endParaRPr lang="ko-KR" alt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32656" y="347532"/>
            <a:ext cx="6264696" cy="847848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916834" y="849743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58670" y="1071537"/>
            <a:ext cx="5994666" cy="8876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200" dirty="0" err="1" smtClean="0"/>
              <a:t>시설장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종사자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동료 생활노인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가족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지역사회 등 장기요양기관에서의 장기요양 서비스와 관련된 모든 자는 </a:t>
            </a:r>
            <a:r>
              <a:rPr lang="en-US" altLang="ko-KR" sz="1200" dirty="0" smtClean="0"/>
              <a:t>ʻ</a:t>
            </a:r>
            <a:r>
              <a:rPr lang="ko-KR" altLang="en-US" sz="1200" dirty="0" smtClean="0"/>
              <a:t>노인 권리선언</a:t>
            </a:r>
            <a:r>
              <a:rPr lang="en-US" altLang="ko-KR" sz="1200" dirty="0" smtClean="0"/>
              <a:t>ʼ </a:t>
            </a:r>
            <a:r>
              <a:rPr lang="ko-KR" altLang="en-US" sz="1200" dirty="0" smtClean="0"/>
              <a:t>에 포함된 기본적 권리를 보장하고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인간다운 생활을 보장하기 위하여 다음과 같이 행동해야 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404664" y="500034"/>
            <a:ext cx="4667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2.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 인권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권리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보호를 위한 윤리강령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4750" y="2071671"/>
            <a:ext cx="2831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존엄한 존재로 대우 받을 권리</a:t>
            </a:r>
            <a:endParaRPr lang="ko-KR" altLang="en-US" sz="1200" dirty="0" smtClean="0"/>
          </a:p>
          <a:p>
            <a:endParaRPr lang="ko-KR" altLang="en-US" sz="1200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8604" y="2428860"/>
            <a:ext cx="5994666" cy="36576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가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노인의 의사에 반하는 어떠한 노동행위도 시켜서는 안 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나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노인이 시설의 모든 서비스에 자유롭게 접근 또는 이용할 수 있는 기회를 부여해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     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생활노인이 시민으로서 또한 노인으로서 갖는 권리를 완전히 행사할 수 있도록</a:t>
            </a:r>
            <a:r>
              <a:rPr lang="en-US" altLang="ko-KR" sz="1200" dirty="0" smtClean="0"/>
              <a:t>,</a:t>
            </a:r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어떠한 차별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감금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방해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강압 또는 보복 행위를 해서는 안 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라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어떠한 이유로도 신체적 학대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정서적 학대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성적 학대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경제적착취</a:t>
            </a:r>
            <a:r>
              <a:rPr lang="ko-KR" altLang="en-US" sz="1200" dirty="0" smtClean="0"/>
              <a:t> 또는 가혹행위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유기 및 방임 등의 학대행위를 해서는 안되며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학대행위가 발생했을 경우 관련 법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</a:t>
            </a:r>
            <a:r>
              <a:rPr lang="ko-KR" altLang="en-US" sz="1200" dirty="0" smtClean="0"/>
              <a:t>  </a:t>
            </a:r>
            <a:r>
              <a:rPr lang="ko-KR" altLang="en-US" sz="1200" dirty="0" err="1" smtClean="0"/>
              <a:t>률과</a:t>
            </a:r>
            <a:r>
              <a:rPr lang="ko-KR" altLang="en-US" sz="1200" dirty="0" smtClean="0"/>
              <a:t> 지침에 따라 학대피해노인에 대한 보호조치를 신속하게 취해야 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마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가족은 면회나 전화 접촉 등을 통하여 노인과의 유대관계를 지속적으로 유지하고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</a:t>
            </a:r>
            <a:r>
              <a:rPr lang="ko-KR" altLang="en-US" sz="1200" dirty="0" smtClean="0"/>
              <a:t> 존경하며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시설의 서비스나 운영에 관하여 적극 협조하여야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바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종사자는 수발 및 서비스 과정에서 노인의 권익신장을 위한 상담과 조치를 적극적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으로 취하여야 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노인의 권리가 침해될 우려가 있거나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침해 받은 경우 이의 회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복과 구제를 위한 적극적 조치를 강구하여야 한다</a:t>
            </a:r>
            <a:r>
              <a:rPr lang="en-US" altLang="ko-KR" sz="1200" dirty="0" smtClean="0"/>
              <a:t>. </a:t>
            </a:r>
            <a:endParaRPr lang="ko-KR" altLang="en-US" sz="1200" dirty="0"/>
          </a:p>
        </p:txBody>
      </p:sp>
      <p:sp>
        <p:nvSpPr>
          <p:cNvPr id="18" name="직사각형 17"/>
          <p:cNvSpPr/>
          <p:nvPr/>
        </p:nvSpPr>
        <p:spPr>
          <a:xfrm>
            <a:off x="428604" y="6215075"/>
            <a:ext cx="41434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질 높은 서비스를 받을 권리</a:t>
            </a:r>
            <a:endParaRPr lang="ko-KR" altLang="en-US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428604" y="6572264"/>
            <a:ext cx="5994666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ko-KR" altLang="en-US" sz="1200" dirty="0" smtClean="0"/>
              <a:t>가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노인의 삶의 질을 증진시키고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잔존능력을 유지하고 자립능력을 고양시키기 위한 </a:t>
            </a:r>
            <a:endParaRPr lang="en-US" altLang="ko-KR" sz="1200" dirty="0" smtClean="0"/>
          </a:p>
          <a:p>
            <a:pPr fontAlgn="base">
              <a:lnSpc>
                <a:spcPct val="20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질 높은 전문적 수발과 서비스를 제공하여야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>
              <a:lnSpc>
                <a:spcPct val="200000"/>
              </a:lnSpc>
            </a:pPr>
            <a:r>
              <a:rPr lang="ko-KR" altLang="en-US" sz="1200" dirty="0" smtClean="0"/>
              <a:t>나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정기적인 상담을 통해 노인의 개별적 욕구와 선호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기능상태를 고려하여 개별화된</a:t>
            </a:r>
            <a:endParaRPr lang="en-US" altLang="ko-KR" sz="1200" dirty="0" smtClean="0"/>
          </a:p>
          <a:p>
            <a:pPr fontAlgn="base">
              <a:lnSpc>
                <a:spcPct val="200000"/>
              </a:lnSpc>
            </a:pPr>
            <a:r>
              <a:rPr lang="en-US" altLang="ko-KR" sz="1200" dirty="0" smtClean="0"/>
              <a:t>   </a:t>
            </a:r>
            <a:r>
              <a:rPr lang="ko-KR" altLang="en-US" sz="1200" dirty="0" smtClean="0"/>
              <a:t> 서비스와 수발 계획을 수립하고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이를 적극적으로 이행해야 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pPr fontAlgn="base">
              <a:lnSpc>
                <a:spcPct val="200000"/>
              </a:lnSpc>
            </a:pPr>
            <a:r>
              <a:rPr lang="ko-KR" altLang="en-US" sz="1200" dirty="0" smtClean="0"/>
              <a:t>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개인적 선호와 건강 및 기능 상태에 따라 다양한 영양급식을 제공해야 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188640" y="179512"/>
            <a:ext cx="6480720" cy="8784976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48680" y="2046184"/>
            <a:ext cx="5904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357166" y="428596"/>
            <a:ext cx="5994666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라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건강에 해롭다는 의학적 판정 없이 노인이 개인적으로 복용하는 약물을 금지시켜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서는 안 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마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기관은 종사자의 능력 개발을 위한 직무훈련과 교육기회를 충분히 부여하여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이들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의 수발 및 서비스 능력을 제고하여야 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바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종사자는 직무수행상의 사고로 인하여 노인에게 위험을 초래하지 않기 위해서 직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무 안전에 최선을 다해야 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14" name="직사각형 13"/>
          <p:cNvSpPr/>
          <p:nvPr/>
        </p:nvSpPr>
        <p:spPr>
          <a:xfrm>
            <a:off x="428604" y="4572000"/>
            <a:ext cx="41434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200" b="1" dirty="0" smtClean="0"/>
              <a:t>  4)</a:t>
            </a:r>
            <a:r>
              <a:rPr lang="ko-KR" altLang="en-US" sz="1200" b="1" dirty="0" smtClean="0"/>
              <a:t> 사생활 및 비밀 보장에 대한 권리</a:t>
            </a:r>
            <a:endParaRPr lang="ko-KR" alt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428604" y="2714612"/>
            <a:ext cx="5994666" cy="17543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가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노인의 정치적 이념을 존중하고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투표 등의 정치적 권리행사에 부당한 영향력을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</a:t>
            </a:r>
            <a:r>
              <a:rPr lang="ko-KR" altLang="en-US" sz="1200" dirty="0" smtClean="0"/>
              <a:t> 행사해서는 안 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나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노인의 종교적 신념을 인정하고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특정 종교행사 참여의 강요 등 종교적 신념의 변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화를 목적으로 부적절한 영향력을 행사해서는 </a:t>
            </a:r>
            <a:r>
              <a:rPr lang="ko-KR" altLang="en-US" sz="1200" dirty="0" err="1" smtClean="0"/>
              <a:t>안된다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노인의 문화적 다양성을 인정하고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이에 따른 생활양식의 차이를 최대한 존중하여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야 한다</a:t>
            </a:r>
            <a:r>
              <a:rPr lang="en-US" altLang="ko-KR" sz="1200" dirty="0" smtClean="0"/>
              <a:t>. </a:t>
            </a:r>
            <a:endParaRPr lang="ko-KR" altLang="en-US" sz="1200" dirty="0"/>
          </a:p>
        </p:txBody>
      </p:sp>
      <p:sp>
        <p:nvSpPr>
          <p:cNvPr id="19" name="직사각형 18"/>
          <p:cNvSpPr/>
          <p:nvPr/>
        </p:nvSpPr>
        <p:spPr>
          <a:xfrm>
            <a:off x="428604" y="2357422"/>
            <a:ext cx="41434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200" b="1" dirty="0" smtClean="0"/>
              <a:t>  3) </a:t>
            </a:r>
            <a:r>
              <a:rPr lang="ko-KR" altLang="en-US" sz="1200" b="1" dirty="0" smtClean="0"/>
              <a:t>정치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문화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종교적 신념의 자유에 대한 권리</a:t>
            </a:r>
            <a:endParaRPr lang="ko-KR" alt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428604" y="4929190"/>
            <a:ext cx="6066104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가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노인의 사생활을 보장하고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직무수행과정에서 얻은 비밀을 철저히 지켜야 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질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병과 치료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통신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가족 등과 같은 어르신의 사생활에 관한 정보나 기록을 사전 동의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</a:t>
            </a:r>
            <a:r>
              <a:rPr lang="ko-KR" altLang="en-US" sz="1200" dirty="0" smtClean="0"/>
              <a:t> 없이 공개해서는 안 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다만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인지능력이 제한된 노인의 경우에는 가족 등 관계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자의 동의를 받은 후 노인의 서비스 증진을 위한 전문적 목적에 한하여 정보를 공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개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할 수 있다</a:t>
            </a:r>
            <a:r>
              <a:rPr lang="en-US" altLang="ko-KR" sz="1200" dirty="0" smtClean="0"/>
              <a:t>. </a:t>
            </a:r>
            <a:endParaRPr lang="ko-KR" altLang="en-US" sz="1200" dirty="0"/>
          </a:p>
        </p:txBody>
      </p:sp>
      <p:sp>
        <p:nvSpPr>
          <p:cNvPr id="22" name="직사각형 21"/>
          <p:cNvSpPr/>
          <p:nvPr/>
        </p:nvSpPr>
        <p:spPr>
          <a:xfrm rot="10800000" flipV="1">
            <a:off x="428604" y="6929454"/>
            <a:ext cx="42017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200" b="1" dirty="0" smtClean="0"/>
              <a:t> 5)</a:t>
            </a:r>
            <a:r>
              <a:rPr lang="ko-KR" altLang="en-US" sz="1200" b="1" dirty="0" smtClean="0"/>
              <a:t> 가정과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같은 환경에서 생활할 권리</a:t>
            </a:r>
            <a:endParaRPr lang="ko-KR" altLang="en-US" sz="1200" dirty="0"/>
          </a:p>
        </p:txBody>
      </p:sp>
      <p:sp>
        <p:nvSpPr>
          <p:cNvPr id="23" name="TextBox 22"/>
          <p:cNvSpPr txBox="1"/>
          <p:nvPr/>
        </p:nvSpPr>
        <p:spPr>
          <a:xfrm rot="10800000" flipV="1">
            <a:off x="428604" y="7358082"/>
            <a:ext cx="6066104" cy="14416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가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시설은 안전하고 깨끗하며 가정과 같은 환경을 제공하여야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나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공간이 허용하는 한 개별적인 수납공간을 제공하여야 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목욕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의복 및 침구의 세탁 등 노인의 위생관리에 만전을 기해야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라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적절하고 편안한 조명과 음향을 제공하여야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마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편안하고 안전한 실내온도를 유지하여야 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24" name="직사각형 23"/>
          <p:cNvSpPr/>
          <p:nvPr/>
        </p:nvSpPr>
        <p:spPr>
          <a:xfrm>
            <a:off x="428604" y="6500826"/>
            <a:ext cx="57864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en-US" sz="1400" dirty="0" smtClean="0"/>
              <a:t>&lt;</a:t>
            </a:r>
            <a:r>
              <a:rPr lang="ko-KR" altLang="en-US" sz="1400" dirty="0" smtClean="0"/>
              <a:t>시설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주야간보호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단기보호 등 생활시설에서의 윤리강령</a:t>
            </a:r>
            <a:r>
              <a:rPr lang="en-US" altLang="ko-KR" sz="1400" dirty="0" smtClean="0"/>
              <a:t>&gt;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32656" y="347532"/>
            <a:ext cx="6264696" cy="847848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48680" y="2046184"/>
            <a:ext cx="5904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 rot="10800000" flipV="1">
            <a:off x="428604" y="357158"/>
            <a:ext cx="42017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200" b="1" dirty="0" smtClean="0"/>
              <a:t> 6)</a:t>
            </a:r>
            <a:r>
              <a:rPr lang="ko-KR" altLang="en-US" sz="1200" b="1" dirty="0" smtClean="0"/>
              <a:t> 신체적 구속을 받지 않을 권리</a:t>
            </a:r>
            <a:endParaRPr lang="ko-KR" altLang="en-US" sz="1200" dirty="0"/>
          </a:p>
        </p:txBody>
      </p:sp>
      <p:sp>
        <p:nvSpPr>
          <p:cNvPr id="12" name="TextBox 11"/>
          <p:cNvSpPr txBox="1"/>
          <p:nvPr/>
        </p:nvSpPr>
        <p:spPr>
          <a:xfrm rot="10800000" flipV="1">
            <a:off x="428604" y="642910"/>
            <a:ext cx="6000792" cy="31088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※ </a:t>
            </a:r>
            <a:r>
              <a:rPr lang="ko-KR" altLang="en-US" sz="1200" dirty="0" smtClean="0"/>
              <a:t>시설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주야간보호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단기보호 등 생활시설만 해당</a:t>
            </a:r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가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생활노인 또는 종사자 등의 생명이나 신체에 위험을 초래할 가능성이 현저히 높거나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대체할만한 간호나 수발방법이 없거나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증상의 완화를 목적으로 불가피하게 일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시적으로 신체적 제한을 하는 경우 등의 긴급하거나 어쩔 수 없는 경우를 </a:t>
            </a:r>
            <a:r>
              <a:rPr lang="ko-KR" altLang="en-US" sz="1200" dirty="0" err="1" smtClean="0"/>
              <a:t>제외하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    고는 노인의 의사에 반하는 신체적 제한이나 구속을 해서는 안 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나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긴급하거나 어쩔 수 없는 경우로 인해 일시적으로 신체를 제한하거나 구속할 경우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에도 노인의 심신의 상황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신체 제한을 가한 시간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신체적 구속을 할 수밖에 없었던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</a:t>
            </a:r>
            <a:r>
              <a:rPr lang="ko-KR" altLang="en-US" sz="1200" dirty="0" smtClean="0"/>
              <a:t> 사유에 대하여 자세히 기록하고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노인 본인이나 가족에게 그 사실을 통지하여야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</a:t>
            </a:r>
            <a:r>
              <a:rPr lang="ko-KR" altLang="en-US" sz="1200" dirty="0" smtClean="0"/>
              <a:t>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시설규정에 위반되거나 또는 의료적 목적을 달성하기 위한 경우를 제외하고는 신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체적인 제한이나 심리적인 영향을 미치는 약물을 처방해서는 안 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endParaRPr lang="ko-KR" altLang="en-US" sz="1200" dirty="0"/>
          </a:p>
        </p:txBody>
      </p:sp>
      <p:sp>
        <p:nvSpPr>
          <p:cNvPr id="13" name="직사각형 12"/>
          <p:cNvSpPr/>
          <p:nvPr/>
        </p:nvSpPr>
        <p:spPr>
          <a:xfrm rot="10800000" flipV="1">
            <a:off x="428604" y="4786314"/>
            <a:ext cx="42017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200" b="1" dirty="0" smtClean="0"/>
              <a:t> 8)</a:t>
            </a:r>
            <a:r>
              <a:rPr lang="ko-KR" altLang="en-US" sz="1200" b="1" dirty="0" smtClean="0"/>
              <a:t> 소유 재산의 자율적 관리에 대한 권리</a:t>
            </a:r>
            <a:endParaRPr lang="ko-KR" altLang="en-US" sz="1200" dirty="0"/>
          </a:p>
        </p:txBody>
      </p:sp>
      <p:sp>
        <p:nvSpPr>
          <p:cNvPr id="14" name="TextBox 13"/>
          <p:cNvSpPr txBox="1"/>
          <p:nvPr/>
        </p:nvSpPr>
        <p:spPr>
          <a:xfrm rot="10800000" flipV="1">
            <a:off x="428604" y="4071934"/>
            <a:ext cx="6000792" cy="6106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가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노인은 자유롭게 전화를 이용하고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우편물을 발송할 수 있어야 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노인의 우편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물을 개봉하지 않는 등 개인적 통신의 권리를 최대한 보장하여야 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</p:txBody>
      </p:sp>
      <p:sp>
        <p:nvSpPr>
          <p:cNvPr id="16" name="직사각형 15"/>
          <p:cNvSpPr/>
          <p:nvPr/>
        </p:nvSpPr>
        <p:spPr>
          <a:xfrm rot="10800000" flipV="1">
            <a:off x="428604" y="3786182"/>
            <a:ext cx="42017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200" b="1" dirty="0" smtClean="0"/>
              <a:t>7)</a:t>
            </a:r>
            <a:r>
              <a:rPr lang="ko-KR" altLang="en-US" sz="1200" b="1" dirty="0" smtClean="0"/>
              <a:t> 통신의 자유에 대한 권리</a:t>
            </a:r>
            <a:endParaRPr lang="ko-KR" altLang="en-US" sz="1200" dirty="0"/>
          </a:p>
        </p:txBody>
      </p:sp>
      <p:sp>
        <p:nvSpPr>
          <p:cNvPr id="18" name="TextBox 17"/>
          <p:cNvSpPr txBox="1"/>
          <p:nvPr/>
        </p:nvSpPr>
        <p:spPr>
          <a:xfrm rot="10800000" flipV="1">
            <a:off x="428604" y="5072066"/>
            <a:ext cx="6000792" cy="14773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가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노인 개인 소유의 재산과 소유물은 갖거나 이용할 권리를 최대한 보장하고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이를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</a:t>
            </a:r>
            <a:r>
              <a:rPr lang="ko-KR" altLang="en-US" sz="1200" dirty="0" smtClean="0"/>
              <a:t> 스스로 관리할 수 있는 권리를 보장하여야 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나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다만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노인이 스스로 재산을 관리할 수 있는 능력이 없어 노인이나 가족 또는 기타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</a:t>
            </a:r>
            <a:r>
              <a:rPr lang="ko-KR" altLang="en-US" sz="1200" dirty="0" smtClean="0"/>
              <a:t> 후견인의 특별한 요청이 있을 경우에는 시설에서 사용 또는 처분할 수 있으며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이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</a:t>
            </a:r>
            <a:r>
              <a:rPr lang="ko-KR" altLang="en-US" sz="1200" dirty="0" smtClean="0"/>
              <a:t> 경우 분기별 또는 수시로 재정 사용에 대한 결과를 알려주어야 한다</a:t>
            </a:r>
            <a:r>
              <a:rPr lang="en-US" altLang="ko-KR" sz="1200" dirty="0" smtClean="0"/>
              <a:t>. </a:t>
            </a:r>
            <a:endParaRPr lang="ko-KR" altLang="en-US" sz="1200" dirty="0"/>
          </a:p>
        </p:txBody>
      </p:sp>
      <p:sp>
        <p:nvSpPr>
          <p:cNvPr id="19" name="직사각형 18"/>
          <p:cNvSpPr/>
          <p:nvPr/>
        </p:nvSpPr>
        <p:spPr>
          <a:xfrm rot="10800000" flipV="1">
            <a:off x="428604" y="6643702"/>
            <a:ext cx="42017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200" b="1" dirty="0" smtClean="0"/>
              <a:t> 9)</a:t>
            </a:r>
            <a:r>
              <a:rPr lang="ko-KR" altLang="en-US" sz="1200" b="1" dirty="0" smtClean="0"/>
              <a:t> 불편의 표현과 해결을 요구할 권리</a:t>
            </a:r>
            <a:endParaRPr lang="ko-KR" altLang="en-US" sz="1200" dirty="0"/>
          </a:p>
        </p:txBody>
      </p:sp>
      <p:sp>
        <p:nvSpPr>
          <p:cNvPr id="21" name="TextBox 20"/>
          <p:cNvSpPr txBox="1"/>
          <p:nvPr/>
        </p:nvSpPr>
        <p:spPr>
          <a:xfrm rot="10800000" flipV="1">
            <a:off x="428604" y="6929454"/>
            <a:ext cx="6000792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가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노인의 의견이나 불평을 수렴하기 위한 공식적 절차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예：건의함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운영위원회 등</a:t>
            </a:r>
            <a:r>
              <a:rPr lang="en-US" altLang="ko-KR" sz="1200" dirty="0" smtClean="0"/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를 마련하여 시행하여야 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나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노인이나 가족에 의해 제기된 불평을 즉각적으로 해결하기 위한 조치를 취해야 한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노인이나 가족이 불평을 제기했다는 이유로 노인에게 차별적 처우나 불이익을 주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err="1" smtClean="0"/>
              <a:t>어서는</a:t>
            </a:r>
            <a:r>
              <a:rPr lang="ko-KR" altLang="en-US" sz="1200" dirty="0" smtClean="0"/>
              <a:t> 안 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32656" y="347532"/>
            <a:ext cx="6264696" cy="847848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48680" y="2046184"/>
            <a:ext cx="5904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 rot="10800000" flipV="1">
            <a:off x="428604" y="4071934"/>
            <a:ext cx="42017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200" b="1" dirty="0" smtClean="0"/>
              <a:t> 11)</a:t>
            </a:r>
            <a:r>
              <a:rPr lang="ko-KR" altLang="en-US" sz="1200" b="1" dirty="0" smtClean="0"/>
              <a:t> 정보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접근과 자기결정권 행사의 권리</a:t>
            </a:r>
            <a:endParaRPr lang="ko-KR" altLang="en-US" sz="1200" dirty="0"/>
          </a:p>
        </p:txBody>
      </p:sp>
      <p:sp>
        <p:nvSpPr>
          <p:cNvPr id="13" name="TextBox 12"/>
          <p:cNvSpPr txBox="1"/>
          <p:nvPr/>
        </p:nvSpPr>
        <p:spPr>
          <a:xfrm rot="10800000" flipV="1">
            <a:off x="500042" y="1071538"/>
            <a:ext cx="6000792" cy="286232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가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시설내의 자발적 모임이나 다른 노인과 사귀고 </a:t>
            </a:r>
            <a:r>
              <a:rPr lang="ko-KR" altLang="en-US" sz="1200" dirty="0" err="1" smtClean="0"/>
              <a:t>의사소통할</a:t>
            </a:r>
            <a:r>
              <a:rPr lang="ko-KR" altLang="en-US" sz="1200" dirty="0" smtClean="0"/>
              <a:t> 수 있는 권리를 </a:t>
            </a:r>
            <a:r>
              <a:rPr lang="ko-KR" altLang="en-US" sz="1200" dirty="0" err="1" smtClean="0"/>
              <a:t>보장하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여야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나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다른 생활노인의 권리를 침해하지 않는 범위 내에서 자신의 의사에 따라 시설 내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부의 다양한 서비스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여가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문화활동에 참여할 수 있는 기회를 부여해야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시설 외부의 건강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사회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법률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또는 다른 서비스 기관의 이용을 적극적으로 </a:t>
            </a:r>
            <a:r>
              <a:rPr lang="ko-KR" altLang="en-US" sz="1200" dirty="0" err="1" smtClean="0"/>
              <a:t>조장하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필요 시 지역사회 서비스를 연계하여야 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라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노인의 원하지 않는 경우를 제외하고는 면회나 방문객을 거부해서는 </a:t>
            </a:r>
            <a:r>
              <a:rPr lang="ko-KR" altLang="en-US" sz="1200" dirty="0" err="1" smtClean="0"/>
              <a:t>안된다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마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노인의 자유로운 외출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외박 기회를 최대한 보장하여야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바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지역사회 주민들은 시설 생활노인의 지역사회 활동 참여를 적극적으로 조장하고 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지원하며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지역사회와의 유대관계 증진을 위하여 노력하여야 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14" name="직사각형 13"/>
          <p:cNvSpPr/>
          <p:nvPr/>
        </p:nvSpPr>
        <p:spPr>
          <a:xfrm rot="10800000" flipV="1">
            <a:off x="571480" y="500034"/>
            <a:ext cx="42017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200" b="1" dirty="0" smtClean="0"/>
              <a:t> 10)</a:t>
            </a:r>
            <a:r>
              <a:rPr lang="ko-KR" altLang="en-US" sz="1200" b="1" dirty="0" smtClean="0"/>
              <a:t> 시설 내∙외부 활동 참여의 자유에 대한 권리</a:t>
            </a:r>
            <a:endParaRPr lang="ko-KR" altLang="en-US" sz="1200" dirty="0"/>
          </a:p>
        </p:txBody>
      </p:sp>
      <p:sp>
        <p:nvSpPr>
          <p:cNvPr id="15" name="TextBox 14"/>
          <p:cNvSpPr txBox="1"/>
          <p:nvPr/>
        </p:nvSpPr>
        <p:spPr>
          <a:xfrm rot="10800000" flipV="1">
            <a:off x="428604" y="4415644"/>
            <a:ext cx="6000792" cy="34163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가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노인의 의사에 반하는 전원 또는 </a:t>
            </a:r>
            <a:r>
              <a:rPr lang="ko-KR" altLang="en-US" sz="1200" dirty="0" err="1" smtClean="0"/>
              <a:t>퇴소를</a:t>
            </a:r>
            <a:r>
              <a:rPr lang="ko-KR" altLang="en-US" sz="1200" dirty="0" smtClean="0"/>
              <a:t> 하여서는 안되며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불가피한 경우 전원 또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 </a:t>
            </a:r>
            <a:r>
              <a:rPr lang="ko-KR" altLang="en-US" sz="1200" dirty="0" smtClean="0"/>
              <a:t>는 퇴소 시 그 사유를 통보하고 의사결정 과정에 노인 또는 가족을 참여시켜야 한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 </a:t>
            </a:r>
            <a:r>
              <a:rPr lang="ko-KR" altLang="en-US" sz="1200" dirty="0" smtClean="0"/>
              <a:t>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나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노인이 요구할 경우 건강상태와 치료</a:t>
            </a:r>
            <a:r>
              <a:rPr lang="en-US" altLang="ko-KR" sz="1200" dirty="0" smtClean="0"/>
              <a:t>․</a:t>
            </a:r>
            <a:r>
              <a:rPr lang="ko-KR" altLang="en-US" sz="1200" dirty="0" smtClean="0"/>
              <a:t>수발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제반 서비스에 관한 정보와 기록에 대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한 접근을 허용하여야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노인이 의식주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보건의료서비스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여가활용 등 개인의 삶에 영향을 미치는 모든 부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분에서 자기결정권을 행사할 수 있도록 해야 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라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노인의 권리 변화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건강과 일상생활의 변화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수발 및 의료적 처치의 변화 등과 관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err="1" smtClean="0"/>
              <a:t>련</a:t>
            </a:r>
            <a:r>
              <a:rPr lang="ko-KR" altLang="en-US" sz="1200" dirty="0" smtClean="0"/>
              <a:t> 하여서는 충분한 시간을 갖고 사전에 노인과 가족에게 통보하고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의사결정과정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에 노인 또는 가족을 참여시키고 이들의 결정을 존중하여야 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마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생활노인의 권리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시설 입</a:t>
            </a:r>
            <a:r>
              <a:rPr lang="en-US" altLang="ko-KR" sz="1200" dirty="0" smtClean="0"/>
              <a:t>․</a:t>
            </a:r>
            <a:r>
              <a:rPr lang="ko-KR" altLang="en-US" sz="1200" dirty="0" err="1" smtClean="0"/>
              <a:t>퇴소</a:t>
            </a:r>
            <a:r>
              <a:rPr lang="ko-KR" altLang="en-US" sz="1200" dirty="0" smtClean="0"/>
              <a:t> 및 운영과 관련된 시설의 규칙과 규정을 구두 또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는 문서로 생활노인과 가족에게 충분히 설명 또는 공지하여야 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32656" y="347532"/>
            <a:ext cx="6264696" cy="847848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48680" y="2046184"/>
            <a:ext cx="5904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1916834" y="849743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28604" y="1357290"/>
            <a:ext cx="5994666" cy="73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노인학대라 함은 노인에 대하여 신체적 </a:t>
            </a:r>
            <a:r>
              <a:rPr lang="en-US" altLang="ko-KR" sz="1400" dirty="0" smtClean="0"/>
              <a:t>· </a:t>
            </a:r>
            <a:r>
              <a:rPr lang="ko-KR" altLang="en-US" sz="1400" dirty="0" smtClean="0"/>
              <a:t>정신적 </a:t>
            </a:r>
            <a:r>
              <a:rPr lang="en-US" altLang="ko-KR" sz="1400" dirty="0" smtClean="0"/>
              <a:t>· </a:t>
            </a:r>
            <a:r>
              <a:rPr lang="ko-KR" altLang="en-US" sz="1400" dirty="0" smtClean="0"/>
              <a:t>성적 폭력 및 경제적 착취 또는 가혹행위를 하거나 유기 또는 방임하는 것을 말한다</a:t>
            </a:r>
            <a:r>
              <a:rPr lang="en-US" altLang="ko-KR" sz="1400" dirty="0" smtClean="0"/>
              <a:t>. (</a:t>
            </a:r>
            <a:r>
              <a:rPr lang="ko-KR" altLang="en-US" sz="1400" dirty="0" smtClean="0"/>
              <a:t>노인복지법 제</a:t>
            </a:r>
            <a:r>
              <a:rPr lang="en-US" altLang="ko-KR" sz="1400" dirty="0" smtClean="0"/>
              <a:t>1</a:t>
            </a:r>
            <a:r>
              <a:rPr lang="ko-KR" altLang="en-US" sz="1400" dirty="0" smtClean="0"/>
              <a:t>조</a:t>
            </a:r>
            <a:r>
              <a:rPr lang="en-US" altLang="ko-KR" sz="1400" dirty="0" smtClean="0"/>
              <a:t>2 </a:t>
            </a:r>
            <a:r>
              <a:rPr lang="ko-KR" altLang="en-US" sz="1400" dirty="0" smtClean="0"/>
              <a:t>제</a:t>
            </a:r>
            <a:r>
              <a:rPr lang="en-US" altLang="ko-KR" sz="1400" dirty="0" smtClean="0"/>
              <a:t>3</a:t>
            </a:r>
            <a:r>
              <a:rPr lang="ko-KR" altLang="en-US" sz="1400" dirty="0" smtClean="0"/>
              <a:t>호</a:t>
            </a:r>
            <a:r>
              <a:rPr lang="en-US" altLang="ko-KR" sz="1400" dirty="0" smtClean="0"/>
              <a:t>)</a:t>
            </a:r>
            <a:endParaRPr lang="ko-KR" altLang="en-US" sz="14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428604" y="2643174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4.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노인학대의 유형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42" y="4714876"/>
            <a:ext cx="2156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/>
              <a:t>1) </a:t>
            </a:r>
            <a:r>
              <a:rPr lang="ko-KR" altLang="en-US" sz="1400" b="1" dirty="0" smtClean="0"/>
              <a:t>발생공간에 따른 분류</a:t>
            </a:r>
            <a:endParaRPr lang="ko-KR" altLang="en-US" sz="1400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428604" y="5214942"/>
          <a:ext cx="5994666" cy="3120329"/>
        </p:xfrm>
        <a:graphic>
          <a:graphicData uri="http://schemas.openxmlformats.org/drawingml/2006/table">
            <a:tbl>
              <a:tblPr/>
              <a:tblGrid>
                <a:gridCol w="10673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9272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960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구   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/>
                        </a:rPr>
                        <a:t>분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8580" marR="68580" marT="60960" marB="6096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/>
                        </a:rPr>
                        <a:t>내 </a:t>
                      </a: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  용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8580" marR="68580" marT="60960" marB="609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9175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맑은 고딕"/>
                          <a:ea typeface="맑은 고딕"/>
                        </a:rPr>
                        <a:t>① </a:t>
                      </a: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맑은 고딕"/>
                          <a:ea typeface="맑은 고딕"/>
                        </a:rPr>
                        <a:t>가정학대 </a:t>
                      </a:r>
                    </a:p>
                  </a:txBody>
                  <a:tcPr marL="68580" marR="68580" marT="60960" marB="6096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노인과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</a:rPr>
                        <a:t>동일가구에서 생활하고 있는 노인의 가족 구성원인 배우자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</a:rPr>
                        <a:t>성인자녀 뿐만 아니라 노인과 동일가구에서 생활하지 않는 부양의무자 또는 기타 사람들에 의하여 행해지는 학대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8580" marR="68580" marT="60960" marB="609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6592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맑은 고딕"/>
                          <a:ea typeface="맑은 고딕"/>
                        </a:rPr>
                        <a:t>② 시설학대</a:t>
                      </a:r>
                      <a:r>
                        <a:rPr lang="ko-KR" altLang="en-US" sz="1200" dirty="0">
                          <a:solidFill>
                            <a:srgbClr val="FF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</a:p>
                  </a:txBody>
                  <a:tcPr marL="68580" marR="68580" marT="60960" marB="6096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노인에게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</a:rPr>
                        <a:t>비용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</a:rPr>
                        <a:t>무료 포함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</a:rPr>
                        <a:t>을 받고 제공하는 요양원 및 양로원 등의 시설에서 발생하는 학대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8580" marR="68580" marT="60960" marB="609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2537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③ 기 타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8580" marR="68580" marT="60960" marB="6096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가정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</a:rPr>
                        <a:t>및 시설 외의 공간에서 발생하는 학대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8580" marR="68580" marT="60960" marB="609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0042" y="3286116"/>
            <a:ext cx="5994666" cy="11632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우리나라는 </a:t>
            </a:r>
            <a:r>
              <a:rPr lang="en-US" altLang="ko-KR" sz="1200" dirty="0" smtClean="0"/>
              <a:t>2004</a:t>
            </a:r>
            <a:r>
              <a:rPr lang="ko-KR" altLang="en-US" sz="1200" dirty="0" smtClean="0"/>
              <a:t>년 노인복지법 개정을 통해 노인학대에 대한 규정을 신설하고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효과적인 개입 방안으로 노인보호전문기관의 설치규정을 신설하였다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이를 통해 노인인권 침해의 대표적인 사례인 노인학대를 제도적으로 대처할 수 있는 기틀이 마련되었다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이에 따라 각 시⋅도에 노인학대 예방센터가 설치⋅운영되기 시작하였다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428604" y="714348"/>
            <a:ext cx="2790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3.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노인학대 정의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188640" y="179512"/>
            <a:ext cx="6480720" cy="8784976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48680" y="2046184"/>
            <a:ext cx="5904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2656" y="251520"/>
            <a:ext cx="23358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/>
              <a:t>2) </a:t>
            </a:r>
            <a:r>
              <a:rPr lang="ko-KR" altLang="en-US" sz="1400" b="1" dirty="0" smtClean="0"/>
              <a:t>노인학대의 행태적 분류</a:t>
            </a:r>
            <a:endParaRPr lang="ko-KR" altLang="en-US" sz="14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548680" y="899592"/>
          <a:ext cx="5832648" cy="3420952"/>
        </p:xfrm>
        <a:graphic>
          <a:graphicData uri="http://schemas.openxmlformats.org/drawingml/2006/table">
            <a:tbl>
              <a:tblPr/>
              <a:tblGrid>
                <a:gridCol w="5040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3285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65672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000000"/>
                          </a:solidFill>
                          <a:latin typeface="+mn-lt"/>
                        </a:rPr>
                        <a:t>내 </a:t>
                      </a:r>
                      <a:r>
                        <a:rPr lang="ko-KR" altLang="en-US" sz="1100" b="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 용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81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정 의</a:t>
                      </a: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물리적인 힘 또는 도구를 이용하여 노인에게 신체적 혹은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정신적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손상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고통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장애 등을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유발시키는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행위</a:t>
                      </a: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477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행 위</a:t>
                      </a: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FF0000"/>
                          </a:solidFill>
                          <a:latin typeface="+mn-lt"/>
                        </a:rPr>
                        <a:t>때린다</a:t>
                      </a:r>
                      <a:r>
                        <a:rPr lang="en-US" altLang="ko-KR" sz="1100" dirty="0">
                          <a:solidFill>
                            <a:srgbClr val="FF0000"/>
                          </a:solidFill>
                          <a:latin typeface="+mn-lt"/>
                        </a:rPr>
                        <a:t>.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 세게 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꼬집는다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물건을 사용하여 때린다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강하게 누른다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찌른다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밀친다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강하게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흔든다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강하게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붙잡는다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난폭하게 다룬다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무리하게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먹인다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신체를 구속한다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감금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가둠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의자나 침대에 묶어둔다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불필요한 약물을 투여한다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담배 등으로 화상을 입힌다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도구를 사용하여 위협한다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05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증상</a:t>
                      </a: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설명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할 수 없는 상처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설명과 일치하지 않는 상처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치료를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받지 못한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상처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잘린 상처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찔린 상처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생채기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출혈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골절 등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),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신체부상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얼굴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목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가슴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복부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골반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팔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머리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),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외관상 나타나지 않는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상처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옷이나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신체의 일부분에 의해 가려진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),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머리카락이 뽑힌 흔적이나 머리 부분에 출혈한 흔적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화상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담뱃불이나 질산 혹은 로프나 체인의 마찰로 야기된 화상 등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),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영양부족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상태 또는 질병과 관계없는 탈수상태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,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이상한 체중감소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행동이나 활동 수준이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변화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04664" y="539552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1.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신체적 학대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57166" y="4357686"/>
            <a:ext cx="1726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2.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언어 정서적 학대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500042" y="4714876"/>
          <a:ext cx="5832648" cy="4178080"/>
        </p:xfrm>
        <a:graphic>
          <a:graphicData uri="http://schemas.openxmlformats.org/drawingml/2006/table">
            <a:tbl>
              <a:tblPr/>
              <a:tblGrid>
                <a:gridCol w="3240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5086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정의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비난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모욕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위협 등의 언어 및 비언어적 행위를 통하여 노인에게 정서적으로 고통을 주는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행위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281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행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위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욕설을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퍼 붓는다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노인에게 고함을 지른다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노인에게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쓸모 없는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늙은이라고 하는 등 자존심을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상하게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하는 말을 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신체적 저하로 인한 노인의 실수를 비난하고 꾸짖는다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노인이 수치심을 느끼게 하는 모욕적인 말을 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유아처럼 다룬다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고령자를 가족과 친구로부터 격리한다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외출을 시키지 않는다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노인을 보지 않는다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무시하고 대답하지 않는다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노인만 따로 식사를 하게 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창피를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준다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비웃거나 조소를 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재앙을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가져오는 사람으로 취급한다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노인의 일상적인 사회 활동이나 종교 활동을 노골적으로 방해한다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위협적으로 무례한 태도를 취한다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말을 혐오스럽게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한다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5355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증 상</a:t>
                      </a: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반응하려고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하지 않는다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표정이 없다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질문을 해도 ‘네’ ‘아니오’라는 짧은 답변 외에는 응답이 없다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정서상태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: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우울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공포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혼돈상태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부정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분노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흥분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수동성 무기력하다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말하기를 꺼려하거나 주저 한다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고개를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숙이고 있다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웃는 모습이 아니다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눈물을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머금는다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운다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절망이나 동요를 보인다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대화에 참가하지 않는다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걱정되는 듯한 모습을 하고 있다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눈이 쑥 들어가 있다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가족의 안색을 살핀다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가족을 피하려고 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집에 돌아가려 하지 않는다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32656" y="347532"/>
            <a:ext cx="6264696" cy="847848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48680" y="2046184"/>
            <a:ext cx="5904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476672" y="755576"/>
          <a:ext cx="6048672" cy="7993845"/>
        </p:xfrm>
        <a:graphic>
          <a:graphicData uri="http://schemas.openxmlformats.org/drawingml/2006/table">
            <a:tbl>
              <a:tblPr/>
              <a:tblGrid>
                <a:gridCol w="52205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52661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459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정 의</a:t>
                      </a:r>
                    </a:p>
                  </a:txBody>
                  <a:tcPr marL="30786" marR="30786" marT="27365" marB="273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성적 수치심 유발 행위 및 성폭력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성희롱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성추행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강간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등의 노인의 의사에 반하여 강제적으로 행하는 모든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성적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행위</a:t>
                      </a:r>
                    </a:p>
                  </a:txBody>
                  <a:tcPr marL="30786" marR="30786" marT="27365" marB="273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507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행 위</a:t>
                      </a:r>
                    </a:p>
                  </a:txBody>
                  <a:tcPr marL="30786" marR="30786" marT="27365" marB="273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노인이 성적 수치심을 갖게 하는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+mn-lt"/>
                        </a:rPr>
                        <a:t>성관련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 언어 표현 및 행위를 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성적 언어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시각적 자료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행동으로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성적 굴욕감을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유발하는 행위를 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폭행한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후 강제적으로 성행위 및 강간하는 행위를 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.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물건이나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흉기를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사용하여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강제적으로 성폭행을 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원치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않는 성행위 및 강간을 행한다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성적 수치심을 유발하는 환경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남녀 구별 필요공간에 구별 없는 경우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탈의실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⋅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화장실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개방 등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을 조성 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0786" marR="30786" marT="27365" marB="273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41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증 상</a:t>
                      </a:r>
                    </a:p>
                  </a:txBody>
                  <a:tcPr marL="30786" marR="30786" marT="27365" marB="273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걸을 때 혹은 앉을 때의 어려움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속옷이 찢어짐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외부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성기부분이나 항문부위의 타박상이나 하혈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성병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우울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사회관계의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단절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수면장애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분노 또는 수치심</a:t>
                      </a:r>
                    </a:p>
                  </a:txBody>
                  <a:tcPr marL="30786" marR="30786" marT="27365" marB="273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41478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4. </a:t>
                      </a:r>
                      <a:r>
                        <a:rPr lang="ko-KR" altLang="en-US" sz="14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재정적</a:t>
                      </a:r>
                      <a:r>
                        <a:rPr lang="ko-KR" altLang="en-US" sz="1400" b="1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 학대</a:t>
                      </a:r>
                      <a:r>
                        <a:rPr lang="en-US" altLang="ko-KR" sz="1400" b="1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400" b="1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착취</a:t>
                      </a:r>
                      <a:r>
                        <a:rPr lang="en-US" altLang="ko-KR" sz="1200" b="1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)</a:t>
                      </a:r>
                    </a:p>
                  </a:txBody>
                  <a:tcPr marL="30786" marR="30786" marT="27365" marB="273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0786" marR="30786" marT="27365" marB="273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15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정 의</a:t>
                      </a:r>
                    </a:p>
                  </a:txBody>
                  <a:tcPr marL="30786" marR="30786" marT="27365" marB="273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노인의 자산을 노인의 동의 없이 사용하거나 부당하게 착취하여 이용하는 행위</a:t>
                      </a:r>
                    </a:p>
                  </a:txBody>
                  <a:tcPr marL="30786" marR="30786" marT="27365" marB="273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8048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행 위</a:t>
                      </a:r>
                    </a:p>
                  </a:txBody>
                  <a:tcPr marL="30786" marR="30786" marT="27365" marB="273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유언장을 허위로 작성하거나 노인이 작성한 유언장을 </a:t>
                      </a: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+mn-lt"/>
                        </a:rPr>
                        <a:t>노인의 </a:t>
                      </a:r>
                      <a:r>
                        <a:rPr lang="ko-KR" altLang="en-US" sz="1200" smtClean="0">
                          <a:solidFill>
                            <a:srgbClr val="000000"/>
                          </a:solidFill>
                          <a:latin typeface="+mn-lt"/>
                        </a:rPr>
                        <a:t>동이없이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수정한다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노인의 허락 없이 노인의 이름을 사용해서 계약을 한다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노인의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허락 없이 부동산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재산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을 사고팔거나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빌린다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노인의 허락 없이 노인 명의의 증서를 변경한다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노인의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허락 없이 노인 재산을 증여한다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노인의 허락 없이 노인 금전에서 돈을 빌려준다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노인의 허락 없이 노인 명의의 은행계좌에서 돈을 인출한다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돈을 훔친다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돈을 악용한다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연금을 가로채서 사용한다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).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노인의 소득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연금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임대료 등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이나 값나가는 물건을 가로챈다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노인에게서 빌린 돈이나 물건을 돌려주지 않는다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대리권을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악용한 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0786" marR="30786" marT="27365" marB="273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5841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증 상</a:t>
                      </a:r>
                    </a:p>
                  </a:txBody>
                  <a:tcPr marL="30786" marR="30786" marT="27365" marB="273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자신의 생활이나 보호를 위한 충분한 돈을 가지고 있지 않다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필요한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물건을 살 수 없다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체납된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공과금 및 세금서가 발견된다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은행계좌의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현저한 혹은 부적절한 거래가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노인의 서명이 아닌 노인의 서명과 유사하게 서명된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수표나</a:t>
                      </a: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서류가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개인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소지품이 없어졌다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노인의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재산이 타인의 명의로 갑자기 전환되었다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0786" marR="30786" marT="27365" marB="273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4664" y="395536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3.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성적 학대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32656" y="347532"/>
            <a:ext cx="6264696" cy="847848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48680" y="2046184"/>
            <a:ext cx="5904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476672" y="827584"/>
          <a:ext cx="5976664" cy="7812360"/>
        </p:xfrm>
        <a:graphic>
          <a:graphicData uri="http://schemas.openxmlformats.org/drawingml/2006/table">
            <a:tbl>
              <a:tblPr/>
              <a:tblGrid>
                <a:gridCol w="5233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4533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2655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정 의</a:t>
                      </a: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부양의무자로서의 책임이나 의무를 의도적 거부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불이행 혹은 포기하여 노인의 의식주 및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의료를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적절하게 제공하지 않는 행위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생활비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병원비 및 치료비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의식주를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제공하지 않는 행위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549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+mn-lt"/>
                        </a:rPr>
                        <a:t>행 위</a:t>
                      </a: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식사와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물을 주지 않는다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약물을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불충분하게 투여한다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치료를 받게 하지 않거나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병원에 데리고 가지 않는다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청결유지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옷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+mn-lt"/>
                        </a:rPr>
                        <a:t>갈아입히기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기저귀교환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손톱깎이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목욕 등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를</a:t>
                      </a: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태만히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노인에게 필요한 기구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안경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의치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보청기 등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를 제공하지 않는다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거동이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불편한 노인을 장기간 혼자 있게 둔다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노인의 방만 청소하지 않는다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와상 시 몸의 위치 변경을 태만히 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노인이 사고를 당할 수 있는 위험한 상황에 처하게 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0919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+mn-lt"/>
                        </a:rPr>
                        <a:t>증 상</a:t>
                      </a: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노인의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주변환경에 오물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대소변 등 건강이나 안전에 관련된 위험한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증후가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머리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수염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손톱 등이 자라서 지저분해져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욕창이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땀띠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염증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이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기생충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가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악취가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의치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보청기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안경 등이 없거나 부수어져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식사를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거르고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 영양실조나 탈수상태에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필요한 의료를 받지 않거나 필요한 약을 먹지 않고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의복을 착용하지 않는다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언제나 같은 의복이나 더럽고 찢어진 옷 또는 계절에 맞지 않는 의복을 입고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오물로 침대나 이불이 더럽혀져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기저귀가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교환되지 않고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전기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가스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전화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수도가 단절되어 있다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476672" y="467544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5.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방임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32656" y="347532"/>
            <a:ext cx="6264696" cy="847848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48680" y="2046184"/>
            <a:ext cx="5904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548680" y="827584"/>
          <a:ext cx="5904656" cy="7692303"/>
        </p:xfrm>
        <a:graphic>
          <a:graphicData uri="http://schemas.openxmlformats.org/drawingml/2006/table">
            <a:tbl>
              <a:tblPr/>
              <a:tblGrid>
                <a:gridCol w="5760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3285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정 의</a:t>
                      </a:r>
                    </a:p>
                  </a:txBody>
                  <a:tcPr marL="37928" marR="37928" marT="33713" marB="337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 스스로가 의식주제공 및 의료처치 등의 최소한의 자기 보호 관련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행위를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의도적으로 포기하거나 비의도적으로 관리하지 않아 심신이 위험한 상황 또는 사망에 이르게 하는 행위</a:t>
                      </a:r>
                    </a:p>
                  </a:txBody>
                  <a:tcPr marL="37928" marR="37928" marT="33713" marB="337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521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+mn-lt"/>
                        </a:rPr>
                        <a:t>행 위</a:t>
                      </a:r>
                    </a:p>
                  </a:txBody>
                  <a:tcPr marL="37928" marR="37928" marT="33713" marB="337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 스스로 할 수 있음에도 불구하고 신변의 청결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건강관리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가사 등을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포기하거나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관리하지 않아 심신의 문제가 발생한다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자기의 신변청결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건강관리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가사 등을 본인이 할 능력이 부족하거나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어떤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이유로 노인도 모르는 사이에 심신의 문제가 발생한다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7928" marR="37928" marT="33713" marB="337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+mn-lt"/>
                        </a:rPr>
                        <a:t>증 상</a:t>
                      </a:r>
                    </a:p>
                  </a:txBody>
                  <a:tcPr marL="37928" marR="37928" marT="33713" marB="337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스스로 식사와 수분을 섭취하지 않음</a:t>
                      </a: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필요한 치료와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+mn-lt"/>
                        </a:rPr>
                        <a:t>약복용을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 중지 또는 이로 인한 건강상태 악화</a:t>
                      </a: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의도적으로 죽고자 하는 모든 행위</a:t>
                      </a:r>
                    </a:p>
                  </a:txBody>
                  <a:tcPr marL="37928" marR="37928" marT="33713" marB="337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04056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 7.</a:t>
                      </a:r>
                      <a:r>
                        <a:rPr lang="en-US" altLang="ko-KR" sz="1400" b="1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400" b="1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유기</a:t>
                      </a:r>
                      <a:endParaRPr lang="en-US" altLang="ko-KR" sz="1400" b="1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37928" marR="37928" marT="33713" marB="337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7928" marR="37928" marT="33713" marB="337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정 의</a:t>
                      </a:r>
                    </a:p>
                  </a:txBody>
                  <a:tcPr marL="37928" marR="37928" marT="33713" marB="337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보호자 또는 부양의무자가 노인을 버리는 행위</a:t>
                      </a:r>
                    </a:p>
                  </a:txBody>
                  <a:tcPr marL="37928" marR="37928" marT="33713" marB="337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800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+mn-lt"/>
                        </a:rPr>
                        <a:t>행 위</a:t>
                      </a:r>
                    </a:p>
                  </a:txBody>
                  <a:tcPr marL="37928" marR="37928" marT="33713" marB="337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노인을 낯선 장소에 버린다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노인을 다른 주거지에 기거하게 하고 연락을 두절한다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거동이 불편한 노인을 시설에 맡기고 연락을 두절한다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노인을 강제적으로 반 감금 형태 시설에 보내 집으로 돌아오지 못하게 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입소비용을 납부하지 않았다는 이유로 어떤 보호조치도 없이 시설에서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퇴소시킨다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7928" marR="37928" marT="33713" marB="337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1476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+mn-lt"/>
                        </a:rPr>
                        <a:t>증상</a:t>
                      </a:r>
                    </a:p>
                  </a:txBody>
                  <a:tcPr marL="37928" marR="37928" marT="33713" marB="337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노인이 낯선 장소에서 오랜 시간 배회하며 자신의 주거지 및 연락처를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알지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못한다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주거지가 아닌 장소에서 불결한 신변상황이나 식사를 제대로 하지 못한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상태에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방치되어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자녀들이 전혀 연락이 되지 않으며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주거지를 옮기거나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이민을 떠났다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노인의 신상에 대한 정보를 전혀 알 수가 없다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7928" marR="37928" marT="33713" marB="337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6672" y="467544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6.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자기방임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32656" y="251522"/>
            <a:ext cx="6264696" cy="857449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48680" y="2046184"/>
            <a:ext cx="5904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7166" y="285720"/>
            <a:ext cx="3150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5.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각 기관의 역할과 임무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428604" y="741700"/>
            <a:ext cx="6072230" cy="78483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</a:pPr>
            <a:r>
              <a:rPr lang="en-US" altLang="ko-KR" sz="1200" dirty="0" smtClean="0"/>
              <a:t>1</a:t>
            </a:r>
            <a:r>
              <a:rPr lang="en-US" altLang="ko-KR" sz="1200" b="1" dirty="0" smtClean="0"/>
              <a:t>) </a:t>
            </a:r>
            <a:r>
              <a:rPr lang="ko-KR" altLang="en-US" sz="1200" b="1" dirty="0" smtClean="0"/>
              <a:t>보건복지부</a:t>
            </a:r>
            <a:endParaRPr lang="ko-KR" altLang="en-US" sz="1200" dirty="0" smtClean="0"/>
          </a:p>
          <a:p>
            <a:pPr fontAlgn="base">
              <a:lnSpc>
                <a:spcPct val="120000"/>
              </a:lnSpc>
            </a:pPr>
            <a:r>
              <a:rPr lang="ko-KR" altLang="en-US" sz="1200" dirty="0" smtClean="0"/>
              <a:t>○ 노인보호업무와 관련한 법</a:t>
            </a:r>
            <a:r>
              <a:rPr lang="en-US" altLang="ko-KR" sz="1200" dirty="0" smtClean="0"/>
              <a:t>․</a:t>
            </a:r>
            <a:r>
              <a:rPr lang="ko-KR" altLang="en-US" sz="1200" dirty="0" smtClean="0"/>
              <a:t>제도적 정책 수립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노인복지시설에 대한 행</a:t>
            </a:r>
            <a:r>
              <a:rPr lang="en-US" altLang="ko-KR" sz="1200" dirty="0" smtClean="0"/>
              <a:t>․</a:t>
            </a:r>
            <a:r>
              <a:rPr lang="ko-KR" altLang="en-US" sz="1200" dirty="0" smtClean="0"/>
              <a:t>재정적 지원</a:t>
            </a:r>
            <a:endParaRPr lang="en-US" altLang="ko-KR" sz="1200" dirty="0" smtClean="0"/>
          </a:p>
          <a:p>
            <a:pPr fontAlgn="base">
              <a:lnSpc>
                <a:spcPct val="120000"/>
              </a:lnSpc>
            </a:pPr>
            <a:r>
              <a:rPr lang="ko-KR" altLang="en-US" sz="1200" dirty="0" smtClean="0"/>
              <a:t>    강화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노인 학대 전문 인력 자격관리 및 교육훈련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관계 중앙행정기관과의 협력체계</a:t>
            </a:r>
            <a:endParaRPr lang="en-US" altLang="ko-KR" sz="1200" dirty="0" smtClean="0"/>
          </a:p>
          <a:p>
            <a:pPr fontAlgn="base">
              <a:lnSpc>
                <a:spcPct val="120000"/>
              </a:lnSpc>
            </a:pPr>
            <a:r>
              <a:rPr lang="ko-KR" altLang="en-US" sz="1200" dirty="0" smtClean="0"/>
              <a:t>    구축 지원 등</a:t>
            </a:r>
            <a:endParaRPr lang="en-US" altLang="ko-KR" sz="1200" dirty="0" smtClean="0"/>
          </a:p>
          <a:p>
            <a:pPr fontAlgn="base">
              <a:lnSpc>
                <a:spcPct val="120000"/>
              </a:lnSpc>
            </a:pPr>
            <a:endParaRPr lang="ko-KR" altLang="en-US" sz="1200" dirty="0" smtClean="0"/>
          </a:p>
          <a:p>
            <a:pPr fontAlgn="base">
              <a:lnSpc>
                <a:spcPct val="120000"/>
              </a:lnSpc>
            </a:pPr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시</a:t>
            </a:r>
            <a:r>
              <a:rPr lang="en-US" altLang="ko-KR" sz="1200" b="1" dirty="0" smtClean="0"/>
              <a:t>․</a:t>
            </a:r>
            <a:r>
              <a:rPr lang="ko-KR" altLang="en-US" sz="1200" b="1" dirty="0" smtClean="0"/>
              <a:t>도</a:t>
            </a:r>
          </a:p>
          <a:p>
            <a:pPr fontAlgn="base">
              <a:lnSpc>
                <a:spcPct val="120000"/>
              </a:lnSpc>
            </a:pPr>
            <a:r>
              <a:rPr lang="ko-KR" altLang="en-US" sz="1200" dirty="0" smtClean="0"/>
              <a:t>○ 시설에 대한 업무지도 및 감독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필요시</a:t>
            </a:r>
            <a:r>
              <a:rPr lang="ko-KR" altLang="en-US" sz="1200" dirty="0" smtClean="0"/>
              <a:t> 관계 공무원 또는 노인복지상담원으로 하여</a:t>
            </a:r>
            <a:endParaRPr lang="en-US" altLang="ko-KR" sz="1200" dirty="0" smtClean="0"/>
          </a:p>
          <a:p>
            <a:pPr fontAlgn="base">
              <a:lnSpc>
                <a:spcPct val="120000"/>
              </a:lnSpc>
            </a:pPr>
            <a:r>
              <a:rPr lang="en-US" altLang="ko-KR" sz="1200" dirty="0" smtClean="0"/>
              <a:t>   </a:t>
            </a:r>
            <a:r>
              <a:rPr lang="ko-KR" altLang="en-US" sz="1200" dirty="0" smtClean="0"/>
              <a:t>금 노인복지시설과 노인 또는 관계인에 대한 조사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격리보호가 필요하여 노인복지법</a:t>
            </a:r>
            <a:endParaRPr lang="en-US" altLang="ko-KR" sz="1200" dirty="0" smtClean="0"/>
          </a:p>
          <a:p>
            <a:pPr fontAlgn="base">
              <a:lnSpc>
                <a:spcPct val="120000"/>
              </a:lnSpc>
            </a:pPr>
            <a:r>
              <a:rPr lang="ko-KR" altLang="en-US" sz="1200" dirty="0" smtClean="0"/>
              <a:t>   제</a:t>
            </a:r>
            <a:r>
              <a:rPr lang="en-US" altLang="ko-KR" sz="1200" dirty="0" smtClean="0"/>
              <a:t>39</a:t>
            </a:r>
            <a:r>
              <a:rPr lang="ko-KR" altLang="en-US" sz="1200" dirty="0" smtClean="0"/>
              <a:t>조의</a:t>
            </a:r>
            <a:r>
              <a:rPr lang="en-US" altLang="ko-KR" sz="1200" dirty="0" smtClean="0"/>
              <a:t>5 </a:t>
            </a:r>
            <a:r>
              <a:rPr lang="ko-KR" altLang="en-US" sz="1200" dirty="0" smtClean="0"/>
              <a:t>제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항 제</a:t>
            </a:r>
            <a:r>
              <a:rPr lang="en-US" altLang="ko-KR" sz="1200" dirty="0" smtClean="0"/>
              <a:t>2</a:t>
            </a:r>
            <a:r>
              <a:rPr lang="ko-KR" altLang="en-US" sz="1200" dirty="0" smtClean="0"/>
              <a:t>호의 보호조치를 의뢰 받은 학대노인에 대한 행정적인 조치 등</a:t>
            </a:r>
            <a:endParaRPr lang="en-US" altLang="ko-KR" sz="1200" dirty="0" smtClean="0"/>
          </a:p>
          <a:p>
            <a:pPr fontAlgn="base">
              <a:lnSpc>
                <a:spcPct val="120000"/>
              </a:lnSpc>
            </a:pPr>
            <a:endParaRPr lang="ko-KR" altLang="en-US" sz="1200" dirty="0" smtClean="0"/>
          </a:p>
          <a:p>
            <a:pPr fontAlgn="base">
              <a:lnSpc>
                <a:spcPct val="120000"/>
              </a:lnSpc>
            </a:pPr>
            <a:r>
              <a:rPr lang="en-US" altLang="ko-KR" sz="1200" dirty="0" smtClean="0"/>
              <a:t>3</a:t>
            </a:r>
            <a:r>
              <a:rPr lang="en-US" altLang="ko-KR" sz="1200" b="1" dirty="0" smtClean="0"/>
              <a:t>) </a:t>
            </a:r>
            <a:r>
              <a:rPr lang="ko-KR" altLang="en-US" sz="1200" b="1" dirty="0" smtClean="0"/>
              <a:t>시</a:t>
            </a:r>
            <a:r>
              <a:rPr lang="en-US" altLang="ko-KR" sz="1200" b="1" dirty="0" smtClean="0"/>
              <a:t>․</a:t>
            </a:r>
            <a:r>
              <a:rPr lang="ko-KR" altLang="en-US" sz="1200" b="1" dirty="0" smtClean="0"/>
              <a:t>군</a:t>
            </a:r>
            <a:r>
              <a:rPr lang="en-US" altLang="ko-KR" sz="1200" b="1" dirty="0" smtClean="0"/>
              <a:t>․</a:t>
            </a:r>
            <a:r>
              <a:rPr lang="ko-KR" altLang="en-US" sz="1200" b="1" dirty="0" smtClean="0"/>
              <a:t>구</a:t>
            </a:r>
            <a:endParaRPr lang="ko-KR" altLang="en-US" sz="1200" dirty="0" smtClean="0"/>
          </a:p>
          <a:p>
            <a:pPr fontAlgn="base">
              <a:lnSpc>
                <a:spcPct val="120000"/>
              </a:lnSpc>
            </a:pPr>
            <a:r>
              <a:rPr lang="ko-KR" altLang="en-US" sz="1200" dirty="0" smtClean="0"/>
              <a:t>○ 학대피해 노인 및 보호자 또는 학대행위자의 신분조회 요청 등에 대한 협조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필요시</a:t>
            </a:r>
            <a:endParaRPr lang="en-US" altLang="ko-KR" sz="1200" dirty="0" smtClean="0"/>
          </a:p>
          <a:p>
            <a:pPr fontAlgn="base">
              <a:lnSpc>
                <a:spcPct val="120000"/>
              </a:lnSpc>
            </a:pPr>
            <a:r>
              <a:rPr lang="en-US" altLang="ko-KR" sz="1200" dirty="0" smtClean="0"/>
              <a:t>  </a:t>
            </a:r>
            <a:r>
              <a:rPr lang="ko-KR" altLang="en-US" sz="1200" dirty="0" smtClean="0"/>
              <a:t> 관계 공무원 또는 노인복지상담원으로 하여금 노인복지시설과 노인 또는 관계인에 </a:t>
            </a:r>
            <a:endParaRPr lang="en-US" altLang="ko-KR" sz="1200" dirty="0" smtClean="0"/>
          </a:p>
          <a:p>
            <a:pPr fontAlgn="base">
              <a:lnSpc>
                <a:spcPct val="120000"/>
              </a:lnSpc>
            </a:pPr>
            <a:r>
              <a:rPr lang="en-US" altLang="ko-KR" sz="1200" dirty="0" smtClean="0"/>
              <a:t>   </a:t>
            </a:r>
            <a:r>
              <a:rPr lang="ko-KR" altLang="en-US" sz="1200" dirty="0" smtClean="0"/>
              <a:t>대한 조사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노인 인권보호 및 학대예방 관련 위원회 설치 운영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격리보호가 필요하여</a:t>
            </a:r>
            <a:endParaRPr lang="en-US" altLang="ko-KR" sz="1200" dirty="0" smtClean="0"/>
          </a:p>
          <a:p>
            <a:pPr fontAlgn="base">
              <a:lnSpc>
                <a:spcPct val="120000"/>
              </a:lnSpc>
            </a:pPr>
            <a:r>
              <a:rPr lang="en-US" altLang="ko-KR" sz="1200" dirty="0" smtClean="0"/>
              <a:t>  </a:t>
            </a:r>
            <a:r>
              <a:rPr lang="ko-KR" altLang="en-US" sz="1200" dirty="0" smtClean="0"/>
              <a:t> 노인복지법 제</a:t>
            </a:r>
            <a:r>
              <a:rPr lang="en-US" altLang="ko-KR" sz="1200" dirty="0" smtClean="0"/>
              <a:t>39</a:t>
            </a:r>
            <a:r>
              <a:rPr lang="ko-KR" altLang="en-US" sz="1200" dirty="0" smtClean="0"/>
              <a:t>조의</a:t>
            </a:r>
            <a:r>
              <a:rPr lang="en-US" altLang="ko-KR" sz="1200" dirty="0" smtClean="0"/>
              <a:t>5 </a:t>
            </a:r>
            <a:r>
              <a:rPr lang="ko-KR" altLang="en-US" sz="1200" dirty="0" smtClean="0"/>
              <a:t>제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항 제</a:t>
            </a:r>
            <a:r>
              <a:rPr lang="en-US" altLang="ko-KR" sz="1200" dirty="0" smtClean="0"/>
              <a:t>2</a:t>
            </a:r>
            <a:r>
              <a:rPr lang="ko-KR" altLang="en-US" sz="1200" dirty="0" smtClean="0"/>
              <a:t>호의 보호조치를 의뢰 받은 학대피해 노인에 대한</a:t>
            </a:r>
            <a:endParaRPr lang="en-US" altLang="ko-KR" sz="1200" dirty="0" smtClean="0"/>
          </a:p>
          <a:p>
            <a:pPr fontAlgn="base">
              <a:lnSpc>
                <a:spcPct val="120000"/>
              </a:lnSpc>
            </a:pPr>
            <a:r>
              <a:rPr lang="en-US" altLang="ko-KR" sz="1200" dirty="0" smtClean="0"/>
              <a:t>  </a:t>
            </a:r>
            <a:r>
              <a:rPr lang="ko-KR" altLang="en-US" sz="1200" dirty="0" smtClean="0"/>
              <a:t> 행정적인 조치 실시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피학대노인의</a:t>
            </a:r>
            <a:r>
              <a:rPr lang="ko-KR" altLang="en-US" sz="1200" dirty="0" smtClean="0"/>
              <a:t> 전원 조치 및 학대행위자에 대한 행정조치</a:t>
            </a:r>
            <a:endParaRPr lang="en-US" altLang="ko-KR" sz="1200" dirty="0" smtClean="0"/>
          </a:p>
          <a:p>
            <a:pPr fontAlgn="base">
              <a:lnSpc>
                <a:spcPct val="120000"/>
              </a:lnSpc>
            </a:pPr>
            <a:endParaRPr lang="ko-KR" altLang="en-US" sz="1200" dirty="0" smtClean="0"/>
          </a:p>
          <a:p>
            <a:pPr fontAlgn="base">
              <a:lnSpc>
                <a:spcPct val="120000"/>
              </a:lnSpc>
            </a:pPr>
            <a:r>
              <a:rPr lang="en-US" altLang="ko-KR" sz="1200" b="1" dirty="0" smtClean="0"/>
              <a:t>4) </a:t>
            </a:r>
            <a:r>
              <a:rPr lang="ko-KR" altLang="en-US" sz="1200" b="1" dirty="0" smtClean="0"/>
              <a:t>노인복지시설</a:t>
            </a:r>
          </a:p>
          <a:p>
            <a:pPr fontAlgn="base">
              <a:lnSpc>
                <a:spcPct val="120000"/>
              </a:lnSpc>
            </a:pPr>
            <a:r>
              <a:rPr lang="ko-KR" altLang="en-US" sz="1200" dirty="0" smtClean="0"/>
              <a:t>○ 시설 내 학대 예방 및 학대사례 조기 발견과 신속한 조사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피해노인에 대한 치료적</a:t>
            </a:r>
            <a:endParaRPr lang="en-US" altLang="ko-KR" sz="1200" dirty="0" smtClean="0"/>
          </a:p>
          <a:p>
            <a:pPr fontAlgn="base">
              <a:lnSpc>
                <a:spcPct val="120000"/>
              </a:lnSpc>
            </a:pPr>
            <a:r>
              <a:rPr lang="en-US" altLang="ko-KR" sz="1200" dirty="0" smtClean="0"/>
              <a:t>  </a:t>
            </a:r>
            <a:r>
              <a:rPr lang="ko-KR" altLang="en-US" sz="1200" dirty="0" smtClean="0"/>
              <a:t>  개입 및 보호서비스 제공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학대행위자의 예방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치료계획을 실시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노인 학대 예방을</a:t>
            </a:r>
            <a:endParaRPr lang="en-US" altLang="ko-KR" sz="1200" dirty="0" smtClean="0"/>
          </a:p>
          <a:p>
            <a:pPr fontAlgn="base">
              <a:lnSpc>
                <a:spcPct val="120000"/>
              </a:lnSpc>
            </a:pPr>
            <a:r>
              <a:rPr lang="en-US" altLang="ko-KR" sz="1200" dirty="0" smtClean="0"/>
              <a:t>  </a:t>
            </a:r>
            <a:r>
              <a:rPr lang="ko-KR" altLang="en-US" sz="1200" dirty="0" smtClean="0"/>
              <a:t>  위한 종사자 및 생활노인 교육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시설 내 학대발생 현황 및 조치결과 보고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학대관련</a:t>
            </a:r>
            <a:endParaRPr lang="en-US" altLang="ko-KR" sz="1200" dirty="0" smtClean="0"/>
          </a:p>
          <a:p>
            <a:pPr fontAlgn="base">
              <a:lnSpc>
                <a:spcPct val="120000"/>
              </a:lnSpc>
            </a:pPr>
            <a:r>
              <a:rPr lang="en-US" altLang="ko-KR" sz="1200" dirty="0" smtClean="0"/>
              <a:t>  </a:t>
            </a:r>
            <a:r>
              <a:rPr lang="ko-KR" altLang="en-US" sz="1200" dirty="0" smtClean="0"/>
              <a:t>  전문조직과의 협력</a:t>
            </a:r>
            <a:endParaRPr lang="en-US" altLang="ko-KR" sz="1200" dirty="0" smtClean="0"/>
          </a:p>
          <a:p>
            <a:pPr fontAlgn="base">
              <a:lnSpc>
                <a:spcPct val="120000"/>
              </a:lnSpc>
            </a:pPr>
            <a:endParaRPr lang="ko-KR" altLang="en-US" sz="1200" dirty="0" smtClean="0"/>
          </a:p>
          <a:p>
            <a:pPr fontAlgn="base">
              <a:lnSpc>
                <a:spcPct val="120000"/>
              </a:lnSpc>
            </a:pPr>
            <a:r>
              <a:rPr lang="en-US" altLang="ko-KR" sz="1200" b="1" dirty="0" smtClean="0"/>
              <a:t>5) </a:t>
            </a:r>
            <a:r>
              <a:rPr lang="ko-KR" altLang="en-US" sz="1200" b="1" dirty="0" smtClean="0"/>
              <a:t>관련 기관</a:t>
            </a:r>
          </a:p>
          <a:p>
            <a:pPr fontAlgn="base">
              <a:lnSpc>
                <a:spcPct val="120000"/>
              </a:lnSpc>
            </a:pPr>
            <a:r>
              <a:rPr lang="ko-KR" altLang="en-US" sz="1200" dirty="0" smtClean="0"/>
              <a:t>○ 노인학대예방센터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노인학대 사례의 신고접수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신고된 시설학대 사례에 대한 개입</a:t>
            </a:r>
            <a:r>
              <a:rPr lang="en-US" altLang="ko-KR" sz="1200" dirty="0" smtClean="0"/>
              <a:t>,</a:t>
            </a:r>
          </a:p>
          <a:p>
            <a:pPr fontAlgn="base">
              <a:lnSpc>
                <a:spcPct val="12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시설의 학대사례 판정에 대한 자문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학대사례에 대한 사례관리 절차 지원 </a:t>
            </a:r>
          </a:p>
          <a:p>
            <a:pPr fontAlgn="base">
              <a:lnSpc>
                <a:spcPct val="120000"/>
              </a:lnSpc>
            </a:pPr>
            <a:r>
              <a:rPr lang="ko-KR" altLang="en-US" sz="1200" dirty="0" smtClean="0"/>
              <a:t>○ 사법경찰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노인학대 신고사례에 대해 현장조사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노인학대행위자의 형사재판을 </a:t>
            </a:r>
            <a:endParaRPr lang="en-US" altLang="ko-KR" sz="1200" dirty="0" smtClean="0"/>
          </a:p>
          <a:p>
            <a:pPr fontAlgn="base">
              <a:lnSpc>
                <a:spcPct val="12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요하는 사례에 대한 수사 전담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응급조치를 요하는 노인학대 사례를 </a:t>
            </a:r>
            <a:r>
              <a:rPr lang="ko-KR" altLang="en-US" sz="1200" dirty="0" err="1" smtClean="0"/>
              <a:t>일시보호시설</a:t>
            </a:r>
            <a:endParaRPr lang="en-US" altLang="ko-KR" sz="1200" dirty="0" smtClean="0"/>
          </a:p>
          <a:p>
            <a:pPr fontAlgn="base">
              <a:lnSpc>
                <a:spcPct val="120000"/>
              </a:lnSpc>
            </a:pPr>
            <a:r>
              <a:rPr lang="en-US" altLang="ko-KR" sz="1200" dirty="0" smtClean="0"/>
              <a:t>   </a:t>
            </a:r>
            <a:r>
              <a:rPr lang="ko-KR" altLang="en-US" sz="1200" dirty="0" smtClean="0"/>
              <a:t> 또는 의료기관에 조치 의뢰</a:t>
            </a:r>
          </a:p>
          <a:p>
            <a:pPr fontAlgn="base">
              <a:lnSpc>
                <a:spcPct val="120000"/>
              </a:lnSpc>
            </a:pPr>
            <a:r>
              <a:rPr lang="ko-KR" altLang="en-US" sz="1200" dirty="0" smtClean="0"/>
              <a:t>○ 의료기관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다분야의 보건의료전문가로 구성된 </a:t>
            </a:r>
            <a:r>
              <a:rPr lang="ko-KR" altLang="en-US" sz="1200" dirty="0" err="1" smtClean="0"/>
              <a:t>학대노인보호팀을</a:t>
            </a:r>
            <a:r>
              <a:rPr lang="ko-KR" altLang="en-US" sz="1200" dirty="0" smtClean="0"/>
              <a:t> 구성</a:t>
            </a:r>
            <a:r>
              <a:rPr lang="en-US" altLang="ko-KR" sz="1200" dirty="0" smtClean="0"/>
              <a:t>․</a:t>
            </a:r>
            <a:r>
              <a:rPr lang="ko-KR" altLang="en-US" sz="1200" dirty="0" smtClean="0"/>
              <a:t>운영하며</a:t>
            </a:r>
            <a:r>
              <a:rPr lang="en-US" altLang="ko-KR" sz="1200" dirty="0" smtClean="0"/>
              <a:t>, </a:t>
            </a:r>
          </a:p>
          <a:p>
            <a:pPr fontAlgn="base">
              <a:lnSpc>
                <a:spcPct val="12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err="1" smtClean="0"/>
              <a:t>의뢰받은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피학대</a:t>
            </a:r>
            <a:r>
              <a:rPr lang="ko-KR" altLang="en-US" sz="1200" dirty="0" smtClean="0"/>
              <a:t> 노인에게 종합적인 의료서비스 제공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노인학대 판정을 위한 </a:t>
            </a:r>
            <a:endParaRPr lang="en-US" altLang="ko-KR" sz="1200" dirty="0" smtClean="0"/>
          </a:p>
          <a:p>
            <a:pPr fontAlgn="base">
              <a:lnSpc>
                <a:spcPct val="12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의학적 진단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소견 및 증언 진술</a:t>
            </a:r>
          </a:p>
          <a:p>
            <a:pPr fontAlgn="base">
              <a:lnSpc>
                <a:spcPct val="120000"/>
              </a:lnSpc>
            </a:pPr>
            <a:r>
              <a:rPr lang="ko-KR" altLang="en-US" sz="1200" dirty="0" smtClean="0"/>
              <a:t>○ 법률기관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피해노인의 법률적 보호 및 학대행위자에 대한 보호처분을 포함한 판정</a:t>
            </a:r>
            <a:r>
              <a:rPr lang="en-US" altLang="ko-KR" sz="1200" dirty="0" smtClean="0"/>
              <a:t>, </a:t>
            </a:r>
          </a:p>
          <a:p>
            <a:pPr fontAlgn="base">
              <a:lnSpc>
                <a:spcPct val="12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후견인의 지정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가족으로부터의 노인의 격리 등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32656" y="347533"/>
            <a:ext cx="6264696" cy="847848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48680" y="2046184"/>
            <a:ext cx="5904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0042" y="428597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6.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학대 사례에 대한 보호조치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500042" y="928662"/>
            <a:ext cx="6000792" cy="78483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○ 시설의 장은 피해 노인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학대행위자를 위해 가장 효과적이고 적절한 서비스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</a:t>
            </a:r>
            <a:r>
              <a:rPr lang="ko-KR" altLang="en-US" sz="1200" dirty="0" smtClean="0"/>
              <a:t> 계획을 수립하고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학대를 유발하는 시설의 제반 조건을 변화시킬 수 있는 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구체적인 계획을 수립하여야 한다</a:t>
            </a:r>
            <a:r>
              <a:rPr lang="en-US" altLang="ko-KR" sz="1200" dirty="0" smtClean="0"/>
              <a:t>. </a:t>
            </a:r>
          </a:p>
          <a:p>
            <a:pPr fontAlgn="base">
              <a:lnSpc>
                <a:spcPct val="150000"/>
              </a:lnSpc>
            </a:pP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○ 학대 사례에 대한 조치를 계획함에 있어서는 학대를 유발시키는 위험 요인의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</a:t>
            </a:r>
            <a:r>
              <a:rPr lang="ko-KR" altLang="en-US" sz="1200" dirty="0" smtClean="0"/>
              <a:t> 제거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피해 노인의 욕구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학대행위자의 욕구를 바탕으로 누가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무엇을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언제</a:t>
            </a:r>
            <a:r>
              <a:rPr lang="en-US" altLang="ko-KR" sz="1200" dirty="0" smtClean="0"/>
              <a:t>, </a:t>
            </a:r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어떻게 제공할 것인지에 대한 구체적인 계획을 수립하고 목표의 우선순위 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결정하여야 한다</a:t>
            </a:r>
            <a:r>
              <a:rPr lang="en-US" altLang="ko-KR" sz="1200" dirty="0" smtClean="0"/>
              <a:t>. </a:t>
            </a:r>
          </a:p>
          <a:p>
            <a:pPr fontAlgn="base">
              <a:lnSpc>
                <a:spcPct val="150000"/>
              </a:lnSpc>
            </a:pP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○ 학대 의심 또는 피해 생활노인에 대해서는 지속적 상담을 통한 심리적 지지</a:t>
            </a:r>
            <a:r>
              <a:rPr lang="en-US" altLang="ko-KR" sz="1200" dirty="0" smtClean="0"/>
              <a:t>,</a:t>
            </a:r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</a:t>
            </a:r>
            <a:r>
              <a:rPr lang="ko-KR" altLang="en-US" sz="1200" dirty="0" smtClean="0"/>
              <a:t>학대 행위자와 피해노인의 격리와 특별보호서비스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수발</a:t>
            </a:r>
            <a:r>
              <a:rPr lang="en-US" altLang="ko-KR" sz="1200" dirty="0" smtClean="0"/>
              <a:t>․</a:t>
            </a:r>
            <a:r>
              <a:rPr lang="ko-KR" altLang="en-US" sz="1200" dirty="0" smtClean="0"/>
              <a:t>영양</a:t>
            </a:r>
            <a:r>
              <a:rPr lang="en-US" altLang="ko-KR" sz="1200" dirty="0" smtClean="0"/>
              <a:t>․</a:t>
            </a:r>
            <a:r>
              <a:rPr lang="ko-KR" altLang="en-US" sz="1200" dirty="0" smtClean="0"/>
              <a:t>재활</a:t>
            </a:r>
            <a:r>
              <a:rPr lang="en-US" altLang="ko-KR" sz="1200" dirty="0" smtClean="0"/>
              <a:t>․</a:t>
            </a:r>
            <a:r>
              <a:rPr lang="ko-KR" altLang="en-US" sz="1200" dirty="0" smtClean="0"/>
              <a:t>사회적 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</a:t>
            </a:r>
            <a:r>
              <a:rPr lang="ko-KR" altLang="en-US" sz="1200" dirty="0" smtClean="0"/>
              <a:t>활동 등의 서비스 개선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의료적 처치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법률적 상담과 법률적 조치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노인학대 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</a:t>
            </a:r>
            <a:r>
              <a:rPr lang="ko-KR" altLang="en-US" sz="1200" dirty="0" smtClean="0"/>
              <a:t>전문기관 의뢰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가해자 치료 및 교육서비스 등의 종합적인 사례관리가 이루어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</a:t>
            </a:r>
            <a:r>
              <a:rPr lang="ko-KR" altLang="en-US" sz="1200" dirty="0" smtClean="0"/>
              <a:t>져야 한다</a:t>
            </a:r>
            <a:r>
              <a:rPr lang="en-US" altLang="ko-KR" sz="1200" dirty="0" smtClean="0"/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○ 노인학대예방센터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응급센터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경찰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의료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법률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행정 및 사회복지 관련 기관과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</a:t>
            </a:r>
            <a:r>
              <a:rPr lang="ko-KR" altLang="en-US" sz="1200" dirty="0" smtClean="0"/>
              <a:t> 긴밀하게 협력하여 학대 사례에 대한 효과적인 개입이 이루어질 수 있도록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</a:t>
            </a:r>
            <a:r>
              <a:rPr lang="ko-KR" altLang="en-US" sz="1200" dirty="0" smtClean="0"/>
              <a:t> 한다</a:t>
            </a:r>
            <a:r>
              <a:rPr lang="en-US" altLang="ko-KR" sz="1200" dirty="0" smtClean="0"/>
              <a:t>.</a:t>
            </a:r>
          </a:p>
          <a:p>
            <a:pPr fontAlgn="base">
              <a:lnSpc>
                <a:spcPct val="150000"/>
              </a:lnSpc>
            </a:pP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○ 학대 행위자에 대해서도 처벌을 우선시하기 보다는 상담 등을 통한 치료적 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개입을 먼저 실시하여야 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학대 행위자에 대한 징계가 요구될 경우 학대의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</a:t>
            </a:r>
            <a:r>
              <a:rPr lang="ko-KR" altLang="en-US" sz="1200" dirty="0" smtClean="0"/>
              <a:t> 정도와 빈도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상황 등을 종합적으로 고려하여 학대사례조사판정위원회의 자문을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</a:t>
            </a:r>
            <a:r>
              <a:rPr lang="ko-KR" altLang="en-US" sz="1200" dirty="0" smtClean="0"/>
              <a:t> 받아 시설의 인사관리규정에 의거하여 시설의 장이 징계의 수준을 최종 결정한다</a:t>
            </a:r>
            <a:r>
              <a:rPr lang="en-US" altLang="ko-KR" sz="1200" dirty="0" smtClean="0"/>
              <a:t>. </a:t>
            </a:r>
          </a:p>
          <a:p>
            <a:pPr fontAlgn="base">
              <a:lnSpc>
                <a:spcPct val="150000"/>
              </a:lnSpc>
            </a:pP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○ 학대 행위자에 대한 형사 고발과 고소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민사소송 등 사법적 조치가 필요하다고 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판단될 경우 경찰이나 사법기관에 수사와 조치를 의뢰하고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해당 시</a:t>
            </a:r>
            <a:r>
              <a:rPr lang="en-US" altLang="ko-KR" sz="1200" dirty="0" smtClean="0"/>
              <a:t>․</a:t>
            </a:r>
            <a:r>
              <a:rPr lang="ko-KR" altLang="en-US" sz="1200" dirty="0" smtClean="0"/>
              <a:t>군</a:t>
            </a:r>
            <a:r>
              <a:rPr lang="en-US" altLang="ko-KR" sz="1200" dirty="0" smtClean="0"/>
              <a:t>․</a:t>
            </a:r>
            <a:r>
              <a:rPr lang="ko-KR" altLang="en-US" sz="1200" dirty="0" smtClean="0"/>
              <a:t>구에 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행정조치를 취해야 한다</a:t>
            </a:r>
            <a:r>
              <a:rPr lang="en-US" altLang="ko-KR" sz="1200" dirty="0" smtClean="0"/>
              <a:t>. 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32656" y="347533"/>
            <a:ext cx="6264696" cy="847848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48680" y="2046184"/>
            <a:ext cx="5904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0042" y="428597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7.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노인학대에 대한 예방지침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428604" y="874364"/>
            <a:ext cx="6143668" cy="77744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28600" indent="-228600" fontAlgn="base">
              <a:lnSpc>
                <a:spcPct val="130000"/>
              </a:lnSpc>
            </a:pPr>
            <a:r>
              <a:rPr lang="en-US" altLang="ko-KR" sz="1200" dirty="0" smtClean="0"/>
              <a:t>1)  </a:t>
            </a:r>
            <a:r>
              <a:rPr lang="ko-KR" altLang="en-US" sz="1200" dirty="0" smtClean="0"/>
              <a:t>본 기관은 노인학대에 대한 명확한 기준을 설정하여 이에 대해 철저한 교육과 </a:t>
            </a:r>
            <a:endParaRPr lang="en-US" altLang="ko-KR" sz="1200" dirty="0" smtClean="0"/>
          </a:p>
          <a:p>
            <a:pPr marL="228600" indent="-228600" fontAlgn="base">
              <a:lnSpc>
                <a:spcPct val="13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지도감독을 실시해 나간다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>
              <a:lnSpc>
                <a:spcPct val="130000"/>
              </a:lnSpc>
            </a:pPr>
            <a:r>
              <a:rPr lang="en-US" altLang="ko-KR" sz="1200" dirty="0" smtClean="0"/>
              <a:t>2)  </a:t>
            </a:r>
            <a:r>
              <a:rPr lang="ko-KR" altLang="en-US" sz="1200" dirty="0" smtClean="0"/>
              <a:t>본 기관은 기관 내외의 노인학대에 해당하는 구체적인 행위를 공시하여 어르신과 </a:t>
            </a:r>
            <a:endParaRPr lang="en-US" altLang="ko-KR" sz="1200" dirty="0" smtClean="0"/>
          </a:p>
          <a:p>
            <a:pPr fontAlgn="base">
              <a:lnSpc>
                <a:spcPct val="13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종사자 모두가 학대에 대해 정확한 이해를 갖출 수 있게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>
              <a:lnSpc>
                <a:spcPct val="130000"/>
              </a:lnSpc>
            </a:pPr>
            <a:r>
              <a:rPr lang="en-US" altLang="ko-KR" sz="1200" dirty="0" smtClean="0"/>
              <a:t>3)  </a:t>
            </a:r>
            <a:r>
              <a:rPr lang="ko-KR" altLang="en-US" sz="1200" dirty="0" smtClean="0"/>
              <a:t>본 기관은 학대예방을 위하여 종사자와 어르신들에게 인권교육 자료를 보급하고</a:t>
            </a:r>
            <a:r>
              <a:rPr lang="en-US" altLang="ko-KR" sz="1200" dirty="0" smtClean="0"/>
              <a:t>, </a:t>
            </a:r>
          </a:p>
          <a:p>
            <a:pPr fontAlgn="base">
              <a:lnSpc>
                <a:spcPct val="13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노인인권 및 학대와 관련된 자체교육 및 외부강사 초빙 등 의 교육을 연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회 이상</a:t>
            </a:r>
            <a:endParaRPr lang="en-US" altLang="ko-KR" sz="1200" dirty="0" smtClean="0"/>
          </a:p>
          <a:p>
            <a:pPr fontAlgn="base">
              <a:lnSpc>
                <a:spcPct val="130000"/>
              </a:lnSpc>
            </a:pPr>
            <a:r>
              <a:rPr lang="en-US" altLang="ko-KR" sz="1200" dirty="0" smtClean="0"/>
              <a:t>   </a:t>
            </a:r>
            <a:r>
              <a:rPr lang="ko-KR" altLang="en-US" sz="1200" dirty="0" smtClean="0"/>
              <a:t> 정기적으로 실시한다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marL="228600" indent="-228600" fontAlgn="base">
              <a:lnSpc>
                <a:spcPct val="130000"/>
              </a:lnSpc>
              <a:buAutoNum type="arabicParenR" startAt="4"/>
            </a:pPr>
            <a:r>
              <a:rPr lang="ko-KR" altLang="en-US" sz="1200" dirty="0" smtClean="0"/>
              <a:t>종사자는 동료 종사자의 어르신에 대한 학대행위를 목격하거나 인지하였을 경우</a:t>
            </a:r>
            <a:r>
              <a:rPr lang="en-US" altLang="ko-KR" sz="1200" dirty="0" smtClean="0"/>
              <a:t>, </a:t>
            </a:r>
          </a:p>
          <a:p>
            <a:pPr marL="228600" indent="-228600" fontAlgn="base">
              <a:lnSpc>
                <a:spcPct val="13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해당기관이나 노인학대 관련기관에 신속히 신고하고 제반 법률 규정이나 윤리기준에 따라 조치를 취해야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marL="228600" indent="-228600" fontAlgn="base">
              <a:lnSpc>
                <a:spcPct val="130000"/>
              </a:lnSpc>
              <a:buAutoNum type="arabicParenR" startAt="5"/>
            </a:pPr>
            <a:r>
              <a:rPr lang="ko-KR" altLang="en-US" sz="1200" dirty="0" smtClean="0"/>
              <a:t>종사자는 어르신들 간의 집단 따돌림이나 학대행위를 예방하고 해결해야 한다</a:t>
            </a:r>
            <a:r>
              <a:rPr lang="en-US" altLang="ko-KR" sz="1200" dirty="0" smtClean="0"/>
              <a:t>.</a:t>
            </a:r>
          </a:p>
          <a:p>
            <a:pPr marL="228600" indent="-228600" fontAlgn="base">
              <a:lnSpc>
                <a:spcPct val="130000"/>
              </a:lnSpc>
              <a:buAutoNum type="arabicParenR" startAt="5"/>
            </a:pPr>
            <a:endParaRPr lang="ko-KR" altLang="en-US" sz="1200" dirty="0" smtClean="0"/>
          </a:p>
          <a:p>
            <a:pPr fontAlgn="base">
              <a:lnSpc>
                <a:spcPct val="130000"/>
              </a:lnSpc>
            </a:pPr>
            <a:r>
              <a:rPr lang="en-US" altLang="ko-KR" sz="1200" dirty="0" smtClean="0"/>
              <a:t>6)  </a:t>
            </a:r>
            <a:r>
              <a:rPr lang="ko-KR" altLang="en-US" sz="1200" dirty="0" smtClean="0"/>
              <a:t>치료나 요양의 목적 이외에 어르신의 뜻에 반하는 노동행위를 강요해서는 안 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marL="228600" indent="-228600" fontAlgn="base">
              <a:lnSpc>
                <a:spcPct val="130000"/>
              </a:lnSpc>
              <a:buAutoNum type="arabicParenR" startAt="7"/>
            </a:pPr>
            <a:r>
              <a:rPr lang="ko-KR" altLang="en-US" sz="1200" dirty="0" smtClean="0"/>
              <a:t>종사자는 어떠한 이유로도 어르신을 언어적으로 협박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무시하거나 조롱 또는 욕설을</a:t>
            </a:r>
            <a:endParaRPr lang="en-US" altLang="ko-KR" sz="1200" dirty="0" smtClean="0"/>
          </a:p>
          <a:p>
            <a:pPr marL="228600" indent="-228600" fontAlgn="base">
              <a:lnSpc>
                <a:spcPct val="130000"/>
              </a:lnSpc>
            </a:pPr>
            <a:r>
              <a:rPr lang="en-US" altLang="ko-KR" sz="1200" dirty="0" smtClean="0"/>
              <a:t>   </a:t>
            </a:r>
            <a:r>
              <a:rPr lang="ko-KR" altLang="en-US" sz="1200" dirty="0" smtClean="0"/>
              <a:t> 하여서는 안되며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항상 존칭어를 사용한다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>
              <a:lnSpc>
                <a:spcPct val="130000"/>
              </a:lnSpc>
            </a:pPr>
            <a:r>
              <a:rPr lang="en-US" altLang="ko-KR" sz="1200" dirty="0" smtClean="0"/>
              <a:t>8)  </a:t>
            </a:r>
            <a:r>
              <a:rPr lang="ko-KR" altLang="en-US" sz="1200" dirty="0" smtClean="0"/>
              <a:t>종사자는 어르신이 수치심을 느끼거나 자존심을 상하게 하는 말을 해서는 안 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marL="228600" indent="-228600" fontAlgn="base">
              <a:lnSpc>
                <a:spcPct val="130000"/>
              </a:lnSpc>
              <a:buAutoNum type="arabicParenR" startAt="9"/>
            </a:pPr>
            <a:r>
              <a:rPr lang="ko-KR" altLang="en-US" sz="1200" dirty="0" smtClean="0"/>
              <a:t>종사자는 목욕이나 기저귀 교체 시 어르신이 성적수치심을 느끼지 않도록 노력해야</a:t>
            </a:r>
            <a:endParaRPr lang="en-US" altLang="ko-KR" sz="1200" dirty="0" smtClean="0"/>
          </a:p>
          <a:p>
            <a:pPr marL="228600" indent="-228600" fontAlgn="base">
              <a:lnSpc>
                <a:spcPct val="130000"/>
              </a:lnSpc>
            </a:pPr>
            <a:r>
              <a:rPr lang="en-US" altLang="ko-KR" sz="1200" dirty="0" smtClean="0"/>
              <a:t>   </a:t>
            </a:r>
            <a:r>
              <a:rPr lang="ko-KR" altLang="en-US" sz="1200" dirty="0" smtClean="0"/>
              <a:t>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>
              <a:lnSpc>
                <a:spcPct val="130000"/>
              </a:lnSpc>
            </a:pPr>
            <a:r>
              <a:rPr lang="en-US" altLang="ko-KR" sz="1200" dirty="0" smtClean="0"/>
              <a:t>10) </a:t>
            </a:r>
            <a:r>
              <a:rPr lang="ko-KR" altLang="en-US" sz="1200" dirty="0" smtClean="0"/>
              <a:t>종사자는 노인에게 서비스를 제공하는 과정에서 노인의 신체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심리적 건강상태를</a:t>
            </a:r>
            <a:endParaRPr lang="en-US" altLang="ko-KR" sz="1200" dirty="0" smtClean="0"/>
          </a:p>
          <a:p>
            <a:pPr fontAlgn="base">
              <a:lnSpc>
                <a:spcPct val="130000"/>
              </a:lnSpc>
            </a:pPr>
            <a:r>
              <a:rPr lang="en-US" altLang="ko-KR" sz="1200" dirty="0" smtClean="0"/>
              <a:t>   </a:t>
            </a:r>
            <a:r>
              <a:rPr lang="ko-KR" altLang="en-US" sz="1200" dirty="0" smtClean="0"/>
              <a:t> 주의 깊게 살펴야 하며 노인학대의 증상이 있는지를 면밀히 관찰하여야 한다</a:t>
            </a:r>
            <a:r>
              <a:rPr lang="en-US" altLang="ko-KR" sz="1200" dirty="0" smtClean="0"/>
              <a:t>.</a:t>
            </a:r>
          </a:p>
          <a:p>
            <a:pPr fontAlgn="base">
              <a:lnSpc>
                <a:spcPct val="130000"/>
              </a:lnSpc>
            </a:pPr>
            <a:endParaRPr lang="ko-KR" altLang="en-US" sz="1200" dirty="0" smtClean="0"/>
          </a:p>
          <a:p>
            <a:pPr fontAlgn="base">
              <a:lnSpc>
                <a:spcPct val="130000"/>
              </a:lnSpc>
            </a:pPr>
            <a:r>
              <a:rPr lang="en-US" altLang="ko-KR" sz="1200" dirty="0" smtClean="0"/>
              <a:t>11) </a:t>
            </a:r>
            <a:r>
              <a:rPr lang="ko-KR" altLang="en-US" sz="1200" dirty="0" smtClean="0"/>
              <a:t>노인이 동료 노인의 학대 위험 또는 학대를 당하는 것을 목격한 경우 해당 기관이나</a:t>
            </a:r>
            <a:endParaRPr lang="en-US" altLang="ko-KR" sz="1200" dirty="0" smtClean="0"/>
          </a:p>
          <a:p>
            <a:pPr fontAlgn="base">
              <a:lnSpc>
                <a:spcPct val="13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 노인학대 관련기관에 신고하여야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>
              <a:lnSpc>
                <a:spcPct val="130000"/>
              </a:lnSpc>
            </a:pPr>
            <a:r>
              <a:rPr lang="en-US" altLang="ko-KR" sz="1200" dirty="0" smtClean="0"/>
              <a:t>12) </a:t>
            </a:r>
            <a:r>
              <a:rPr lang="ko-KR" altLang="en-US" sz="1200" dirty="0" smtClean="0"/>
              <a:t>신고를 받은 기관운영자는 지체 없이 학대 의심사례에 대해 조사와 조치를 취해야</a:t>
            </a:r>
            <a:endParaRPr lang="en-US" altLang="ko-KR" sz="1200" dirty="0" smtClean="0"/>
          </a:p>
          <a:p>
            <a:pPr fontAlgn="base">
              <a:lnSpc>
                <a:spcPct val="13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>
              <a:lnSpc>
                <a:spcPct val="130000"/>
              </a:lnSpc>
            </a:pPr>
            <a:r>
              <a:rPr lang="en-US" altLang="ko-KR" sz="1200" dirty="0" smtClean="0"/>
              <a:t>13) </a:t>
            </a:r>
            <a:r>
              <a:rPr lang="ko-KR" altLang="en-US" sz="1200" dirty="0" smtClean="0"/>
              <a:t>신고 받은 학대사례에 대한 응급조치와 안전조치가 요구되는 경우</a:t>
            </a:r>
            <a:r>
              <a:rPr lang="en-US" altLang="ko-KR" sz="1200" dirty="0" smtClean="0"/>
              <a:t> </a:t>
            </a:r>
            <a:endParaRPr lang="ko-KR" altLang="en-US" sz="1200" dirty="0" smtClean="0"/>
          </a:p>
          <a:p>
            <a:pPr fontAlgn="base">
              <a:lnSpc>
                <a:spcPct val="130000"/>
              </a:lnSpc>
            </a:pPr>
            <a:r>
              <a:rPr lang="en-US" altLang="ko-KR" sz="1200" dirty="0" smtClean="0"/>
              <a:t>     (</a:t>
            </a:r>
            <a:r>
              <a:rPr lang="ko-KR" altLang="en-US" sz="1200" dirty="0" smtClean="0"/>
              <a:t>학대행위자로부터 신체적 학대가 지속적으로 이루어지고 있다고 의심되며 노인의</a:t>
            </a:r>
            <a:endParaRPr lang="en-US" altLang="ko-KR" sz="1200" dirty="0" smtClean="0"/>
          </a:p>
          <a:p>
            <a:pPr fontAlgn="base">
              <a:lnSpc>
                <a:spcPct val="130000"/>
              </a:lnSpc>
            </a:pPr>
            <a:r>
              <a:rPr lang="ko-KR" altLang="en-US" sz="1200" dirty="0" smtClean="0"/>
              <a:t>    상처가 심각한 경우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노유기 및 노인의 영양상태 불량 등으로 생명이 위급한 사례</a:t>
            </a:r>
            <a:r>
              <a:rPr lang="en-US" altLang="ko-KR" sz="1200" dirty="0" smtClean="0"/>
              <a:t>, </a:t>
            </a:r>
          </a:p>
          <a:p>
            <a:pPr fontAlgn="base">
              <a:lnSpc>
                <a:spcPct val="13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방임 사례일 경우 노인의 연령과 건강상태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학대의 지속성 정도에 따라 위험하다고</a:t>
            </a:r>
            <a:endParaRPr lang="en-US" altLang="ko-KR" sz="1200" dirty="0" smtClean="0"/>
          </a:p>
          <a:p>
            <a:pPr fontAlgn="base">
              <a:lnSpc>
                <a:spcPct val="130000"/>
              </a:lnSpc>
            </a:pPr>
            <a:r>
              <a:rPr lang="en-US" altLang="ko-KR" sz="1200" dirty="0" smtClean="0"/>
              <a:t>  </a:t>
            </a:r>
            <a:r>
              <a:rPr lang="ko-KR" altLang="en-US" sz="1200" dirty="0" smtClean="0"/>
              <a:t>  판단되는 사례</a:t>
            </a:r>
            <a:r>
              <a:rPr lang="en-US" altLang="ko-KR" sz="1200" dirty="0" smtClean="0"/>
              <a:t>) </a:t>
            </a:r>
            <a:r>
              <a:rPr lang="ko-KR" altLang="en-US" sz="1200" dirty="0" smtClean="0"/>
              <a:t>신속한 조치를 취해야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>
              <a:lnSpc>
                <a:spcPct val="130000"/>
              </a:lnSpc>
            </a:pPr>
            <a:r>
              <a:rPr lang="en-US" altLang="ko-KR" sz="1200" dirty="0" smtClean="0"/>
              <a:t>14) </a:t>
            </a:r>
            <a:r>
              <a:rPr lang="ko-KR" altLang="en-US" sz="1200" dirty="0" smtClean="0"/>
              <a:t>본 기관은 업무일지 또는 별도의 상담일지에 신고 된 학대사례에 대한 접수</a:t>
            </a:r>
            <a:r>
              <a:rPr lang="en-US" altLang="ko-KR" sz="1200" dirty="0" smtClean="0"/>
              <a:t>, </a:t>
            </a:r>
          </a:p>
          <a:p>
            <a:pPr fontAlgn="base">
              <a:lnSpc>
                <a:spcPct val="130000"/>
              </a:lnSpc>
            </a:pPr>
            <a:r>
              <a:rPr lang="en-US" altLang="ko-KR" sz="1200" dirty="0" smtClean="0"/>
              <a:t>    </a:t>
            </a:r>
            <a:r>
              <a:rPr lang="ko-KR" altLang="en-US" sz="1200" dirty="0" smtClean="0"/>
              <a:t>상담기록과 서비스 내용을 기록으로 유지한다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32656" y="347533"/>
            <a:ext cx="6264696" cy="847848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48680" y="2046184"/>
            <a:ext cx="5904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0658" y="431153"/>
            <a:ext cx="2862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8.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대응방법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0042" y="5286380"/>
            <a:ext cx="5994666" cy="286232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1) </a:t>
            </a:r>
            <a:r>
              <a:rPr lang="ko-KR" altLang="en-US" sz="1200" dirty="0" smtClean="0"/>
              <a:t>의료법 제</a:t>
            </a:r>
            <a:r>
              <a:rPr lang="en-US" altLang="ko-KR" sz="1200" dirty="0" smtClean="0"/>
              <a:t>3</a:t>
            </a:r>
            <a:r>
              <a:rPr lang="ko-KR" altLang="en-US" sz="1200" dirty="0" smtClean="0"/>
              <a:t>조 제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항의 의료기관에서 의료업을 행하는 의료인</a:t>
            </a:r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2) </a:t>
            </a:r>
            <a:r>
              <a:rPr lang="ko-KR" altLang="en-US" sz="1200" dirty="0" smtClean="0"/>
              <a:t>노인복지시설의 장 및 그 종사자</a:t>
            </a:r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3) </a:t>
            </a:r>
            <a:r>
              <a:rPr lang="ko-KR" altLang="en-US" sz="1200" dirty="0" smtClean="0"/>
              <a:t>장애인 복지법 제</a:t>
            </a:r>
            <a:r>
              <a:rPr lang="en-US" altLang="ko-KR" sz="1200" dirty="0" smtClean="0"/>
              <a:t>48</a:t>
            </a:r>
            <a:r>
              <a:rPr lang="ko-KR" altLang="en-US" sz="1200" dirty="0" smtClean="0"/>
              <a:t>조의 규정에 의한 장애인복지시설에서 장애노인에 대한 상담</a:t>
            </a:r>
            <a:r>
              <a:rPr lang="en-US" altLang="ko-KR" sz="1200" dirty="0" smtClean="0"/>
              <a:t>,</a:t>
            </a:r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 </a:t>
            </a:r>
            <a:r>
              <a:rPr lang="ko-KR" altLang="en-US" sz="1200" dirty="0" smtClean="0"/>
              <a:t>치료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훈련 또는 요양을 행하는 자</a:t>
            </a:r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4) </a:t>
            </a:r>
            <a:r>
              <a:rPr lang="ko-KR" altLang="en-US" sz="1200" dirty="0" smtClean="0"/>
              <a:t>가정폭력방지 및 피해자 보호 등에 관한 법률 제</a:t>
            </a:r>
            <a:r>
              <a:rPr lang="en-US" altLang="ko-KR" sz="1200" dirty="0" smtClean="0"/>
              <a:t>5</a:t>
            </a:r>
            <a:r>
              <a:rPr lang="ko-KR" altLang="en-US" sz="1200" dirty="0" smtClean="0"/>
              <a:t>조 및 제</a:t>
            </a:r>
            <a:r>
              <a:rPr lang="en-US" altLang="ko-KR" sz="1200" dirty="0" smtClean="0"/>
              <a:t>7</a:t>
            </a:r>
            <a:r>
              <a:rPr lang="ko-KR" altLang="en-US" sz="1200" dirty="0" smtClean="0"/>
              <a:t>조의 규정에 의한 가정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</a:t>
            </a:r>
            <a:r>
              <a:rPr lang="ko-KR" altLang="en-US" sz="1200" dirty="0" smtClean="0"/>
              <a:t> 폭력 관련 상담소의 상담원 및 가정폭력피해자 보호시설의 종사자</a:t>
            </a:r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5) </a:t>
            </a:r>
            <a:r>
              <a:rPr lang="ko-KR" altLang="en-US" sz="1200" dirty="0" smtClean="0"/>
              <a:t>노인복지상담원 및 사회복지사업법 제</a:t>
            </a:r>
            <a:r>
              <a:rPr lang="en-US" altLang="ko-KR" sz="1200" dirty="0" smtClean="0"/>
              <a:t>14</a:t>
            </a:r>
            <a:r>
              <a:rPr lang="ko-KR" altLang="en-US" sz="1200" dirty="0" smtClean="0"/>
              <a:t>조에 의한 사회복지 전담공무원</a:t>
            </a:r>
          </a:p>
          <a:p>
            <a:pPr>
              <a:lnSpc>
                <a:spcPct val="150000"/>
              </a:lnSpc>
            </a:pPr>
            <a:endParaRPr lang="en-US" altLang="ko-KR" sz="1200" dirty="0" smtClean="0"/>
          </a:p>
          <a:p>
            <a:pPr>
              <a:lnSpc>
                <a:spcPct val="150000"/>
              </a:lnSpc>
            </a:pPr>
            <a:endParaRPr lang="en-US" altLang="ko-KR" sz="12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428604" y="4643438"/>
            <a:ext cx="5094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9.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노인학대 신고의무자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노인복지법 제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39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조의 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6)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8604" y="857224"/>
            <a:ext cx="5994666" cy="35640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• </a:t>
            </a:r>
            <a:r>
              <a:rPr lang="ko-KR" altLang="en-US" sz="1200" dirty="0" smtClean="0"/>
              <a:t>모든 시설 종사자는 종사자 또는 </a:t>
            </a:r>
            <a:r>
              <a:rPr lang="ko-KR" altLang="en-US" sz="1200" dirty="0" err="1" smtClean="0"/>
              <a:t>입소자에</a:t>
            </a:r>
            <a:r>
              <a:rPr lang="ko-KR" altLang="en-US" sz="1200" dirty="0" smtClean="0"/>
              <a:t> 의해 이루어지는 학대행위를 목격하거나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 증상을 보이는 사실을 목격하였거나 학대우려나 위험이 있다고 판단되는 경우 즉시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 담당상급자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해당 관계공무원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보건복지부 </a:t>
            </a:r>
            <a:r>
              <a:rPr lang="ko-KR" altLang="en-US" sz="1200" dirty="0" err="1" smtClean="0"/>
              <a:t>콜센터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(</a:t>
            </a:r>
            <a:r>
              <a:rPr lang="ko-KR" altLang="en-US" sz="1200" dirty="0" smtClean="0"/>
              <a:t>전화</a:t>
            </a:r>
            <a:r>
              <a:rPr lang="en-US" altLang="ko-KR" sz="1200" dirty="0" smtClean="0"/>
              <a:t>129), </a:t>
            </a:r>
            <a:r>
              <a:rPr lang="ko-KR" altLang="en-US" sz="1200" dirty="0" smtClean="0"/>
              <a:t>노인보호전문기관</a:t>
            </a:r>
            <a:r>
              <a:rPr lang="en-US" altLang="ko-KR" sz="1200" dirty="0" smtClean="0"/>
              <a:t>(1577-1389), </a:t>
            </a:r>
            <a:r>
              <a:rPr lang="ko-KR" altLang="en-US" sz="1200" dirty="0" smtClean="0"/>
              <a:t>경찰</a:t>
            </a:r>
            <a:r>
              <a:rPr lang="en-US" altLang="ko-KR" sz="1200" dirty="0" smtClean="0"/>
              <a:t>(112) </a:t>
            </a:r>
            <a:r>
              <a:rPr lang="ko-KR" altLang="en-US" sz="1200" dirty="0" smtClean="0"/>
              <a:t>등에 신고하여야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• </a:t>
            </a:r>
            <a:r>
              <a:rPr lang="ko-KR" altLang="en-US" sz="1200" dirty="0" smtClean="0"/>
              <a:t>협약의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촉탁의</a:t>
            </a:r>
            <a:r>
              <a:rPr lang="en-US" altLang="ko-KR" sz="1200" dirty="0" smtClean="0"/>
              <a:t>), </a:t>
            </a:r>
            <a:r>
              <a:rPr lang="ko-KR" altLang="en-US" sz="1200" dirty="0" smtClean="0"/>
              <a:t>기타 의료진은 학대가 확실한 경우 이를 노인학대 관련기관에 신고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 하여야 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• </a:t>
            </a:r>
            <a:r>
              <a:rPr lang="ko-KR" altLang="en-US" sz="1200" dirty="0" smtClean="0"/>
              <a:t>학대사례에 대한 응급조치와 안전조치가 신속히 이루어져야 한다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심각한 상처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생명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</a:t>
            </a:r>
            <a:r>
              <a:rPr lang="ko-KR" altLang="en-US" sz="1200" dirty="0" smtClean="0"/>
              <a:t>이 위급한 사례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건강상태 등</a:t>
            </a:r>
            <a:r>
              <a:rPr lang="en-US" altLang="ko-KR" sz="1200" dirty="0" smtClean="0"/>
              <a:t>).</a:t>
            </a:r>
            <a:endParaRPr lang="ko-KR" altLang="en-US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• </a:t>
            </a:r>
            <a:r>
              <a:rPr lang="ko-KR" altLang="en-US" sz="1200" dirty="0" smtClean="0"/>
              <a:t>시설은 업무일지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별도의 상담일지에 상담기록과 내용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서비스를 기록으로 유지하여</a:t>
            </a:r>
            <a:endParaRPr lang="en-US" altLang="ko-KR" sz="12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200" dirty="0" smtClean="0"/>
              <a:t>  </a:t>
            </a:r>
            <a:r>
              <a:rPr lang="ko-KR" altLang="en-US" sz="1200" dirty="0" smtClean="0"/>
              <a:t>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>
              <a:lnSpc>
                <a:spcPct val="130000"/>
              </a:lnSpc>
            </a:pPr>
            <a:endParaRPr lang="en-US" altLang="ko-KR" sz="1200" dirty="0" smtClean="0"/>
          </a:p>
          <a:p>
            <a:endParaRPr lang="en-US" altLang="ko-KR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85728" y="928662"/>
            <a:ext cx="6264696" cy="7929618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357166" y="500034"/>
            <a:ext cx="6072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10.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노인보호 전문기관 또는 신고기관 관련자료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8604" y="1142976"/>
            <a:ext cx="5994666" cy="75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endParaRPr lang="en-US" altLang="ko-KR" sz="1200" dirty="0" smtClean="0"/>
          </a:p>
          <a:p>
            <a:pPr fontAlgn="base">
              <a:lnSpc>
                <a:spcPct val="200000"/>
              </a:lnSpc>
            </a:pPr>
            <a:r>
              <a:rPr lang="ko-KR" altLang="en-US" sz="1200" dirty="0" smtClean="0"/>
              <a:t>주변에 학대 받고 계신 어르신이 있다면 연중 </a:t>
            </a:r>
            <a:r>
              <a:rPr lang="en-US" altLang="ko-KR" sz="1200" dirty="0" smtClean="0"/>
              <a:t>24</a:t>
            </a:r>
            <a:r>
              <a:rPr lang="ko-KR" altLang="en-US" sz="1200" dirty="0" smtClean="0"/>
              <a:t>시간 노인학대 신고상담전화</a:t>
            </a:r>
            <a:endParaRPr lang="en-US" altLang="ko-KR" sz="1200" dirty="0" smtClean="0"/>
          </a:p>
          <a:p>
            <a:pPr fontAlgn="base">
              <a:lnSpc>
                <a:spcPct val="200000"/>
              </a:lnSpc>
            </a:pPr>
            <a:r>
              <a:rPr lang="ko-KR" altLang="en-US" b="1" dirty="0" smtClean="0">
                <a:solidFill>
                  <a:srgbClr val="FF0000"/>
                </a:solidFill>
              </a:rPr>
              <a:t> </a:t>
            </a:r>
            <a:r>
              <a:rPr lang="en-US" altLang="ko-KR" b="1" dirty="0" smtClean="0">
                <a:solidFill>
                  <a:srgbClr val="FF0000"/>
                </a:solidFill>
              </a:rPr>
              <a:t>1577-1389</a:t>
            </a:r>
            <a:r>
              <a:rPr lang="ko-KR" altLang="en-US" sz="1200" dirty="0" smtClean="0"/>
              <a:t>번으로 전화하시면 됩니다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>
              <a:lnSpc>
                <a:spcPct val="200000"/>
              </a:lnSpc>
            </a:pPr>
            <a:r>
              <a:rPr lang="ko-KR" altLang="en-US" sz="1200" dirty="0" smtClean="0"/>
              <a:t>응급사례로 판단될 경우 </a:t>
            </a:r>
            <a:r>
              <a:rPr lang="en-US" altLang="ko-KR" sz="1200" dirty="0" smtClean="0"/>
              <a:t>12</a:t>
            </a:r>
            <a:r>
              <a:rPr lang="ko-KR" altLang="en-US" sz="1200" dirty="0" smtClean="0"/>
              <a:t>시간 내 노인보호전문기관의 직원이 경찰관과 동행하여 현장을 방문조사하고 필요한 조치를 취해드립니다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그 </a:t>
            </a:r>
            <a:r>
              <a:rPr lang="ko-KR" altLang="en-US" dirty="0" smtClean="0"/>
              <a:t>외에도</a:t>
            </a:r>
            <a:r>
              <a:rPr lang="ko-KR" altLang="en-US" b="1" dirty="0" smtClean="0">
                <a:solidFill>
                  <a:srgbClr val="FF0000"/>
                </a:solidFill>
              </a:rPr>
              <a:t> </a:t>
            </a:r>
            <a:r>
              <a:rPr lang="en-US" altLang="ko-KR" b="1" dirty="0" smtClean="0">
                <a:solidFill>
                  <a:srgbClr val="FF0000"/>
                </a:solidFill>
              </a:rPr>
              <a:t>1577-1389</a:t>
            </a:r>
          </a:p>
          <a:p>
            <a:pPr fontAlgn="base">
              <a:lnSpc>
                <a:spcPct val="200000"/>
              </a:lnSpc>
            </a:pPr>
            <a:r>
              <a:rPr lang="ko-KR" altLang="en-US" sz="1200" dirty="0" smtClean="0"/>
              <a:t>번을 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통해 학대 받고 계신 어르신께서 상담서비스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복지서비스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법률서비스</a:t>
            </a:r>
            <a:r>
              <a:rPr lang="en-US" altLang="ko-KR" sz="1200" dirty="0" smtClean="0"/>
              <a:t>, </a:t>
            </a:r>
          </a:p>
          <a:p>
            <a:pPr fontAlgn="base">
              <a:lnSpc>
                <a:spcPct val="200000"/>
              </a:lnSpc>
            </a:pPr>
            <a:r>
              <a:rPr lang="ko-KR" altLang="en-US" sz="1200" dirty="0" smtClean="0"/>
              <a:t>의료서비스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보호서비스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정보제공서비스 등을 제공받으실 수 있습니다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pPr fontAlgn="base">
              <a:lnSpc>
                <a:spcPct val="200000"/>
              </a:lnSpc>
            </a:pPr>
            <a:r>
              <a:rPr lang="ko-KR" altLang="en-US" sz="1200" dirty="0" smtClean="0"/>
              <a:t>노인보호전문기관은 노인학대 등 노인권익 침해문제에 대해 전문적이고 체계적으로 대처하여 노인인권에 대한 국민인식 제고와 노인권익증진을 통해 노인의 삶의 질 </a:t>
            </a:r>
            <a:endParaRPr lang="en-US" altLang="ko-KR" sz="1200" dirty="0" smtClean="0"/>
          </a:p>
          <a:p>
            <a:pPr fontAlgn="base">
              <a:lnSpc>
                <a:spcPct val="200000"/>
              </a:lnSpc>
            </a:pPr>
            <a:r>
              <a:rPr lang="ko-KR" altLang="en-US" sz="1200" dirty="0" smtClean="0"/>
              <a:t>향상을 목적으로 각종 사업을 활발히 펼쳐나가고 있습니다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pPr fontAlgn="base">
              <a:lnSpc>
                <a:spcPct val="200000"/>
              </a:lnSpc>
            </a:pPr>
            <a:r>
              <a:rPr lang="en-US" altLang="ko-KR" sz="1200" dirty="0" smtClean="0"/>
              <a:t>o </a:t>
            </a:r>
            <a:r>
              <a:rPr lang="ko-KR" altLang="en-US" sz="1200" dirty="0" smtClean="0"/>
              <a:t>노인전문기관 사업내용</a:t>
            </a:r>
          </a:p>
          <a:p>
            <a:pPr fontAlgn="base">
              <a:lnSpc>
                <a:spcPct val="200000"/>
              </a:lnSpc>
            </a:pPr>
            <a:r>
              <a:rPr lang="en-US" altLang="ko-KR" sz="1200" dirty="0" smtClean="0"/>
              <a:t>1. 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노인학대 신고접수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(1577-1389) </a:t>
            </a:r>
            <a:r>
              <a:rPr lang="ko-KR" altLang="en-US" sz="1200" dirty="0" smtClean="0"/>
              <a:t>및 현장조사</a:t>
            </a:r>
          </a:p>
          <a:p>
            <a:pPr fontAlgn="base">
              <a:lnSpc>
                <a:spcPct val="200000"/>
              </a:lnSpc>
            </a:pPr>
            <a:r>
              <a:rPr lang="en-US" altLang="ko-KR" sz="1200" dirty="0" smtClean="0"/>
              <a:t>2. </a:t>
            </a:r>
            <a:r>
              <a:rPr lang="ko-KR" altLang="en-US" sz="1200" dirty="0" smtClean="0"/>
              <a:t>노인학대 개임에 따른 전문서비스 제공 및 연계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상담</a:t>
            </a:r>
          </a:p>
          <a:p>
            <a:pPr fontAlgn="base">
              <a:lnSpc>
                <a:spcPct val="200000"/>
              </a:lnSpc>
            </a:pPr>
            <a:r>
              <a:rPr lang="en-US" altLang="ko-KR" sz="1200" dirty="0" smtClean="0"/>
              <a:t>3. </a:t>
            </a:r>
            <a:r>
              <a:rPr lang="ko-KR" altLang="en-US" sz="1200" dirty="0" smtClean="0"/>
              <a:t>노인보호전문기관사업 전산시스템체계확립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사례 관리 및 현황 파악</a:t>
            </a:r>
          </a:p>
          <a:p>
            <a:pPr fontAlgn="base">
              <a:lnSpc>
                <a:spcPct val="200000"/>
              </a:lnSpc>
            </a:pPr>
            <a:r>
              <a:rPr lang="en-US" altLang="ko-KR" sz="1200" dirty="0" smtClean="0"/>
              <a:t>4. </a:t>
            </a:r>
            <a:r>
              <a:rPr lang="ko-KR" altLang="en-US" sz="1200" dirty="0" smtClean="0"/>
              <a:t>노인학대 예방을 위한 교육 및 홍보</a:t>
            </a:r>
          </a:p>
          <a:p>
            <a:pPr fontAlgn="base">
              <a:lnSpc>
                <a:spcPct val="200000"/>
              </a:lnSpc>
            </a:pPr>
            <a:r>
              <a:rPr lang="en-US" altLang="ko-KR" sz="1200" dirty="0" smtClean="0"/>
              <a:t>5. </a:t>
            </a:r>
            <a:r>
              <a:rPr lang="ko-KR" altLang="en-US" sz="1200" dirty="0" smtClean="0"/>
              <a:t>노인보호전문기관사업 협력체계 구축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경찰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의료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법률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행정 및 사회복지기관과의</a:t>
            </a:r>
            <a:endParaRPr lang="en-US" altLang="ko-KR" sz="1200" dirty="0" smtClean="0"/>
          </a:p>
          <a:p>
            <a:pPr fontAlgn="base">
              <a:lnSpc>
                <a:spcPct val="200000"/>
              </a:lnSpc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 긴밀한 협력</a:t>
            </a:r>
          </a:p>
          <a:p>
            <a:pPr fontAlgn="base">
              <a:lnSpc>
                <a:spcPct val="200000"/>
              </a:lnSpc>
            </a:pPr>
            <a:r>
              <a:rPr lang="en-US" altLang="ko-KR" sz="1200" dirty="0" smtClean="0"/>
              <a:t>6. </a:t>
            </a:r>
            <a:r>
              <a:rPr lang="ko-KR" altLang="en-US" sz="1200" dirty="0" smtClean="0"/>
              <a:t>노인에 대한 사회적 인식개선 및 권익향상을 위한 교육 </a:t>
            </a:r>
          </a:p>
          <a:p>
            <a:pPr>
              <a:lnSpc>
                <a:spcPct val="150000"/>
              </a:lnSpc>
            </a:pPr>
            <a:endParaRPr lang="en-US" altLang="ko-KR" sz="1200" dirty="0" smtClean="0"/>
          </a:p>
          <a:p>
            <a:pPr>
              <a:lnSpc>
                <a:spcPct val="150000"/>
              </a:lnSpc>
            </a:pPr>
            <a:endParaRPr lang="en-US" altLang="ko-KR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85728" y="928662"/>
            <a:ext cx="6264696" cy="7929618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7889" name="_x187506520" descr="EMB0001100c034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66" y="1142976"/>
            <a:ext cx="6072230" cy="74977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3880</Words>
  <Application>Microsoft Office PowerPoint</Application>
  <PresentationFormat>화면 슬라이드 쇼(4:3)</PresentationFormat>
  <Paragraphs>432</Paragraphs>
  <Slides>17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18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Name</dc:creator>
  <cp:lastModifiedBy>PC101</cp:lastModifiedBy>
  <cp:revision>70</cp:revision>
  <dcterms:created xsi:type="dcterms:W3CDTF">2011-10-29T01:27:08Z</dcterms:created>
  <dcterms:modified xsi:type="dcterms:W3CDTF">2021-01-23T10:48:12Z</dcterms:modified>
</cp:coreProperties>
</file>