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30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5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7145000" cy="97155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9" autoAdjust="0"/>
    <p:restoredTop sz="85043" autoAdjust="0"/>
  </p:normalViewPr>
  <p:slideViewPr>
    <p:cSldViewPr>
      <p:cViewPr>
        <p:scale>
          <a:sx n="33" d="100"/>
          <a:sy n="33" d="100"/>
        </p:scale>
        <p:origin x="-2796" y="-11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5558" tIns="47780" rIns="95558" bIns="477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59" cy="498056"/>
          </a:xfrm>
          <a:prstGeom prst="rect">
            <a:avLst/>
          </a:prstGeom>
        </p:spPr>
        <p:txBody>
          <a:bodyPr vert="horz" lIns="95558" tIns="47780" rIns="95558" bIns="47780" rtlCol="0"/>
          <a:lstStyle>
            <a:lvl1pPr algn="r">
              <a:defRPr sz="1300"/>
            </a:lvl1pPr>
          </a:lstStyle>
          <a:p>
            <a:fld id="{8506E59B-208C-4D00-888B-8697C9973E15}" type="datetimeFigureOut">
              <a:rPr lang="ko-KR" altLang="en-US" smtClean="0"/>
              <a:t>2021-09-12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1425"/>
            <a:ext cx="5908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80" rIns="95558" bIns="477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58" tIns="47780" rIns="95558" bIns="4778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5558" tIns="47780" rIns="95558" bIns="477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59" cy="498055"/>
          </a:xfrm>
          <a:prstGeom prst="rect">
            <a:avLst/>
          </a:prstGeom>
        </p:spPr>
        <p:txBody>
          <a:bodyPr vert="horz" lIns="95558" tIns="47780" rIns="95558" bIns="47780" rtlCol="0" anchor="b"/>
          <a:lstStyle>
            <a:lvl1pPr algn="r">
              <a:defRPr sz="1300"/>
            </a:lvl1pPr>
          </a:lstStyle>
          <a:p>
            <a:fld id="{3591801B-2E60-4968-8D15-65F80EC0CE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58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/>
            <a:r>
              <a:rPr lang="ko-KR" altLang="en-US"/>
              <a:t>지금부터 “노인학대 예방 및 신고의무에 관한 교육</a:t>
            </a:r>
            <a:r>
              <a:rPr lang="en-US" altLang="ko-KR"/>
              <a:t>”</a:t>
            </a:r>
            <a:r>
              <a:rPr lang="ko-KR" altLang="en-US"/>
              <a:t>을 진행하도록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402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예방 및 신고의무에 관한 교육은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노인학대에 대해 </a:t>
            </a:r>
            <a:r>
              <a:rPr lang="en-US" altLang="ko-KR"/>
              <a:t>‘</a:t>
            </a:r>
            <a:r>
              <a:rPr lang="ko-KR" altLang="en-US"/>
              <a:t>알아보고</a:t>
            </a:r>
            <a:r>
              <a:rPr lang="en-US" altLang="ko-KR"/>
              <a:t>’, </a:t>
            </a:r>
            <a:r>
              <a:rPr lang="ko-KR" altLang="en-US"/>
              <a:t>사례를 통해 이런 행동이 노인학대가 될 수 있음을 </a:t>
            </a:r>
            <a:r>
              <a:rPr lang="en-US" altLang="ko-KR"/>
              <a:t>‘</a:t>
            </a:r>
            <a:r>
              <a:rPr lang="ko-KR" altLang="en-US"/>
              <a:t>기억하고</a:t>
            </a:r>
            <a:r>
              <a:rPr lang="en-US" altLang="ko-KR"/>
              <a:t>’, </a:t>
            </a:r>
            <a:r>
              <a:rPr lang="ko-KR" altLang="en-US"/>
              <a:t>노인학대 의심 및 목격 시 </a:t>
            </a:r>
            <a:r>
              <a:rPr lang="en-US" altLang="ko-KR"/>
              <a:t>‘</a:t>
            </a:r>
            <a:r>
              <a:rPr lang="ko-KR" altLang="en-US"/>
              <a:t>신고하고</a:t>
            </a:r>
            <a:r>
              <a:rPr lang="en-US" altLang="ko-KR"/>
              <a:t>’, </a:t>
            </a:r>
            <a:r>
              <a:rPr lang="ko-KR" altLang="en-US"/>
              <a:t>노인학대 신고의무자로서 생활속에서 </a:t>
            </a:r>
            <a:r>
              <a:rPr lang="en-US" altLang="ko-KR"/>
              <a:t>‘</a:t>
            </a:r>
            <a:r>
              <a:rPr lang="ko-KR" altLang="en-US"/>
              <a:t>실천</a:t>
            </a:r>
            <a:r>
              <a:rPr lang="en-US" altLang="ko-KR"/>
              <a:t>’</a:t>
            </a:r>
            <a:r>
              <a:rPr lang="ko-KR" altLang="en-US"/>
              <a:t>할 수 있는 내용을 배워보도록 하겠습니다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170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/>
            <a:r>
              <a:rPr lang="ko-KR" altLang="en-US"/>
              <a:t>먼저</a:t>
            </a:r>
            <a:r>
              <a:rPr lang="en-US" altLang="ko-KR"/>
              <a:t>, </a:t>
            </a:r>
            <a:r>
              <a:rPr lang="ko-KR" altLang="en-US"/>
              <a:t>노인학대가 무엇이고</a:t>
            </a:r>
            <a:r>
              <a:rPr lang="en-US" altLang="ko-KR"/>
              <a:t>, </a:t>
            </a:r>
            <a:r>
              <a:rPr lang="ko-KR" altLang="en-US"/>
              <a:t>얼마나 발생하고 있는지 알아보도록 하겠습니다</a:t>
            </a:r>
            <a:r>
              <a:rPr lang="en-US" altLang="ko-KR"/>
              <a:t>.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748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노인학대에 대한 정의입니다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노인복지법 제</a:t>
            </a:r>
            <a:r>
              <a:rPr lang="en-US" altLang="ko-KR"/>
              <a:t>1</a:t>
            </a:r>
            <a:r>
              <a:rPr lang="ko-KR" altLang="en-US"/>
              <a:t>조의</a:t>
            </a:r>
            <a:r>
              <a:rPr lang="en-US" altLang="ko-KR"/>
              <a:t>2</a:t>
            </a:r>
            <a:r>
              <a:rPr lang="ko-KR" altLang="en-US"/>
              <a:t>제</a:t>
            </a:r>
            <a:r>
              <a:rPr lang="en-US" altLang="ko-KR"/>
              <a:t>4</a:t>
            </a:r>
            <a:r>
              <a:rPr lang="ko-KR" altLang="en-US"/>
              <a:t>호에는</a:t>
            </a:r>
            <a:endParaRPr lang="en-US" altLang="ko-KR"/>
          </a:p>
          <a:p>
            <a:r>
              <a:rPr lang="en-US" altLang="ko-KR"/>
              <a:t>“</a:t>
            </a:r>
            <a:r>
              <a:rPr lang="ko-KR" altLang="en-US"/>
              <a:t>노인학대는</a:t>
            </a:r>
            <a:r>
              <a:rPr lang="en-US" altLang="ko-KR"/>
              <a:t>, </a:t>
            </a:r>
            <a:r>
              <a:rPr lang="ko-KR" altLang="en-US"/>
              <a:t>만</a:t>
            </a:r>
            <a:r>
              <a:rPr lang="en-US" altLang="ko-KR"/>
              <a:t>65</a:t>
            </a:r>
            <a:r>
              <a:rPr lang="ko-KR" altLang="en-US"/>
              <a:t>세 이상 노인에 대하여 신체적</a:t>
            </a:r>
            <a:r>
              <a:rPr lang="en-US" altLang="ko-KR"/>
              <a:t>, </a:t>
            </a:r>
            <a:r>
              <a:rPr lang="ko-KR" altLang="en-US"/>
              <a:t>정신적</a:t>
            </a:r>
            <a:r>
              <a:rPr lang="en-US" altLang="ko-KR"/>
              <a:t>, </a:t>
            </a:r>
            <a:r>
              <a:rPr lang="ko-KR" altLang="en-US"/>
              <a:t>정서적</a:t>
            </a:r>
            <a:r>
              <a:rPr lang="en-US" altLang="ko-KR"/>
              <a:t>, </a:t>
            </a:r>
            <a:r>
              <a:rPr lang="ko-KR" altLang="en-US"/>
              <a:t>성적 및 경제적 착취 또는 가혹행위를 하거나</a:t>
            </a:r>
            <a:r>
              <a:rPr lang="en-US" altLang="ko-KR"/>
              <a:t>, </a:t>
            </a:r>
            <a:r>
              <a:rPr lang="ko-KR" altLang="en-US"/>
              <a:t>유기 또는 방임하는 것</a:t>
            </a:r>
            <a:r>
              <a:rPr lang="en-US" altLang="ko-KR"/>
              <a:t>”</a:t>
            </a:r>
            <a:r>
              <a:rPr lang="ko-KR" altLang="en-US"/>
              <a:t>라고 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국어사전을 보면 </a:t>
            </a:r>
            <a:r>
              <a:rPr lang="en-US" altLang="ko-KR"/>
              <a:t>“</a:t>
            </a:r>
            <a:r>
              <a:rPr lang="ko-KR" altLang="en-US"/>
              <a:t>학대</a:t>
            </a:r>
            <a:r>
              <a:rPr lang="en-US" altLang="ko-KR"/>
              <a:t>(</a:t>
            </a:r>
            <a:r>
              <a:rPr lang="ko-KR" altLang="en-US" sz="1300"/>
              <a:t>虐待</a:t>
            </a:r>
            <a:r>
              <a:rPr lang="en-US" altLang="ko-KR"/>
              <a:t>)”</a:t>
            </a:r>
            <a:r>
              <a:rPr lang="ko-KR" altLang="en-US"/>
              <a:t>란 단어는 </a:t>
            </a:r>
            <a:r>
              <a:rPr lang="en-US" altLang="ko-KR"/>
              <a:t>“</a:t>
            </a:r>
            <a:r>
              <a:rPr lang="ko-KR" altLang="en-US"/>
              <a:t>상대방을 혹사하거나</a:t>
            </a:r>
            <a:r>
              <a:rPr lang="en-US" altLang="ko-KR"/>
              <a:t>,</a:t>
            </a:r>
            <a:r>
              <a:rPr lang="ko-KR" altLang="en-US"/>
              <a:t> 소홀히 대하는 행동 또는 위협하는 행동</a:t>
            </a:r>
            <a:r>
              <a:rPr lang="en-US" altLang="ko-KR"/>
              <a:t>”</a:t>
            </a:r>
            <a:r>
              <a:rPr lang="ko-KR" altLang="en-US"/>
              <a:t>이라고 말합니다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종합해보면 학대는 의도적으로 물리적인 힘을 통해 신체에 상해나 통증을 가하는 행위 뿐 아니라 언어 또는 비언어적 수단으로 정서적</a:t>
            </a:r>
            <a:r>
              <a:rPr lang="en-US" altLang="ko-KR"/>
              <a:t>, </a:t>
            </a:r>
            <a:r>
              <a:rPr lang="ko-KR" altLang="en-US"/>
              <a:t>심리적 고통을 유발하는 행위도 학대가 될 수 있음을 기억해야 합니다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328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latin typeface="+mj-lt"/>
              </a:rPr>
              <a:t>노인학대의 유형은 크게 </a:t>
            </a:r>
            <a:r>
              <a:rPr lang="en-US" altLang="ko-KR">
                <a:latin typeface="+mj-lt"/>
              </a:rPr>
              <a:t>[1. </a:t>
            </a:r>
            <a:r>
              <a:rPr lang="ko-KR" altLang="en-US">
                <a:latin typeface="+mj-lt"/>
              </a:rPr>
              <a:t>발생공간</a:t>
            </a:r>
            <a:r>
              <a:rPr lang="en-US" altLang="ko-KR">
                <a:latin typeface="+mj-lt"/>
              </a:rPr>
              <a:t>]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과 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[2.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행태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]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로 분류하고 있습니다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</a:t>
            </a:r>
          </a:p>
          <a:p>
            <a:endParaRPr lang="en-US" altLang="ko-KR">
              <a:latin typeface="+mj-lt"/>
              <a:ea typeface="08서울남산체 M" panose="02020603020101020101" pitchFamily="18" charset="-127"/>
            </a:endParaRPr>
          </a:p>
          <a:p>
            <a:pPr defTabSz="914377">
              <a:defRPr/>
            </a:pPr>
            <a:r>
              <a:rPr lang="ko-KR" altLang="en-US">
                <a:latin typeface="+mj-lt"/>
                <a:ea typeface="08서울남산체 M" panose="02020603020101020101" pitchFamily="18" charset="-127"/>
              </a:rPr>
              <a:t>첫번째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노인학대가 발생한 공간에 따른 분류입니다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여기에는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“가정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“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내에서 일어나는 학대와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노인관련 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“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시설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”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내에서 발생하는 학대로 나뉩니다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</a:t>
            </a:r>
          </a:p>
          <a:p>
            <a:r>
              <a:rPr lang="ko-KR" altLang="en-US">
                <a:latin typeface="+mj-lt"/>
                <a:ea typeface="08서울남산체 M" panose="02020603020101020101" pitchFamily="18" charset="-127"/>
              </a:rPr>
              <a:t>두번째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행태적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(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즉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행동적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)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분류로는 신체적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정서적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성적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경제적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방임 또는 자기방임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, </a:t>
            </a:r>
            <a:r>
              <a:rPr lang="ko-KR" altLang="en-US">
                <a:latin typeface="+mj-lt"/>
                <a:ea typeface="08서울남산체 M" panose="02020603020101020101" pitchFamily="18" charset="-127"/>
              </a:rPr>
              <a:t>유기 등의 학대로 나뉩니다</a:t>
            </a:r>
            <a:r>
              <a:rPr lang="en-US" altLang="ko-KR">
                <a:latin typeface="+mj-lt"/>
                <a:ea typeface="08서울남산체 M" panose="02020603020101020101" pitchFamily="18" charset="-127"/>
              </a:rPr>
              <a:t>.</a:t>
            </a:r>
          </a:p>
          <a:p>
            <a:endParaRPr lang="en-US" altLang="ko-KR">
              <a:latin typeface="+mj-lt"/>
            </a:endParaRPr>
          </a:p>
          <a:p>
            <a:r>
              <a:rPr lang="ko-KR" altLang="en-US">
                <a:latin typeface="+mj-lt"/>
              </a:rPr>
              <a:t>지금부터 자세히 알아보도록 하겠습니다</a:t>
            </a:r>
            <a:r>
              <a:rPr lang="en-US" altLang="ko-KR">
                <a:latin typeface="+mj-lt"/>
              </a:rPr>
              <a:t>. </a:t>
            </a:r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  <a:p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592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첫번째</a:t>
            </a:r>
            <a:r>
              <a:rPr lang="en-US" altLang="ko-KR"/>
              <a:t>, “</a:t>
            </a:r>
            <a:r>
              <a:rPr lang="ko-KR" altLang="en-US"/>
              <a:t>노인학대 발생공간에 따른 분류</a:t>
            </a:r>
            <a:r>
              <a:rPr lang="en-US" altLang="ko-KR"/>
              <a:t>”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1.  “</a:t>
            </a:r>
            <a:r>
              <a:rPr lang="ko-KR" altLang="en-US"/>
              <a:t>가정학대</a:t>
            </a:r>
            <a:r>
              <a:rPr lang="en-US" altLang="ko-KR"/>
              <a:t>”</a:t>
            </a:r>
            <a:r>
              <a:rPr lang="ko-KR" altLang="en-US"/>
              <a:t>는 말 그대로 </a:t>
            </a:r>
            <a:r>
              <a:rPr lang="en-US" altLang="ko-KR"/>
              <a:t>‘</a:t>
            </a:r>
            <a:r>
              <a:rPr lang="ko-KR" altLang="en-US"/>
              <a:t>가정</a:t>
            </a:r>
            <a:r>
              <a:rPr lang="en-US" altLang="ko-KR"/>
              <a:t>(</a:t>
            </a:r>
            <a:r>
              <a:rPr lang="ko-KR" altLang="en-US"/>
              <a:t>또는 가족</a:t>
            </a:r>
            <a:r>
              <a:rPr lang="en-US" altLang="ko-KR"/>
              <a:t>)’</a:t>
            </a:r>
            <a:r>
              <a:rPr lang="ko-KR" altLang="en-US"/>
              <a:t>에서 일어나는 학대를 의미합니다</a:t>
            </a:r>
            <a:r>
              <a:rPr lang="en-US" altLang="ko-KR"/>
              <a:t>. </a:t>
            </a:r>
            <a:r>
              <a:rPr lang="ko-KR" altLang="en-US"/>
              <a:t>좀 더 구체적으로 설명하자면</a:t>
            </a:r>
            <a:r>
              <a:rPr lang="en-US" altLang="ko-KR"/>
              <a:t>, </a:t>
            </a:r>
            <a:r>
              <a:rPr lang="ko-KR" altLang="en-US"/>
              <a:t>어르신과 동일가구에서 생활하고 있는 가족구성원</a:t>
            </a:r>
            <a:r>
              <a:rPr lang="en-US" altLang="ko-KR"/>
              <a:t>(</a:t>
            </a:r>
            <a:r>
              <a:rPr lang="ko-KR" altLang="en-US"/>
              <a:t>배우자</a:t>
            </a:r>
            <a:r>
              <a:rPr lang="en-US" altLang="ko-KR"/>
              <a:t>, </a:t>
            </a:r>
            <a:r>
              <a:rPr lang="ko-KR" altLang="en-US"/>
              <a:t>성인 자녀 등</a:t>
            </a:r>
            <a:r>
              <a:rPr lang="en-US" altLang="ko-KR"/>
              <a:t>)</a:t>
            </a:r>
            <a:r>
              <a:rPr lang="ko-KR" altLang="en-US"/>
              <a:t>에 의한 학대를 의미합니다</a:t>
            </a:r>
            <a:r>
              <a:rPr lang="en-US" altLang="ko-KR"/>
              <a:t>. </a:t>
            </a:r>
            <a:r>
              <a:rPr lang="ko-KR" altLang="en-US"/>
              <a:t>또한 동일가구에서 생활하지 않더라도 부양의무자 또는 친족</a:t>
            </a:r>
            <a:r>
              <a:rPr lang="en-US" altLang="ko-KR"/>
              <a:t>*</a:t>
            </a:r>
            <a:r>
              <a:rPr lang="ko-KR" altLang="en-US"/>
              <a:t>에 의한 학대를 의미합니다</a:t>
            </a:r>
            <a:r>
              <a:rPr lang="en-US" altLang="ko-KR"/>
              <a:t>. </a:t>
            </a:r>
          </a:p>
          <a:p>
            <a:r>
              <a:rPr lang="en-US" altLang="ko-KR">
                <a:solidFill>
                  <a:srgbClr val="FF0000"/>
                </a:solidFill>
              </a:rPr>
              <a:t>* </a:t>
            </a:r>
            <a:r>
              <a:rPr lang="ko-KR" altLang="en-US">
                <a:solidFill>
                  <a:srgbClr val="FF0000"/>
                </a:solidFill>
              </a:rPr>
              <a:t>친족 </a:t>
            </a:r>
            <a:r>
              <a:rPr lang="en-US" altLang="ko-KR">
                <a:solidFill>
                  <a:srgbClr val="FF0000"/>
                </a:solidFill>
              </a:rPr>
              <a:t>: </a:t>
            </a:r>
            <a:r>
              <a:rPr lang="ko-KR" altLang="en-US">
                <a:solidFill>
                  <a:srgbClr val="FF0000"/>
                </a:solidFill>
              </a:rPr>
              <a:t>친족은 혼인과 혈연을 기초로 하여 상호간에 관계를 가지는 사람을 의미</a:t>
            </a:r>
            <a:endParaRPr lang="en-US" altLang="ko-KR">
              <a:solidFill>
                <a:srgbClr val="FF0000"/>
              </a:solidFill>
            </a:endParaRPr>
          </a:p>
          <a:p>
            <a:endParaRPr lang="en-US" altLang="ko-KR"/>
          </a:p>
          <a:p>
            <a:r>
              <a:rPr lang="en-US" altLang="ko-KR"/>
              <a:t>2. </a:t>
            </a:r>
            <a:r>
              <a:rPr lang="ko-KR" altLang="en-US"/>
              <a:t>시설학대는</a:t>
            </a:r>
            <a:r>
              <a:rPr lang="en-US" altLang="ko-KR"/>
              <a:t> </a:t>
            </a:r>
            <a:r>
              <a:rPr lang="ko-KR" altLang="en-US"/>
              <a:t>어르신에게 비용</a:t>
            </a:r>
            <a:r>
              <a:rPr lang="en-US" altLang="ko-KR"/>
              <a:t>(</a:t>
            </a:r>
            <a:r>
              <a:rPr lang="ko-KR" altLang="en-US"/>
              <a:t>무료 포함</a:t>
            </a:r>
            <a:r>
              <a:rPr lang="en-US" altLang="ko-KR"/>
              <a:t>)</a:t>
            </a:r>
            <a:r>
              <a:rPr lang="ko-KR" altLang="en-US"/>
              <a:t>을 받고 서비스를 제공하는 노인복지시설의 종사자에 의해 발생하는 학대를 의미합니다</a:t>
            </a:r>
            <a:r>
              <a:rPr lang="en-US" altLang="ko-KR"/>
              <a:t>.   </a:t>
            </a:r>
          </a:p>
          <a:p>
            <a:endParaRPr lang="en-US" altLang="ko-KR"/>
          </a:p>
          <a:p>
            <a:r>
              <a:rPr lang="en-US" altLang="ko-KR"/>
              <a:t>3. (</a:t>
            </a:r>
            <a:r>
              <a:rPr lang="ko-KR" altLang="en-US"/>
              <a:t>기타</a:t>
            </a:r>
            <a:r>
              <a:rPr lang="en-US" altLang="ko-KR"/>
              <a:t>) </a:t>
            </a:r>
            <a:r>
              <a:rPr lang="ko-KR" altLang="en-US"/>
              <a:t>그 외 공간에서 노인을 대상으로 학대행위자에 의해 발생하는 학대를 의미합니다</a:t>
            </a:r>
            <a:r>
              <a:rPr lang="en-US" altLang="ko-KR"/>
              <a:t>. </a:t>
            </a:r>
            <a:r>
              <a:rPr lang="ko-KR" altLang="en-US"/>
              <a:t>예를 들면 공공장소 등에서 발생하는 노인학대를 들 수 있습니다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569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>
              <a:defRPr/>
            </a:pPr>
            <a:r>
              <a:rPr lang="ko-KR" altLang="en-US"/>
              <a:t>두번째</a:t>
            </a:r>
            <a:r>
              <a:rPr lang="en-US" altLang="ko-KR"/>
              <a:t>, “</a:t>
            </a:r>
            <a:r>
              <a:rPr lang="ko-KR" altLang="en-US"/>
              <a:t>노인학대 행태적 분류</a:t>
            </a:r>
            <a:r>
              <a:rPr lang="en-US" altLang="ko-KR"/>
              <a:t>”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pPr defTabSz="955589">
              <a:defRPr/>
            </a:pPr>
            <a:endParaRPr lang="en-US" altLang="ko-KR"/>
          </a:p>
          <a:p>
            <a:pPr defTabSz="955589">
              <a:defRPr/>
            </a:pPr>
            <a:r>
              <a:rPr lang="ko-KR" altLang="en-US"/>
              <a:t>국어사전에서 </a:t>
            </a:r>
            <a:r>
              <a:rPr lang="en-US" altLang="ko-KR"/>
              <a:t>“</a:t>
            </a:r>
            <a:r>
              <a:rPr lang="ko-KR" altLang="en-US"/>
              <a:t>행태</a:t>
            </a:r>
            <a:r>
              <a:rPr lang="en-US" altLang="ko-KR"/>
              <a:t>”</a:t>
            </a:r>
            <a:r>
              <a:rPr lang="ko-KR" altLang="en-US"/>
              <a:t>는</a:t>
            </a:r>
            <a:r>
              <a:rPr lang="en-US" altLang="ko-KR"/>
              <a:t> ‘</a:t>
            </a:r>
            <a:r>
              <a:rPr lang="ko-KR" altLang="en-US"/>
              <a:t>행동하는 양상</a:t>
            </a:r>
            <a:r>
              <a:rPr lang="en-US" altLang="ko-KR"/>
              <a:t>’</a:t>
            </a:r>
            <a:r>
              <a:rPr lang="ko-KR" altLang="en-US"/>
              <a:t>을 의미하며 주로 부정적인 의미 사용됩니다</a:t>
            </a:r>
            <a:r>
              <a:rPr lang="en-US" altLang="ko-KR"/>
              <a:t>.</a:t>
            </a:r>
          </a:p>
          <a:p>
            <a:pPr defTabSz="955589">
              <a:defRPr/>
            </a:pPr>
            <a:endParaRPr lang="en-US" altLang="ko-KR"/>
          </a:p>
          <a:p>
            <a:pPr defTabSz="955589">
              <a:defRPr/>
            </a:pPr>
            <a:r>
              <a:rPr lang="ko-KR" altLang="en-US"/>
              <a:t>노인학대에 대한 행태적 분류에는 </a:t>
            </a:r>
            <a:r>
              <a:rPr lang="en-US" altLang="ko-KR"/>
              <a:t>“</a:t>
            </a:r>
            <a:r>
              <a:rPr lang="ko-KR" altLang="en-US"/>
              <a:t>신체적 학대</a:t>
            </a:r>
            <a:r>
              <a:rPr lang="en-US" altLang="ko-KR"/>
              <a:t>, “</a:t>
            </a:r>
            <a:r>
              <a:rPr lang="ko-KR" altLang="en-US"/>
              <a:t>정서적 학대</a:t>
            </a:r>
            <a:r>
              <a:rPr lang="en-US" altLang="ko-KR"/>
              <a:t>”, “</a:t>
            </a:r>
            <a:r>
              <a:rPr lang="ko-KR" altLang="en-US"/>
              <a:t>성적 학대</a:t>
            </a:r>
            <a:r>
              <a:rPr lang="en-US" altLang="ko-KR"/>
              <a:t>”, “</a:t>
            </a:r>
            <a:r>
              <a:rPr lang="ko-KR" altLang="en-US"/>
              <a:t>경제적 학대“</a:t>
            </a:r>
            <a:r>
              <a:rPr lang="en-US" altLang="ko-KR"/>
              <a:t>, “</a:t>
            </a:r>
            <a:r>
              <a:rPr lang="ko-KR" altLang="en-US"/>
              <a:t>방임</a:t>
            </a:r>
            <a:r>
              <a:rPr lang="en-US" altLang="ko-KR"/>
              <a:t>” </a:t>
            </a:r>
            <a:r>
              <a:rPr lang="ko-KR" altLang="en-US"/>
              <a:t>또는 어르신이 본인 스스로를 돌보지 않는 </a:t>
            </a:r>
            <a:r>
              <a:rPr lang="en-US" altLang="ko-KR"/>
              <a:t>“</a:t>
            </a:r>
            <a:r>
              <a:rPr lang="ko-KR" altLang="en-US"/>
              <a:t>자기방임</a:t>
            </a:r>
            <a:r>
              <a:rPr lang="en-US" altLang="ko-KR"/>
              <a:t>”, </a:t>
            </a:r>
            <a:r>
              <a:rPr lang="ko-KR" altLang="en-US"/>
              <a:t>마지막으로 </a:t>
            </a:r>
            <a:r>
              <a:rPr lang="en-US" altLang="ko-KR"/>
              <a:t>“</a:t>
            </a:r>
            <a:r>
              <a:rPr lang="ko-KR" altLang="en-US"/>
              <a:t>유기</a:t>
            </a:r>
            <a:r>
              <a:rPr lang="en-US" altLang="ko-KR"/>
              <a:t>“</a:t>
            </a:r>
            <a:r>
              <a:rPr lang="ko-KR" altLang="en-US"/>
              <a:t>로 분류됩니다</a:t>
            </a:r>
            <a:r>
              <a:rPr lang="en-US" altLang="ko-KR"/>
              <a:t>.</a:t>
            </a:r>
          </a:p>
          <a:p>
            <a:pPr defTabSz="955589">
              <a:defRPr/>
            </a:pPr>
            <a:endParaRPr lang="en-US" altLang="ko-KR"/>
          </a:p>
          <a:p>
            <a:pPr defTabSz="955589">
              <a:defRPr/>
            </a:pPr>
            <a:r>
              <a:rPr lang="ko-KR" altLang="en-US"/>
              <a:t>앞서 말씀드린 것처럼 학대는 단순히 물리적인 힘으로 신체에 상해를 가하는 행위 뿐만이 아니라 정서적</a:t>
            </a:r>
            <a:r>
              <a:rPr lang="en-US" altLang="ko-KR"/>
              <a:t>, </a:t>
            </a:r>
            <a:r>
              <a:rPr lang="ko-KR" altLang="en-US"/>
              <a:t>경제적</a:t>
            </a:r>
            <a:r>
              <a:rPr lang="en-US" altLang="ko-KR"/>
              <a:t>, </a:t>
            </a:r>
            <a:r>
              <a:rPr lang="ko-KR" altLang="en-US"/>
              <a:t>성적 학대 그리고 방임</a:t>
            </a:r>
            <a:r>
              <a:rPr lang="en-US" altLang="ko-KR"/>
              <a:t>, </a:t>
            </a:r>
            <a:r>
              <a:rPr lang="ko-KR" altLang="en-US"/>
              <a:t>유기까지 포함될 수 있습니다</a:t>
            </a:r>
            <a:r>
              <a:rPr lang="en-US" altLang="ko-KR"/>
              <a:t>. </a:t>
            </a:r>
          </a:p>
          <a:p>
            <a:pPr defTabSz="955589">
              <a:defRPr/>
            </a:pPr>
            <a:endParaRPr lang="en-US" altLang="ko-KR"/>
          </a:p>
          <a:p>
            <a:pPr defTabSz="955589">
              <a:defRPr/>
            </a:pPr>
            <a:r>
              <a:rPr lang="ko-KR" altLang="en-US"/>
              <a:t>지금부터 한 가지씩 자세히 알아보도록 하겠습니다</a:t>
            </a:r>
            <a:r>
              <a:rPr lang="en-US" altLang="ko-KR"/>
              <a:t>. </a:t>
            </a:r>
          </a:p>
          <a:p>
            <a:pPr defTabSz="955589">
              <a:defRPr/>
            </a:pP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215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행태적 분류의 첫번째 </a:t>
            </a:r>
            <a:r>
              <a:rPr lang="en-US" altLang="ko-KR"/>
              <a:t>[</a:t>
            </a:r>
            <a:r>
              <a:rPr lang="ko-KR" altLang="en-US"/>
              <a:t>신체적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신체적 학대는 잘 알고있는 것 처럼 </a:t>
            </a:r>
            <a:r>
              <a:rPr lang="en-US" altLang="ko-KR"/>
              <a:t>“</a:t>
            </a:r>
            <a:r>
              <a:rPr lang="ko-KR" altLang="en-US"/>
              <a:t>물리적인 힘 또는 도구를 이용해서 어르신에게 신체적 혹은 정신적 손상</a:t>
            </a:r>
            <a:r>
              <a:rPr lang="en-US" altLang="ko-KR"/>
              <a:t>, </a:t>
            </a:r>
            <a:r>
              <a:rPr lang="ko-KR" altLang="en-US"/>
              <a:t>고통</a:t>
            </a:r>
            <a:r>
              <a:rPr lang="en-US" altLang="ko-KR"/>
              <a:t>, </a:t>
            </a:r>
            <a:r>
              <a:rPr lang="ko-KR" altLang="en-US"/>
              <a:t>장애 등을 유발시키는 행위</a:t>
            </a:r>
            <a:r>
              <a:rPr lang="en-US" altLang="ko-KR"/>
              <a:t>”</a:t>
            </a:r>
            <a:r>
              <a:rPr lang="ko-KR" altLang="en-US"/>
              <a:t>를 말합니다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대표적 행위로는 꼬집고</a:t>
            </a:r>
            <a:r>
              <a:rPr lang="en-US" altLang="ko-KR"/>
              <a:t>, </a:t>
            </a:r>
            <a:r>
              <a:rPr lang="ko-KR" altLang="en-US"/>
              <a:t>때리는 등의 행위</a:t>
            </a:r>
            <a:r>
              <a:rPr lang="en-US" altLang="ko-KR"/>
              <a:t>, </a:t>
            </a:r>
            <a:r>
              <a:rPr lang="ko-KR" altLang="en-US"/>
              <a:t>감금하거나 거주지 출입을 통제하는 등의 행위</a:t>
            </a:r>
            <a:r>
              <a:rPr lang="en-US" altLang="ko-KR"/>
              <a:t>, </a:t>
            </a:r>
            <a:r>
              <a:rPr lang="ko-KR" altLang="en-US"/>
              <a:t>신체를 구속하는 등의 행위</a:t>
            </a:r>
            <a:r>
              <a:rPr lang="en-US" altLang="ko-KR"/>
              <a:t>, </a:t>
            </a:r>
            <a:r>
              <a:rPr lang="ko-KR" altLang="en-US"/>
              <a:t>생존유지에 필요한 장치</a:t>
            </a:r>
            <a:r>
              <a:rPr lang="en-US" altLang="ko-KR"/>
              <a:t>, </a:t>
            </a:r>
            <a:r>
              <a:rPr lang="ko-KR" altLang="en-US"/>
              <a:t>식사</a:t>
            </a:r>
            <a:r>
              <a:rPr lang="en-US" altLang="ko-KR"/>
              <a:t> </a:t>
            </a:r>
            <a:r>
              <a:rPr lang="ko-KR" altLang="en-US"/>
              <a:t>등을 단절시키는 행위</a:t>
            </a:r>
            <a:r>
              <a:rPr lang="en-US" altLang="ko-KR"/>
              <a:t>, </a:t>
            </a:r>
            <a:r>
              <a:rPr lang="ko-KR" altLang="en-US"/>
              <a:t>처방대로 약을 주지않거나 의사의 처방이 없는 약물을 강제로 먹이는 행위</a:t>
            </a:r>
            <a:r>
              <a:rPr lang="en-US" altLang="ko-KR"/>
              <a:t>, </a:t>
            </a:r>
            <a:r>
              <a:rPr lang="ko-KR" altLang="en-US"/>
              <a:t>원치 않는 노동을 강요하는 행위 등이 포함됩니다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신고의무자인 우리는 대표적 행위를 기억하고 신체적 학대를 당한 어르신들의 </a:t>
            </a:r>
            <a:r>
              <a:rPr lang="en-US" altLang="ko-KR"/>
              <a:t>“</a:t>
            </a:r>
            <a:r>
              <a:rPr lang="ko-KR" altLang="en-US"/>
              <a:t>예측징후</a:t>
            </a:r>
            <a:r>
              <a:rPr lang="en-US" altLang="ko-KR"/>
              <a:t>”</a:t>
            </a:r>
            <a:r>
              <a:rPr lang="ko-KR" altLang="en-US"/>
              <a:t>를 주의 깊게 파악할 필요가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어르신에게 치료받지 못한 상처 및 부상이 보이거나</a:t>
            </a:r>
            <a:r>
              <a:rPr lang="en-US" altLang="ko-KR"/>
              <a:t>, </a:t>
            </a:r>
            <a:r>
              <a:rPr lang="ko-KR" altLang="en-US"/>
              <a:t>설명할 수 없거나 설명과 일치하지 않는 부상</a:t>
            </a:r>
            <a:r>
              <a:rPr lang="en-US" altLang="ko-KR"/>
              <a:t> </a:t>
            </a:r>
            <a:r>
              <a:rPr lang="ko-KR" altLang="en-US"/>
              <a:t>또는 출혈의 흔적</a:t>
            </a:r>
            <a:r>
              <a:rPr lang="en-US" altLang="ko-KR"/>
              <a:t>, </a:t>
            </a:r>
            <a:r>
              <a:rPr lang="ko-KR" altLang="en-US"/>
              <a:t>기저 질환과 관련 없는 탈수 상태 및 영양부족</a:t>
            </a:r>
            <a:r>
              <a:rPr lang="en-US" altLang="ko-KR"/>
              <a:t>, </a:t>
            </a:r>
            <a:r>
              <a:rPr lang="ko-KR" altLang="en-US"/>
              <a:t>체중감소</a:t>
            </a:r>
            <a:r>
              <a:rPr lang="en-US" altLang="ko-KR"/>
              <a:t>, </a:t>
            </a:r>
            <a:r>
              <a:rPr lang="ko-KR" altLang="en-US"/>
              <a:t>혹은 묶인 흔적이나 상처</a:t>
            </a:r>
            <a:r>
              <a:rPr lang="en-US" altLang="ko-KR"/>
              <a:t>, </a:t>
            </a:r>
            <a:r>
              <a:rPr lang="ko-KR" altLang="en-US"/>
              <a:t>어르신에게 보이는 위축감</a:t>
            </a:r>
            <a:r>
              <a:rPr lang="en-US" altLang="ko-KR"/>
              <a:t>, </a:t>
            </a:r>
            <a:r>
              <a:rPr lang="ko-KR" altLang="en-US"/>
              <a:t>두려움 및 불안증세가 예측징후가 될 수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68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>
              <a:defRPr/>
            </a:pPr>
            <a:r>
              <a:rPr lang="ko-KR" altLang="en-US"/>
              <a:t>행태적 분류의 두번째 </a:t>
            </a:r>
            <a:r>
              <a:rPr lang="en-US" altLang="ko-KR"/>
              <a:t>[</a:t>
            </a:r>
            <a:r>
              <a:rPr lang="ko-KR" altLang="en-US"/>
              <a:t>정서적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정서적 학대는 </a:t>
            </a:r>
            <a:r>
              <a:rPr lang="en-US" altLang="ko-KR"/>
              <a:t>“</a:t>
            </a:r>
            <a:r>
              <a:rPr lang="ko-KR" altLang="en-US"/>
              <a:t>비난</a:t>
            </a:r>
            <a:r>
              <a:rPr lang="en-US" altLang="ko-KR"/>
              <a:t>, </a:t>
            </a:r>
            <a:r>
              <a:rPr lang="ko-KR" altLang="en-US"/>
              <a:t>모욕</a:t>
            </a:r>
            <a:r>
              <a:rPr lang="en-US" altLang="ko-KR"/>
              <a:t>, </a:t>
            </a:r>
            <a:r>
              <a:rPr lang="ko-KR" altLang="en-US"/>
              <a:t>위협 등의 언어와 비언어적 행위를 통해 어르신에게 정서적으로 고통을 주는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대표적 행위로는 어르신을 무시하는 행위</a:t>
            </a:r>
            <a:r>
              <a:rPr lang="en-US" altLang="ko-KR"/>
              <a:t>,</a:t>
            </a:r>
            <a:r>
              <a:rPr lang="ko-KR" altLang="en-US"/>
              <a:t> 일상생활에서 다른 가족들과 별도로 식사를 하게 하거나 공용 물품을 공유하지 않는 등의 행위</a:t>
            </a:r>
            <a:r>
              <a:rPr lang="en-US" altLang="ko-KR"/>
              <a:t>, </a:t>
            </a:r>
            <a:r>
              <a:rPr lang="ko-KR" altLang="en-US"/>
              <a:t>사회활동</a:t>
            </a:r>
            <a:r>
              <a:rPr lang="en-US" altLang="ko-KR"/>
              <a:t>, </a:t>
            </a:r>
            <a:r>
              <a:rPr lang="ko-KR" altLang="en-US"/>
              <a:t>연락 등을 방해하는 행위</a:t>
            </a:r>
            <a:r>
              <a:rPr lang="en-US" altLang="ko-KR"/>
              <a:t>, </a:t>
            </a:r>
            <a:r>
              <a:rPr lang="ko-KR" altLang="en-US"/>
              <a:t>고함</a:t>
            </a:r>
            <a:r>
              <a:rPr lang="en-US" altLang="ko-KR"/>
              <a:t>, </a:t>
            </a:r>
            <a:r>
              <a:rPr lang="ko-KR" altLang="en-US"/>
              <a:t>욕설 등의 행위</a:t>
            </a:r>
            <a:r>
              <a:rPr lang="en-US" altLang="ko-KR"/>
              <a:t>, </a:t>
            </a:r>
            <a:r>
              <a:rPr lang="ko-KR" altLang="en-US"/>
              <a:t>어르신 본인에 대한 결정에서 소외시키는 행위 등이 포함됩니다</a:t>
            </a:r>
            <a:r>
              <a:rPr lang="en-US" altLang="ko-KR"/>
              <a:t>. </a:t>
            </a:r>
            <a:r>
              <a:rPr lang="ko-KR" altLang="en-US"/>
              <a:t>  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마찬가지로 정서적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어르신이 감정적으로 흥분 또는 화가난 모습을 보이거나</a:t>
            </a:r>
            <a:r>
              <a:rPr lang="en-US" altLang="ko-KR"/>
              <a:t>, </a:t>
            </a:r>
            <a:r>
              <a:rPr lang="ko-KR" altLang="en-US"/>
              <a:t>눈물을 머금거나 우는 모습</a:t>
            </a:r>
            <a:r>
              <a:rPr lang="en-US" altLang="ko-KR"/>
              <a:t>, </a:t>
            </a:r>
            <a:r>
              <a:rPr lang="ko-KR" altLang="en-US"/>
              <a:t>잠을 못 자거나 안절부절 못하는 모습</a:t>
            </a:r>
            <a:r>
              <a:rPr lang="en-US" altLang="ko-KR"/>
              <a:t>, </a:t>
            </a:r>
            <a:r>
              <a:rPr lang="ko-KR" altLang="en-US"/>
              <a:t>무반응 또는 무표정한 모습 등 기분에 대한 변화를 주로 보이게 됩니다</a:t>
            </a:r>
            <a:r>
              <a:rPr lang="en-US" altLang="ko-KR"/>
              <a:t>. </a:t>
            </a:r>
            <a:r>
              <a:rPr lang="ko-KR" altLang="en-US"/>
              <a:t>또는 가족이나 보호자와 대화가 거의 없거나 눈치보는 행동을 보이며</a:t>
            </a:r>
            <a:r>
              <a:rPr lang="en-US" altLang="ko-KR"/>
              <a:t>, </a:t>
            </a:r>
            <a:r>
              <a:rPr lang="ko-KR" altLang="en-US"/>
              <a:t>대외적으로도 사람을 만나지 않거나</a:t>
            </a:r>
            <a:r>
              <a:rPr lang="en-US" altLang="ko-KR"/>
              <a:t>,</a:t>
            </a:r>
            <a:r>
              <a:rPr lang="ko-KR" altLang="en-US"/>
              <a:t> 외부활동을 의도적으로 회피하는 모습을 예측징후의 예로 들 수 있습니다</a:t>
            </a:r>
            <a:r>
              <a:rPr lang="en-US" altLang="ko-KR"/>
              <a:t>.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816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>
              <a:defRPr/>
            </a:pPr>
            <a:r>
              <a:rPr lang="ko-KR" altLang="en-US"/>
              <a:t>행태적 분류의 세번째 </a:t>
            </a:r>
            <a:r>
              <a:rPr lang="en-US" altLang="ko-KR"/>
              <a:t>[</a:t>
            </a:r>
            <a:r>
              <a:rPr lang="ko-KR" altLang="en-US"/>
              <a:t>성적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성적 학대는 </a:t>
            </a:r>
            <a:r>
              <a:rPr lang="en-US" altLang="ko-KR"/>
              <a:t>“</a:t>
            </a:r>
            <a:r>
              <a:rPr lang="ko-KR" altLang="en-US"/>
              <a:t>성적수치심을 유발하는 행위를 하거나 성폭력</a:t>
            </a:r>
            <a:r>
              <a:rPr lang="en-US" altLang="ko-KR"/>
              <a:t> </a:t>
            </a:r>
            <a:r>
              <a:rPr lang="ko-KR" altLang="en-US"/>
              <a:t>등 어르신의 의사에 반하여 강제적으로 행하는 모든 성적인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성적 학대의 대표적 행위로는 강제적으로 성관계를 강요하거나 시도하는 행위</a:t>
            </a:r>
            <a:r>
              <a:rPr lang="en-US" altLang="ko-KR"/>
              <a:t>, </a:t>
            </a:r>
            <a:r>
              <a:rPr lang="ko-KR" altLang="en-US"/>
              <a:t>원치 않는 스킨십과 신체일부를 만지는 행위</a:t>
            </a:r>
            <a:r>
              <a:rPr lang="en-US" altLang="ko-KR"/>
              <a:t>, </a:t>
            </a:r>
            <a:r>
              <a:rPr lang="ko-KR" altLang="en-US"/>
              <a:t>신체를 빗대어 혐오감을 주는 언행</a:t>
            </a:r>
            <a:r>
              <a:rPr lang="en-US" altLang="ko-KR"/>
              <a:t>, </a:t>
            </a:r>
            <a:r>
              <a:rPr lang="ko-KR" altLang="en-US"/>
              <a:t>사람들이 보고 있는데 성적부위를 드러내고 옷 또는 기저귀를 교체하거나 목욕을 하는 행위 등이 포함됩니다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어르신들 중 고령 또는 질환으로 누군가의 도움없이 일상생활을 유지하지 못하는 경우가 있습니다</a:t>
            </a:r>
            <a:r>
              <a:rPr lang="en-US" altLang="ko-KR"/>
              <a:t>. </a:t>
            </a:r>
            <a:r>
              <a:rPr lang="ko-KR" altLang="en-US"/>
              <a:t>그러나 </a:t>
            </a:r>
            <a:r>
              <a:rPr lang="en-US" altLang="ko-KR"/>
              <a:t>“</a:t>
            </a:r>
            <a:r>
              <a:rPr lang="ko-KR" altLang="en-US"/>
              <a:t>이미 질병으로 누워있으니 수치심을 느끼겠어</a:t>
            </a:r>
            <a:r>
              <a:rPr lang="en-US" altLang="ko-KR"/>
              <a:t>?”, “</a:t>
            </a:r>
            <a:r>
              <a:rPr lang="ko-KR" altLang="en-US"/>
              <a:t>늙었는데 뭐가 창피해</a:t>
            </a:r>
            <a:r>
              <a:rPr lang="en-US" altLang="ko-KR"/>
              <a:t>”, “</a:t>
            </a:r>
            <a:r>
              <a:rPr lang="ko-KR" altLang="en-US"/>
              <a:t>어차피 동성인데 뭐 어때</a:t>
            </a:r>
            <a:r>
              <a:rPr lang="en-US" altLang="ko-KR"/>
              <a:t>”</a:t>
            </a:r>
            <a:r>
              <a:rPr lang="ko-KR" altLang="en-US"/>
              <a:t>하는 생각과 행동들이 상대방에게는 성적 수치심을 유발하는 행위가 될 수 있으며 그 행위는 성적 학대가 될 수 있음을 잊지 말아야 합니다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성적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어르신이 걸을 때 혹은 앉을 때의 고통을 느끼는 듯한 감정을 보이거나</a:t>
            </a:r>
            <a:r>
              <a:rPr lang="en-US" altLang="ko-KR"/>
              <a:t>, </a:t>
            </a:r>
            <a:r>
              <a:rPr lang="ko-KR" altLang="en-US"/>
              <a:t>속옷이 찢어져 있거나</a:t>
            </a:r>
            <a:r>
              <a:rPr lang="en-US" altLang="ko-KR"/>
              <a:t>,</a:t>
            </a:r>
            <a:r>
              <a:rPr lang="ko-KR" altLang="en-US"/>
              <a:t> 성기부분의 타박상이나 하혈이 발견되거나</a:t>
            </a:r>
            <a:r>
              <a:rPr lang="en-US" altLang="ko-KR"/>
              <a:t>,</a:t>
            </a:r>
            <a:r>
              <a:rPr lang="ko-KR" altLang="en-US"/>
              <a:t> 성병에 걸린 경우</a:t>
            </a:r>
            <a:r>
              <a:rPr lang="en-US" altLang="ko-KR"/>
              <a:t>, </a:t>
            </a:r>
            <a:r>
              <a:rPr lang="ko-KR" altLang="en-US"/>
              <a:t>어르신의 의도와는 상관 없이 신체의 주요 부분이 노출되어있는 경우</a:t>
            </a:r>
            <a:r>
              <a:rPr lang="en-US" altLang="ko-KR"/>
              <a:t>, </a:t>
            </a:r>
            <a:r>
              <a:rPr lang="ko-KR" altLang="en-US"/>
              <a:t>감정적으로 분노 또는 수치심을 보이거나 특정 유형의 사람에 대한 두려움을 보이는 행동이 예측징후가 될 수 있습니다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229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>
              <a:defRPr/>
            </a:pPr>
            <a:r>
              <a:rPr lang="ko-KR" altLang="en-US"/>
              <a:t>행태적 분류의 네번째 </a:t>
            </a:r>
            <a:r>
              <a:rPr lang="en-US" altLang="ko-KR"/>
              <a:t>[</a:t>
            </a:r>
            <a:r>
              <a:rPr lang="ko-KR" altLang="en-US"/>
              <a:t>경제적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경제적 학대는 </a:t>
            </a:r>
            <a:r>
              <a:rPr lang="en-US" altLang="ko-KR"/>
              <a:t>“</a:t>
            </a:r>
            <a:r>
              <a:rPr lang="ko-KR" altLang="en-US"/>
              <a:t>어르신의 의사에 반</a:t>
            </a:r>
            <a:r>
              <a:rPr lang="en-US" altLang="ko-KR"/>
              <a:t>(</a:t>
            </a:r>
            <a:r>
              <a:rPr lang="ko-KR" altLang="en-US"/>
              <a:t>反</a:t>
            </a:r>
            <a:r>
              <a:rPr lang="en-US" altLang="ko-KR"/>
              <a:t>)</a:t>
            </a:r>
            <a:r>
              <a:rPr lang="ko-KR" altLang="en-US"/>
              <a:t>하여 어르신 개인의 재산 또는 권리를 빼앗는 경제적 착취</a:t>
            </a:r>
            <a:r>
              <a:rPr lang="en-US" altLang="ko-KR"/>
              <a:t> </a:t>
            </a:r>
            <a:r>
              <a:rPr lang="ko-KR" altLang="en-US"/>
              <a:t>또는 어르신 개인 재산에 관한 법률 권리 위반 등 경제적인 의사결정을 통제하는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대표적으로 어르신의 허락 없이 임금</a:t>
            </a:r>
            <a:r>
              <a:rPr lang="en-US" altLang="ko-KR"/>
              <a:t>, </a:t>
            </a:r>
            <a:r>
              <a:rPr lang="ko-KR" altLang="en-US"/>
              <a:t>연금</a:t>
            </a:r>
            <a:r>
              <a:rPr lang="en-US" altLang="ko-KR"/>
              <a:t>, </a:t>
            </a:r>
            <a:r>
              <a:rPr lang="ko-KR" altLang="en-US"/>
              <a:t>재산</a:t>
            </a:r>
            <a:r>
              <a:rPr lang="en-US" altLang="ko-KR"/>
              <a:t>, </a:t>
            </a:r>
            <a:r>
              <a:rPr lang="ko-KR" altLang="en-US"/>
              <a:t>주식 등을 가로채거나 임의로 사용하는 행위</a:t>
            </a:r>
            <a:r>
              <a:rPr lang="en-US" altLang="ko-KR"/>
              <a:t>, </a:t>
            </a:r>
            <a:r>
              <a:rPr lang="ko-KR" altLang="en-US"/>
              <a:t>어르신 앞으로 나온 공적부조 급여를 가로채거나 허락없이 사용하는 행위</a:t>
            </a:r>
            <a:r>
              <a:rPr lang="en-US" altLang="ko-KR"/>
              <a:t>, </a:t>
            </a:r>
            <a:r>
              <a:rPr lang="ko-KR" altLang="en-US"/>
              <a:t>빌린 돈을 갚지 않거나 귀중한 물건을 돌려주지 않는 행위</a:t>
            </a:r>
            <a:r>
              <a:rPr lang="en-US" altLang="ko-KR"/>
              <a:t>, </a:t>
            </a:r>
            <a:r>
              <a:rPr lang="ko-KR" altLang="en-US"/>
              <a:t>노동의 대가를 정당하게 지급하지 않는 행위</a:t>
            </a:r>
            <a:r>
              <a:rPr lang="en-US" altLang="ko-KR"/>
              <a:t>, </a:t>
            </a:r>
            <a:r>
              <a:rPr lang="ko-KR" altLang="en-US"/>
              <a:t>대리권을 부여 받았으나 악용하는 행위</a:t>
            </a:r>
            <a:r>
              <a:rPr lang="en-US" altLang="ko-KR"/>
              <a:t>, </a:t>
            </a:r>
            <a:r>
              <a:rPr lang="ko-KR" altLang="en-US"/>
              <a:t>부양을 전제로 재산</a:t>
            </a:r>
            <a:r>
              <a:rPr lang="ko-KR" altLang="en-US">
                <a:solidFill>
                  <a:srgbClr val="FF0000"/>
                </a:solidFill>
              </a:rPr>
              <a:t> 상속을 </a:t>
            </a:r>
            <a:r>
              <a:rPr lang="ko-KR" altLang="en-US"/>
              <a:t>증여 받았으나 부양의무를 이행하지 않는 행위 등이 포함됩니다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경제적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어르신의 재산이 갑자기 타인의 명의로 전환이 되거나</a:t>
            </a:r>
            <a:r>
              <a:rPr lang="en-US" altLang="ko-KR"/>
              <a:t>, </a:t>
            </a:r>
            <a:r>
              <a:rPr lang="ko-KR" altLang="en-US"/>
              <a:t>어르신의 허락없이 재산관련 서류를 처리하는 행위</a:t>
            </a:r>
            <a:r>
              <a:rPr lang="en-US" altLang="ko-KR"/>
              <a:t>, </a:t>
            </a:r>
            <a:r>
              <a:rPr lang="ko-KR" altLang="en-US"/>
              <a:t>빌려준 돈 또는 물건을 돌려받지 못한 경우나 어르신 앞으로 나오는 공적부조를 가로채는 행위</a:t>
            </a:r>
            <a:r>
              <a:rPr lang="en-US" altLang="ko-KR"/>
              <a:t>, </a:t>
            </a:r>
            <a:r>
              <a:rPr lang="ko-KR" altLang="en-US"/>
              <a:t>어르신 본인 재산을 마음대로 사용하지 못하는 경우</a:t>
            </a:r>
            <a:r>
              <a:rPr lang="en-US" altLang="ko-KR"/>
              <a:t> </a:t>
            </a:r>
            <a:r>
              <a:rPr lang="ko-KR" altLang="en-US"/>
              <a:t>또는 은행계좌에서 부적절한 거래가 발견되는 경우 등이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669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>
              <a:defRPr/>
            </a:pPr>
            <a:r>
              <a:rPr lang="ko-KR" altLang="en-US"/>
              <a:t>행태적 분류의 다섯번째 </a:t>
            </a:r>
            <a:r>
              <a:rPr lang="en-US" altLang="ko-KR"/>
              <a:t>[</a:t>
            </a:r>
            <a:r>
              <a:rPr lang="ko-KR" altLang="en-US"/>
              <a:t>방임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pPr defTabSz="955589">
              <a:defRPr/>
            </a:pPr>
            <a:endParaRPr lang="en-US" altLang="ko-KR"/>
          </a:p>
          <a:p>
            <a:pPr defTabSz="955589">
              <a:defRPr/>
            </a:pPr>
            <a:r>
              <a:rPr lang="ko-KR" altLang="en-US"/>
              <a:t>방임은 부양의무자에 의한 방임과</a:t>
            </a:r>
            <a:r>
              <a:rPr lang="en-US" altLang="ko-KR"/>
              <a:t>, </a:t>
            </a:r>
            <a:r>
              <a:rPr lang="ko-KR" altLang="en-US"/>
              <a:t>어르신 본인이 스스로를 돌보지 않는 자기방임으로 구분하고 있습니다</a:t>
            </a:r>
            <a:r>
              <a:rPr lang="en-US" altLang="ko-KR"/>
              <a:t>. </a:t>
            </a:r>
          </a:p>
          <a:p>
            <a:pPr defTabSz="955589">
              <a:defRPr/>
            </a:pPr>
            <a:r>
              <a:rPr lang="ko-KR" altLang="en-US"/>
              <a:t>먼저</a:t>
            </a:r>
            <a:r>
              <a:rPr lang="en-US" altLang="ko-KR"/>
              <a:t>, </a:t>
            </a:r>
            <a:r>
              <a:rPr lang="ko-KR" altLang="en-US"/>
              <a:t>부양의무자에 의한 방임에 대해 알아 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방임은 </a:t>
            </a:r>
            <a:r>
              <a:rPr lang="en-US" altLang="ko-KR"/>
              <a:t>“</a:t>
            </a:r>
            <a:r>
              <a:rPr lang="ko-KR" altLang="en-US"/>
              <a:t>부양의무자로서 책임이나 의무를 거부하거나 불이행 또는 포기하여 어르신의 의식주나 의료를 적절하게 제공하지 않는 행위</a:t>
            </a:r>
            <a:r>
              <a:rPr lang="en-US" altLang="ko-KR"/>
              <a:t>”</a:t>
            </a:r>
            <a:r>
              <a:rPr lang="ko-KR" altLang="en-US"/>
              <a:t>를 의미합니다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방임의 대표적 행위로는 도움이 필요한 어르신에게 식사</a:t>
            </a:r>
            <a:r>
              <a:rPr lang="en-US" altLang="ko-KR"/>
              <a:t>,</a:t>
            </a:r>
            <a:r>
              <a:rPr lang="ko-KR" altLang="en-US"/>
              <a:t> 배변처리</a:t>
            </a:r>
            <a:r>
              <a:rPr lang="en-US" altLang="ko-KR"/>
              <a:t>, </a:t>
            </a:r>
            <a:r>
              <a:rPr lang="ko-KR" altLang="en-US"/>
              <a:t>청결유지를 제공하지 않고 방치하는 행위</a:t>
            </a:r>
            <a:r>
              <a:rPr lang="en-US" altLang="ko-KR"/>
              <a:t>, </a:t>
            </a:r>
            <a:r>
              <a:rPr lang="ko-KR" altLang="en-US"/>
              <a:t>심각한 질환이 있는 어르신을 홀로 거주하게 하는 행위</a:t>
            </a:r>
            <a:r>
              <a:rPr lang="en-US" altLang="ko-KR"/>
              <a:t>, </a:t>
            </a:r>
            <a:r>
              <a:rPr lang="ko-KR" altLang="en-US"/>
              <a:t>안정된 주거공간을 제공하지 않는 행위</a:t>
            </a:r>
            <a:r>
              <a:rPr lang="en-US" altLang="ko-KR"/>
              <a:t>, </a:t>
            </a:r>
            <a:r>
              <a:rPr lang="ko-KR" altLang="en-US"/>
              <a:t>경제적 능력이 없는 어르신에게 경제적 지원을 하지않는 행위</a:t>
            </a:r>
            <a:r>
              <a:rPr lang="en-US" altLang="ko-KR"/>
              <a:t>, </a:t>
            </a:r>
            <a:r>
              <a:rPr lang="ko-KR" altLang="en-US"/>
              <a:t>의료적 처치가 필요한 어르신에게 의료를 제공하지 않는 행위</a:t>
            </a:r>
            <a:r>
              <a:rPr lang="en-US" altLang="ko-KR"/>
              <a:t> </a:t>
            </a:r>
            <a:r>
              <a:rPr lang="ko-KR" altLang="en-US"/>
              <a:t>등이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다시 말해 일상생활에 도움이 필요한 어르신에게 적절한 도움이나 의료적 처치 등을 제공하지 않는 행위라고 할 수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방임 학대의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도움이 필요한 어르신에게 적절한 도움</a:t>
            </a:r>
            <a:r>
              <a:rPr lang="en-US" altLang="ko-KR"/>
              <a:t>(</a:t>
            </a:r>
            <a:r>
              <a:rPr lang="ko-KR" altLang="en-US"/>
              <a:t>케어</a:t>
            </a:r>
            <a:r>
              <a:rPr lang="en-US" altLang="ko-KR"/>
              <a:t>)</a:t>
            </a:r>
            <a:r>
              <a:rPr lang="ko-KR" altLang="en-US"/>
              <a:t>이</a:t>
            </a:r>
            <a:r>
              <a:rPr lang="en-US" altLang="ko-KR"/>
              <a:t> </a:t>
            </a:r>
            <a:r>
              <a:rPr lang="ko-KR" altLang="en-US"/>
              <a:t>없으면 나타나는 현상일 것 입니다</a:t>
            </a:r>
            <a:r>
              <a:rPr lang="en-US" altLang="ko-KR"/>
              <a:t>. </a:t>
            </a:r>
            <a:r>
              <a:rPr lang="ko-KR" altLang="en-US"/>
              <a:t>어르신에게 대소변 냄새</a:t>
            </a:r>
            <a:r>
              <a:rPr lang="en-US" altLang="ko-KR"/>
              <a:t>, </a:t>
            </a:r>
            <a:r>
              <a:rPr lang="ko-KR" altLang="en-US"/>
              <a:t>악취 등이 나거나</a:t>
            </a:r>
            <a:r>
              <a:rPr lang="en-US" altLang="ko-KR"/>
              <a:t> </a:t>
            </a:r>
            <a:r>
              <a:rPr lang="ko-KR" altLang="en-US"/>
              <a:t>땀띠</a:t>
            </a:r>
            <a:r>
              <a:rPr lang="en-US" altLang="ko-KR"/>
              <a:t>, </a:t>
            </a:r>
            <a:r>
              <a:rPr lang="ko-KR" altLang="en-US"/>
              <a:t>염증</a:t>
            </a:r>
            <a:r>
              <a:rPr lang="en-US" altLang="ko-KR"/>
              <a:t>,</a:t>
            </a:r>
            <a:r>
              <a:rPr lang="ko-KR" altLang="en-US"/>
              <a:t> 욕창 등이 발견되고</a:t>
            </a:r>
            <a:r>
              <a:rPr lang="en-US" altLang="ko-KR"/>
              <a:t>, </a:t>
            </a:r>
            <a:r>
              <a:rPr lang="ko-KR" altLang="en-US"/>
              <a:t>방치된 경우</a:t>
            </a:r>
            <a:r>
              <a:rPr lang="en-US" altLang="ko-KR"/>
              <a:t>, </a:t>
            </a:r>
            <a:r>
              <a:rPr lang="ko-KR" altLang="en-US"/>
              <a:t>외형적으로 미용이 안되어 있거나 목욕</a:t>
            </a:r>
            <a:r>
              <a:rPr lang="en-US" altLang="ko-KR"/>
              <a:t>, </a:t>
            </a:r>
            <a:r>
              <a:rPr lang="ko-KR" altLang="en-US"/>
              <a:t>옷 입기 등 당연한 신변처리가 안된 상태일 경우</a:t>
            </a:r>
            <a:r>
              <a:rPr lang="en-US" altLang="ko-KR"/>
              <a:t>, </a:t>
            </a:r>
            <a:r>
              <a:rPr lang="ko-KR" altLang="en-US"/>
              <a:t>어르신의 건강과 주변 환경의 안전위험 등의 증후가 보일 경우</a:t>
            </a:r>
            <a:r>
              <a:rPr lang="en-US" altLang="ko-KR"/>
              <a:t>, </a:t>
            </a:r>
            <a:r>
              <a:rPr lang="ko-KR" altLang="en-US"/>
              <a:t>의복</a:t>
            </a:r>
            <a:r>
              <a:rPr lang="en-US" altLang="ko-KR"/>
              <a:t>,</a:t>
            </a:r>
            <a:r>
              <a:rPr lang="ko-KR" altLang="en-US"/>
              <a:t> 이불 등의 정돈이 제대로 되어 있지 않는 비위생적인 주거환경에 방치된 경우 등이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312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다음은 </a:t>
            </a:r>
            <a:r>
              <a:rPr lang="en-US" altLang="ko-KR"/>
              <a:t>[</a:t>
            </a:r>
            <a:r>
              <a:rPr lang="ko-KR" altLang="en-US"/>
              <a:t>자기방임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자기방임은 말 그대로 어르신 스스로 본인을 돌보지 않는 행위를 말합니다</a:t>
            </a:r>
            <a:r>
              <a:rPr lang="en-US" altLang="ko-KR"/>
              <a:t>. </a:t>
            </a:r>
            <a:r>
              <a:rPr lang="ko-KR" altLang="en-US"/>
              <a:t>예를 들어 스스로에게 의식주를 제공하지 않거나</a:t>
            </a:r>
            <a:r>
              <a:rPr lang="en-US" altLang="ko-KR"/>
              <a:t>, </a:t>
            </a:r>
            <a:r>
              <a:rPr lang="ko-KR" altLang="en-US"/>
              <a:t>아파도 병원에 가지 않는 행위</a:t>
            </a:r>
            <a:r>
              <a:rPr lang="en-US" altLang="ko-KR"/>
              <a:t>, </a:t>
            </a:r>
            <a:r>
              <a:rPr lang="ko-KR" altLang="en-US"/>
              <a:t>또는 최소한의 자기보호와 관련된 행위를 의도적으로 포기하는 행위를 의미 합니다</a:t>
            </a:r>
            <a:r>
              <a:rPr lang="en-US" altLang="ko-KR"/>
              <a:t>. </a:t>
            </a:r>
          </a:p>
          <a:p>
            <a:endParaRPr lang="en-US" altLang="ko-KR" sz="1300"/>
          </a:p>
          <a:p>
            <a:r>
              <a:rPr lang="ko-KR" altLang="en-US"/>
              <a:t>대표적 행위로는 의료적 처치가 필요한 상황임에도 치료 행위를 거부하는 경우</a:t>
            </a:r>
            <a:r>
              <a:rPr lang="en-US" altLang="ko-KR"/>
              <a:t>, </a:t>
            </a:r>
            <a:r>
              <a:rPr lang="ko-KR" altLang="en-US"/>
              <a:t>생존을 위한 의식주를 거부하거나 돌봄을 거부하여 어르신의 생명이 위협받는 행위를 하는 경우</a:t>
            </a:r>
            <a:r>
              <a:rPr lang="en-US" altLang="ko-KR"/>
              <a:t>, </a:t>
            </a:r>
            <a:r>
              <a:rPr lang="ko-KR" altLang="en-US"/>
              <a:t>자살시도 등을 하는 경우가 있습니다</a:t>
            </a:r>
            <a:r>
              <a:rPr lang="en-US" altLang="ko-KR"/>
              <a:t>. </a:t>
            </a:r>
          </a:p>
          <a:p>
            <a:endParaRPr lang="en-US" altLang="ko-KR" sz="1300"/>
          </a:p>
          <a:p>
            <a:r>
              <a:rPr lang="ko-KR" altLang="en-US"/>
              <a:t>자기방임의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대표적 행위에 언급된 것처럼 의도적으로 병원에 가지 않거나</a:t>
            </a:r>
            <a:r>
              <a:rPr lang="en-US" altLang="ko-KR"/>
              <a:t>, </a:t>
            </a:r>
            <a:r>
              <a:rPr lang="ko-KR" altLang="en-US"/>
              <a:t>자살을 시도하거나</a:t>
            </a:r>
            <a:r>
              <a:rPr lang="en-US" altLang="ko-KR"/>
              <a:t>, </a:t>
            </a:r>
            <a:r>
              <a:rPr lang="ko-KR" altLang="en-US"/>
              <a:t>필수적인 의식주 제공을 거부하는 등의 행동을 보입니다</a:t>
            </a:r>
            <a:r>
              <a:rPr lang="en-US" altLang="ko-KR"/>
              <a:t>. </a:t>
            </a:r>
            <a:r>
              <a:rPr lang="ko-KR" altLang="en-US"/>
              <a:t>자기방임을 하는 어르신의 경우 우울감과 무기력한 모습을 보이기도 합니다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01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>
              <a:defRPr/>
            </a:pPr>
            <a:r>
              <a:rPr lang="ko-KR" altLang="en-US"/>
              <a:t>행태적 분류의 마지막 </a:t>
            </a:r>
            <a:r>
              <a:rPr lang="en-US" altLang="ko-KR"/>
              <a:t>[</a:t>
            </a:r>
            <a:r>
              <a:rPr lang="ko-KR" altLang="en-US"/>
              <a:t>유기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pPr defTabSz="955589">
              <a:defRPr/>
            </a:pPr>
            <a:endParaRPr lang="en-US" altLang="ko-KR"/>
          </a:p>
          <a:p>
            <a:pPr defTabSz="955589">
              <a:defRPr/>
            </a:pPr>
            <a:r>
              <a:rPr lang="ko-KR" altLang="en-US"/>
              <a:t>유기는 </a:t>
            </a:r>
            <a:r>
              <a:rPr lang="en-US" altLang="ko-KR"/>
              <a:t>“</a:t>
            </a:r>
            <a:r>
              <a:rPr lang="ko-KR" altLang="en-US"/>
              <a:t>보호자 또는 부양의무자가 어르신을 버리는 행위</a:t>
            </a:r>
            <a:r>
              <a:rPr lang="en-US" altLang="ko-KR"/>
              <a:t>”</a:t>
            </a:r>
            <a:r>
              <a:rPr lang="ko-KR" altLang="en-US"/>
              <a:t>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유기는 대표적으로 연락을 두절하거나 왕래하지 않는 행위</a:t>
            </a:r>
            <a:r>
              <a:rPr lang="en-US" altLang="ko-KR"/>
              <a:t>, </a:t>
            </a:r>
            <a:r>
              <a:rPr lang="ko-KR" altLang="en-US"/>
              <a:t>어르신을 시설</a:t>
            </a:r>
            <a:r>
              <a:rPr lang="en-US" altLang="ko-KR"/>
              <a:t> </a:t>
            </a:r>
            <a:r>
              <a:rPr lang="ko-KR" altLang="en-US"/>
              <a:t>또는 병원에 입소 시키고 연락</a:t>
            </a:r>
            <a:r>
              <a:rPr lang="en-US" altLang="ko-KR"/>
              <a:t>, </a:t>
            </a:r>
            <a:r>
              <a:rPr lang="ko-KR" altLang="en-US"/>
              <a:t>왕래를 두절하는 행위</a:t>
            </a:r>
            <a:r>
              <a:rPr lang="en-US" altLang="ko-KR"/>
              <a:t>, </a:t>
            </a:r>
            <a:r>
              <a:rPr lang="ko-KR" altLang="en-US"/>
              <a:t>어르신을 낯선 장소에 버리는 행위</a:t>
            </a:r>
            <a:r>
              <a:rPr lang="en-US" altLang="ko-KR"/>
              <a:t>, </a:t>
            </a:r>
            <a:r>
              <a:rPr lang="ko-KR" altLang="en-US"/>
              <a:t>배회노인에 대해 부양의무자가 부양의무 이행을 거부하는 행위 등을 말합니다</a:t>
            </a:r>
            <a:r>
              <a:rPr lang="en-US" altLang="ko-KR"/>
              <a:t>.</a:t>
            </a:r>
          </a:p>
          <a:p>
            <a:r>
              <a:rPr lang="en-US" altLang="ko-KR"/>
              <a:t> </a:t>
            </a:r>
          </a:p>
          <a:p>
            <a:r>
              <a:rPr lang="ko-KR" altLang="en-US"/>
              <a:t>유기의 예측징후에 대해 알아보겠습니다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어르신이 낯선 장소에서 배회하고 있는 경우</a:t>
            </a:r>
            <a:r>
              <a:rPr lang="en-US" altLang="ko-KR"/>
              <a:t>, </a:t>
            </a:r>
            <a:r>
              <a:rPr lang="ko-KR" altLang="en-US"/>
              <a:t>시설 또는 병원에 입소한 어르신과 연락을 두절하거나 왕래하지 않는 경우</a:t>
            </a:r>
            <a:r>
              <a:rPr lang="en-US" altLang="ko-KR"/>
              <a:t>, </a:t>
            </a:r>
            <a:r>
              <a:rPr lang="ko-KR" altLang="en-US"/>
              <a:t>시설에 입소하지 않더라도 평소 어르신과 연락을 두절하거나 왕래하지 않는 경우 등이 유기의 예측징후에 해당됩니다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지금까지 노인학대의 행태적 분류 </a:t>
            </a:r>
            <a:r>
              <a:rPr lang="en-US" altLang="ko-KR"/>
              <a:t>6</a:t>
            </a:r>
            <a:r>
              <a:rPr lang="ko-KR" altLang="en-US"/>
              <a:t>가지에 대해 알아보았습니다</a:t>
            </a:r>
            <a:r>
              <a:rPr lang="en-US" altLang="ko-KR"/>
              <a:t>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601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 </a:t>
            </a:r>
            <a:r>
              <a:rPr lang="en-US" altLang="ko-KR"/>
              <a:t>“</a:t>
            </a:r>
            <a:r>
              <a:rPr lang="ko-KR" altLang="en-US"/>
              <a:t>노인학대</a:t>
            </a:r>
            <a:r>
              <a:rPr lang="en-US" altLang="ko-KR"/>
              <a:t>, </a:t>
            </a:r>
            <a:r>
              <a:rPr lang="ko-KR" altLang="en-US"/>
              <a:t>얼마나 많이 발생하고 있을까요</a:t>
            </a:r>
            <a:r>
              <a:rPr lang="en-US" altLang="ko-KR"/>
              <a:t>?”</a:t>
            </a:r>
          </a:p>
          <a:p>
            <a:endParaRPr lang="en-US" altLang="ko-KR"/>
          </a:p>
          <a:p>
            <a:r>
              <a:rPr lang="ko-KR" altLang="en-US"/>
              <a:t>보건복지부</a:t>
            </a:r>
            <a:r>
              <a:rPr lang="en-US" altLang="ko-KR"/>
              <a:t>, </a:t>
            </a:r>
            <a:r>
              <a:rPr lang="ko-KR" altLang="en-US"/>
              <a:t>중앙노인보호전문기관에서 발간한 </a:t>
            </a:r>
            <a:r>
              <a:rPr lang="en-US" altLang="ko-KR"/>
              <a:t>2020</a:t>
            </a:r>
            <a:r>
              <a:rPr lang="ko-KR" altLang="en-US"/>
              <a:t>년 </a:t>
            </a:r>
            <a:r>
              <a:rPr lang="en-US" altLang="ko-KR"/>
              <a:t>“</a:t>
            </a:r>
            <a:r>
              <a:rPr lang="ko-KR" altLang="en-US"/>
              <a:t>노인학대 현황보고서</a:t>
            </a:r>
            <a:r>
              <a:rPr lang="en-US" altLang="ko-KR"/>
              <a:t>’ </a:t>
            </a:r>
            <a:r>
              <a:rPr lang="ko-KR" altLang="en-US"/>
              <a:t>데이터를 보면서 노인학대 현황에 대해 알아보겠습니다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</a:t>
            </a:r>
            <a:r>
              <a:rPr lang="en-US" altLang="ko-KR"/>
              <a:t>, [</a:t>
            </a:r>
            <a:r>
              <a:rPr lang="ko-KR" altLang="en-US"/>
              <a:t>연도별 노인학대 신고건수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  </a:t>
            </a:r>
          </a:p>
          <a:p>
            <a:r>
              <a:rPr lang="ko-KR" altLang="en-US"/>
              <a:t>전체 노인학대 신고건수는 </a:t>
            </a:r>
            <a:r>
              <a:rPr lang="en-US" altLang="ko-KR"/>
              <a:t>2019</a:t>
            </a:r>
            <a:r>
              <a:rPr lang="ko-KR" altLang="en-US"/>
              <a:t>년</a:t>
            </a:r>
            <a:r>
              <a:rPr lang="en-US" altLang="ko-KR"/>
              <a:t> 16,071</a:t>
            </a:r>
            <a:r>
              <a:rPr lang="ko-KR" altLang="en-US"/>
              <a:t>건에서 </a:t>
            </a:r>
            <a:r>
              <a:rPr lang="en-US" altLang="ko-KR"/>
              <a:t>2020</a:t>
            </a:r>
            <a:r>
              <a:rPr lang="ko-KR" altLang="en-US"/>
              <a:t>년</a:t>
            </a:r>
            <a:r>
              <a:rPr lang="en-US" altLang="ko-KR"/>
              <a:t> 16,973</a:t>
            </a:r>
            <a:r>
              <a:rPr lang="ko-KR" altLang="en-US"/>
              <a:t>건으로 </a:t>
            </a:r>
            <a:r>
              <a:rPr lang="en-US" altLang="ko-KR"/>
              <a:t>5.6%</a:t>
            </a:r>
            <a:r>
              <a:rPr lang="ko-KR" altLang="en-US"/>
              <a:t>가 증가하였고</a:t>
            </a:r>
            <a:r>
              <a:rPr lang="en-US" altLang="ko-KR"/>
              <a:t>, </a:t>
            </a:r>
          </a:p>
          <a:p>
            <a:r>
              <a:rPr lang="en-US" altLang="ko-KR"/>
              <a:t>‘</a:t>
            </a:r>
            <a:r>
              <a:rPr lang="ko-KR" altLang="en-US"/>
              <a:t>노인학대사례</a:t>
            </a:r>
            <a:r>
              <a:rPr lang="en-US" altLang="ko-KR"/>
              <a:t>’ </a:t>
            </a:r>
            <a:r>
              <a:rPr lang="ko-KR" altLang="en-US"/>
              <a:t>건수도 </a:t>
            </a:r>
            <a:r>
              <a:rPr lang="en-US" altLang="ko-KR"/>
              <a:t>2019</a:t>
            </a:r>
            <a:r>
              <a:rPr lang="ko-KR" altLang="en-US"/>
              <a:t>년</a:t>
            </a:r>
            <a:r>
              <a:rPr lang="en-US" altLang="ko-KR"/>
              <a:t> 5,243</a:t>
            </a:r>
            <a:r>
              <a:rPr lang="ko-KR" altLang="en-US"/>
              <a:t>건</a:t>
            </a:r>
            <a:r>
              <a:rPr lang="en-US" altLang="ko-KR"/>
              <a:t> </a:t>
            </a:r>
            <a:r>
              <a:rPr lang="ko-KR" altLang="en-US"/>
              <a:t>대비 </a:t>
            </a:r>
            <a:r>
              <a:rPr lang="en-US" altLang="ko-KR"/>
              <a:t>2020</a:t>
            </a:r>
            <a:r>
              <a:rPr lang="ko-KR" altLang="en-US"/>
              <a:t>년 </a:t>
            </a:r>
            <a:r>
              <a:rPr lang="en-US" altLang="ko-KR"/>
              <a:t>6,259</a:t>
            </a:r>
            <a:r>
              <a:rPr lang="ko-KR" altLang="en-US"/>
              <a:t>건으로 약 </a:t>
            </a:r>
            <a:r>
              <a:rPr lang="en-US" altLang="ko-KR"/>
              <a:t>19.4% </a:t>
            </a:r>
            <a:r>
              <a:rPr lang="ko-KR" altLang="en-US"/>
              <a:t>증가하였습니다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/>
              <a:t>2020</a:t>
            </a:r>
            <a:r>
              <a:rPr lang="ko-KR" altLang="en-US"/>
              <a:t>년 발생한 노인학대 행태적 유형에 대한 건수로는</a:t>
            </a:r>
            <a:endParaRPr lang="en-US" altLang="ko-KR"/>
          </a:p>
          <a:p>
            <a:r>
              <a:rPr lang="ko-KR" altLang="en-US"/>
              <a:t>정서적 학대가 </a:t>
            </a:r>
            <a:r>
              <a:rPr lang="en-US" altLang="ko-KR"/>
              <a:t>4,188</a:t>
            </a:r>
            <a:r>
              <a:rPr lang="ko-KR" altLang="en-US"/>
              <a:t>건으로 </a:t>
            </a:r>
            <a:r>
              <a:rPr lang="en-US" altLang="ko-KR"/>
              <a:t>42.7%</a:t>
            </a:r>
            <a:r>
              <a:rPr lang="ko-KR" altLang="en-US"/>
              <a:t>로 가장 높은 비율을 차지하였으며</a:t>
            </a:r>
            <a:r>
              <a:rPr lang="en-US" altLang="ko-KR"/>
              <a:t>, </a:t>
            </a:r>
            <a:r>
              <a:rPr lang="ko-KR" altLang="en-US"/>
              <a:t>다음은 신체적 학대</a:t>
            </a:r>
            <a:r>
              <a:rPr lang="en-US" altLang="ko-KR"/>
              <a:t>(3,917</a:t>
            </a:r>
            <a:r>
              <a:rPr lang="ko-KR" altLang="en-US"/>
              <a:t>건</a:t>
            </a:r>
            <a:r>
              <a:rPr lang="en-US" altLang="ko-KR"/>
              <a:t>), </a:t>
            </a:r>
            <a:r>
              <a:rPr lang="ko-KR" altLang="en-US"/>
              <a:t>방임</a:t>
            </a:r>
            <a:r>
              <a:rPr lang="en-US" altLang="ko-KR"/>
              <a:t>(760</a:t>
            </a:r>
            <a:r>
              <a:rPr lang="ko-KR" altLang="en-US"/>
              <a:t>건</a:t>
            </a:r>
            <a:r>
              <a:rPr lang="en-US" altLang="ko-KR"/>
              <a:t>)</a:t>
            </a:r>
            <a:r>
              <a:rPr lang="ko-KR" altLang="en-US"/>
              <a:t>순으로 높았습니다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endParaRPr lang="en-US" altLang="ko-KR"/>
          </a:p>
          <a:p>
            <a:endParaRPr lang="ko-KR" altLang="en-US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711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 노인학대는 </a:t>
            </a:r>
            <a:r>
              <a:rPr lang="en-US" altLang="ko-KR"/>
              <a:t>‘</a:t>
            </a:r>
            <a:r>
              <a:rPr lang="ko-KR" altLang="en-US"/>
              <a:t>누구</a:t>
            </a:r>
            <a:r>
              <a:rPr lang="en-US" altLang="ko-KR"/>
              <a:t>’</a:t>
            </a:r>
            <a:r>
              <a:rPr lang="ko-KR" altLang="en-US"/>
              <a:t>에 의해</a:t>
            </a:r>
            <a:r>
              <a:rPr lang="en-US" altLang="ko-KR"/>
              <a:t>, </a:t>
            </a:r>
            <a:r>
              <a:rPr lang="ko-KR" altLang="en-US"/>
              <a:t>주로 </a:t>
            </a:r>
            <a:r>
              <a:rPr lang="en-US" altLang="ko-KR"/>
              <a:t>‘</a:t>
            </a:r>
            <a:r>
              <a:rPr lang="ko-KR" altLang="en-US"/>
              <a:t>어디</a:t>
            </a:r>
            <a:r>
              <a:rPr lang="en-US" altLang="ko-KR"/>
              <a:t>’</a:t>
            </a:r>
            <a:r>
              <a:rPr lang="ko-KR" altLang="en-US"/>
              <a:t>에서 발생할까요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ko-KR" altLang="en-US"/>
              <a:t>노인학대 행위자 유형으로는 아들이 </a:t>
            </a:r>
            <a:r>
              <a:rPr lang="en-US" altLang="ko-KR"/>
              <a:t>2,288</a:t>
            </a:r>
            <a:r>
              <a:rPr lang="ko-KR" altLang="en-US"/>
              <a:t>건으로 가장 많았으며</a:t>
            </a:r>
            <a:r>
              <a:rPr lang="en-US" altLang="ko-KR"/>
              <a:t>, </a:t>
            </a:r>
            <a:r>
              <a:rPr lang="ko-KR" altLang="en-US"/>
              <a:t>배우자에 의한 학대가 </a:t>
            </a:r>
            <a:r>
              <a:rPr lang="en-US" altLang="ko-KR"/>
              <a:t>2,120</a:t>
            </a:r>
            <a:r>
              <a:rPr lang="ko-KR" altLang="en-US"/>
              <a:t>건</a:t>
            </a:r>
            <a:r>
              <a:rPr lang="en-US" altLang="ko-KR"/>
              <a:t>,</a:t>
            </a:r>
            <a:r>
              <a:rPr lang="ko-KR" altLang="en-US"/>
              <a:t> 기관종사자 </a:t>
            </a:r>
            <a:r>
              <a:rPr lang="en-US" altLang="ko-KR"/>
              <a:t>874</a:t>
            </a:r>
            <a:r>
              <a:rPr lang="ko-KR" altLang="en-US"/>
              <a:t>건</a:t>
            </a:r>
            <a:r>
              <a:rPr lang="en-US" altLang="ko-KR"/>
              <a:t>, </a:t>
            </a:r>
            <a:r>
              <a:rPr lang="ko-KR" altLang="en-US"/>
              <a:t>딸에 의한 학대가 </a:t>
            </a:r>
            <a:r>
              <a:rPr lang="en-US" altLang="ko-KR"/>
              <a:t>589</a:t>
            </a:r>
            <a:r>
              <a:rPr lang="ko-KR" altLang="en-US"/>
              <a:t>건 순으로 높았습니다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다음은 학대 발생장소입니다</a:t>
            </a:r>
            <a:r>
              <a:rPr lang="en-US" altLang="ko-KR"/>
              <a:t>. </a:t>
            </a:r>
          </a:p>
          <a:p>
            <a:r>
              <a:rPr lang="ko-KR" altLang="en-US"/>
              <a:t>학대 발생장소는 가정내에서 일어나는 경우가 </a:t>
            </a:r>
            <a:r>
              <a:rPr lang="en-US" altLang="ko-KR"/>
              <a:t>5,505</a:t>
            </a:r>
            <a:r>
              <a:rPr lang="ko-KR" altLang="en-US"/>
              <a:t>건</a:t>
            </a:r>
            <a:r>
              <a:rPr lang="en-US" altLang="ko-KR"/>
              <a:t>, 88%</a:t>
            </a:r>
            <a:r>
              <a:rPr lang="ko-KR" altLang="en-US"/>
              <a:t>로 가장 많았으며</a:t>
            </a:r>
            <a:r>
              <a:rPr lang="en-US" altLang="ko-KR"/>
              <a:t>, </a:t>
            </a:r>
            <a:r>
              <a:rPr lang="ko-KR" altLang="en-US"/>
              <a:t>다음은 생활시설 </a:t>
            </a:r>
            <a:r>
              <a:rPr lang="en-US" altLang="ko-KR"/>
              <a:t>521</a:t>
            </a:r>
            <a:r>
              <a:rPr lang="ko-KR" altLang="en-US"/>
              <a:t>건</a:t>
            </a:r>
            <a:r>
              <a:rPr lang="en-US" altLang="ko-KR"/>
              <a:t>(8.3%), </a:t>
            </a:r>
            <a:r>
              <a:rPr lang="ko-KR" altLang="en-US"/>
              <a:t>이용시설</a:t>
            </a:r>
            <a:r>
              <a:rPr lang="en-US" altLang="ko-KR"/>
              <a:t> 92</a:t>
            </a:r>
            <a:r>
              <a:rPr lang="ko-KR" altLang="en-US"/>
              <a:t>건의 순이었습니다</a:t>
            </a:r>
            <a:r>
              <a:rPr lang="en-US" altLang="ko-KR"/>
              <a:t>. </a:t>
            </a:r>
          </a:p>
          <a:p>
            <a:r>
              <a:rPr lang="ko-KR" altLang="en-US"/>
              <a:t>노인학대 신고는 매년 증가하고 있으며</a:t>
            </a:r>
            <a:r>
              <a:rPr lang="en-US" altLang="ko-KR"/>
              <a:t> </a:t>
            </a:r>
            <a:r>
              <a:rPr lang="ko-KR" altLang="en-US"/>
              <a:t>노인학대 판정건수도 매년 증가하고 있습니다</a:t>
            </a:r>
            <a:r>
              <a:rPr lang="en-US" altLang="ko-KR"/>
              <a:t>. </a:t>
            </a:r>
          </a:p>
          <a:p>
            <a:r>
              <a:rPr lang="ko-KR" altLang="en-US"/>
              <a:t>그러나</a:t>
            </a:r>
            <a:r>
              <a:rPr lang="en-US" altLang="ko-KR"/>
              <a:t> </a:t>
            </a:r>
            <a:r>
              <a:rPr lang="ko-KR" altLang="en-US"/>
              <a:t>신고된 노인학대는 아마도 빙산의 일각 수준일 것입니다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우리는 이번 교육을 통해 노인학대가 무엇인지 정확하게 알고</a:t>
            </a:r>
            <a:r>
              <a:rPr lang="en-US" altLang="ko-KR"/>
              <a:t>, </a:t>
            </a:r>
            <a:r>
              <a:rPr lang="ko-KR" altLang="en-US"/>
              <a:t>노인학대 의심 및 목격 시 신고방법에 대해 배워보도록 하겠습니다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290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지금부터는 앞서 배운 노인학대 </a:t>
            </a:r>
            <a:r>
              <a:rPr lang="en-US" altLang="ko-KR"/>
              <a:t>“</a:t>
            </a:r>
            <a:r>
              <a:rPr lang="ko-KR" altLang="en-US"/>
              <a:t>공간적</a:t>
            </a:r>
            <a:r>
              <a:rPr lang="en-US" altLang="ko-KR"/>
              <a:t>”, “</a:t>
            </a:r>
            <a:r>
              <a:rPr lang="ko-KR" altLang="en-US"/>
              <a:t>행태적</a:t>
            </a:r>
            <a:r>
              <a:rPr lang="en-US" altLang="ko-KR"/>
              <a:t>” </a:t>
            </a:r>
            <a:r>
              <a:rPr lang="ko-KR" altLang="en-US"/>
              <a:t>분류로 봤던 노인학대를 사례를 통해 알아보도록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무심코 했던 행동들이</a:t>
            </a:r>
            <a:r>
              <a:rPr lang="en-US" altLang="ko-KR"/>
              <a:t> </a:t>
            </a:r>
            <a:r>
              <a:rPr lang="ko-KR" altLang="en-US"/>
              <a:t>혹은 </a:t>
            </a:r>
            <a:r>
              <a:rPr lang="en-US" altLang="ko-KR"/>
              <a:t>‘</a:t>
            </a:r>
            <a:r>
              <a:rPr lang="ko-KR" altLang="en-US"/>
              <a:t>이런게 노인학대일까</a:t>
            </a:r>
            <a:r>
              <a:rPr lang="en-US" altLang="ko-KR"/>
              <a:t>?’</a:t>
            </a:r>
            <a:r>
              <a:rPr lang="ko-KR" altLang="en-US"/>
              <a:t>라고 생각했던 행동들이 노인학대가 될 수 있다는 것 기억해야 합니다</a:t>
            </a:r>
            <a:r>
              <a:rPr lang="en-US" altLang="ko-KR"/>
              <a:t>.  </a:t>
            </a:r>
          </a:p>
          <a:p>
            <a:endParaRPr lang="en-US" altLang="ko-KR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737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첫번째 사례는 가정에서 일어난 </a:t>
            </a:r>
            <a:r>
              <a:rPr lang="en-US" altLang="ko-KR"/>
              <a:t>[</a:t>
            </a:r>
            <a:r>
              <a:rPr lang="ko-KR" altLang="en-US"/>
              <a:t>신체적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의부증이 있는 김할머니는 남편인 박할아버지의 외도를 끊임없이 의심하였고</a:t>
            </a:r>
            <a:r>
              <a:rPr lang="en-US" altLang="ko-KR"/>
              <a:t>, </a:t>
            </a:r>
            <a:r>
              <a:rPr lang="ko-KR" altLang="en-US"/>
              <a:t>의심이 커져 하루에도 몇 번씩 박할아버지를 때리고</a:t>
            </a:r>
            <a:r>
              <a:rPr lang="en-US" altLang="ko-KR"/>
              <a:t>, </a:t>
            </a:r>
            <a:r>
              <a:rPr lang="ko-KR" altLang="en-US"/>
              <a:t>외출하지 못하도록 밖에서 방문을 잠가 버리는 등의 행동을 오랜기간 지속하였습니다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박할아버지는 이러한 사실을 차마 자식들에게도 알릴 수 없었고</a:t>
            </a:r>
            <a:r>
              <a:rPr lang="en-US" altLang="ko-KR"/>
              <a:t>, </a:t>
            </a:r>
            <a:r>
              <a:rPr lang="ko-KR" altLang="en-US"/>
              <a:t>부인인 할머니를 신고할 수 없다는 생각으로 버텼으나 폭력이 날로 심해져 결국 경찰에 도움을 요청했습니다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신고받은</a:t>
            </a:r>
            <a:r>
              <a:rPr lang="en-US" altLang="ko-KR"/>
              <a:t> </a:t>
            </a:r>
            <a:r>
              <a:rPr lang="ko-KR" altLang="en-US"/>
              <a:t>경찰은 노인보호전문기관에 해당 사례를 의뢰하였으며</a:t>
            </a:r>
            <a:r>
              <a:rPr lang="en-US" altLang="ko-KR"/>
              <a:t>, </a:t>
            </a:r>
          </a:p>
          <a:p>
            <a:r>
              <a:rPr lang="ko-KR" altLang="en-US"/>
              <a:t>노인보호전문기관은 경찰과 함께 박할아버지댁에 방문하여 현장조사를 진행하였습니다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조사결과 김할머니에 의한 신체적학대가 있었음을 확인하였으며</a:t>
            </a:r>
            <a:r>
              <a:rPr lang="en-US" altLang="ko-KR"/>
              <a:t>, </a:t>
            </a:r>
            <a:r>
              <a:rPr lang="ko-KR" altLang="en-US"/>
              <a:t>지속적인 상담을 통해 두 어르신에 대한 서비스 계획을 수립하여 </a:t>
            </a:r>
            <a:endParaRPr lang="en-US" altLang="ko-KR"/>
          </a:p>
          <a:p>
            <a:r>
              <a:rPr lang="ko-KR" altLang="en-US"/>
              <a:t>김할머니에게는 지속적인 심리 상담치료를 박할아버지에게는 병원치료 및 할아버지 동의하에 학대피해노인전용쉼터에 입소하여 안정을 찾을 수 있도록 하였습니다</a:t>
            </a:r>
            <a:r>
              <a:rPr lang="en-US" altLang="ko-KR"/>
              <a:t>.  </a:t>
            </a:r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074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두번째 사례는 가정에서 일어난 </a:t>
            </a:r>
            <a:r>
              <a:rPr lang="en-US" altLang="ko-KR"/>
              <a:t>[</a:t>
            </a:r>
            <a:r>
              <a:rPr lang="ko-KR" altLang="en-US"/>
              <a:t>정서적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파킨슨병으로 거동이 불편한 최할머니는 큰아들 부부와 함께 생활하였습니다</a:t>
            </a:r>
            <a:r>
              <a:rPr lang="en-US" altLang="ko-KR"/>
              <a:t>. </a:t>
            </a:r>
            <a:r>
              <a:rPr lang="ko-KR" altLang="en-US"/>
              <a:t>최할머니에게 아픈 몸보다 힘든 것은 정신적인 고통이었습니다</a:t>
            </a:r>
            <a:r>
              <a:rPr lang="en-US" altLang="ko-KR"/>
              <a:t>.</a:t>
            </a:r>
          </a:p>
          <a:p>
            <a:r>
              <a:rPr lang="ko-KR" altLang="en-US"/>
              <a:t>큰아들 부부는 할머니 면전에 </a:t>
            </a:r>
            <a:r>
              <a:rPr lang="en-US" altLang="ko-KR"/>
              <a:t>”</a:t>
            </a:r>
            <a:r>
              <a:rPr lang="ko-KR" altLang="en-US"/>
              <a:t>노인네 돈은 안 벌면서 밥은 얼마나 많이 먹는지 모르겠다</a:t>
            </a:r>
            <a:r>
              <a:rPr lang="en-US" altLang="ko-KR"/>
              <a:t>”, “</a:t>
            </a:r>
            <a:r>
              <a:rPr lang="ko-KR" altLang="en-US"/>
              <a:t>병원비며 약값이며 감당이 안된다</a:t>
            </a:r>
            <a:r>
              <a:rPr lang="en-US" altLang="ko-KR"/>
              <a:t>”, “</a:t>
            </a:r>
            <a:r>
              <a:rPr lang="ko-KR" altLang="en-US"/>
              <a:t>냄새 난다</a:t>
            </a:r>
            <a:r>
              <a:rPr lang="en-US" altLang="ko-KR"/>
              <a:t>”</a:t>
            </a:r>
            <a:r>
              <a:rPr lang="ko-KR" altLang="en-US"/>
              <a:t>등 수시로 눈치를 주고 모욕감을 느끼는 언행을 일삼았습니다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최할머니는 건강이 안 좋아져 당장 병원에 가야 했지만 말하면 또 구박받을까 두려워 아픈 것을 꾹 참다가 쓰러져 병원에 이송되었습니다</a:t>
            </a:r>
            <a:r>
              <a:rPr lang="en-US" altLang="ko-KR"/>
              <a:t>. </a:t>
            </a:r>
            <a:r>
              <a:rPr lang="ko-KR" altLang="en-US"/>
              <a:t>이를 이상하게 여긴 의료진은 노인학대를 의심하였고</a:t>
            </a:r>
            <a:r>
              <a:rPr lang="en-US" altLang="ko-KR"/>
              <a:t>, </a:t>
            </a:r>
            <a:r>
              <a:rPr lang="ko-KR" altLang="en-US"/>
              <a:t>긴 설득 끝에 할머니의 사정을 들을 수 있었습니다</a:t>
            </a:r>
            <a:r>
              <a:rPr lang="en-US" altLang="ko-KR"/>
              <a:t>. </a:t>
            </a:r>
            <a:r>
              <a:rPr lang="ko-KR" altLang="en-US"/>
              <a:t>의료진은 할머니에게 노인보호전문기관을 알렸고 도움을 요청하고자 함께 신고하였습니다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신고접수를 받은 노인보호전문기관은 현장조사를 통해 큰아들 부부에 의한 </a:t>
            </a:r>
            <a:r>
              <a:rPr lang="en-US" altLang="ko-KR"/>
              <a:t>“</a:t>
            </a:r>
            <a:r>
              <a:rPr lang="ko-KR" altLang="en-US"/>
              <a:t>정서적 학대</a:t>
            </a:r>
            <a:r>
              <a:rPr lang="en-US" altLang="ko-KR"/>
              <a:t>”, “</a:t>
            </a:r>
            <a:r>
              <a:rPr lang="ko-KR" altLang="en-US"/>
              <a:t>방임</a:t>
            </a:r>
            <a:r>
              <a:rPr lang="en-US" altLang="ko-KR"/>
              <a:t>”</a:t>
            </a:r>
            <a:r>
              <a:rPr lang="ko-KR" altLang="en-US"/>
              <a:t>을 확인하였으며</a:t>
            </a:r>
            <a:r>
              <a:rPr lang="en-US" altLang="ko-KR"/>
              <a:t>, </a:t>
            </a:r>
            <a:r>
              <a:rPr lang="ko-KR" altLang="en-US"/>
              <a:t>이에 따른 서비스 계획을 수립하였습니다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노인보호전문기관은 학대행위자인 큰아들 부부에게는 노인학대 행위자 대상 상담 교육프로그램에 필수적으로 참여하도록 조치하였으며</a:t>
            </a:r>
            <a:r>
              <a:rPr lang="en-US" altLang="ko-KR"/>
              <a:t>, </a:t>
            </a:r>
          </a:p>
          <a:p>
            <a:r>
              <a:rPr lang="ko-KR" altLang="en-US"/>
              <a:t>심적으로 불안한 최할머니는 회복을 위한 치유 프로그램에 참여 및 이후 양로시설에 입소하실 수 있도록 도왔습니다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r>
              <a:rPr lang="ko-KR" altLang="en-US"/>
              <a:t>참고로 대부분의 학대는 </a:t>
            </a:r>
            <a:r>
              <a:rPr lang="en-US" altLang="ko-KR"/>
              <a:t>1</a:t>
            </a:r>
            <a:r>
              <a:rPr lang="ko-KR" altLang="en-US"/>
              <a:t>가지만 발생되지 않습니다</a:t>
            </a:r>
            <a:r>
              <a:rPr lang="en-US" altLang="ko-KR"/>
              <a:t>. </a:t>
            </a:r>
            <a:r>
              <a:rPr lang="ko-KR" altLang="en-US"/>
              <a:t>이것을 </a:t>
            </a:r>
            <a:r>
              <a:rPr lang="en-US" altLang="ko-KR"/>
              <a:t>‘</a:t>
            </a:r>
            <a:r>
              <a:rPr lang="ko-KR" altLang="en-US"/>
              <a:t>중복학대</a:t>
            </a:r>
            <a:r>
              <a:rPr lang="en-US" altLang="ko-KR"/>
              <a:t>’</a:t>
            </a:r>
            <a:r>
              <a:rPr lang="ko-KR" altLang="en-US"/>
              <a:t>라 하는데</a:t>
            </a:r>
            <a:r>
              <a:rPr lang="en-US" altLang="ko-KR"/>
              <a:t>, </a:t>
            </a:r>
            <a:r>
              <a:rPr lang="ko-KR" altLang="en-US"/>
              <a:t>정서적 학대는 중복학대의 비율이 높은 학대 중 하나입니다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564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세번째 사례는 노인시설에서 일어난 </a:t>
            </a:r>
            <a:r>
              <a:rPr lang="en-US" altLang="ko-KR"/>
              <a:t>[</a:t>
            </a:r>
            <a:r>
              <a:rPr lang="ko-KR" altLang="en-US"/>
              <a:t>성적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A</a:t>
            </a:r>
            <a:r>
              <a:rPr lang="ko-KR" altLang="en-US"/>
              <a:t>시설에서는 개방된 장소인 화장실 앞 통로에서 기저귀 케어를 실시하는 것이 자주 목격되었으며</a:t>
            </a:r>
            <a:r>
              <a:rPr lang="en-US" altLang="ko-KR"/>
              <a:t>, </a:t>
            </a:r>
            <a:r>
              <a:rPr lang="ko-KR" altLang="en-US"/>
              <a:t>목욕 시 입소노인 다수를 대상으로 한번에 목욕케어를 실시하였습니다</a:t>
            </a:r>
            <a:r>
              <a:rPr lang="en-US" altLang="ko-KR"/>
              <a:t>. </a:t>
            </a:r>
          </a:p>
          <a:p>
            <a:r>
              <a:rPr lang="ko-KR" altLang="en-US"/>
              <a:t>어르신들이 </a:t>
            </a:r>
            <a:r>
              <a:rPr lang="en-US" altLang="ko-KR"/>
              <a:t>“</a:t>
            </a:r>
            <a:r>
              <a:rPr lang="ko-KR" altLang="en-US"/>
              <a:t>너무 부끄럽다</a:t>
            </a:r>
            <a:r>
              <a:rPr lang="en-US" altLang="ko-KR"/>
              <a:t>”, “</a:t>
            </a:r>
            <a:r>
              <a:rPr lang="ko-KR" altLang="en-US"/>
              <a:t>춥다</a:t>
            </a:r>
            <a:r>
              <a:rPr lang="en-US" altLang="ko-KR"/>
              <a:t>”, “</a:t>
            </a:r>
            <a:r>
              <a:rPr lang="ko-KR" altLang="en-US"/>
              <a:t>안에서 갈아 달라</a:t>
            </a:r>
            <a:r>
              <a:rPr lang="en-US" altLang="ko-KR"/>
              <a:t>”</a:t>
            </a:r>
            <a:r>
              <a:rPr lang="ko-KR" altLang="en-US"/>
              <a:t>라고 말했지만 그 의견은 묵살된 채 외부 통로에서 옷을 벗기고 목욕실에 들어가는 등의 행위가 또 목격되었습니다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이러한 현장을 지켜본 보호자는 노인보호전문기관에 신고하였으며</a:t>
            </a:r>
            <a:r>
              <a:rPr lang="en-US" altLang="ko-KR"/>
              <a:t>, </a:t>
            </a:r>
            <a:r>
              <a:rPr lang="ko-KR" altLang="en-US"/>
              <a:t>노인보호전문기관은 관할 지자체 공무원과 함께 현장조사를 실시하였습니다</a:t>
            </a:r>
            <a:r>
              <a:rPr lang="en-US" altLang="ko-KR"/>
              <a:t>. </a:t>
            </a:r>
          </a:p>
          <a:p>
            <a:r>
              <a:rPr lang="ko-KR" altLang="en-US"/>
              <a:t>노인보호전문기관은 조사</a:t>
            </a:r>
            <a:r>
              <a:rPr lang="en-US" altLang="ko-KR"/>
              <a:t>(CCTV, </a:t>
            </a:r>
            <a:r>
              <a:rPr lang="ko-KR" altLang="en-US"/>
              <a:t>운영일지</a:t>
            </a:r>
            <a:r>
              <a:rPr lang="en-US" altLang="ko-KR"/>
              <a:t>, </a:t>
            </a:r>
            <a:r>
              <a:rPr lang="ko-KR" altLang="en-US"/>
              <a:t>관계자 상담</a:t>
            </a:r>
            <a:r>
              <a:rPr lang="en-US" altLang="ko-KR"/>
              <a:t>, </a:t>
            </a:r>
            <a:r>
              <a:rPr lang="ko-KR" altLang="en-US"/>
              <a:t>어르신 상담 등</a:t>
            </a:r>
            <a:r>
              <a:rPr lang="en-US" altLang="ko-KR"/>
              <a:t>)</a:t>
            </a:r>
            <a:r>
              <a:rPr lang="ko-KR" altLang="en-US"/>
              <a:t>를 통해 시설내에 </a:t>
            </a:r>
            <a:r>
              <a:rPr lang="en-US" altLang="ko-KR"/>
              <a:t>“</a:t>
            </a:r>
            <a:r>
              <a:rPr lang="ko-KR" altLang="en-US"/>
              <a:t>성적 학대</a:t>
            </a:r>
            <a:r>
              <a:rPr lang="en-US" altLang="ko-KR"/>
              <a:t>”, “</a:t>
            </a:r>
            <a:r>
              <a:rPr lang="ko-KR" altLang="en-US"/>
              <a:t>정서적 학대</a:t>
            </a:r>
            <a:r>
              <a:rPr lang="en-US" altLang="ko-KR"/>
              <a:t>”</a:t>
            </a:r>
            <a:r>
              <a:rPr lang="ko-KR" altLang="en-US"/>
              <a:t>가 있었음을 확인하였습니다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노인보호전문기관은 사례판정 결과를 관할 지자체에 송부하였으며</a:t>
            </a:r>
            <a:r>
              <a:rPr lang="en-US" altLang="ko-KR"/>
              <a:t>, </a:t>
            </a:r>
            <a:r>
              <a:rPr lang="ko-KR" altLang="en-US"/>
              <a:t>지자체는 판정결과를 참고하여 해당시설에</a:t>
            </a:r>
            <a:r>
              <a:rPr lang="en-US" altLang="ko-KR"/>
              <a:t> “</a:t>
            </a:r>
            <a:r>
              <a:rPr lang="ko-KR" altLang="en-US"/>
              <a:t>성적학대</a:t>
            </a:r>
            <a:r>
              <a:rPr lang="en-US" altLang="ko-KR"/>
              <a:t>”</a:t>
            </a:r>
            <a:r>
              <a:rPr lang="ko-KR" altLang="en-US"/>
              <a:t>가 있었음을 확인하고 </a:t>
            </a:r>
            <a:r>
              <a:rPr lang="en-US" altLang="ko-KR"/>
              <a:t>“</a:t>
            </a:r>
            <a:r>
              <a:rPr lang="ko-KR" altLang="en-US"/>
              <a:t>지정 취소</a:t>
            </a:r>
            <a:r>
              <a:rPr lang="en-US" altLang="ko-KR"/>
              <a:t>”</a:t>
            </a:r>
            <a:r>
              <a:rPr lang="ko-KR" altLang="en-US"/>
              <a:t>처분을 내렸습니다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노인보호전문기관은 해당 시설의 입소 어르신들이 다른 시설로 안전하게 전원조치 되었는지 확인한 후 사례를 종결하였습니다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/>
              <a:t>[</a:t>
            </a:r>
            <a:r>
              <a:rPr lang="ko-KR" altLang="en-US"/>
              <a:t>참고</a:t>
            </a:r>
            <a:r>
              <a:rPr lang="en-US" altLang="ko-KR"/>
              <a:t>]</a:t>
            </a:r>
          </a:p>
          <a:p>
            <a:r>
              <a:rPr lang="ko-KR" altLang="en-US"/>
              <a:t>노인학대 행정처분에 대한 기준은 아래 법령을 참고해주시기 바랍니다</a:t>
            </a:r>
            <a:r>
              <a:rPr lang="en-US" altLang="ko-KR"/>
              <a:t>. </a:t>
            </a:r>
          </a:p>
          <a:p>
            <a:r>
              <a:rPr lang="en-US" altLang="ko-KR"/>
              <a:t>- </a:t>
            </a:r>
            <a:r>
              <a:rPr lang="ko-KR" altLang="en-US"/>
              <a:t>노인장기요양보험법 제</a:t>
            </a:r>
            <a:r>
              <a:rPr lang="en-US" altLang="ko-KR"/>
              <a:t>37</a:t>
            </a:r>
            <a:r>
              <a:rPr lang="ko-KR" altLang="en-US"/>
              <a:t>조 </a:t>
            </a:r>
            <a:r>
              <a:rPr lang="en-US" altLang="ko-KR"/>
              <a:t> </a:t>
            </a:r>
          </a:p>
          <a:p>
            <a:r>
              <a:rPr lang="en-US" altLang="ko-KR"/>
              <a:t>- </a:t>
            </a:r>
            <a:r>
              <a:rPr lang="ko-KR" altLang="en-US"/>
              <a:t>노인장기요양보험법 시행규칙 </a:t>
            </a:r>
            <a:r>
              <a:rPr lang="en-US" altLang="ko-KR"/>
              <a:t>:</a:t>
            </a:r>
            <a:r>
              <a:rPr lang="ko-KR" altLang="en-US"/>
              <a:t> 별표</a:t>
            </a:r>
            <a:r>
              <a:rPr lang="en-US" altLang="ko-KR"/>
              <a:t>2 (</a:t>
            </a:r>
            <a:r>
              <a:rPr lang="ko-KR" altLang="en-US"/>
              <a:t>행정처분 기준</a:t>
            </a:r>
            <a:r>
              <a:rPr lang="en-US" altLang="ko-KR"/>
              <a:t>)</a:t>
            </a:r>
          </a:p>
          <a:p>
            <a:r>
              <a:rPr lang="en-US" altLang="ko-KR"/>
              <a:t>- </a:t>
            </a:r>
            <a:r>
              <a:rPr lang="ko-KR" altLang="en-US"/>
              <a:t>노인복지법</a:t>
            </a:r>
            <a:r>
              <a:rPr lang="en-US" altLang="ko-KR"/>
              <a:t> </a:t>
            </a:r>
            <a:r>
              <a:rPr lang="ko-KR" altLang="en-US"/>
              <a:t>제</a:t>
            </a:r>
            <a:r>
              <a:rPr lang="en-US" altLang="ko-KR"/>
              <a:t>7</a:t>
            </a:r>
            <a:r>
              <a:rPr lang="ko-KR" altLang="en-US"/>
              <a:t>장 벌칙 </a:t>
            </a:r>
            <a:r>
              <a:rPr lang="en-US" altLang="ko-KR"/>
              <a:t>: </a:t>
            </a:r>
            <a:r>
              <a:rPr lang="ko-KR" altLang="en-US"/>
              <a:t>노인복지법 제</a:t>
            </a:r>
            <a:r>
              <a:rPr lang="en-US" altLang="ko-KR"/>
              <a:t>55</a:t>
            </a:r>
            <a:r>
              <a:rPr lang="ko-KR" altLang="en-US"/>
              <a:t>조의</a:t>
            </a:r>
            <a:r>
              <a:rPr lang="en-US" altLang="ko-KR"/>
              <a:t>2, 3, 4</a:t>
            </a:r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735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네번째 사례는 가정내에서 일어난 </a:t>
            </a:r>
            <a:r>
              <a:rPr lang="en-US" altLang="ko-KR"/>
              <a:t>[</a:t>
            </a:r>
            <a:r>
              <a:rPr lang="ko-KR" altLang="en-US"/>
              <a:t>경제적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윤할아버지는 임금과 숙식을 제공해준다는 친누나 말에 공장에 취직하였습니다</a:t>
            </a:r>
            <a:r>
              <a:rPr lang="en-US" altLang="ko-KR"/>
              <a:t>. </a:t>
            </a:r>
            <a:r>
              <a:rPr lang="ko-KR" altLang="en-US"/>
              <a:t>그러나 공장에 다니는 </a:t>
            </a:r>
            <a:r>
              <a:rPr lang="en-US" altLang="ko-KR"/>
              <a:t>2</a:t>
            </a:r>
            <a:r>
              <a:rPr lang="ko-KR" altLang="en-US"/>
              <a:t>년 동안 월 </a:t>
            </a:r>
            <a:r>
              <a:rPr lang="en-US" altLang="ko-KR"/>
              <a:t>20</a:t>
            </a:r>
            <a:r>
              <a:rPr lang="ko-KR" altLang="en-US"/>
              <a:t>만원을 제외한 돈은 관리해준다는 명목 하에 친누나 통장으로 입금되었습니다</a:t>
            </a:r>
            <a:r>
              <a:rPr lang="en-US" altLang="ko-KR"/>
              <a:t>. </a:t>
            </a:r>
            <a:r>
              <a:rPr lang="ko-KR" altLang="en-US"/>
              <a:t>더욱이 공장에서는 외출을 제한하여 외부와 소통을 단절하였습니다</a:t>
            </a:r>
            <a:r>
              <a:rPr lang="en-US" altLang="ko-KR"/>
              <a:t>.</a:t>
            </a:r>
          </a:p>
          <a:p>
            <a:r>
              <a:rPr lang="ko-KR" altLang="en-US"/>
              <a:t>윤할아버지는 마을을 자주 방문하는 사회복지사에 의해 발견되었으며</a:t>
            </a:r>
            <a:r>
              <a:rPr lang="en-US" altLang="ko-KR"/>
              <a:t>, </a:t>
            </a:r>
            <a:r>
              <a:rPr lang="ko-KR" altLang="en-US"/>
              <a:t>노인보호전문기관으로 신고되었습니다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노인보호전문기관은 신고접수 후 지자체 공무원</a:t>
            </a:r>
            <a:r>
              <a:rPr lang="en-US" altLang="ko-KR"/>
              <a:t>, </a:t>
            </a:r>
            <a:r>
              <a:rPr lang="ko-KR" altLang="en-US"/>
              <a:t>경찰과 함께 현장조사를 실시하였습니다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조사결과 </a:t>
            </a:r>
            <a:r>
              <a:rPr lang="en-US" altLang="ko-KR"/>
              <a:t>“</a:t>
            </a:r>
            <a:r>
              <a:rPr lang="ko-KR" altLang="en-US"/>
              <a:t>경제적 학대</a:t>
            </a:r>
            <a:r>
              <a:rPr lang="en-US" altLang="ko-KR"/>
              <a:t>”</a:t>
            </a:r>
            <a:r>
              <a:rPr lang="ko-KR" altLang="en-US"/>
              <a:t>와 </a:t>
            </a:r>
            <a:r>
              <a:rPr lang="en-US" altLang="ko-KR"/>
              <a:t>“</a:t>
            </a:r>
            <a:r>
              <a:rPr lang="ko-KR" altLang="en-US"/>
              <a:t>정서적 학대</a:t>
            </a:r>
            <a:r>
              <a:rPr lang="en-US" altLang="ko-KR"/>
              <a:t>”, “</a:t>
            </a:r>
            <a:r>
              <a:rPr lang="ko-KR" altLang="en-US"/>
              <a:t>방임</a:t>
            </a:r>
            <a:r>
              <a:rPr lang="en-US" altLang="ko-KR"/>
              <a:t>” </a:t>
            </a:r>
            <a:r>
              <a:rPr lang="ko-KR" altLang="en-US"/>
              <a:t>등 다수의 학대 정황을 확인하였으며 누나와 공장 관계자는 경찰에 입건되었습니다</a:t>
            </a:r>
            <a:r>
              <a:rPr lang="en-US" altLang="ko-KR"/>
              <a:t>.</a:t>
            </a:r>
          </a:p>
          <a:p>
            <a:r>
              <a:rPr lang="ko-KR" altLang="en-US"/>
              <a:t>노인보호전문기관은 윤할아버지 본인 동의 하에 학대피해노인전용쉼터에 입소하여 안정을 되찾을 수 있도록 하였으며</a:t>
            </a:r>
            <a:r>
              <a:rPr lang="en-US" altLang="ko-KR"/>
              <a:t>, </a:t>
            </a:r>
            <a:r>
              <a:rPr lang="ko-KR" altLang="en-US"/>
              <a:t>통장 재발급</a:t>
            </a:r>
            <a:r>
              <a:rPr lang="en-US" altLang="ko-KR"/>
              <a:t>, </a:t>
            </a:r>
            <a:r>
              <a:rPr lang="ko-KR" altLang="en-US"/>
              <a:t>주소지 이전</a:t>
            </a:r>
            <a:r>
              <a:rPr lang="en-US" altLang="ko-KR"/>
              <a:t>, </a:t>
            </a:r>
            <a:r>
              <a:rPr lang="ko-KR" altLang="en-US"/>
              <a:t>수급자 신청</a:t>
            </a:r>
            <a:r>
              <a:rPr lang="en-US" altLang="ko-KR"/>
              <a:t>, </a:t>
            </a:r>
            <a:r>
              <a:rPr lang="ko-KR" altLang="en-US"/>
              <a:t>장기요양등급 신청</a:t>
            </a:r>
            <a:r>
              <a:rPr lang="en-US" altLang="ko-KR"/>
              <a:t>, </a:t>
            </a:r>
            <a:r>
              <a:rPr lang="ko-KR" altLang="en-US"/>
              <a:t>장애등급 조정 절차 등 다각적 사안에 대해 지원을 모색하였습니다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1473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다섯번째 사례는 노인생활시설에서 일어난 </a:t>
            </a:r>
            <a:r>
              <a:rPr lang="en-US" altLang="ko-KR"/>
              <a:t>[</a:t>
            </a:r>
            <a:r>
              <a:rPr lang="ko-KR" altLang="en-US"/>
              <a:t>방임 학대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B</a:t>
            </a:r>
            <a:r>
              <a:rPr lang="ko-KR" altLang="en-US"/>
              <a:t>시설에 입소한 최할머니는 치매로 인한 배회증상으로 계단에서 낙상하게 되었습니다</a:t>
            </a:r>
            <a:r>
              <a:rPr lang="en-US" altLang="ko-KR"/>
              <a:t>. </a:t>
            </a:r>
            <a:r>
              <a:rPr lang="ko-KR" altLang="en-US"/>
              <a:t>그러나 </a:t>
            </a:r>
            <a:r>
              <a:rPr lang="en-US" altLang="ko-KR"/>
              <a:t>B</a:t>
            </a:r>
            <a:r>
              <a:rPr lang="ko-KR" altLang="en-US"/>
              <a:t>시설은 최할머니의 낙상사실을 오랜 시간 인지하지 못했고</a:t>
            </a:r>
            <a:r>
              <a:rPr lang="en-US" altLang="ko-KR"/>
              <a:t>, </a:t>
            </a:r>
            <a:r>
              <a:rPr lang="ko-KR" altLang="en-US"/>
              <a:t>발견 뒤에는 즉각적인 응급조치를 하지 않았으며</a:t>
            </a:r>
            <a:r>
              <a:rPr lang="en-US" altLang="ko-KR"/>
              <a:t>, </a:t>
            </a:r>
            <a:r>
              <a:rPr lang="ko-KR" altLang="en-US"/>
              <a:t>보호자에게도 사고사실을 알리지 않았습니다</a:t>
            </a:r>
            <a:r>
              <a:rPr lang="en-US" altLang="ko-KR"/>
              <a:t>. </a:t>
            </a:r>
            <a:r>
              <a:rPr lang="ko-KR" altLang="en-US"/>
              <a:t>최할머니는 다음날 고열로 응급실에 이송되어 대퇴부 골절을 진단받아 입원하게 되었으며</a:t>
            </a:r>
            <a:r>
              <a:rPr lang="en-US" altLang="ko-KR"/>
              <a:t>, </a:t>
            </a:r>
            <a:r>
              <a:rPr lang="ko-KR" altLang="en-US"/>
              <a:t>뒤늦게 사고 사실을 안 보호자는 노인보호전문기관에 신고하게 되었습니다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노인보호전문기관은 지자체 공무원과 함께 현장조사를 실시하여 </a:t>
            </a:r>
            <a:r>
              <a:rPr lang="en-US" altLang="ko-KR"/>
              <a:t>‘</a:t>
            </a:r>
            <a:r>
              <a:rPr lang="ko-KR" altLang="en-US"/>
              <a:t>낙상사실을 오랜 시간 인지하지 못한 점</a:t>
            </a:r>
            <a:r>
              <a:rPr lang="en-US" altLang="ko-KR"/>
              <a:t>’, ‘</a:t>
            </a:r>
            <a:r>
              <a:rPr lang="ko-KR" altLang="en-US"/>
              <a:t>응급조치를 취하지 않은 점</a:t>
            </a:r>
            <a:r>
              <a:rPr lang="en-US" altLang="ko-KR"/>
              <a:t>’, ‘</a:t>
            </a:r>
            <a:r>
              <a:rPr lang="ko-KR" altLang="en-US"/>
              <a:t>보호자에게 안내하지 않은 점</a:t>
            </a:r>
            <a:r>
              <a:rPr lang="en-US" altLang="ko-KR"/>
              <a:t>’</a:t>
            </a:r>
            <a:r>
              <a:rPr lang="ko-KR" altLang="en-US"/>
              <a:t>을 파악하였으며 이를 토대로 노인학대 사례판정을 한 후 그 결과를 관할 지자체에 송부하였습니다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관할 지자체에서는 노인보호전문기관의 현장조사 결과를 참고하여 </a:t>
            </a:r>
            <a:r>
              <a:rPr lang="en-US" altLang="ko-KR"/>
              <a:t>B</a:t>
            </a:r>
            <a:r>
              <a:rPr lang="ko-KR" altLang="en-US"/>
              <a:t>시설에 방임학대가 있었음을 확인하였고</a:t>
            </a:r>
            <a:r>
              <a:rPr lang="en-US" altLang="ko-KR"/>
              <a:t>, ‘</a:t>
            </a:r>
            <a:r>
              <a:rPr lang="ko-KR" altLang="en-US"/>
              <a:t>업무정지 </a:t>
            </a:r>
            <a:r>
              <a:rPr lang="en-US" altLang="ko-KR"/>
              <a:t>3</a:t>
            </a:r>
            <a:r>
              <a:rPr lang="ko-KR" altLang="en-US"/>
              <a:t>개월</a:t>
            </a:r>
            <a:r>
              <a:rPr lang="en-US" altLang="ko-KR"/>
              <a:t>’</a:t>
            </a:r>
            <a:r>
              <a:rPr lang="ko-KR" altLang="en-US"/>
              <a:t>이라는 행정처분을 내렸습니다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288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마지막으로 가정에서 일어난 </a:t>
            </a:r>
            <a:r>
              <a:rPr lang="en-US" altLang="ko-KR"/>
              <a:t>[</a:t>
            </a:r>
            <a:r>
              <a:rPr lang="ko-KR" altLang="en-US"/>
              <a:t>유기</a:t>
            </a:r>
            <a:r>
              <a:rPr lang="en-US" altLang="ko-KR"/>
              <a:t>] </a:t>
            </a:r>
            <a:r>
              <a:rPr lang="ko-KR" altLang="en-US"/>
              <a:t>사례입니다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권할머니는 자녀들에 의해 노인요양시설에 입소하였습니다</a:t>
            </a:r>
            <a:r>
              <a:rPr lang="en-US" altLang="ko-KR"/>
              <a:t>. </a:t>
            </a:r>
            <a:r>
              <a:rPr lang="ko-KR" altLang="en-US"/>
              <a:t>그러나 시설생활에 부적응하여 퇴소하고 싶었으나 모든 자녀들과 연락이 닿질 않았습니다</a:t>
            </a:r>
            <a:r>
              <a:rPr lang="en-US" altLang="ko-KR"/>
              <a:t>. </a:t>
            </a:r>
          </a:p>
          <a:p>
            <a:r>
              <a:rPr lang="ko-KR" altLang="en-US"/>
              <a:t>권할머니는 시설 사회복지사의 도움으로 입소 전 거주했던 집으로 찾아갔으나 집이 모두 처분된 상태인 것을 알게되었습니다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지속적으로 시설 및 어르신과 연락이 닿지않은 것을 이상하게 여긴 사회복지사는 권할머니에게 노인보호전문기관을 안내하였고</a:t>
            </a:r>
            <a:r>
              <a:rPr lang="en-US" altLang="ko-KR"/>
              <a:t>, </a:t>
            </a:r>
            <a:r>
              <a:rPr lang="ko-KR" altLang="en-US"/>
              <a:t>함께 도움을 요청하고자 신고하였습니다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신고받은 노인보호전문기관은 지자체 공무원과 함께 조사를 진행하였으며</a:t>
            </a:r>
            <a:r>
              <a:rPr lang="en-US" altLang="ko-KR"/>
              <a:t>, </a:t>
            </a:r>
            <a:r>
              <a:rPr lang="ko-KR" altLang="en-US"/>
              <a:t>지속적인 연락 끝에 자녀들과 연락이 닿을 수 있었습니다</a:t>
            </a:r>
            <a:r>
              <a:rPr lang="en-US" altLang="ko-KR"/>
              <a:t>.</a:t>
            </a:r>
          </a:p>
          <a:p>
            <a:r>
              <a:rPr lang="ko-KR" altLang="en-US"/>
              <a:t>자녀들 상담을 통해 입소 시설 또는 어르신의 연락을 일부러 받지 않는 정황과 어르신과 논의 없이 집을 처분한 점 등과 관련한 </a:t>
            </a:r>
            <a:r>
              <a:rPr lang="en-US" altLang="ko-KR"/>
              <a:t>‘</a:t>
            </a:r>
            <a:r>
              <a:rPr lang="ko-KR" altLang="en-US"/>
              <a:t>유기</a:t>
            </a:r>
            <a:r>
              <a:rPr lang="en-US" altLang="ko-KR"/>
              <a:t>’, ‘</a:t>
            </a:r>
            <a:r>
              <a:rPr lang="ko-KR" altLang="en-US"/>
              <a:t>경제적 학대</a:t>
            </a:r>
            <a:r>
              <a:rPr lang="en-US" altLang="ko-KR"/>
              <a:t>‘ </a:t>
            </a:r>
            <a:r>
              <a:rPr lang="ko-KR" altLang="en-US"/>
              <a:t>등을 확인하였으며</a:t>
            </a:r>
            <a:r>
              <a:rPr lang="en-US" altLang="ko-KR"/>
              <a:t>,</a:t>
            </a:r>
          </a:p>
          <a:p>
            <a:endParaRPr lang="en-US" altLang="ko-KR"/>
          </a:p>
          <a:p>
            <a:r>
              <a:rPr lang="ko-KR" altLang="en-US"/>
              <a:t>학대행위자인 자녀들에게는 노인학대 행위자 대상 상담 교육프로그램에 필수적으로 참여하도록 조치하였고</a:t>
            </a:r>
            <a:r>
              <a:rPr lang="en-US" altLang="ko-KR"/>
              <a:t>,</a:t>
            </a:r>
          </a:p>
          <a:p>
            <a:r>
              <a:rPr lang="ko-KR" altLang="en-US"/>
              <a:t>권할머니에게는 어르신의 욕구에 따라 독립생활 유지를 위한 거주지 마련</a:t>
            </a:r>
            <a:r>
              <a:rPr lang="en-US" altLang="ko-KR"/>
              <a:t>, </a:t>
            </a:r>
            <a:r>
              <a:rPr lang="ko-KR" altLang="en-US"/>
              <a:t>기초생활수급권 신청</a:t>
            </a:r>
            <a:r>
              <a:rPr lang="en-US" altLang="ko-KR"/>
              <a:t>, </a:t>
            </a:r>
            <a:r>
              <a:rPr lang="ko-KR" altLang="en-US"/>
              <a:t>노인맞춤돌봄 서비스 제공 등을 연계하였습니다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356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앞서 노인학대 발생 사례에 대해 알아보았습니다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지금부터는 노인보호전문기관에 대한 소개와 역할을 통해 </a:t>
            </a:r>
            <a:endParaRPr lang="en-US" altLang="ko-KR"/>
          </a:p>
          <a:p>
            <a:r>
              <a:rPr lang="ko-KR" altLang="en-US"/>
              <a:t>노인학대 발견 및 의심 시 어떻게 신고하여야 하는지</a:t>
            </a:r>
            <a:r>
              <a:rPr lang="en-US" altLang="ko-KR"/>
              <a:t>, </a:t>
            </a:r>
            <a:r>
              <a:rPr lang="ko-KR" altLang="en-US"/>
              <a:t>어떤 절차를 통해 신고접수와 사례개입이 진행되는지 알아보도록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339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우리나라는 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5</a:t>
            </a:r>
            <a:r>
              <a:rPr lang="ko-KR" altLang="en-US"/>
              <a:t>에 의거하여 학대받는 노인의 발견</a:t>
            </a:r>
            <a:r>
              <a:rPr lang="en-US" altLang="ko-KR"/>
              <a:t>, </a:t>
            </a:r>
            <a:r>
              <a:rPr lang="ko-KR" altLang="en-US"/>
              <a:t>보호</a:t>
            </a:r>
            <a:r>
              <a:rPr lang="en-US" altLang="ko-KR"/>
              <a:t>, </a:t>
            </a:r>
            <a:r>
              <a:rPr lang="ko-KR" altLang="en-US"/>
              <a:t>치료 등을 신속히 처리하고 노인학대 예방을 위해 특별시</a:t>
            </a:r>
            <a:r>
              <a:rPr lang="en-US" altLang="ko-KR"/>
              <a:t>, </a:t>
            </a:r>
            <a:r>
              <a:rPr lang="ko-KR" altLang="en-US"/>
              <a:t>광역시</a:t>
            </a:r>
            <a:r>
              <a:rPr lang="en-US" altLang="ko-KR"/>
              <a:t>, </a:t>
            </a:r>
            <a:r>
              <a:rPr lang="ko-KR" altLang="en-US"/>
              <a:t>도</a:t>
            </a:r>
            <a:r>
              <a:rPr lang="en-US" altLang="ko-KR"/>
              <a:t>, </a:t>
            </a:r>
            <a:r>
              <a:rPr lang="ko-KR" altLang="en-US"/>
              <a:t>특별자치도에 노인보호전문기관을 두고있습니다</a:t>
            </a:r>
            <a:r>
              <a:rPr lang="en-US" altLang="ko-KR"/>
              <a:t>.</a:t>
            </a:r>
          </a:p>
          <a:p>
            <a:r>
              <a:rPr lang="ko-KR" altLang="en-US"/>
              <a:t>노인보호전문기관은 </a:t>
            </a:r>
            <a:r>
              <a:rPr lang="en-US" altLang="ko-KR"/>
              <a:t>‘</a:t>
            </a:r>
            <a:r>
              <a:rPr lang="ko-KR" altLang="en-US"/>
              <a:t>중앙노인보호전문기관 </a:t>
            </a:r>
            <a:r>
              <a:rPr lang="en-US" altLang="ko-KR"/>
              <a:t>’ 1</a:t>
            </a:r>
            <a:r>
              <a:rPr lang="ko-KR" altLang="en-US"/>
              <a:t>개소</a:t>
            </a:r>
            <a:r>
              <a:rPr lang="en-US" altLang="ko-KR"/>
              <a:t>, </a:t>
            </a:r>
            <a:r>
              <a:rPr lang="ko-KR" altLang="en-US"/>
              <a:t>지역노인보호전문기관 </a:t>
            </a:r>
            <a:r>
              <a:rPr lang="en-US" altLang="ko-KR"/>
              <a:t>35</a:t>
            </a:r>
            <a:r>
              <a:rPr lang="ko-KR" altLang="en-US"/>
              <a:t>개소</a:t>
            </a:r>
            <a:r>
              <a:rPr lang="en-US" altLang="ko-KR"/>
              <a:t>, </a:t>
            </a:r>
            <a:r>
              <a:rPr lang="ko-KR" altLang="en-US"/>
              <a:t>학대피해노인전용쉼터 </a:t>
            </a:r>
            <a:r>
              <a:rPr lang="en-US" altLang="ko-KR"/>
              <a:t>19</a:t>
            </a:r>
            <a:r>
              <a:rPr lang="ko-KR" altLang="en-US"/>
              <a:t>개소로 구성</a:t>
            </a:r>
            <a:r>
              <a:rPr lang="en-US" altLang="ko-KR"/>
              <a:t>, </a:t>
            </a:r>
            <a:r>
              <a:rPr lang="ko-KR" altLang="en-US"/>
              <a:t>운영되고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그렇다면 노인보호전문기관은 어떤 업무를 진행하고 있는지 알아보도록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9023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[</a:t>
            </a:r>
            <a:r>
              <a:rPr lang="ko-KR" altLang="en-US"/>
              <a:t>노인보호전문기관</a:t>
            </a:r>
            <a:r>
              <a:rPr lang="en-US" altLang="ko-KR"/>
              <a:t>]</a:t>
            </a:r>
            <a:r>
              <a:rPr lang="ko-KR" altLang="en-US"/>
              <a:t>의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노인보호전문기관의 대상은 만</a:t>
            </a:r>
            <a:r>
              <a:rPr lang="en-US" altLang="ko-KR"/>
              <a:t>65</a:t>
            </a:r>
            <a:r>
              <a:rPr lang="ko-KR" altLang="en-US"/>
              <a:t>세 이상 학대피해노인과 그 가족 및 학대행위자를 주 서비스 대상으로 하고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 </a:t>
            </a:r>
            <a:r>
              <a:rPr lang="en-US" altLang="ko-KR"/>
              <a:t>‘</a:t>
            </a:r>
            <a:r>
              <a:rPr lang="ko-KR" altLang="en-US"/>
              <a:t>중앙노인보호전문기관</a:t>
            </a:r>
            <a:r>
              <a:rPr lang="en-US" altLang="ko-KR"/>
              <a:t>’</a:t>
            </a:r>
            <a:r>
              <a:rPr lang="ko-KR" altLang="en-US"/>
              <a:t>은 </a:t>
            </a:r>
            <a:endParaRPr lang="en-US" altLang="ko-KR"/>
          </a:p>
          <a:p>
            <a:r>
              <a:rPr lang="ko-KR" altLang="en-US"/>
              <a:t>노인인권보호 관련 정책 제안 및 연구사업</a:t>
            </a:r>
            <a:r>
              <a:rPr lang="en-US" altLang="ko-KR"/>
              <a:t>, </a:t>
            </a:r>
            <a:r>
              <a:rPr lang="ko-KR" altLang="en-US"/>
              <a:t>홍보 자료 개발 및 보급</a:t>
            </a:r>
            <a:r>
              <a:rPr lang="en-US" altLang="ko-KR"/>
              <a:t>, </a:t>
            </a:r>
            <a:r>
              <a:rPr lang="ko-KR" altLang="en-US"/>
              <a:t>노인보호전문사업 실적 취합 및 관리</a:t>
            </a:r>
            <a:r>
              <a:rPr lang="en-US" altLang="ko-KR"/>
              <a:t>, </a:t>
            </a:r>
            <a:r>
              <a:rPr lang="ko-KR" altLang="en-US"/>
              <a:t>노인보호전문기관 상담원 심화교육</a:t>
            </a:r>
            <a:r>
              <a:rPr lang="en-US" altLang="ko-KR"/>
              <a:t> </a:t>
            </a:r>
            <a:r>
              <a:rPr lang="ko-KR" altLang="en-US"/>
              <a:t>등을 운영하고 있습니다</a:t>
            </a:r>
            <a:r>
              <a:rPr lang="en-US" altLang="ko-KR"/>
              <a:t>.</a:t>
            </a:r>
          </a:p>
          <a:p>
            <a:r>
              <a:rPr lang="ko-KR" altLang="en-US"/>
              <a:t>중앙노인보호전문기관은 노인학대를 신고 받고</a:t>
            </a:r>
            <a:r>
              <a:rPr lang="en-US" altLang="ko-KR"/>
              <a:t>, </a:t>
            </a:r>
            <a:r>
              <a:rPr lang="ko-KR" altLang="en-US"/>
              <a:t>조사를 진행하는 것이 아닌</a:t>
            </a:r>
            <a:r>
              <a:rPr lang="en-US" altLang="ko-KR"/>
              <a:t> ‘</a:t>
            </a:r>
            <a:r>
              <a:rPr lang="ko-KR" altLang="en-US"/>
              <a:t>정책제안</a:t>
            </a:r>
            <a:r>
              <a:rPr lang="en-US" altLang="ko-KR"/>
              <a:t>’, ‘</a:t>
            </a:r>
            <a:r>
              <a:rPr lang="ko-KR" altLang="en-US"/>
              <a:t>연구</a:t>
            </a:r>
            <a:r>
              <a:rPr lang="en-US" altLang="ko-KR"/>
              <a:t>’, ‘</a:t>
            </a:r>
            <a:r>
              <a:rPr lang="ko-KR" altLang="en-US"/>
              <a:t>교육</a:t>
            </a:r>
            <a:r>
              <a:rPr lang="en-US" altLang="ko-KR"/>
              <a:t>’, ‘</a:t>
            </a:r>
            <a:r>
              <a:rPr lang="ko-KR" altLang="en-US"/>
              <a:t>홍보</a:t>
            </a:r>
            <a:r>
              <a:rPr lang="en-US" altLang="ko-KR"/>
              <a:t>’, ‘</a:t>
            </a:r>
            <a:r>
              <a:rPr lang="ko-KR" altLang="en-US"/>
              <a:t>관리</a:t>
            </a:r>
            <a:r>
              <a:rPr lang="en-US" altLang="ko-KR"/>
              <a:t>’</a:t>
            </a:r>
            <a:r>
              <a:rPr lang="ko-KR" altLang="en-US"/>
              <a:t>를 주 업무로 하고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다음 </a:t>
            </a:r>
            <a:r>
              <a:rPr lang="en-US" altLang="ko-KR"/>
              <a:t>‘</a:t>
            </a:r>
            <a:r>
              <a:rPr lang="ko-KR" altLang="en-US"/>
              <a:t>지역노인보호전문기관</a:t>
            </a:r>
            <a:r>
              <a:rPr lang="en-US" altLang="ko-KR"/>
              <a:t>’</a:t>
            </a:r>
            <a:r>
              <a:rPr lang="ko-KR" altLang="en-US"/>
              <a:t>의 역할입니다</a:t>
            </a:r>
            <a:r>
              <a:rPr lang="en-US" altLang="ko-KR"/>
              <a:t>.</a:t>
            </a:r>
          </a:p>
          <a:p>
            <a:r>
              <a:rPr lang="ko-KR" altLang="en-US"/>
              <a:t>지역노인보호전문기관은 전국에 </a:t>
            </a:r>
            <a:r>
              <a:rPr lang="en-US" altLang="ko-KR"/>
              <a:t>35</a:t>
            </a:r>
            <a:r>
              <a:rPr lang="ko-KR" altLang="en-US"/>
              <a:t>개소가 운영 중에 있으며</a:t>
            </a:r>
            <a:r>
              <a:rPr lang="en-US" altLang="ko-KR"/>
              <a:t>, 24</a:t>
            </a:r>
            <a:r>
              <a:rPr lang="ko-KR" altLang="en-US"/>
              <a:t>시간 노인학대 신고전화 운영</a:t>
            </a:r>
            <a:r>
              <a:rPr lang="en-US" altLang="ko-KR"/>
              <a:t>(1577-1389),</a:t>
            </a:r>
            <a:r>
              <a:rPr lang="ko-KR" altLang="en-US"/>
              <a:t> 신고 시 사례 접수</a:t>
            </a:r>
            <a:r>
              <a:rPr lang="en-US" altLang="ko-KR"/>
              <a:t> </a:t>
            </a:r>
            <a:r>
              <a:rPr lang="ko-KR" altLang="en-US"/>
              <a:t>노인학대 의심사례에 대한 현장조사</a:t>
            </a:r>
            <a:r>
              <a:rPr lang="en-US" altLang="ko-KR"/>
              <a:t>, </a:t>
            </a:r>
            <a:r>
              <a:rPr lang="ko-KR" altLang="en-US"/>
              <a:t>학대피해노인 및 학대행위자 상담을 진행하고 있습니다</a:t>
            </a:r>
            <a:r>
              <a:rPr lang="en-US" altLang="ko-KR"/>
              <a:t>. </a:t>
            </a:r>
            <a:r>
              <a:rPr lang="ko-KR" altLang="en-US"/>
              <a:t>또한 우리 지역 노인학대 예방을 위해  노인학대예방교육</a:t>
            </a:r>
            <a:r>
              <a:rPr lang="en-US" altLang="ko-KR"/>
              <a:t>, </a:t>
            </a:r>
            <a:r>
              <a:rPr lang="ko-KR" altLang="en-US"/>
              <a:t>노인인권교육을 진행하고 있으며</a:t>
            </a:r>
            <a:r>
              <a:rPr lang="en-US" altLang="ko-KR"/>
              <a:t>, </a:t>
            </a:r>
            <a:r>
              <a:rPr lang="ko-KR" altLang="en-US"/>
              <a:t>그 밖에 노인학대예방 및 노인인권증진을 위한 다양한 사업을 추진하고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다음은 </a:t>
            </a:r>
            <a:r>
              <a:rPr lang="en-US" altLang="ko-KR"/>
              <a:t>‘</a:t>
            </a:r>
            <a:r>
              <a:rPr lang="ko-KR" altLang="en-US"/>
              <a:t>학대피해노인전용쉼터</a:t>
            </a:r>
            <a:r>
              <a:rPr lang="en-US" altLang="ko-KR"/>
              <a:t>’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쉼터는 학대피해 어르신을 일시적으로 보호하는 장소로 숙식 및 일상생활을 지원하고 있습니다</a:t>
            </a:r>
            <a:r>
              <a:rPr lang="en-US" altLang="ko-KR"/>
              <a:t>. </a:t>
            </a:r>
            <a:r>
              <a:rPr lang="ko-KR" altLang="en-US"/>
              <a:t>또한 심신 치유 및 학대로 인한 신체적</a:t>
            </a:r>
            <a:r>
              <a:rPr lang="en-US" altLang="ko-KR"/>
              <a:t>, </a:t>
            </a:r>
            <a:r>
              <a:rPr lang="ko-KR" altLang="en-US"/>
              <a:t>정신적 치료를 위한 의료비 지원을 제공하고 있으며</a:t>
            </a:r>
            <a:r>
              <a:rPr lang="en-US" altLang="ko-KR"/>
              <a:t>, </a:t>
            </a:r>
            <a:r>
              <a:rPr lang="ko-KR" altLang="en-US"/>
              <a:t>학대 재발방지</a:t>
            </a:r>
            <a:r>
              <a:rPr lang="en-US" altLang="ko-KR"/>
              <a:t>, </a:t>
            </a:r>
            <a:r>
              <a:rPr lang="ko-KR" altLang="en-US"/>
              <a:t>원가족 회복을 위한 전문 상담서비스를 진행하고 있습니다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994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</a:t>
            </a:r>
            <a:r>
              <a:rPr lang="en-US" altLang="ko-KR"/>
              <a:t>, </a:t>
            </a:r>
            <a:r>
              <a:rPr lang="ko-KR" altLang="en-US"/>
              <a:t>노인보호전문기관은 </a:t>
            </a:r>
            <a:r>
              <a:rPr lang="en-US" altLang="ko-KR"/>
              <a:t>‘</a:t>
            </a:r>
            <a:r>
              <a:rPr lang="ko-KR" altLang="en-US"/>
              <a:t>노인학대 사례에 대한 개입</a:t>
            </a:r>
            <a:r>
              <a:rPr lang="en-US" altLang="ko-KR"/>
              <a:t>’</a:t>
            </a:r>
            <a:r>
              <a:rPr lang="ko-KR" altLang="en-US"/>
              <a:t>이 어떻게 이루어지는지 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 </a:t>
            </a:r>
            <a:r>
              <a:rPr lang="en-US" altLang="ko-KR"/>
              <a:t>‘</a:t>
            </a:r>
            <a:r>
              <a:rPr lang="ko-KR" altLang="en-US"/>
              <a:t>노인학대사례 개입</a:t>
            </a:r>
            <a:r>
              <a:rPr lang="en-US" altLang="ko-KR"/>
              <a:t>’</a:t>
            </a:r>
            <a:r>
              <a:rPr lang="ko-KR" altLang="en-US"/>
              <a:t>은 노인학대 의심 신고 접수에서 부터 시작됩니다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유선</a:t>
            </a:r>
            <a:r>
              <a:rPr lang="en-US" altLang="ko-KR"/>
              <a:t>, </a:t>
            </a:r>
            <a:r>
              <a:rPr lang="ko-KR" altLang="en-US"/>
              <a:t>직접방문</a:t>
            </a:r>
            <a:r>
              <a:rPr lang="en-US" altLang="ko-KR"/>
              <a:t>, </a:t>
            </a:r>
            <a:r>
              <a:rPr lang="ko-KR" altLang="en-US"/>
              <a:t>서신</a:t>
            </a:r>
            <a:r>
              <a:rPr lang="en-US" altLang="ko-KR"/>
              <a:t>, </a:t>
            </a:r>
            <a:r>
              <a:rPr lang="ko-KR" altLang="en-US"/>
              <a:t>신고앱 등을 통해 </a:t>
            </a:r>
            <a:r>
              <a:rPr lang="en-US" altLang="ko-KR"/>
              <a:t>‘</a:t>
            </a:r>
            <a:r>
              <a:rPr lang="ko-KR" altLang="en-US"/>
              <a:t>①노인학대 신고</a:t>
            </a:r>
            <a:r>
              <a:rPr lang="en-US" altLang="ko-KR"/>
              <a:t>’ </a:t>
            </a:r>
            <a:r>
              <a:rPr lang="ko-KR" altLang="en-US"/>
              <a:t>시 노인보호전문기관은 신고된 사례를 </a:t>
            </a:r>
            <a:r>
              <a:rPr lang="en-US" altLang="ko-KR"/>
              <a:t>‘</a:t>
            </a:r>
            <a:r>
              <a:rPr lang="ko-KR" altLang="en-US"/>
              <a:t>②접수</a:t>
            </a:r>
            <a:r>
              <a:rPr lang="en-US" altLang="ko-KR"/>
              <a:t>’</a:t>
            </a:r>
            <a:r>
              <a:rPr lang="ko-KR" altLang="en-US"/>
              <a:t>합니다</a:t>
            </a:r>
            <a:r>
              <a:rPr lang="en-US" altLang="ko-KR"/>
              <a:t>. </a:t>
            </a:r>
          </a:p>
          <a:p>
            <a:r>
              <a:rPr lang="ko-KR" altLang="en-US"/>
              <a:t>접수된 사례에 대해 현장조사가 필요하다고 판단될 경우 노인보호전문기관은 </a:t>
            </a:r>
            <a:r>
              <a:rPr lang="en-US" altLang="ko-KR"/>
              <a:t>‘</a:t>
            </a:r>
            <a:r>
              <a:rPr lang="ko-KR" altLang="en-US"/>
              <a:t>③현장조사</a:t>
            </a:r>
            <a:r>
              <a:rPr lang="en-US" altLang="ko-KR"/>
              <a:t>’ </a:t>
            </a:r>
            <a:r>
              <a:rPr lang="ko-KR" altLang="en-US"/>
              <a:t>를 실시합니다</a:t>
            </a:r>
            <a:r>
              <a:rPr lang="en-US" altLang="ko-KR"/>
              <a:t>. </a:t>
            </a:r>
          </a:p>
          <a:p>
            <a:r>
              <a:rPr lang="ko-KR" altLang="en-US"/>
              <a:t>현장조사 후 조사한 내용을 통해 </a:t>
            </a:r>
            <a:r>
              <a:rPr lang="en-US" altLang="ko-KR"/>
              <a:t>‘</a:t>
            </a:r>
            <a:r>
              <a:rPr lang="ko-KR" altLang="en-US"/>
              <a:t>④노인학대 사례 판정</a:t>
            </a:r>
            <a:r>
              <a:rPr lang="en-US" altLang="ko-KR"/>
              <a:t>’</a:t>
            </a:r>
            <a:r>
              <a:rPr lang="ko-KR" altLang="en-US"/>
              <a:t>을 진행하고</a:t>
            </a:r>
            <a:r>
              <a:rPr lang="en-US" altLang="ko-KR"/>
              <a:t>,</a:t>
            </a:r>
            <a:r>
              <a:rPr lang="ko-KR" altLang="en-US"/>
              <a:t> 학대피해어르신</a:t>
            </a:r>
            <a:r>
              <a:rPr lang="en-US" altLang="ko-KR"/>
              <a:t>, </a:t>
            </a:r>
            <a:r>
              <a:rPr lang="ko-KR" altLang="en-US"/>
              <a:t>학대행위자에 대한 서비스 계획을 수립하여</a:t>
            </a:r>
            <a:r>
              <a:rPr lang="en-US" altLang="ko-KR"/>
              <a:t> </a:t>
            </a:r>
            <a:r>
              <a:rPr lang="ko-KR" altLang="en-US"/>
              <a:t>계획한 </a:t>
            </a:r>
            <a:r>
              <a:rPr lang="en-US" altLang="ko-KR"/>
              <a:t>‘</a:t>
            </a:r>
            <a:r>
              <a:rPr lang="ko-KR" altLang="en-US"/>
              <a:t>⑤서비스를 제공</a:t>
            </a:r>
            <a:r>
              <a:rPr lang="en-US" altLang="ko-KR"/>
              <a:t>”</a:t>
            </a:r>
            <a:r>
              <a:rPr lang="ko-KR" altLang="en-US"/>
              <a:t>하게 됩니다</a:t>
            </a:r>
            <a:r>
              <a:rPr lang="en-US" altLang="ko-KR"/>
              <a:t>.</a:t>
            </a:r>
          </a:p>
          <a:p>
            <a:r>
              <a:rPr lang="ko-KR" altLang="en-US"/>
              <a:t>서비스 제공 이후에는 진행 사례를 </a:t>
            </a:r>
            <a:r>
              <a:rPr lang="en-US" altLang="ko-KR"/>
              <a:t>‘</a:t>
            </a:r>
            <a:r>
              <a:rPr lang="ko-KR" altLang="en-US"/>
              <a:t>⑥평가 및 종결</a:t>
            </a:r>
            <a:r>
              <a:rPr lang="en-US" altLang="ko-KR"/>
              <a:t>’</a:t>
            </a:r>
            <a:r>
              <a:rPr lang="ko-KR" altLang="en-US"/>
              <a:t>하고</a:t>
            </a:r>
            <a:r>
              <a:rPr lang="en-US" altLang="ko-KR"/>
              <a:t>, </a:t>
            </a:r>
            <a:r>
              <a:rPr lang="ko-KR" altLang="en-US"/>
              <a:t>종결 후에도 재학대방지를 위한 </a:t>
            </a:r>
            <a:r>
              <a:rPr lang="en-US" altLang="ko-KR"/>
              <a:t>‘</a:t>
            </a:r>
            <a:r>
              <a:rPr lang="ko-KR" altLang="en-US"/>
              <a:t>⑦사후관리</a:t>
            </a:r>
            <a:r>
              <a:rPr lang="en-US" altLang="ko-KR"/>
              <a:t>’ </a:t>
            </a:r>
            <a:r>
              <a:rPr lang="ko-KR" altLang="en-US"/>
              <a:t>서비스를 제공하여 학대로 인해 재신고가 되지 않도록 일정기간 동안 사후관리를 지속하고 있습니다</a:t>
            </a:r>
            <a:r>
              <a:rPr lang="en-US" altLang="ko-KR"/>
              <a:t>. </a:t>
            </a:r>
            <a:r>
              <a:rPr lang="ko-KR" altLang="en-US"/>
              <a:t> </a:t>
            </a:r>
            <a:r>
              <a:rPr lang="en-US" altLang="ko-KR"/>
              <a:t> </a:t>
            </a:r>
          </a:p>
          <a:p>
            <a:endParaRPr lang="en-US" altLang="ko-KR"/>
          </a:p>
          <a:p>
            <a:r>
              <a:rPr lang="ko-KR" altLang="en-US"/>
              <a:t>한 가지씩 자세히 알아보도록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047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첫번째 </a:t>
            </a:r>
            <a:r>
              <a:rPr lang="en-US" altLang="ko-KR"/>
              <a:t>[</a:t>
            </a:r>
            <a:r>
              <a:rPr lang="ko-KR" altLang="en-US"/>
              <a:t>신고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신고방법은 다양합니다</a:t>
            </a:r>
            <a:r>
              <a:rPr lang="en-US" altLang="ko-KR"/>
              <a:t>. </a:t>
            </a:r>
            <a:r>
              <a:rPr lang="ko-KR" altLang="en-US"/>
              <a:t>전화신고</a:t>
            </a:r>
            <a:r>
              <a:rPr lang="en-US" altLang="ko-KR"/>
              <a:t>, </a:t>
            </a:r>
            <a:r>
              <a:rPr lang="ko-KR" altLang="en-US"/>
              <a:t>노인학대 신고앱을 활용한 신고</a:t>
            </a:r>
            <a:r>
              <a:rPr lang="en-US" altLang="ko-KR"/>
              <a:t>, </a:t>
            </a:r>
            <a:r>
              <a:rPr lang="ko-KR" altLang="en-US"/>
              <a:t>노인보호전문기관 홈페이지를 통한 신고</a:t>
            </a:r>
            <a:r>
              <a:rPr lang="en-US" altLang="ko-KR"/>
              <a:t>, </a:t>
            </a:r>
            <a:r>
              <a:rPr lang="ko-KR" altLang="en-US"/>
              <a:t>이메일</a:t>
            </a:r>
            <a:r>
              <a:rPr lang="en-US" altLang="ko-KR"/>
              <a:t>, </a:t>
            </a:r>
            <a:r>
              <a:rPr lang="ko-KR" altLang="en-US"/>
              <a:t>서신</a:t>
            </a:r>
            <a:r>
              <a:rPr lang="en-US" altLang="ko-KR"/>
              <a:t>, </a:t>
            </a:r>
            <a:r>
              <a:rPr lang="ko-KR" altLang="en-US"/>
              <a:t>직접방문 등을 통한 신고가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주로 유선을 통해 많은 신고가 접수되는데요</a:t>
            </a:r>
            <a:r>
              <a:rPr lang="en-US" altLang="ko-KR"/>
              <a:t>.</a:t>
            </a:r>
          </a:p>
          <a:p>
            <a:r>
              <a:rPr lang="ko-KR" altLang="en-US"/>
              <a:t>노인보호전문기관 노인학대 신고 및 상담번호는 국번없이 </a:t>
            </a:r>
            <a:r>
              <a:rPr lang="en-US" altLang="ko-KR"/>
              <a:t>“1577-1389”</a:t>
            </a:r>
            <a:r>
              <a:rPr lang="ko-KR" altLang="en-US"/>
              <a:t>번 입니다</a:t>
            </a:r>
            <a:r>
              <a:rPr lang="en-US" altLang="ko-KR"/>
              <a:t>. </a:t>
            </a:r>
            <a:r>
              <a:rPr lang="ko-KR" altLang="en-US"/>
              <a:t>번호의 뜻은 </a:t>
            </a:r>
            <a:r>
              <a:rPr lang="en-US" altLang="ko-KR"/>
              <a:t>“1</a:t>
            </a:r>
            <a:r>
              <a:rPr lang="ko-KR" altLang="en-US"/>
              <a:t>년 </a:t>
            </a:r>
            <a:r>
              <a:rPr lang="en-US" altLang="ko-KR"/>
              <a:t>365</a:t>
            </a:r>
            <a:r>
              <a:rPr lang="ko-KR" altLang="en-US"/>
              <a:t>일 빨</a:t>
            </a:r>
            <a:r>
              <a:rPr lang="en-US" altLang="ko-KR"/>
              <a:t>(8)</a:t>
            </a:r>
            <a:r>
              <a:rPr lang="ko-KR" altLang="en-US"/>
              <a:t>리 구</a:t>
            </a:r>
            <a:r>
              <a:rPr lang="en-US" altLang="ko-KR"/>
              <a:t>(9)</a:t>
            </a:r>
            <a:r>
              <a:rPr lang="ko-KR" altLang="en-US"/>
              <a:t>해주세요</a:t>
            </a:r>
            <a:r>
              <a:rPr lang="en-US" altLang="ko-KR"/>
              <a:t>”</a:t>
            </a:r>
            <a:r>
              <a:rPr lang="ko-KR" altLang="en-US"/>
              <a:t>라고 기억하시면 쉽게 떠오르실 겁니다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추가적으로 </a:t>
            </a:r>
            <a:r>
              <a:rPr lang="en-US" altLang="ko-KR"/>
              <a:t>2021</a:t>
            </a:r>
            <a:r>
              <a:rPr lang="ko-KR" altLang="en-US"/>
              <a:t>년 중앙노인보호전문기관에서 노인학대 신고 어플리케이션을 출시 하였습니다</a:t>
            </a:r>
            <a:r>
              <a:rPr lang="en-US" altLang="ko-KR"/>
              <a:t>. </a:t>
            </a:r>
            <a:r>
              <a:rPr lang="ko-KR" altLang="en-US"/>
              <a:t>앱 이름은 </a:t>
            </a:r>
            <a:r>
              <a:rPr lang="en-US" altLang="ko-KR"/>
              <a:t>“</a:t>
            </a: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)”</a:t>
            </a:r>
            <a:r>
              <a:rPr lang="ko-KR" altLang="en-US"/>
              <a:t>입니다</a:t>
            </a:r>
            <a:r>
              <a:rPr lang="en-US" altLang="ko-KR"/>
              <a:t>. </a:t>
            </a:r>
            <a:r>
              <a:rPr lang="ko-KR" altLang="en-US"/>
              <a:t>신고앱은 앱스토어</a:t>
            </a:r>
            <a:r>
              <a:rPr lang="en-US" altLang="ko-KR"/>
              <a:t>, </a:t>
            </a:r>
            <a:r>
              <a:rPr lang="ko-KR" altLang="en-US"/>
              <a:t>플레이스토어 다운 가능하며</a:t>
            </a:r>
            <a:r>
              <a:rPr lang="en-US" altLang="ko-KR"/>
              <a:t>, </a:t>
            </a:r>
            <a:r>
              <a:rPr lang="ko-KR" altLang="en-US"/>
              <a:t>자세한 내용은 뒤에서 다시한번 안내드리겠습니다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5670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두번째 </a:t>
            </a:r>
            <a:r>
              <a:rPr lang="en-US" altLang="ko-KR"/>
              <a:t>[</a:t>
            </a:r>
            <a:r>
              <a:rPr lang="ko-KR" altLang="en-US"/>
              <a:t>접수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접수 시 노인보호전문기관 상담원은 학대피해가 의심되는 어르신의 이름</a:t>
            </a:r>
            <a:r>
              <a:rPr lang="en-US" altLang="ko-KR"/>
              <a:t>, </a:t>
            </a:r>
            <a:r>
              <a:rPr lang="ko-KR" altLang="en-US"/>
              <a:t>주소</a:t>
            </a:r>
            <a:r>
              <a:rPr lang="en-US" altLang="ko-KR"/>
              <a:t>, </a:t>
            </a:r>
            <a:r>
              <a:rPr lang="ko-KR" altLang="en-US"/>
              <a:t>연락처</a:t>
            </a:r>
            <a:r>
              <a:rPr lang="en-US" altLang="ko-KR"/>
              <a:t>, </a:t>
            </a:r>
            <a:r>
              <a:rPr lang="ko-KR" altLang="en-US"/>
              <a:t>학대상황 등을 파악합니다</a:t>
            </a:r>
            <a:r>
              <a:rPr lang="en-US" altLang="ko-KR"/>
              <a:t>. </a:t>
            </a:r>
          </a:p>
          <a:p>
            <a:r>
              <a:rPr lang="ko-KR" altLang="en-US"/>
              <a:t>노인학대 의심 및 발견 신고 시에는 가능한 많은 정보를 알려주는 것이 조사에 도움이 된다고 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세번째 </a:t>
            </a:r>
            <a:r>
              <a:rPr lang="en-US" altLang="ko-KR"/>
              <a:t>[</a:t>
            </a:r>
            <a:r>
              <a:rPr lang="ko-KR" altLang="en-US"/>
              <a:t>현장조사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노인학대 의심 신고가 접수되면 노인보호전문기관은 학대가 발생한 것으로 의심되는 현장</a:t>
            </a:r>
            <a:r>
              <a:rPr lang="en-US" altLang="ko-KR"/>
              <a:t>(</a:t>
            </a:r>
            <a:r>
              <a:rPr lang="ko-KR" altLang="en-US"/>
              <a:t>가정 또는 시설</a:t>
            </a:r>
            <a:r>
              <a:rPr lang="en-US" altLang="ko-KR"/>
              <a:t>)</a:t>
            </a:r>
            <a:r>
              <a:rPr lang="ko-KR" altLang="en-US"/>
              <a:t>에 방문하여</a:t>
            </a:r>
            <a:r>
              <a:rPr lang="en-US" altLang="ko-KR"/>
              <a:t>, </a:t>
            </a:r>
            <a:r>
              <a:rPr lang="ko-KR" altLang="en-US"/>
              <a:t>신고내용에 근거한 조사를 실시하게 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현장조사 시 관할 지방자치단체 공무원 또는 경찰</a:t>
            </a:r>
            <a:r>
              <a:rPr lang="en-US" altLang="ko-KR"/>
              <a:t>, </a:t>
            </a:r>
            <a:r>
              <a:rPr lang="ko-KR" altLang="en-US"/>
              <a:t>국민건강보험공단 직원 또는 유관기관 직원과 동행할 수 있습니다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911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네번째 </a:t>
            </a:r>
            <a:r>
              <a:rPr lang="en-US" altLang="ko-KR"/>
              <a:t>[</a:t>
            </a:r>
            <a:r>
              <a:rPr lang="ko-KR" altLang="en-US"/>
              <a:t>노인학대 사례 판정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현장접수를 통해 수집한 정보로 사례회의 또는 지역사례판정위원회를 개최하여 사례에 대한 학대여부 판정과 그에 따른 서비스 계획을 수립합니다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다섯번째 </a:t>
            </a:r>
            <a:r>
              <a:rPr lang="en-US" altLang="ko-KR"/>
              <a:t>[</a:t>
            </a:r>
            <a:r>
              <a:rPr lang="ko-KR" altLang="en-US"/>
              <a:t>서비스 제공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이때에는 학대피해어르신의 의사와 욕구를 존중하여 상담</a:t>
            </a:r>
            <a:r>
              <a:rPr lang="en-US" altLang="ko-KR"/>
              <a:t>, </a:t>
            </a:r>
            <a:r>
              <a:rPr lang="ko-KR" altLang="en-US"/>
              <a:t>법률</a:t>
            </a:r>
            <a:r>
              <a:rPr lang="en-US" altLang="ko-KR"/>
              <a:t>, </a:t>
            </a:r>
            <a:r>
              <a:rPr lang="ko-KR" altLang="en-US"/>
              <a:t>의료</a:t>
            </a:r>
            <a:r>
              <a:rPr lang="en-US" altLang="ko-KR"/>
              <a:t>, </a:t>
            </a:r>
            <a:r>
              <a:rPr lang="ko-KR" altLang="en-US"/>
              <a:t>쉼터 입소 등 서비스를 제공합니다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26432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여섯번째 </a:t>
            </a:r>
            <a:r>
              <a:rPr lang="en-US" altLang="ko-KR"/>
              <a:t>[</a:t>
            </a:r>
            <a:r>
              <a:rPr lang="ko-KR" altLang="en-US"/>
              <a:t>평가 및 종결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학대피해어르신의 안전을 확인하고</a:t>
            </a:r>
            <a:r>
              <a:rPr lang="en-US" altLang="ko-KR"/>
              <a:t>,</a:t>
            </a:r>
            <a:r>
              <a:rPr lang="ko-KR" altLang="en-US"/>
              <a:t> 지원이 완료된 경우 사례를 종결합니다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마지막으로 지속적인 </a:t>
            </a:r>
            <a:r>
              <a:rPr lang="en-US" altLang="ko-KR"/>
              <a:t>[</a:t>
            </a:r>
            <a:r>
              <a:rPr lang="ko-KR" altLang="en-US"/>
              <a:t>사후관리</a:t>
            </a:r>
            <a:r>
              <a:rPr lang="en-US" altLang="ko-KR"/>
              <a:t>]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r>
              <a:rPr lang="ko-KR" altLang="en-US"/>
              <a:t>종결 이후 학대피해어르신의 안전 유지</a:t>
            </a:r>
            <a:r>
              <a:rPr lang="en-US" altLang="ko-KR"/>
              <a:t>, </a:t>
            </a:r>
            <a:r>
              <a:rPr lang="ko-KR" altLang="en-US"/>
              <a:t>학대재발 가능성 방지 및 예방을 목적으로 일정기간 정기적으로 사례를 관리합니다</a:t>
            </a:r>
            <a:r>
              <a:rPr lang="en-US" altLang="ko-KR"/>
              <a:t>.  </a:t>
            </a:r>
          </a:p>
          <a:p>
            <a:endParaRPr lang="en-US" altLang="ko-KR"/>
          </a:p>
          <a:p>
            <a:r>
              <a:rPr lang="ko-KR" altLang="en-US"/>
              <a:t>지금까지 노인학대 신고에서부터 모니터링까지 노인학대 사례 개입절차에 대해 알아보았습니다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그럼 우리 지역에는 어떤 노인보호전문기관이 위치해 있는지 함께 알아보도록 하겠습니다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241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/>
            <a:r>
              <a:rPr lang="ko-KR" altLang="en-US"/>
              <a:t>전국 노인보호전문기관 현황 및 연락처입니다</a:t>
            </a:r>
            <a:r>
              <a:rPr lang="en-US" altLang="ko-KR"/>
              <a:t>. </a:t>
            </a:r>
          </a:p>
          <a:p>
            <a:pPr defTabSz="955589"/>
            <a:endParaRPr lang="en-US" altLang="ko-KR"/>
          </a:p>
          <a:p>
            <a:pPr defTabSz="955589"/>
            <a:r>
              <a:rPr lang="ko-KR" altLang="en-US"/>
              <a:t>노인보호전문기관은 노인학대 상담도 가능합니다</a:t>
            </a:r>
            <a:r>
              <a:rPr lang="en-US" altLang="ko-KR"/>
              <a:t>. </a:t>
            </a:r>
            <a:r>
              <a:rPr lang="ko-KR" altLang="en-US"/>
              <a:t>번호는 국번없이 </a:t>
            </a:r>
            <a:r>
              <a:rPr lang="en-US" altLang="ko-KR"/>
              <a:t>1577-1389</a:t>
            </a:r>
            <a:r>
              <a:rPr lang="ko-KR" altLang="en-US"/>
              <a:t>로 전화해도 됩니다</a:t>
            </a:r>
            <a:r>
              <a:rPr lang="en-US" altLang="ko-KR"/>
              <a:t>. </a:t>
            </a:r>
          </a:p>
          <a:p>
            <a:pPr defTabSz="955589"/>
            <a:endParaRPr lang="en-US" altLang="ko-KR"/>
          </a:p>
          <a:p>
            <a:pPr defTabSz="955589"/>
            <a:r>
              <a:rPr lang="ko-KR" altLang="en-US"/>
              <a:t>그 외 노인학대 신고앱 </a:t>
            </a:r>
            <a:r>
              <a:rPr lang="en-US" altLang="ko-KR"/>
              <a:t>“</a:t>
            </a: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)”</a:t>
            </a:r>
            <a:r>
              <a:rPr lang="ko-KR" altLang="en-US"/>
              <a:t>를 통해 신고하실 수 있습니다</a:t>
            </a:r>
            <a:r>
              <a:rPr lang="en-US" altLang="ko-KR"/>
              <a:t>. </a:t>
            </a:r>
            <a:endParaRPr lang="ko-KR" altLang="en-US"/>
          </a:p>
          <a:p>
            <a:pPr defTabSz="955589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4008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9"/>
            <a:r>
              <a:rPr lang="ko-KR" altLang="en-US"/>
              <a:t>오늘 교육의 핵심주제인 </a:t>
            </a:r>
            <a:r>
              <a:rPr lang="en-US" altLang="ko-KR"/>
              <a:t>“</a:t>
            </a:r>
            <a:r>
              <a:rPr lang="ko-KR" altLang="en-US"/>
              <a:t>노인학대 신고의무자</a:t>
            </a:r>
            <a:r>
              <a:rPr lang="en-US" altLang="ko-KR"/>
              <a:t>”</a:t>
            </a:r>
            <a:r>
              <a:rPr lang="ko-KR" altLang="en-US"/>
              <a:t>에 대해 알아보겠습니다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9530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여러분은 </a:t>
            </a:r>
            <a:r>
              <a:rPr lang="en-US" altLang="ko-KR"/>
              <a:t>‘</a:t>
            </a:r>
            <a:r>
              <a:rPr lang="ko-KR" altLang="en-US"/>
              <a:t>노인학대 신고의무자</a:t>
            </a:r>
            <a:r>
              <a:rPr lang="en-US" altLang="ko-KR"/>
              <a:t>’</a:t>
            </a:r>
            <a:r>
              <a:rPr lang="ko-KR" altLang="en-US"/>
              <a:t>에 대해 알고 계신가요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ko-KR" altLang="en-US"/>
              <a:t>혹은 </a:t>
            </a:r>
            <a:r>
              <a:rPr lang="en-US" altLang="ko-KR"/>
              <a:t>“</a:t>
            </a:r>
            <a:r>
              <a:rPr lang="ko-KR" altLang="en-US"/>
              <a:t>내가 노인학대 신고의무직군인지</a:t>
            </a:r>
            <a:r>
              <a:rPr lang="en-US" altLang="ko-KR"/>
              <a:t>...?”</a:t>
            </a:r>
            <a:r>
              <a:rPr lang="ko-KR" altLang="en-US"/>
              <a:t> 명확히 알고 계신가요</a:t>
            </a:r>
            <a:r>
              <a:rPr lang="en-US" altLang="ko-KR"/>
              <a:t>!? </a:t>
            </a:r>
          </a:p>
          <a:p>
            <a:endParaRPr lang="en-US" altLang="ko-KR"/>
          </a:p>
          <a:p>
            <a:r>
              <a:rPr lang="ko-KR" altLang="en-US"/>
              <a:t>노인학대 신고의무자는 노인학대를 쉽게 발견할 수 있는 직군을 의미하며</a:t>
            </a:r>
            <a:r>
              <a:rPr lang="en-US" altLang="ko-KR"/>
              <a:t>, </a:t>
            </a:r>
          </a:p>
          <a:p>
            <a:r>
              <a:rPr lang="ko-KR" altLang="en-US"/>
              <a:t>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에 </a:t>
            </a:r>
            <a:r>
              <a:rPr lang="en-US" altLang="ko-KR"/>
              <a:t>“</a:t>
            </a:r>
            <a:r>
              <a:rPr lang="ko-KR" altLang="en-US"/>
              <a:t>노인학대 신고의무자는 노인학대를 알게된 때에는 노인보호전문기관이나 수사기관에 즉시 신고해야 한다</a:t>
            </a:r>
            <a:r>
              <a:rPr lang="en-US" altLang="ko-KR"/>
              <a:t>”</a:t>
            </a:r>
            <a:r>
              <a:rPr lang="ko-KR" altLang="en-US"/>
              <a:t>라고 명시되어 있습니다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24827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4250">
              <a:defRPr/>
            </a:pPr>
            <a:r>
              <a:rPr lang="ko-KR" altLang="en-US"/>
              <a:t>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에 명시되어있는 노인학대 신고의무자 직군입니다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1521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77">
              <a:defRPr/>
            </a:pPr>
            <a:r>
              <a:rPr lang="ko-KR" altLang="en-US"/>
              <a:t>해당 법률을 참고하시면 내가 노인학대 신고의무자인지 자세히 파악할 수 있습니다</a:t>
            </a:r>
            <a:r>
              <a:rPr lang="en-US" altLang="ko-KR"/>
              <a:t>.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6447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그렇다면 노인학대 신고의무자의 신고비율은 어떠하고</a:t>
            </a:r>
            <a:r>
              <a:rPr lang="en-US" altLang="ko-KR"/>
              <a:t>, </a:t>
            </a:r>
            <a:r>
              <a:rPr lang="ko-KR" altLang="en-US"/>
              <a:t>어떤 직군에서 신고를 적극적으로 하는지</a:t>
            </a:r>
            <a:r>
              <a:rPr lang="en-US" altLang="ko-KR"/>
              <a:t> </a:t>
            </a:r>
            <a:r>
              <a:rPr lang="ko-KR" altLang="en-US"/>
              <a:t>현황을 통해 알아보도록 하겠습니다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/>
              <a:t>2020</a:t>
            </a:r>
            <a:r>
              <a:rPr lang="ko-KR" altLang="en-US"/>
              <a:t>년 노인학대 현황보고서에 따르면</a:t>
            </a:r>
            <a:r>
              <a:rPr lang="en-US" altLang="ko-KR"/>
              <a:t>,</a:t>
            </a:r>
          </a:p>
          <a:p>
            <a:r>
              <a:rPr lang="en-US" altLang="ko-KR"/>
              <a:t>2020</a:t>
            </a:r>
            <a:r>
              <a:rPr lang="ko-KR" altLang="en-US"/>
              <a:t>년 한해동안 노인보호전문기관으로 신고 접수된 </a:t>
            </a:r>
            <a:r>
              <a:rPr lang="en-US" altLang="ko-KR"/>
              <a:t>16,973</a:t>
            </a:r>
            <a:r>
              <a:rPr lang="ko-KR" altLang="en-US"/>
              <a:t>건 중 </a:t>
            </a:r>
            <a:r>
              <a:rPr lang="en-US" altLang="ko-KR"/>
              <a:t>‘</a:t>
            </a:r>
            <a:r>
              <a:rPr lang="ko-KR" altLang="en-US"/>
              <a:t>노인학대 신고의무자직군</a:t>
            </a:r>
            <a:r>
              <a:rPr lang="en-US" altLang="ko-KR"/>
              <a:t>’</a:t>
            </a:r>
            <a:r>
              <a:rPr lang="ko-KR" altLang="en-US"/>
              <a:t>에 의한 노인학대사례 신고 건수는 </a:t>
            </a:r>
            <a:r>
              <a:rPr lang="en-US" altLang="ko-KR"/>
              <a:t>939</a:t>
            </a:r>
            <a:r>
              <a:rPr lang="ko-KR" altLang="en-US"/>
              <a:t>건으로 전체 신고비율의 </a:t>
            </a:r>
            <a:r>
              <a:rPr lang="en-US" altLang="ko-KR"/>
              <a:t>15%</a:t>
            </a:r>
            <a:r>
              <a:rPr lang="ko-KR" altLang="en-US"/>
              <a:t>를 차지합니다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높은 비율은 아니지만 매년 증가하고 있는 추세입니다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0718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신고의무자 직군 중에서도</a:t>
            </a:r>
            <a:r>
              <a:rPr lang="en-US" altLang="ko-KR"/>
              <a:t>,</a:t>
            </a:r>
          </a:p>
          <a:p>
            <a:r>
              <a:rPr lang="ko-KR" altLang="en-US"/>
              <a:t> </a:t>
            </a:r>
            <a:endParaRPr lang="en-US" altLang="ko-KR"/>
          </a:p>
          <a:p>
            <a:r>
              <a:rPr lang="ko-KR" altLang="en-US"/>
              <a:t>노인복지시설종사자 및 노인복지상담원에 의한 신고가 </a:t>
            </a:r>
            <a:r>
              <a:rPr lang="en-US" altLang="ko-KR"/>
              <a:t>28.4%</a:t>
            </a:r>
            <a:r>
              <a:rPr lang="ko-KR" altLang="en-US"/>
              <a:t>로 가장 높은 비율을 보이고 있으며</a:t>
            </a:r>
            <a:r>
              <a:rPr lang="en-US" altLang="ko-KR"/>
              <a:t>,</a:t>
            </a:r>
          </a:p>
          <a:p>
            <a:r>
              <a:rPr lang="ko-KR" altLang="en-US"/>
              <a:t>다음 사회복지전담공무원 </a:t>
            </a:r>
            <a:r>
              <a:rPr lang="en-US" altLang="ko-KR"/>
              <a:t>26.2%, </a:t>
            </a:r>
            <a:r>
              <a:rPr lang="ko-KR" altLang="en-US"/>
              <a:t>장기요양기관의장과 종사자에 의한 신고가 </a:t>
            </a:r>
            <a:r>
              <a:rPr lang="en-US" altLang="ko-KR"/>
              <a:t>12.4%</a:t>
            </a:r>
            <a:r>
              <a:rPr lang="ko-KR" altLang="en-US"/>
              <a:t>로 나타났습니다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2505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신고의무자 직군에 의한 노인학대 신고는 어떤 경로를 통해 노인보호전문기관으로 접수되고 있는지 살펴보면</a:t>
            </a:r>
            <a:r>
              <a:rPr lang="en-US" altLang="ko-KR"/>
              <a:t>,</a:t>
            </a:r>
          </a:p>
          <a:p>
            <a:endParaRPr lang="en-US" altLang="ko-KR"/>
          </a:p>
          <a:p>
            <a:r>
              <a:rPr lang="ko-KR" altLang="en-US"/>
              <a:t>노인학대 신고경로는 수사기관</a:t>
            </a:r>
            <a:r>
              <a:rPr lang="en-US" altLang="ko-KR"/>
              <a:t>(112)</a:t>
            </a:r>
            <a:r>
              <a:rPr lang="ko-KR" altLang="en-US"/>
              <a:t>에서 노인보호전문기관으로 이관된 신고가 </a:t>
            </a:r>
            <a:r>
              <a:rPr lang="en-US" altLang="ko-KR"/>
              <a:t>51.1%</a:t>
            </a:r>
            <a:r>
              <a:rPr lang="ko-KR" altLang="en-US"/>
              <a:t>로 가장 많았으며</a:t>
            </a:r>
            <a:r>
              <a:rPr lang="en-US" altLang="ko-KR"/>
              <a:t>, </a:t>
            </a:r>
            <a:r>
              <a:rPr lang="ko-KR" altLang="en-US"/>
              <a:t>다음 노인보호전문기관으로 직접 접수된 신고가 </a:t>
            </a:r>
            <a:r>
              <a:rPr lang="en-US" altLang="ko-KR"/>
              <a:t>40%</a:t>
            </a:r>
            <a:r>
              <a:rPr lang="ko-KR" altLang="en-US"/>
              <a:t>로 높았습니다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신고는 서신에 의한 신고가 </a:t>
            </a:r>
            <a:r>
              <a:rPr lang="en-US" altLang="ko-KR"/>
              <a:t>54.1%</a:t>
            </a:r>
            <a:r>
              <a:rPr lang="ko-KR" altLang="en-US"/>
              <a:t>로 가장 많았으며</a:t>
            </a:r>
            <a:r>
              <a:rPr lang="en-US" altLang="ko-KR"/>
              <a:t>, </a:t>
            </a:r>
            <a:r>
              <a:rPr lang="ko-KR" altLang="en-US"/>
              <a:t>전화는 </a:t>
            </a:r>
            <a:r>
              <a:rPr lang="en-US" altLang="ko-KR"/>
              <a:t>41.1%, </a:t>
            </a:r>
            <a:r>
              <a:rPr lang="ko-KR" altLang="en-US"/>
              <a:t>그 다음으로 높은 비중으로 보여졌습니다</a:t>
            </a:r>
            <a:r>
              <a:rPr lang="en-US" altLang="ko-KR"/>
              <a:t>. </a:t>
            </a:r>
            <a:endParaRPr lang="ko-KR" altLang="en-US"/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80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지금까지 노인학대 신고의무자의 신고현황</a:t>
            </a:r>
            <a:r>
              <a:rPr lang="en-US" altLang="ko-KR"/>
              <a:t>, </a:t>
            </a:r>
            <a:r>
              <a:rPr lang="ko-KR" altLang="en-US"/>
              <a:t>직군</a:t>
            </a:r>
            <a:r>
              <a:rPr lang="en-US" altLang="ko-KR"/>
              <a:t>, </a:t>
            </a:r>
            <a:r>
              <a:rPr lang="ko-KR" altLang="en-US"/>
              <a:t>유형 등에 대해 알아보았습니다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노인학대 신고는 </a:t>
            </a:r>
            <a:r>
              <a:rPr lang="en-US" altLang="ko-KR"/>
              <a:t>‘</a:t>
            </a:r>
            <a:r>
              <a:rPr lang="ko-KR" altLang="en-US"/>
              <a:t>실천해야겠다</a:t>
            </a:r>
            <a:r>
              <a:rPr lang="en-US" altLang="ko-KR"/>
              <a:t>’</a:t>
            </a:r>
            <a:r>
              <a:rPr lang="ko-KR" altLang="en-US"/>
              <a:t>는 다짐도 중요하지만</a:t>
            </a:r>
            <a:r>
              <a:rPr lang="en-US" altLang="ko-KR"/>
              <a:t>, </a:t>
            </a:r>
            <a:r>
              <a:rPr lang="ko-KR" altLang="en-US"/>
              <a:t>해야하는 </a:t>
            </a:r>
            <a:r>
              <a:rPr lang="en-US" altLang="ko-KR"/>
              <a:t>‘</a:t>
            </a:r>
            <a:r>
              <a:rPr lang="ko-KR" altLang="en-US"/>
              <a:t>의무</a:t>
            </a:r>
            <a:r>
              <a:rPr lang="en-US" altLang="ko-KR"/>
              <a:t>’</a:t>
            </a:r>
            <a:r>
              <a:rPr lang="ko-KR" altLang="en-US"/>
              <a:t>로 기억해야 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그 이유는 </a:t>
            </a:r>
            <a:r>
              <a:rPr lang="en-US" altLang="ko-KR"/>
              <a:t>[</a:t>
            </a:r>
            <a:r>
              <a:rPr lang="ko-KR" altLang="en-US"/>
              <a:t>노인복지법</a:t>
            </a:r>
            <a:r>
              <a:rPr lang="en-US" altLang="ko-KR"/>
              <a:t>]</a:t>
            </a:r>
            <a:r>
              <a:rPr lang="ko-KR" altLang="en-US"/>
              <a:t>에 신고의무자의 의무와</a:t>
            </a:r>
            <a:r>
              <a:rPr lang="en-US" altLang="ko-KR"/>
              <a:t> </a:t>
            </a:r>
            <a:r>
              <a:rPr lang="ko-KR" altLang="en-US"/>
              <a:t>의무를 이행하지 않았을 때의 조항</a:t>
            </a:r>
            <a:r>
              <a:rPr lang="en-US" altLang="ko-KR"/>
              <a:t>(</a:t>
            </a:r>
            <a:r>
              <a:rPr lang="ko-KR" altLang="en-US"/>
              <a:t>과태료</a:t>
            </a:r>
            <a:r>
              <a:rPr lang="en-US" altLang="ko-KR"/>
              <a:t>), </a:t>
            </a:r>
            <a:r>
              <a:rPr lang="ko-KR" altLang="en-US"/>
              <a:t>신고의무자 직군이라면 받아야 하는 교육이 법령으로 명시되어있기 때문입니다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145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나는 신고의무자 이지만</a:t>
            </a:r>
            <a:r>
              <a:rPr lang="en-US" altLang="ko-KR"/>
              <a:t>, </a:t>
            </a:r>
            <a:r>
              <a:rPr lang="ko-KR" altLang="en-US"/>
              <a:t>한편으로는 노인학대를 신고했다가 </a:t>
            </a:r>
            <a:r>
              <a:rPr lang="en-US" altLang="ko-KR"/>
              <a:t>“</a:t>
            </a:r>
            <a:r>
              <a:rPr lang="ko-KR" altLang="en-US"/>
              <a:t>내 신분이 노출되는 건 아닐까</a:t>
            </a:r>
            <a:r>
              <a:rPr lang="en-US" altLang="ko-KR"/>
              <a:t>?”</a:t>
            </a:r>
            <a:r>
              <a:rPr lang="ko-KR" altLang="en-US"/>
              <a:t>하는 두려움으로 신고를 망설이는 경우가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이에</a:t>
            </a:r>
            <a:r>
              <a:rPr lang="en-US" altLang="ko-KR"/>
              <a:t> </a:t>
            </a:r>
            <a:r>
              <a:rPr lang="ko-KR" altLang="en-US"/>
              <a:t>노인복지법에는 신고자의 신분과 비밀보장을 명시하고 있습니다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노인복지법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제</a:t>
            </a:r>
            <a:r>
              <a:rPr lang="en-US" altLang="ko-KR"/>
              <a:t>3</a:t>
            </a:r>
            <a:r>
              <a:rPr lang="ko-KR" altLang="en-US"/>
              <a:t>항에는 </a:t>
            </a:r>
            <a:r>
              <a:rPr lang="en-US" altLang="ko-KR"/>
              <a:t>“</a:t>
            </a:r>
            <a:r>
              <a:rPr lang="ko-KR" altLang="en-US"/>
              <a:t>신고인의 신분은 보장되어야 하며 그 의사에 반하여 신분이 노출되어서는 아니 된다</a:t>
            </a:r>
            <a:r>
              <a:rPr lang="en-US" altLang="ko-KR"/>
              <a:t>”</a:t>
            </a:r>
            <a:r>
              <a:rPr lang="ko-KR" altLang="en-US"/>
              <a:t>라고 하고있으며</a:t>
            </a:r>
            <a:r>
              <a:rPr lang="en-US" altLang="ko-KR"/>
              <a:t>,</a:t>
            </a:r>
          </a:p>
          <a:p>
            <a:r>
              <a:rPr lang="ko-KR" altLang="en-US"/>
              <a:t>동법 제</a:t>
            </a:r>
            <a:r>
              <a:rPr lang="en-US" altLang="ko-KR"/>
              <a:t>39</a:t>
            </a:r>
            <a:r>
              <a:rPr lang="ko-KR" altLang="en-US"/>
              <a:t>조의</a:t>
            </a:r>
            <a:r>
              <a:rPr lang="en-US" altLang="ko-KR"/>
              <a:t>6</a:t>
            </a:r>
            <a:r>
              <a:rPr lang="ko-KR" altLang="en-US"/>
              <a:t>제</a:t>
            </a:r>
            <a:r>
              <a:rPr lang="en-US" altLang="ko-KR"/>
              <a:t>3</a:t>
            </a:r>
            <a:r>
              <a:rPr lang="ko-KR" altLang="en-US"/>
              <a:t>항에는 </a:t>
            </a:r>
            <a:r>
              <a:rPr lang="en-US" altLang="ko-KR"/>
              <a:t>“</a:t>
            </a:r>
            <a:r>
              <a:rPr lang="ko-KR" altLang="en-US"/>
              <a:t>노인학대의 보호와 관련된 업무에 종사하였거나 종사하는 자는 그 직무상 알게 된 비밀을 누설하지 못한다</a:t>
            </a:r>
            <a:r>
              <a:rPr lang="en-US" altLang="ko-KR"/>
              <a:t>”</a:t>
            </a:r>
            <a:r>
              <a:rPr lang="ko-KR" altLang="en-US"/>
              <a:t>라는 법령을 통해</a:t>
            </a:r>
            <a:r>
              <a:rPr lang="en-US" altLang="ko-KR"/>
              <a:t> </a:t>
            </a:r>
            <a:r>
              <a:rPr lang="ko-KR" altLang="en-US"/>
              <a:t>신고인을 보호하고 있습니다</a:t>
            </a:r>
            <a:r>
              <a:rPr lang="en-US" altLang="ko-KR"/>
              <a:t>. </a:t>
            </a:r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5699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 교육을 듣고 있는 여러분 모두가 </a:t>
            </a:r>
            <a:r>
              <a:rPr lang="en-US" altLang="ko-KR"/>
              <a:t>‘</a:t>
            </a:r>
            <a:r>
              <a:rPr lang="ko-KR" altLang="en-US"/>
              <a:t>노인학대 신고의무자</a:t>
            </a:r>
            <a:r>
              <a:rPr lang="en-US" altLang="ko-KR"/>
              <a:t>’ </a:t>
            </a:r>
            <a:r>
              <a:rPr lang="ko-KR" altLang="en-US"/>
              <a:t>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신고의무자는</a:t>
            </a:r>
            <a:r>
              <a:rPr lang="en-US" altLang="ko-KR"/>
              <a:t>, </a:t>
            </a:r>
            <a:r>
              <a:rPr lang="ko-KR" altLang="en-US"/>
              <a:t>노인학대 목격 및 의심 시 신속히 신고하기</a:t>
            </a:r>
            <a:r>
              <a:rPr lang="en-US" altLang="ko-KR"/>
              <a:t>, </a:t>
            </a:r>
            <a:r>
              <a:rPr lang="ko-KR" altLang="en-US"/>
              <a:t>일상생활에서 노인학대 신고의무자임을 기억하고 관심있게 지켜보기를 기억해주시기 바랍니다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또한 노인학대 신고 시 </a:t>
            </a:r>
            <a:r>
              <a:rPr lang="en-US" altLang="ko-KR"/>
              <a:t>‘</a:t>
            </a:r>
            <a:r>
              <a:rPr lang="ko-KR" altLang="en-US"/>
              <a:t>신고관련 정보</a:t>
            </a:r>
            <a:r>
              <a:rPr lang="en-US" altLang="ko-KR"/>
              <a:t>’, ‘</a:t>
            </a:r>
            <a:r>
              <a:rPr lang="ko-KR" altLang="en-US"/>
              <a:t>피해의심노인 관련 정보</a:t>
            </a:r>
            <a:r>
              <a:rPr lang="en-US" altLang="ko-KR"/>
              <a:t>’, ‘</a:t>
            </a:r>
            <a:r>
              <a:rPr lang="ko-KR" altLang="en-US"/>
              <a:t>학대 관련 정보</a:t>
            </a:r>
            <a:r>
              <a:rPr lang="en-US" altLang="ko-KR"/>
              <a:t>’</a:t>
            </a:r>
            <a:r>
              <a:rPr lang="ko-KR" altLang="en-US"/>
              <a:t> 를 전달해주는 것이 조사에 큰 도움이 될 수 있음을 기억해주세요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736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신고 시 신고의무자의 신고 절차입니다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 </a:t>
            </a:r>
            <a:r>
              <a:rPr lang="en-US" altLang="ko-KR"/>
              <a:t>‘</a:t>
            </a:r>
            <a:r>
              <a:rPr lang="ko-KR" altLang="en-US"/>
              <a:t>학대 의심 및 목격</a:t>
            </a:r>
            <a:r>
              <a:rPr lang="en-US" altLang="ko-KR"/>
              <a:t>’ </a:t>
            </a:r>
            <a:r>
              <a:rPr lang="ko-KR" altLang="en-US"/>
              <a:t>시 </a:t>
            </a:r>
            <a:r>
              <a:rPr lang="en-US" altLang="ko-KR"/>
              <a:t>‘</a:t>
            </a:r>
            <a:r>
              <a:rPr lang="ko-KR" altLang="en-US"/>
              <a:t>노인학대를 신고</a:t>
            </a:r>
            <a:r>
              <a:rPr lang="en-US" altLang="ko-KR"/>
              <a:t>’</a:t>
            </a:r>
            <a:r>
              <a:rPr lang="ko-KR" altLang="en-US"/>
              <a:t>하게 됩니다</a:t>
            </a:r>
            <a:r>
              <a:rPr lang="en-US" altLang="ko-KR"/>
              <a:t>. </a:t>
            </a:r>
            <a:r>
              <a:rPr lang="ko-KR" altLang="en-US"/>
              <a:t>이때 어르신이 학대로 인한 응급 상황이거나 도움이 필요한 상황이라면</a:t>
            </a:r>
            <a:r>
              <a:rPr lang="en-US" altLang="ko-KR"/>
              <a:t> </a:t>
            </a:r>
            <a:r>
              <a:rPr lang="ko-KR" altLang="en-US"/>
              <a:t>어르신의 안전을 확보해주는 것 또한 신고의무자의 역할이 될 수 있습니다</a:t>
            </a:r>
            <a:r>
              <a:rPr lang="en-US" altLang="ko-KR"/>
              <a:t>. </a:t>
            </a:r>
          </a:p>
          <a:p>
            <a:r>
              <a:rPr lang="ko-KR" altLang="en-US"/>
              <a:t>신고접수를 통해 노인보호전문기관 또는 수사기관에서 조사할 때 협조를 요청한다면 적극 동참해주는 것이 필요합니다</a:t>
            </a:r>
            <a:r>
              <a:rPr lang="en-US" altLang="ko-KR"/>
              <a:t>. </a:t>
            </a:r>
            <a:r>
              <a:rPr lang="ko-KR" altLang="en-US"/>
              <a:t>물론 신고인의 신분은 보장됩니다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마지막으로 어르신이 안전하게 학대상황으로부터 벗어날 수 있도록 사후지원 및 서비스제공에 협조해주는 것도 중요합니다</a:t>
            </a:r>
            <a:r>
              <a:rPr lang="en-US" altLang="ko-KR"/>
              <a:t>.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05863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직군별 노인학대 신고의무자의 역할을 알아보도록 하겠습니다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먼저</a:t>
            </a:r>
            <a:r>
              <a:rPr lang="en-US" altLang="ko-KR"/>
              <a:t>, </a:t>
            </a:r>
            <a:r>
              <a:rPr lang="ko-KR" altLang="en-US"/>
              <a:t>의료현장에서 일하는 </a:t>
            </a:r>
            <a:r>
              <a:rPr lang="en-US" altLang="ko-KR"/>
              <a:t>[</a:t>
            </a:r>
            <a:r>
              <a:rPr lang="ko-KR" altLang="en-US"/>
              <a:t>의료직군</a:t>
            </a:r>
            <a:r>
              <a:rPr lang="en-US" altLang="ko-KR"/>
              <a:t>]</a:t>
            </a:r>
            <a:r>
              <a:rPr lang="ko-KR" altLang="en-US"/>
              <a:t>에 대한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pPr marL="238896" indent="-238896">
              <a:buAutoNum type="arabicPeriod"/>
            </a:pPr>
            <a:r>
              <a:rPr lang="ko-KR" altLang="en-US"/>
              <a:t>노인학대가 의심되는 상처나 손상을 보게 된다면 진단 및 치료를 통해 더 이상 심한 손상을 입지 않도록 조치합니다</a:t>
            </a:r>
            <a:r>
              <a:rPr lang="en-US" altLang="ko-KR"/>
              <a:t>.</a:t>
            </a:r>
          </a:p>
          <a:p>
            <a:pPr marL="238896" indent="-238896">
              <a:buAutoNum type="arabicPeriod"/>
            </a:pPr>
            <a:r>
              <a:rPr lang="ko-KR" altLang="en-US"/>
              <a:t>또한 노인학대 판정 등을 위한 정확한 의학적 평가를 시행하고 증거물 또는 기록을 남기는 것이 좋습니다</a:t>
            </a:r>
            <a:endParaRPr lang="en-US" altLang="ko-KR"/>
          </a:p>
          <a:p>
            <a:pPr marL="238896" indent="-238896">
              <a:buAutoNum type="arabicPeriod"/>
            </a:pPr>
            <a:r>
              <a:rPr lang="ko-KR" altLang="en-US"/>
              <a:t>마지막으로 노인학대를 노인보호전문기관이나 수사기관에 신고합니다</a:t>
            </a:r>
            <a:r>
              <a:rPr lang="en-US" altLang="ko-KR"/>
              <a:t>.  </a:t>
            </a:r>
            <a:r>
              <a:rPr lang="ko-KR" altLang="en-US"/>
              <a:t> </a:t>
            </a:r>
            <a:endParaRPr lang="en-US" altLang="ko-KR"/>
          </a:p>
          <a:p>
            <a:pPr marL="238896" indent="-238896">
              <a:buAutoNum type="arabicPeriod"/>
            </a:pPr>
            <a:endParaRPr lang="en-US" altLang="ko-KR"/>
          </a:p>
          <a:p>
            <a:r>
              <a:rPr lang="en-US" altLang="ko-KR"/>
              <a:t>(</a:t>
            </a:r>
            <a:r>
              <a:rPr lang="ko-KR" altLang="en-US"/>
              <a:t>그림</a:t>
            </a:r>
            <a:r>
              <a:rPr lang="en-US" altLang="ko-KR"/>
              <a:t>) 2014</a:t>
            </a:r>
            <a:r>
              <a:rPr lang="ko-KR" altLang="en-US"/>
              <a:t>년 보건복지부와</a:t>
            </a:r>
            <a:r>
              <a:rPr lang="en-US" altLang="ko-KR"/>
              <a:t> </a:t>
            </a:r>
            <a:r>
              <a:rPr lang="ko-KR" altLang="en-US"/>
              <a:t>대한소아응급의학회에서 </a:t>
            </a:r>
            <a:r>
              <a:rPr lang="en-US" altLang="ko-KR"/>
              <a:t>‘</a:t>
            </a:r>
            <a:r>
              <a:rPr lang="ko-KR" altLang="en-US"/>
              <a:t>의료인 신고의무자용 아동학대 및 노인학대 선별도구 개발</a:t>
            </a:r>
            <a:r>
              <a:rPr lang="en-US" altLang="ko-KR"/>
              <a:t>’</a:t>
            </a:r>
            <a:r>
              <a:rPr lang="ko-KR" altLang="en-US"/>
              <a:t>하였습니다</a:t>
            </a:r>
            <a:r>
              <a:rPr lang="en-US" altLang="ko-KR"/>
              <a:t>.</a:t>
            </a:r>
          </a:p>
          <a:p>
            <a:r>
              <a:rPr lang="ko-KR" altLang="en-US"/>
              <a:t>본 선별도구는 노인학대의 조기발견을 위해 개발되었으며</a:t>
            </a:r>
            <a:r>
              <a:rPr lang="en-US" altLang="ko-KR"/>
              <a:t>, 8</a:t>
            </a:r>
            <a:r>
              <a:rPr lang="ko-KR" altLang="en-US"/>
              <a:t>가지 문항 중 </a:t>
            </a:r>
            <a:r>
              <a:rPr lang="en-US" altLang="ko-KR"/>
              <a:t>1</a:t>
            </a:r>
            <a:r>
              <a:rPr lang="ko-KR" altLang="en-US"/>
              <a:t>개의 항목에서라도 학대가 의심되면 노인보호전문기관 또는 수사기관에 신고 및 상담하기를 권고하고 있습니다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의료인 분들의 적극적인 협조와 도움 부탁드립니다</a:t>
            </a:r>
            <a:r>
              <a:rPr lang="en-US" altLang="ko-KR"/>
              <a:t>.</a:t>
            </a:r>
            <a:r>
              <a:rPr lang="ko-KR" altLang="en-US"/>
              <a:t>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6611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다음은 </a:t>
            </a:r>
            <a:r>
              <a:rPr lang="en-US" altLang="ko-KR"/>
              <a:t>[</a:t>
            </a:r>
            <a:r>
              <a:rPr lang="ko-KR" altLang="en-US"/>
              <a:t>노인복지시설 및 관련기관 종사자</a:t>
            </a:r>
            <a:r>
              <a:rPr lang="en-US" altLang="ko-KR"/>
              <a:t>]</a:t>
            </a:r>
            <a:r>
              <a:rPr lang="ko-KR" altLang="en-US"/>
              <a:t>에 대한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1. </a:t>
            </a:r>
            <a:r>
              <a:rPr lang="ko-KR" altLang="en-US"/>
              <a:t>서비스 제공 시 학대행위를 목격했거나 의심되는 상황이 보이면 신속히 노인보호전문기관</a:t>
            </a:r>
            <a:r>
              <a:rPr lang="en-US" altLang="ko-KR"/>
              <a:t>(1577-1389) </a:t>
            </a:r>
            <a:r>
              <a:rPr lang="ko-KR" altLang="en-US"/>
              <a:t>또는 수사기관</a:t>
            </a:r>
            <a:r>
              <a:rPr lang="en-US" altLang="ko-KR"/>
              <a:t>(112)</a:t>
            </a:r>
            <a:r>
              <a:rPr lang="ko-KR" altLang="en-US"/>
              <a:t>로 신고합니다</a:t>
            </a:r>
            <a:r>
              <a:rPr lang="en-US" altLang="ko-KR"/>
              <a:t>.</a:t>
            </a:r>
          </a:p>
          <a:p>
            <a:r>
              <a:rPr lang="en-US" altLang="ko-KR"/>
              <a:t>2.</a:t>
            </a:r>
            <a:r>
              <a:rPr lang="ko-KR" altLang="en-US"/>
              <a:t> 노인학대 사례 의뢰 시 학대사례와 관련된 정보를 구두 또는 문서로 전달합니다</a:t>
            </a:r>
            <a:r>
              <a:rPr lang="en-US" altLang="ko-KR"/>
              <a:t>.</a:t>
            </a:r>
          </a:p>
          <a:p>
            <a:r>
              <a:rPr lang="en-US" altLang="ko-KR"/>
              <a:t>3. </a:t>
            </a:r>
            <a:r>
              <a:rPr lang="ko-KR" altLang="en-US"/>
              <a:t>마지막으로 노인학대 가능성이 있는 사례를 지속적으로 관리</a:t>
            </a:r>
            <a:r>
              <a:rPr lang="en-US" altLang="ko-KR"/>
              <a:t>, </a:t>
            </a:r>
            <a:r>
              <a:rPr lang="ko-KR" altLang="en-US"/>
              <a:t>모니터링하여 학대 발생 시 노인보호전문기관과 협력하여 공동 대처 할 수 있도록 합니다</a:t>
            </a:r>
            <a:r>
              <a:rPr lang="en-US" altLang="ko-KR"/>
              <a:t>. </a:t>
            </a:r>
          </a:p>
          <a:p>
            <a:pPr marL="238896" indent="-238896">
              <a:buAutoNum type="arabicPeriod"/>
            </a:pPr>
            <a:endParaRPr lang="en-US" altLang="ko-KR"/>
          </a:p>
          <a:p>
            <a:r>
              <a:rPr lang="ko-KR" altLang="en-US"/>
              <a:t>노인복지시설 관련 종사자는 어르신과 가장 가까운 곳에서 함께하며 밀접한 관계를 유지하는 직업군 입니다</a:t>
            </a:r>
            <a:r>
              <a:rPr lang="en-US" altLang="ko-KR"/>
              <a:t>. </a:t>
            </a:r>
          </a:p>
          <a:p>
            <a:r>
              <a:rPr lang="ko-KR" altLang="en-US"/>
              <a:t>서비스 대상 어르신 중 노인학대가 의심되거나 목격 시 노인보호전문기관 또는 수사기관으로 빠른 신고 부탁드리며</a:t>
            </a:r>
            <a:r>
              <a:rPr lang="en-US" altLang="ko-KR"/>
              <a:t>, </a:t>
            </a:r>
            <a:r>
              <a:rPr lang="ko-KR" altLang="en-US"/>
              <a:t>노인보호전문기관과 함께 재학대 방지를 위한 지속적인 모니터링 부탁드립니다</a:t>
            </a:r>
            <a:r>
              <a:rPr lang="en-US" altLang="ko-KR"/>
              <a:t>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4416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마지막으로 </a:t>
            </a:r>
            <a:r>
              <a:rPr lang="en-US" altLang="ko-KR"/>
              <a:t>[</a:t>
            </a:r>
            <a:r>
              <a:rPr lang="ko-KR" altLang="en-US"/>
              <a:t>공무원</a:t>
            </a:r>
            <a:r>
              <a:rPr lang="en-US" altLang="ko-KR"/>
              <a:t>]</a:t>
            </a:r>
            <a:r>
              <a:rPr lang="ko-KR" altLang="en-US"/>
              <a:t>에 대한 역할입니다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1. </a:t>
            </a:r>
            <a:r>
              <a:rPr lang="ko-KR" altLang="en-US"/>
              <a:t>첫째</a:t>
            </a:r>
            <a:r>
              <a:rPr lang="en-US" altLang="ko-KR"/>
              <a:t>, </a:t>
            </a:r>
            <a:r>
              <a:rPr lang="ko-KR" altLang="en-US"/>
              <a:t>서비스 제공 시 학대행위 목격했거나 의심되는 상황이 보이면 신속히 노인보호전문기관</a:t>
            </a:r>
            <a:r>
              <a:rPr lang="en-US" altLang="ko-KR"/>
              <a:t>(1577-1389) </a:t>
            </a:r>
            <a:r>
              <a:rPr lang="ko-KR" altLang="en-US"/>
              <a:t>또는 수사기관</a:t>
            </a:r>
            <a:r>
              <a:rPr lang="en-US" altLang="ko-KR"/>
              <a:t>(112)</a:t>
            </a:r>
            <a:r>
              <a:rPr lang="ko-KR" altLang="en-US"/>
              <a:t>로 신고합니다</a:t>
            </a:r>
            <a:r>
              <a:rPr lang="en-US" altLang="ko-KR"/>
              <a:t>.</a:t>
            </a:r>
          </a:p>
          <a:p>
            <a:r>
              <a:rPr lang="en-US" altLang="ko-KR"/>
              <a:t>2. </a:t>
            </a:r>
            <a:r>
              <a:rPr lang="ko-KR" altLang="en-US"/>
              <a:t>둘째</a:t>
            </a:r>
            <a:r>
              <a:rPr lang="en-US" altLang="ko-KR"/>
              <a:t>, </a:t>
            </a:r>
            <a:r>
              <a:rPr lang="ko-KR" altLang="en-US"/>
              <a:t>노인보호전문기관의 학대피해노인 및 학대행위자 또는 보호자 신분조회 요청에 적극 협조합니다</a:t>
            </a:r>
            <a:r>
              <a:rPr lang="en-US" altLang="ko-KR"/>
              <a:t>.</a:t>
            </a:r>
          </a:p>
          <a:p>
            <a:r>
              <a:rPr lang="en-US" altLang="ko-KR"/>
              <a:t>3. </a:t>
            </a:r>
            <a:r>
              <a:rPr lang="ko-KR" altLang="en-US"/>
              <a:t>마지막으로 학대피해노인 및 가족에게 제공 가능한 정부의 보호 및 지원 조치를 적극적으로 취하고 노인학대 경험 및 가능성이 있는 가정을 지속적으로 관리합니다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ko-KR" altLang="en-US"/>
              <a:t>지역사회의 노인학대를 예방하기 위해 노인학대와 관련된 정책을 수립하거나 제도 개선에 적극적으로 참여하고</a:t>
            </a:r>
            <a:r>
              <a:rPr lang="en-US" altLang="ko-KR"/>
              <a:t>, </a:t>
            </a:r>
            <a:r>
              <a:rPr lang="ko-KR" altLang="en-US"/>
              <a:t>노인학대의 사회적 인식 제고를 위해 함께 노력해주실 것을 요청드립니다</a:t>
            </a:r>
            <a:r>
              <a:rPr lang="en-US" altLang="ko-KR"/>
              <a:t>. 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1544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마지막으로 </a:t>
            </a:r>
            <a:r>
              <a:rPr lang="en-US" altLang="ko-KR"/>
              <a:t>2021</a:t>
            </a:r>
            <a:r>
              <a:rPr lang="ko-KR" altLang="en-US"/>
              <a:t>년 중앙노인보호전문기관에서 출시한 </a:t>
            </a:r>
            <a:r>
              <a:rPr lang="en-US" altLang="ko-KR"/>
              <a:t>“</a:t>
            </a:r>
            <a:r>
              <a:rPr lang="ko-KR" altLang="en-US"/>
              <a:t>노인학대 신고앱</a:t>
            </a:r>
            <a:r>
              <a:rPr lang="en-US" altLang="ko-KR"/>
              <a:t>”</a:t>
            </a:r>
            <a:r>
              <a:rPr lang="ko-KR" altLang="en-US"/>
              <a:t>을 안내드리고 교육을 마치겠습니다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노인학대 신고의 </a:t>
            </a:r>
            <a:r>
              <a:rPr lang="en-US" altLang="ko-KR"/>
              <a:t>‘</a:t>
            </a:r>
            <a:r>
              <a:rPr lang="ko-KR" altLang="en-US"/>
              <a:t>익명성을 보장</a:t>
            </a:r>
            <a:r>
              <a:rPr lang="en-US" altLang="ko-KR"/>
              <a:t>’</a:t>
            </a:r>
            <a:r>
              <a:rPr lang="ko-KR" altLang="en-US"/>
              <a:t>하고</a:t>
            </a:r>
            <a:r>
              <a:rPr lang="en-US" altLang="ko-KR"/>
              <a:t>, </a:t>
            </a:r>
            <a:r>
              <a:rPr lang="ko-KR" altLang="en-US"/>
              <a:t>증거를 확보하여 신속하게 신고할 수 있도록 </a:t>
            </a:r>
            <a:r>
              <a:rPr lang="en-US" altLang="ko-KR"/>
              <a:t>2021</a:t>
            </a:r>
            <a:r>
              <a:rPr lang="ko-KR" altLang="en-US"/>
              <a:t>년 </a:t>
            </a:r>
            <a:r>
              <a:rPr lang="en-US" altLang="ko-KR"/>
              <a:t>6</a:t>
            </a:r>
            <a:r>
              <a:rPr lang="ko-KR" altLang="en-US"/>
              <a:t>월 </a:t>
            </a:r>
            <a:r>
              <a:rPr lang="en-US" altLang="ko-KR"/>
              <a:t>15</a:t>
            </a:r>
            <a:r>
              <a:rPr lang="ko-KR" altLang="en-US"/>
              <a:t>일 노인학대 신고앱 </a:t>
            </a:r>
            <a:r>
              <a:rPr lang="en-US" altLang="ko-KR"/>
              <a:t>“</a:t>
            </a: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)”</a:t>
            </a:r>
            <a:r>
              <a:rPr lang="ko-KR" altLang="en-US"/>
              <a:t>가 출시되었습니다</a:t>
            </a:r>
            <a:r>
              <a:rPr lang="en-US" altLang="ko-KR"/>
              <a:t>.</a:t>
            </a:r>
          </a:p>
          <a:p>
            <a:r>
              <a:rPr lang="ko-KR" altLang="en-US"/>
              <a:t>사용하고 있는 핸드폰에서 어플리케이션을 다운받는 스토어를 통해 즉시 다운로드 가능합니다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영상을 통해 신고앱을 어떻게 활용하여야 하는지</a:t>
            </a:r>
            <a:r>
              <a:rPr lang="en-US" altLang="ko-KR"/>
              <a:t> </a:t>
            </a:r>
            <a:r>
              <a:rPr lang="ko-KR" altLang="en-US"/>
              <a:t>보시겠습니다</a:t>
            </a:r>
            <a:r>
              <a:rPr lang="en-US" altLang="ko-KR"/>
              <a:t>. </a:t>
            </a:r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13207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노인학대 신고앱</a:t>
            </a:r>
            <a:r>
              <a:rPr lang="en-US" altLang="ko-KR"/>
              <a:t> </a:t>
            </a:r>
            <a:r>
              <a:rPr lang="ko-KR" altLang="en-US"/>
              <a:t>홍보영상 함께 보시겠습니다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pPr marL="179173" indent="-179173">
              <a:buFontTx/>
              <a:buChar char="-"/>
            </a:pP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 </a:t>
            </a:r>
            <a:r>
              <a:rPr lang="ko-KR" altLang="en-US"/>
              <a:t>홍보영상</a:t>
            </a:r>
            <a:r>
              <a:rPr lang="en-US" altLang="ko-KR"/>
              <a:t>(1</a:t>
            </a:r>
            <a:r>
              <a:rPr lang="ko-KR" altLang="en-US"/>
              <a:t>분 </a:t>
            </a:r>
            <a:r>
              <a:rPr lang="en-US" altLang="ko-KR"/>
              <a:t>31</a:t>
            </a:r>
            <a:r>
              <a:rPr lang="ko-KR" altLang="en-US"/>
              <a:t>초</a:t>
            </a:r>
            <a:r>
              <a:rPr lang="en-US" altLang="ko-KR"/>
              <a:t>)</a:t>
            </a:r>
            <a:r>
              <a:rPr lang="ko-KR" altLang="en-US"/>
              <a:t> </a:t>
            </a:r>
            <a:r>
              <a:rPr lang="en-US" altLang="ko-KR"/>
              <a:t>: https://www.youtube.com/watch?v=PbHj1GZq0as&amp;t=3s</a:t>
            </a:r>
          </a:p>
          <a:p>
            <a:pPr marL="179173" indent="-179173">
              <a:buFontTx/>
              <a:buChar char="-"/>
            </a:pPr>
            <a:r>
              <a:rPr lang="ko-KR" altLang="en-US"/>
              <a:t>나비새김</a:t>
            </a:r>
            <a:r>
              <a:rPr lang="en-US" altLang="ko-KR"/>
              <a:t>(</a:t>
            </a:r>
            <a:r>
              <a:rPr lang="ko-KR" altLang="en-US"/>
              <a:t>노인지킴이</a:t>
            </a:r>
            <a:r>
              <a:rPr lang="en-US" altLang="ko-KR"/>
              <a:t>) </a:t>
            </a:r>
            <a:r>
              <a:rPr lang="ko-KR" altLang="en-US"/>
              <a:t>활용 가이드 영상</a:t>
            </a:r>
            <a:r>
              <a:rPr lang="en-US" altLang="ko-KR"/>
              <a:t>(5</a:t>
            </a:r>
            <a:r>
              <a:rPr lang="ko-KR" altLang="en-US"/>
              <a:t>분 </a:t>
            </a:r>
            <a:r>
              <a:rPr lang="en-US" altLang="ko-KR"/>
              <a:t>50</a:t>
            </a:r>
            <a:r>
              <a:rPr lang="ko-KR" altLang="en-US"/>
              <a:t>초</a:t>
            </a:r>
            <a:r>
              <a:rPr lang="en-US" altLang="ko-KR"/>
              <a:t>)</a:t>
            </a:r>
            <a:r>
              <a:rPr lang="ko-KR" altLang="en-US"/>
              <a:t> </a:t>
            </a:r>
            <a:r>
              <a:rPr lang="en-US" altLang="ko-KR"/>
              <a:t>: https://www.youtube.com/watch?v=H_v86uTrm8I</a:t>
            </a:r>
          </a:p>
          <a:p>
            <a:pPr marL="179173" indent="-179173">
              <a:buFontTx/>
              <a:buChar char="-"/>
            </a:pPr>
            <a:endParaRPr lang="en-US" altLang="ko-KR"/>
          </a:p>
          <a:p>
            <a:pPr defTabSz="955589"/>
            <a:r>
              <a:rPr lang="en-US" altLang="ko-KR"/>
              <a:t>(</a:t>
            </a:r>
            <a:r>
              <a:rPr lang="ko-KR" altLang="en-US"/>
              <a:t>참고 </a:t>
            </a:r>
            <a:r>
              <a:rPr lang="en-US" altLang="ko-KR"/>
              <a:t>: </a:t>
            </a:r>
            <a:r>
              <a:rPr lang="ko-KR" altLang="en-US"/>
              <a:t>영상은 중앙노인보호전문기관 유튜브를 통해 확인 가능하십니다</a:t>
            </a:r>
            <a:r>
              <a:rPr lang="en-US" altLang="ko-KR"/>
              <a:t>. </a:t>
            </a:r>
            <a:r>
              <a:rPr lang="ko-KR" altLang="en-US"/>
              <a:t>원본파일은 제공되지 않습니다</a:t>
            </a:r>
            <a:r>
              <a:rPr lang="en-US" altLang="ko-KR"/>
              <a:t>)</a:t>
            </a:r>
          </a:p>
          <a:p>
            <a:pPr marL="179173" indent="-179173">
              <a:buFontTx/>
              <a:buChar char="-"/>
            </a:pPr>
            <a:endParaRPr lang="ko-KR" altLang="en-US"/>
          </a:p>
          <a:p>
            <a:pPr marL="181179" indent="-181179">
              <a:buFontTx/>
              <a:buChar char="-"/>
            </a:pPr>
            <a:endParaRPr lang="ko-KR" altLang="en-US"/>
          </a:p>
          <a:p>
            <a:pPr marL="179173" indent="-179173">
              <a:buFontTx/>
              <a:buChar char="-"/>
            </a:pPr>
            <a:endParaRPr lang="ko-KR" altLang="en-US"/>
          </a:p>
          <a:p>
            <a:pPr marL="179173" indent="-179173">
              <a:buFontTx/>
              <a:buChar char="-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31060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지금까지 </a:t>
            </a:r>
            <a:r>
              <a:rPr lang="en-US" altLang="ko-KR"/>
              <a:t>“</a:t>
            </a:r>
            <a:r>
              <a:rPr lang="ko-KR" altLang="en-US"/>
              <a:t>노인학대예방 및 신고의무에 관한 교육</a:t>
            </a:r>
            <a:r>
              <a:rPr lang="en-US" altLang="ko-KR"/>
              <a:t>” </a:t>
            </a:r>
            <a:r>
              <a:rPr lang="ko-KR" altLang="en-US"/>
              <a:t>이였습니다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여러분들의 </a:t>
            </a:r>
            <a:r>
              <a:rPr lang="en-US" altLang="ko-KR"/>
              <a:t>‘</a:t>
            </a:r>
            <a:r>
              <a:rPr lang="ko-KR" altLang="en-US"/>
              <a:t>이어지는 손끝이 보여주는 행동이 됩니다</a:t>
            </a:r>
            <a:r>
              <a:rPr lang="en-US" altLang="ko-KR"/>
              <a:t>!” </a:t>
            </a:r>
            <a:r>
              <a:rPr lang="ko-KR" altLang="en-US"/>
              <a:t>감사합니다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1801B-2E60-4968-8D15-65F80EC0CE10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15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Hj1GZq0as&amp;t=3s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5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752E04F1-2936-442F-A636-C6A17DF49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A1028020-707B-420E-AEA8-1DD70E6C8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FC1C5FA1-361F-436E-92ED-74688EACD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03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810142BA-CA49-4FC1-9287-757FBA742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64564353-A4CC-481D-9DF2-52C6D364D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9055A57-9B16-4FE9-AB7E-6027409C5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E2FA6F36-59A1-472A-B71A-EEA1A6592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ED08DE39-9423-453C-9E96-00473A817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5BACA017-5330-4457-9F5E-58684D157E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C5104672-4B65-4EC7-893C-4BDC92F7D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FF884DE4-E948-48DB-973B-5884AFC1D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90235045-A3E2-41F7-A9B2-A8DA6A7FF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C97448D-BDBA-4806-A876-C5794F80D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0E10B070-2693-41CE-89A7-17DAC9435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C2A00714-0A08-45A3-9EF3-4E81814C0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hlinkClick r:id="rId3"/>
            <a:extLst>
              <a:ext uri="{FF2B5EF4-FFF2-40B4-BE49-F238E27FC236}">
                <a16:creationId xmlns="" xmlns:a16="http://schemas.microsoft.com/office/drawing/2014/main" id="{D9AE1F21-DB75-4A47-BCDC-7BAD611C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3EC6C323-1E58-4CC0-86DB-80909509F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5000" cy="9715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4371</Words>
  <Application>Microsoft Office PowerPoint</Application>
  <PresentationFormat>사용자 지정</PresentationFormat>
  <Paragraphs>436</Paragraphs>
  <Slides>49</Slides>
  <Notes>49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User2002</dc:creator>
  <cp:lastModifiedBy>user</cp:lastModifiedBy>
  <cp:revision>103</cp:revision>
  <cp:lastPrinted>2021-06-29T08:42:53Z</cp:lastPrinted>
  <dcterms:created xsi:type="dcterms:W3CDTF">2006-08-16T00:00:00Z</dcterms:created>
  <dcterms:modified xsi:type="dcterms:W3CDTF">2021-09-12T00:54:48Z</dcterms:modified>
</cp:coreProperties>
</file>