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9" r:id="rId1"/>
    <p:sldMasterId id="2147483937" r:id="rId2"/>
  </p:sldMasterIdLst>
  <p:notesMasterIdLst>
    <p:notesMasterId r:id="rId15"/>
  </p:notesMasterIdLst>
  <p:handoutMasterIdLst>
    <p:handoutMasterId r:id="rId16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7" r:id="rId11"/>
    <p:sldId id="264" r:id="rId12"/>
    <p:sldId id="265" r:id="rId13"/>
    <p:sldId id="268" r:id="rId14"/>
  </p:sldIdLst>
  <p:sldSz cx="9144000" cy="6858000" type="screen4x3"/>
  <p:notesSz cx="9996488" cy="68659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1F7"/>
    <a:srgbClr val="F4E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134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31811" cy="343297"/>
          </a:xfrm>
          <a:prstGeom prst="rect">
            <a:avLst/>
          </a:prstGeom>
        </p:spPr>
        <p:txBody>
          <a:bodyPr vert="horz" lIns="96351" tIns="48176" rIns="96351" bIns="48176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62364" y="1"/>
            <a:ext cx="4331811" cy="343297"/>
          </a:xfrm>
          <a:prstGeom prst="rect">
            <a:avLst/>
          </a:prstGeom>
        </p:spPr>
        <p:txBody>
          <a:bodyPr vert="horz" lIns="96351" tIns="48176" rIns="96351" bIns="48176" rtlCol="0"/>
          <a:lstStyle>
            <a:lvl1pPr algn="r">
              <a:defRPr sz="1300"/>
            </a:lvl1pPr>
          </a:lstStyle>
          <a:p>
            <a:fld id="{3D1DEF6E-E415-4612-AC3A-1D54C30545EC}" type="datetimeFigureOut">
              <a:rPr lang="ko-KR" altLang="en-US" smtClean="0"/>
              <a:pPr/>
              <a:t>2021-01-14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6521451"/>
            <a:ext cx="4331811" cy="343297"/>
          </a:xfrm>
          <a:prstGeom prst="rect">
            <a:avLst/>
          </a:prstGeom>
        </p:spPr>
        <p:txBody>
          <a:bodyPr vert="horz" lIns="96351" tIns="48176" rIns="96351" bIns="48176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62364" y="6521451"/>
            <a:ext cx="4331811" cy="343297"/>
          </a:xfrm>
          <a:prstGeom prst="rect">
            <a:avLst/>
          </a:prstGeom>
        </p:spPr>
        <p:txBody>
          <a:bodyPr vert="horz" lIns="96351" tIns="48176" rIns="96351" bIns="48176" rtlCol="0" anchor="b"/>
          <a:lstStyle>
            <a:lvl1pPr algn="r">
              <a:defRPr sz="1300"/>
            </a:lvl1pPr>
          </a:lstStyle>
          <a:p>
            <a:fld id="{64907C47-A87E-40F1-B09E-940F20E5794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37408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31811" cy="344887"/>
          </a:xfrm>
          <a:prstGeom prst="rect">
            <a:avLst/>
          </a:prstGeom>
        </p:spPr>
        <p:txBody>
          <a:bodyPr vert="horz" lIns="96351" tIns="48176" rIns="96351" bIns="48176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62943" y="1"/>
            <a:ext cx="4331811" cy="344887"/>
          </a:xfrm>
          <a:prstGeom prst="rect">
            <a:avLst/>
          </a:prstGeom>
        </p:spPr>
        <p:txBody>
          <a:bodyPr vert="horz" lIns="96351" tIns="48176" rIns="96351" bIns="48176" rtlCol="0"/>
          <a:lstStyle>
            <a:lvl1pPr algn="r">
              <a:defRPr sz="1300"/>
            </a:lvl1pPr>
          </a:lstStyle>
          <a:p>
            <a:fld id="{A7014CC1-76F0-4D4D-9846-95E8D6507D72}" type="datetimeFigureOut">
              <a:rPr lang="ko-KR" altLang="en-US" smtClean="0"/>
              <a:pPr/>
              <a:t>2021-01-14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454400" y="858838"/>
            <a:ext cx="3087688" cy="2316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1" tIns="48176" rIns="96351" bIns="4817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9649" y="3304235"/>
            <a:ext cx="7997190" cy="2703462"/>
          </a:xfrm>
          <a:prstGeom prst="rect">
            <a:avLst/>
          </a:prstGeom>
        </p:spPr>
        <p:txBody>
          <a:bodyPr vert="horz" lIns="96351" tIns="48176" rIns="96351" bIns="48176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6521053"/>
            <a:ext cx="4331811" cy="344886"/>
          </a:xfrm>
          <a:prstGeom prst="rect">
            <a:avLst/>
          </a:prstGeom>
        </p:spPr>
        <p:txBody>
          <a:bodyPr vert="horz" lIns="96351" tIns="48176" rIns="96351" bIns="48176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62943" y="6521053"/>
            <a:ext cx="4331811" cy="344886"/>
          </a:xfrm>
          <a:prstGeom prst="rect">
            <a:avLst/>
          </a:prstGeom>
        </p:spPr>
        <p:txBody>
          <a:bodyPr vert="horz" lIns="96351" tIns="48176" rIns="96351" bIns="48176" rtlCol="0" anchor="b"/>
          <a:lstStyle>
            <a:lvl1pPr algn="r">
              <a:defRPr sz="1300"/>
            </a:lvl1pPr>
          </a:lstStyle>
          <a:p>
            <a:fld id="{CB2083FD-A886-42AC-B07E-D74B1F3BADB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4722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2083FD-A886-42AC-B07E-D74B1F3BADBC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9290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2021-01-14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7599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2021-01-14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3601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2021-01-14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5611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2021-01-14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281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2021-01-14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324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2021-01-14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654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2021-01-14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2940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2021-01-14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8819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2021-01-14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9615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2021-01-14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3487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2021-01-14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66336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2021-01-14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2536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2021-01-14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18418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2021-01-14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10451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2021-01-14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33607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2021-01-14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84801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2021-01-14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80765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2021-01-14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51550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2021-01-14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37264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2021-01-14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87157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2021-01-14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55393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2021-01-14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381970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2021-01-14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73018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인용문 있는 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2021-01-14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170680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참 또는 거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2021-01-14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94971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2021-01-14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90835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4A2A1-C6D8-45CD-99E8-489E1E10CB07}" type="datetimeFigureOut">
              <a:rPr lang="ko-KR" altLang="en-US" smtClean="0"/>
              <a:pPr/>
              <a:t>2021-01-14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7879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494A2A1-C6D8-45CD-99E8-489E1E10CB07}" type="datetimeFigureOut">
              <a:rPr lang="ko-KR" altLang="en-US" smtClean="0"/>
              <a:pPr/>
              <a:t>2021-01-14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3603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4A2A1-C6D8-45CD-99E8-489E1E10CB07}" type="datetimeFigureOut">
              <a:rPr lang="ko-KR" altLang="en-US" smtClean="0"/>
              <a:pPr/>
              <a:t>2021-01-14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AF0981B-4881-41E3-AD42-93E022BB07C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5935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  <p:sldLayoutId id="2147483949" r:id="rId12"/>
    <p:sldLayoutId id="2147483950" r:id="rId13"/>
    <p:sldLayoutId id="2147483951" r:id="rId14"/>
    <p:sldLayoutId id="2147483952" r:id="rId15"/>
    <p:sldLayoutId id="2147483953" r:id="rId16"/>
  </p:sldLayoutIdLst>
  <p:txStyles>
    <p:titleStyle>
      <a:lvl1pPr algn="l" defTabSz="457200" rtl="0" eaLnBrk="1" latinLnBrk="1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19672" y="1772816"/>
            <a:ext cx="6633095" cy="990600"/>
          </a:xfrm>
        </p:spPr>
        <p:txBody>
          <a:bodyPr>
            <a:noAutofit/>
          </a:bodyPr>
          <a:lstStyle/>
          <a:p>
            <a:r>
              <a:rPr lang="ko-KR" altLang="en-US" sz="2400" dirty="0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노인인권보로 및 학대 예방교육 </a:t>
            </a:r>
            <a:r>
              <a:rPr lang="ko-KR" altLang="en-US" sz="2400" dirty="0" err="1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대응지침</a:t>
            </a:r>
            <a:r>
              <a:rPr lang="en-US" altLang="ko-KR" sz="2400" dirty="0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/>
            </a:r>
            <a:br>
              <a:rPr lang="en-US" altLang="ko-KR" sz="2400" dirty="0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</a:br>
            <a:r>
              <a:rPr lang="en-US" altLang="ko-KR" sz="2400" dirty="0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/>
            </a:r>
            <a:br>
              <a:rPr lang="en-US" altLang="ko-KR" sz="2400" dirty="0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</a:b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노인학대를 예방하기 위해 노인학대예방 및 대응지침 을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/>
            </a:r>
            <a:b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</a:b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모든 </a:t>
            </a:r>
            <a:r>
              <a:rPr lang="ko-KR" altLang="en-US" sz="1600" dirty="0" err="1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수급자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 분들께 제공합니다</a:t>
            </a:r>
            <a:r>
              <a:rPr lang="en-US" altLang="ko-KR" sz="4400" dirty="0" smtClean="0">
                <a:solidFill>
                  <a:schemeClr val="tx2">
                    <a:lumMod val="7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.</a:t>
            </a:r>
            <a:endParaRPr lang="ko-KR" altLang="en-US" sz="4400" dirty="0">
              <a:solidFill>
                <a:schemeClr val="tx2">
                  <a:lumMod val="7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idx="1"/>
          </p:nvPr>
        </p:nvSpPr>
        <p:spPr>
          <a:xfrm>
            <a:off x="2714612" y="4786322"/>
            <a:ext cx="3786214" cy="785818"/>
          </a:xfrm>
        </p:spPr>
        <p:txBody>
          <a:bodyPr>
            <a:noAutofit/>
          </a:bodyPr>
          <a:lstStyle/>
          <a:p>
            <a:r>
              <a:rPr lang="ko-KR" altLang="en-US" sz="2800" dirty="0" smtClean="0">
                <a:latin typeface="+mj-ea"/>
                <a:ea typeface="+mj-ea"/>
              </a:rPr>
              <a:t>노인요양시설</a:t>
            </a:r>
            <a:endParaRPr lang="en-US" altLang="ko-KR" sz="2800" dirty="0" smtClean="0">
              <a:latin typeface="+mj-ea"/>
              <a:ea typeface="+mj-ea"/>
            </a:endParaRPr>
          </a:p>
          <a:p>
            <a:r>
              <a:rPr lang="ko-KR" altLang="en-US" sz="2800" dirty="0" err="1" smtClean="0">
                <a:latin typeface="+mj-ea"/>
                <a:ea typeface="+mj-ea"/>
              </a:rPr>
              <a:t>사랑의집</a:t>
            </a:r>
            <a:r>
              <a:rPr lang="ko-KR" altLang="en-US" sz="2800" dirty="0" smtClean="0">
                <a:latin typeface="+mj-ea"/>
                <a:ea typeface="+mj-ea"/>
              </a:rPr>
              <a:t> </a:t>
            </a:r>
            <a:r>
              <a:rPr lang="en-US" altLang="ko-KR" sz="1400" dirty="0" smtClean="0">
                <a:latin typeface="+mj-ea"/>
                <a:ea typeface="+mj-ea"/>
              </a:rPr>
              <a:t>(031-643-4041)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2648" y="-98510"/>
            <a:ext cx="2959220" cy="914384"/>
          </a:xfrm>
        </p:spPr>
        <p:txBody>
          <a:bodyPr>
            <a:normAutofit fontScale="90000"/>
          </a:bodyPr>
          <a:lstStyle/>
          <a:p>
            <a:r>
              <a:rPr lang="en-US" altLang="ko-KR" sz="2800" b="1" dirty="0" smtClean="0">
                <a:latin typeface="PNH비엔나" pitchFamily="18" charset="-127"/>
                <a:ea typeface="PNH비엔나" pitchFamily="18" charset="-127"/>
              </a:rPr>
              <a:t/>
            </a:r>
            <a:br>
              <a:rPr lang="en-US" altLang="ko-KR" sz="2800" b="1" dirty="0" smtClean="0">
                <a:latin typeface="PNH비엔나" pitchFamily="18" charset="-127"/>
                <a:ea typeface="PNH비엔나" pitchFamily="18" charset="-127"/>
              </a:rPr>
            </a:br>
            <a:r>
              <a:rPr lang="ko-KR" altLang="en-US" sz="2800" b="1" dirty="0" smtClean="0">
                <a:solidFill>
                  <a:schemeClr val="tx2">
                    <a:lumMod val="75000"/>
                  </a:schemeClr>
                </a:solidFill>
                <a:latin typeface="+mj-ea"/>
              </a:rPr>
              <a:t>노인인권이란</a:t>
            </a:r>
            <a:r>
              <a:rPr lang="en-US" altLang="ko-KR" sz="2800" b="1" dirty="0" smtClean="0">
                <a:solidFill>
                  <a:schemeClr val="tx2">
                    <a:lumMod val="75000"/>
                  </a:schemeClr>
                </a:solidFill>
                <a:latin typeface="+mj-ea"/>
              </a:rPr>
              <a:t>?</a:t>
            </a:r>
            <a:endParaRPr lang="ko-KR" altLang="en-US" sz="2800" b="1" dirty="0">
              <a:solidFill>
                <a:schemeClr val="tx2">
                  <a:lumMod val="75000"/>
                </a:schemeClr>
              </a:solidFill>
              <a:latin typeface="+mj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758746"/>
            <a:ext cx="7094022" cy="107157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altLang="ko-KR" sz="2400" dirty="0" smtClean="0">
                <a:latin typeface="365달콤한머핀" pitchFamily="18" charset="-127"/>
                <a:ea typeface="365달콤한머핀"/>
              </a:rPr>
              <a:t>‘</a:t>
            </a:r>
            <a:r>
              <a:rPr lang="ko-KR" altLang="en-US" sz="2400" dirty="0" smtClean="0">
                <a:latin typeface="365달콤한머핀" pitchFamily="18" charset="-127"/>
                <a:ea typeface="365달콤한머핀"/>
              </a:rPr>
              <a:t>노후에도 인간답게 생활 할 수 있는 권리</a:t>
            </a:r>
            <a:r>
              <a:rPr lang="en-US" altLang="ko-KR" sz="2400" dirty="0" smtClean="0">
                <a:latin typeface="365달콤한머핀" pitchFamily="18" charset="-127"/>
                <a:ea typeface="365달콤한머핀"/>
              </a:rPr>
              <a:t>’</a:t>
            </a:r>
          </a:p>
          <a:p>
            <a:pPr>
              <a:buNone/>
            </a:pPr>
            <a:r>
              <a:rPr lang="en-US" altLang="ko-KR" sz="2200" dirty="0" smtClean="0">
                <a:latin typeface="365달콤한머핀" pitchFamily="18" charset="-127"/>
                <a:ea typeface="365달콤한머핀"/>
              </a:rPr>
              <a:t>‘</a:t>
            </a:r>
            <a:r>
              <a:rPr lang="ko-KR" altLang="en-US" sz="2200" dirty="0" smtClean="0">
                <a:latin typeface="365달콤한머핀" pitchFamily="18" charset="-127"/>
                <a:ea typeface="365달콤한머핀"/>
              </a:rPr>
              <a:t>노인이라는 이유로 인간의 존엄성을 차별 받지 않을 권리</a:t>
            </a:r>
            <a:r>
              <a:rPr lang="en-US" altLang="ko-KR" sz="2200" dirty="0" smtClean="0">
                <a:latin typeface="365달콤한머핀" pitchFamily="18" charset="-127"/>
                <a:ea typeface="365달콤한머핀"/>
              </a:rPr>
              <a:t>’</a:t>
            </a:r>
            <a:endParaRPr lang="ko-KR" altLang="en-US" sz="2200" dirty="0">
              <a:latin typeface="365달콤한머핀" pitchFamily="18" charset="-127"/>
              <a:ea typeface="365달콤한머핀"/>
            </a:endParaRPr>
          </a:p>
        </p:txBody>
      </p:sp>
      <p:sp>
        <p:nvSpPr>
          <p:cNvPr id="7" name="내용 개체 틀 2"/>
          <p:cNvSpPr txBox="1">
            <a:spLocks/>
          </p:cNvSpPr>
          <p:nvPr/>
        </p:nvSpPr>
        <p:spPr>
          <a:xfrm>
            <a:off x="142844" y="2628872"/>
            <a:ext cx="8786874" cy="1000132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365달콤한머핀" pitchFamily="18" charset="-127"/>
                <a:ea typeface="365달콤한머핀" pitchFamily="18" charset="-127"/>
              </a:rPr>
              <a:t>     노인에 대하여 신체적</a:t>
            </a: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365달콤한머핀" pitchFamily="18" charset="-127"/>
                <a:ea typeface="365달콤한머핀" pitchFamily="18" charset="-127"/>
              </a:rPr>
              <a:t>·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365달콤한머핀" pitchFamily="18" charset="-127"/>
                <a:ea typeface="365달콤한머핀" pitchFamily="18" charset="-127"/>
              </a:rPr>
              <a:t>정신적</a:t>
            </a: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365달콤한머핀" pitchFamily="18" charset="-127"/>
                <a:ea typeface="365달콤한머핀" pitchFamily="18" charset="-127"/>
              </a:rPr>
              <a:t>·</a:t>
            </a:r>
            <a:r>
              <a:rPr lang="ko-KR" altLang="en-US" sz="2000" dirty="0" smtClean="0">
                <a:latin typeface="365달콤한머핀" pitchFamily="18" charset="-127"/>
                <a:ea typeface="365달콤한머핀" pitchFamily="18" charset="-127"/>
              </a:rPr>
              <a:t>정서적</a:t>
            </a:r>
            <a:r>
              <a:rPr lang="en-US" altLang="ko-KR" sz="2000" dirty="0" smtClean="0">
                <a:latin typeface="365달콤한머핀" pitchFamily="18" charset="-127"/>
                <a:ea typeface="365달콤한머핀" pitchFamily="18" charset="-127"/>
              </a:rPr>
              <a:t>·</a:t>
            </a:r>
            <a:r>
              <a:rPr lang="ko-KR" altLang="en-US" sz="2000" dirty="0" smtClean="0">
                <a:latin typeface="365달콤한머핀" pitchFamily="18" charset="-127"/>
                <a:ea typeface="365달콤한머핀" pitchFamily="18" charset="-127"/>
              </a:rPr>
              <a:t>성적 폭력 및 경제적 착취 또는 가혹행위를 하거나 유기 또는 방임하는 것을 말한다</a:t>
            </a:r>
            <a:r>
              <a:rPr lang="en-US" altLang="ko-KR" sz="2000" dirty="0" smtClean="0">
                <a:latin typeface="365달콤한머핀" pitchFamily="18" charset="-127"/>
                <a:ea typeface="365달콤한머핀" pitchFamily="18" charset="-127"/>
              </a:rPr>
              <a:t>.(</a:t>
            </a:r>
            <a:r>
              <a:rPr lang="ko-KR" altLang="en-US" sz="2000" dirty="0" smtClean="0">
                <a:latin typeface="365달콤한머핀" pitchFamily="18" charset="-127"/>
                <a:ea typeface="365달콤한머핀" pitchFamily="18" charset="-127"/>
              </a:rPr>
              <a:t>노인복지법 제</a:t>
            </a:r>
            <a:r>
              <a:rPr lang="en-US" altLang="ko-KR" sz="2000" dirty="0" smtClean="0">
                <a:latin typeface="365달콤한머핀" pitchFamily="18" charset="-127"/>
                <a:ea typeface="365달콤한머핀" pitchFamily="18" charset="-127"/>
              </a:rPr>
              <a:t>1</a:t>
            </a:r>
            <a:r>
              <a:rPr lang="ko-KR" altLang="en-US" sz="2000" dirty="0" smtClean="0">
                <a:latin typeface="365달콤한머핀" pitchFamily="18" charset="-127"/>
                <a:ea typeface="365달콤한머핀" pitchFamily="18" charset="-127"/>
              </a:rPr>
              <a:t>조의</a:t>
            </a:r>
            <a:r>
              <a:rPr lang="en-US" altLang="ko-KR" sz="2000" dirty="0" smtClean="0">
                <a:latin typeface="365달콤한머핀" pitchFamily="18" charset="-127"/>
                <a:ea typeface="365달콤한머핀" pitchFamily="18" charset="-127"/>
              </a:rPr>
              <a:t>2 </a:t>
            </a:r>
            <a:r>
              <a:rPr lang="ko-KR" altLang="en-US" sz="2000" dirty="0" smtClean="0">
                <a:latin typeface="365달콤한머핀" pitchFamily="18" charset="-127"/>
                <a:ea typeface="365달콤한머핀" pitchFamily="18" charset="-127"/>
              </a:rPr>
              <a:t>제</a:t>
            </a:r>
            <a:r>
              <a:rPr lang="en-US" altLang="ko-KR" sz="2000" dirty="0" smtClean="0">
                <a:latin typeface="365달콤한머핀" pitchFamily="18" charset="-127"/>
                <a:ea typeface="365달콤한머핀" pitchFamily="18" charset="-127"/>
              </a:rPr>
              <a:t>4</a:t>
            </a:r>
            <a:r>
              <a:rPr lang="ko-KR" altLang="en-US" sz="2000" dirty="0" smtClean="0">
                <a:latin typeface="365달콤한머핀" pitchFamily="18" charset="-127"/>
                <a:ea typeface="365달콤한머핀" pitchFamily="18" charset="-127"/>
              </a:rPr>
              <a:t>호</a:t>
            </a:r>
            <a:r>
              <a:rPr lang="en-US" altLang="ko-KR" sz="2000" dirty="0" smtClean="0">
                <a:latin typeface="365달콤한머핀" pitchFamily="18" charset="-127"/>
                <a:ea typeface="365달콤한머핀" pitchFamily="18" charset="-127"/>
              </a:rPr>
              <a:t>)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365달콤한머핀" pitchFamily="18" charset="-127"/>
              <a:ea typeface="365달콤한머핀" pitchFamily="18" charset="-127"/>
            </a:endParaRPr>
          </a:p>
        </p:txBody>
      </p:sp>
      <p:sp>
        <p:nvSpPr>
          <p:cNvPr id="8" name="순서도: 연결자 7"/>
          <p:cNvSpPr/>
          <p:nvPr/>
        </p:nvSpPr>
        <p:spPr>
          <a:xfrm>
            <a:off x="428596" y="47299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612648" y="1785926"/>
            <a:ext cx="2959220" cy="914384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노인학대란</a:t>
            </a:r>
            <a:r>
              <a:rPr kumimoji="0" lang="en-US" altLang="ko-K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?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ea"/>
              <a:ea typeface="+mj-ea"/>
              <a:cs typeface="+mj-cs"/>
            </a:endParaRPr>
          </a:p>
        </p:txBody>
      </p:sp>
      <p:sp>
        <p:nvSpPr>
          <p:cNvPr id="13" name="순서도: 연결자 12"/>
          <p:cNvSpPr/>
          <p:nvPr/>
        </p:nvSpPr>
        <p:spPr>
          <a:xfrm>
            <a:off x="428596" y="2357430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612648" y="3587562"/>
            <a:ext cx="2959220" cy="914384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노인학대특성</a:t>
            </a:r>
            <a:endParaRPr kumimoji="0" lang="ko-KR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ea"/>
              <a:ea typeface="+mj-ea"/>
              <a:cs typeface="+mj-cs"/>
            </a:endParaRPr>
          </a:p>
        </p:txBody>
      </p:sp>
      <p:sp>
        <p:nvSpPr>
          <p:cNvPr id="15" name="순서도: 연결자 14"/>
          <p:cNvSpPr/>
          <p:nvPr/>
        </p:nvSpPr>
        <p:spPr>
          <a:xfrm>
            <a:off x="428596" y="4159066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0056769"/>
              </p:ext>
            </p:extLst>
          </p:nvPr>
        </p:nvGraphicFramePr>
        <p:xfrm>
          <a:off x="642908" y="4714884"/>
          <a:ext cx="7929620" cy="1856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24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2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24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24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037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지 속 성</a:t>
                      </a:r>
                      <a:endParaRPr lang="ko-KR" altLang="en-US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복 합 성</a:t>
                      </a:r>
                      <a:endParaRPr lang="ko-KR" altLang="en-US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반 복 성</a:t>
                      </a:r>
                      <a:endParaRPr lang="ko-KR" altLang="en-US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j-ea"/>
                          <a:ea typeface="+mj-ea"/>
                        </a:rPr>
                        <a:t>은 폐 성</a:t>
                      </a:r>
                      <a:endParaRPr lang="ko-KR" altLang="en-US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823"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</a:rPr>
                        <a:t>오랜 기간 동안 노인학대가 발생되었음</a:t>
                      </a:r>
                      <a:endParaRPr lang="ko-KR" alt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</a:rPr>
                        <a:t>가족 내에서 복합적이고 상호적인 원인이 존재함</a:t>
                      </a:r>
                      <a:endParaRPr lang="ko-KR" alt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</a:rPr>
                        <a:t>노인학대는 한번이 아닌 반복하여 발생함</a:t>
                      </a:r>
                      <a:endParaRPr lang="ko-KR" alt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j-ea"/>
                          <a:ea typeface="+mj-ea"/>
                        </a:rPr>
                        <a:t>남에게 알리고 싶어하지 않음</a:t>
                      </a:r>
                      <a:endParaRPr lang="ko-KR" altLang="en-US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"/>
          <p:cNvSpPr>
            <a:spLocks noGrp="1"/>
          </p:cNvSpPr>
          <p:nvPr>
            <p:ph type="title"/>
          </p:nvPr>
        </p:nvSpPr>
        <p:spPr>
          <a:xfrm>
            <a:off x="612648" y="-98510"/>
            <a:ext cx="2959220" cy="914384"/>
          </a:xfrm>
        </p:spPr>
        <p:txBody>
          <a:bodyPr>
            <a:normAutofit fontScale="90000"/>
          </a:bodyPr>
          <a:lstStyle/>
          <a:p>
            <a:r>
              <a:rPr lang="en-US" altLang="ko-KR" sz="2800" b="1" dirty="0" smtClean="0">
                <a:latin typeface="PNH비엔나" pitchFamily="18" charset="-127"/>
                <a:ea typeface="PNH비엔나" pitchFamily="18" charset="-127"/>
              </a:rPr>
              <a:t/>
            </a:r>
            <a:br>
              <a:rPr lang="en-US" altLang="ko-KR" sz="2800" b="1" dirty="0" smtClean="0">
                <a:latin typeface="PNH비엔나" pitchFamily="18" charset="-127"/>
                <a:ea typeface="PNH비엔나" pitchFamily="18" charset="-127"/>
              </a:rPr>
            </a:br>
            <a:r>
              <a:rPr lang="ko-KR" altLang="en-US" sz="2800" b="1" dirty="0" smtClean="0">
                <a:solidFill>
                  <a:schemeClr val="tx2">
                    <a:lumMod val="75000"/>
                  </a:schemeClr>
                </a:solidFill>
                <a:latin typeface="+mj-ea"/>
              </a:rPr>
              <a:t>노인학대 유형</a:t>
            </a:r>
            <a:endParaRPr lang="ko-KR" altLang="en-US" sz="2800" b="1" dirty="0">
              <a:solidFill>
                <a:schemeClr val="tx2">
                  <a:lumMod val="75000"/>
                </a:schemeClr>
              </a:solidFill>
              <a:latin typeface="+mj-ea"/>
            </a:endParaRPr>
          </a:p>
        </p:txBody>
      </p:sp>
      <p:sp>
        <p:nvSpPr>
          <p:cNvPr id="19" name="순서도: 연결자 18"/>
          <p:cNvSpPr/>
          <p:nvPr/>
        </p:nvSpPr>
        <p:spPr>
          <a:xfrm>
            <a:off x="428596" y="47299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357158" y="857232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모서리가 둥근 직사각형 22"/>
          <p:cNvSpPr/>
          <p:nvPr/>
        </p:nvSpPr>
        <p:spPr>
          <a:xfrm>
            <a:off x="428596" y="1071546"/>
            <a:ext cx="2487220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신체적 학대</a:t>
            </a:r>
            <a:endParaRPr lang="ko-KR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8596" y="1714488"/>
            <a:ext cx="85011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365달콤한머핀" pitchFamily="18" charset="-127"/>
                <a:ea typeface="365달콤한머핀" pitchFamily="18" charset="-127"/>
              </a:rPr>
              <a:t>  </a:t>
            </a:r>
            <a:r>
              <a:rPr lang="ko-KR" altLang="en-US" sz="2000" dirty="0" smtClean="0">
                <a:latin typeface="+mj-ea"/>
                <a:ea typeface="+mj-ea"/>
              </a:rPr>
              <a:t>물리적인 힘 또는 도구를 이용하여 노인에게 </a:t>
            </a:r>
            <a:r>
              <a:rPr lang="ko-KR" altLang="en-US" sz="2000" dirty="0" smtClean="0">
                <a:solidFill>
                  <a:srgbClr val="C00000"/>
                </a:solidFill>
                <a:latin typeface="+mj-ea"/>
                <a:ea typeface="+mj-ea"/>
              </a:rPr>
              <a:t>신체적</a:t>
            </a:r>
            <a:r>
              <a:rPr lang="ko-KR" altLang="en-US" sz="2000" dirty="0" smtClean="0">
                <a:latin typeface="+mj-ea"/>
                <a:ea typeface="+mj-ea"/>
              </a:rPr>
              <a:t> 혹은 </a:t>
            </a:r>
            <a:r>
              <a:rPr lang="ko-KR" altLang="en-US" sz="2000" dirty="0" smtClean="0">
                <a:solidFill>
                  <a:srgbClr val="C00000"/>
                </a:solidFill>
                <a:latin typeface="+mj-ea"/>
                <a:ea typeface="+mj-ea"/>
              </a:rPr>
              <a:t>정신적 손상</a:t>
            </a:r>
            <a:r>
              <a:rPr lang="en-US" altLang="ko-KR" sz="2000" dirty="0" smtClean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sz="2000" dirty="0" smtClean="0">
                <a:solidFill>
                  <a:srgbClr val="C00000"/>
                </a:solidFill>
                <a:latin typeface="+mj-ea"/>
                <a:ea typeface="+mj-ea"/>
              </a:rPr>
              <a:t>고통</a:t>
            </a:r>
            <a:r>
              <a:rPr lang="en-US" altLang="ko-KR" sz="2000" dirty="0" smtClean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sz="2000" dirty="0" smtClean="0">
                <a:solidFill>
                  <a:srgbClr val="C00000"/>
                </a:solidFill>
                <a:latin typeface="+mj-ea"/>
                <a:ea typeface="+mj-ea"/>
              </a:rPr>
              <a:t>장애 등을 유발</a:t>
            </a:r>
            <a:r>
              <a:rPr lang="ko-KR" altLang="en-US" sz="2000" dirty="0" smtClean="0">
                <a:latin typeface="+mj-ea"/>
                <a:ea typeface="+mj-ea"/>
              </a:rPr>
              <a:t>시키는 행위</a:t>
            </a:r>
            <a:endParaRPr lang="ko-KR" altLang="en-US" sz="2000" dirty="0">
              <a:latin typeface="+mj-ea"/>
              <a:ea typeface="+mj-ea"/>
            </a:endParaRPr>
          </a:p>
        </p:txBody>
      </p:sp>
      <p:sp>
        <p:nvSpPr>
          <p:cNvPr id="26" name="갈매기형 수장 25"/>
          <p:cNvSpPr/>
          <p:nvPr/>
        </p:nvSpPr>
        <p:spPr>
          <a:xfrm>
            <a:off x="735173" y="3172696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16269" y="2612589"/>
            <a:ext cx="5875586" cy="3368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j-ea"/>
                <a:ea typeface="+mj-ea"/>
              </a:rPr>
              <a:t>주먹 등을 때리거나</a:t>
            </a:r>
            <a:r>
              <a:rPr lang="en-US" altLang="ko-KR" sz="1600" dirty="0" smtClean="0">
                <a:latin typeface="+mj-ea"/>
                <a:ea typeface="+mj-ea"/>
              </a:rPr>
              <a:t>, </a:t>
            </a:r>
            <a:r>
              <a:rPr lang="ko-KR" altLang="en-US" sz="1600" dirty="0" smtClean="0">
                <a:latin typeface="+mj-ea"/>
                <a:ea typeface="+mj-ea"/>
              </a:rPr>
              <a:t>발로 찬다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j-ea"/>
                <a:ea typeface="+mj-ea"/>
              </a:rPr>
              <a:t>밀어서 넘어뜨린다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j-ea"/>
                <a:ea typeface="+mj-ea"/>
              </a:rPr>
              <a:t>집 밖으로 나가지 못하게 하거나 들어오지 못하게 한다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j-ea"/>
                <a:ea typeface="+mj-ea"/>
              </a:rPr>
              <a:t>칼 등의 흉기로 위협한다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j-ea"/>
                <a:ea typeface="+mj-ea"/>
              </a:rPr>
              <a:t>강제로 일을 강요한다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j-ea"/>
                <a:ea typeface="+mj-ea"/>
              </a:rPr>
              <a:t>침대 등에 묶거나 강제로 가두어 움직이지 </a:t>
            </a:r>
            <a:endParaRPr lang="en-US" altLang="ko-KR" sz="1600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j-ea"/>
                <a:ea typeface="+mj-ea"/>
              </a:rPr>
              <a:t>못하게 한다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j-ea"/>
                <a:ea typeface="+mj-ea"/>
              </a:rPr>
              <a:t>불필요한 약물을 강제로 먹게 한다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j-ea"/>
                <a:ea typeface="+mj-ea"/>
              </a:rPr>
              <a:t>꼭 드셔야 할 약물을 못 먹게 한다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28" name="갈매기형 수장 27"/>
          <p:cNvSpPr/>
          <p:nvPr/>
        </p:nvSpPr>
        <p:spPr>
          <a:xfrm>
            <a:off x="751248" y="3529886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" name="갈매기형 수장 28"/>
          <p:cNvSpPr/>
          <p:nvPr/>
        </p:nvSpPr>
        <p:spPr>
          <a:xfrm>
            <a:off x="762321" y="3900525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" name="갈매기형 수장 29"/>
          <p:cNvSpPr/>
          <p:nvPr/>
        </p:nvSpPr>
        <p:spPr>
          <a:xfrm>
            <a:off x="776098" y="4275812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1" name="갈매기형 수장 30"/>
          <p:cNvSpPr/>
          <p:nvPr/>
        </p:nvSpPr>
        <p:spPr>
          <a:xfrm>
            <a:off x="771580" y="4639619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" name="갈매기형 수장 32"/>
          <p:cNvSpPr/>
          <p:nvPr/>
        </p:nvSpPr>
        <p:spPr>
          <a:xfrm>
            <a:off x="777338" y="5367448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" name="갈매기형 수장 33"/>
          <p:cNvSpPr/>
          <p:nvPr/>
        </p:nvSpPr>
        <p:spPr>
          <a:xfrm>
            <a:off x="781411" y="5720700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35" name="그림 34" descr="노인학대#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2040" y="4474770"/>
            <a:ext cx="2746768" cy="1928231"/>
          </a:xfrm>
          <a:prstGeom prst="rect">
            <a:avLst/>
          </a:prstGeom>
        </p:spPr>
      </p:pic>
      <p:sp>
        <p:nvSpPr>
          <p:cNvPr id="17" name="갈매기형 수장 16"/>
          <p:cNvSpPr/>
          <p:nvPr/>
        </p:nvSpPr>
        <p:spPr>
          <a:xfrm>
            <a:off x="736986" y="2773531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"/>
          <p:cNvSpPr>
            <a:spLocks noGrp="1"/>
          </p:cNvSpPr>
          <p:nvPr>
            <p:ph type="title"/>
          </p:nvPr>
        </p:nvSpPr>
        <p:spPr>
          <a:xfrm>
            <a:off x="612648" y="-98510"/>
            <a:ext cx="2959220" cy="914384"/>
          </a:xfrm>
        </p:spPr>
        <p:txBody>
          <a:bodyPr>
            <a:normAutofit fontScale="90000"/>
          </a:bodyPr>
          <a:lstStyle/>
          <a:p>
            <a:r>
              <a:rPr lang="ko-KR" altLang="en-US" sz="2800" b="1" dirty="0" smtClean="0">
                <a:latin typeface="PNH비엔나" pitchFamily="18" charset="-127"/>
                <a:ea typeface="PNH비엔나" pitchFamily="18" charset="-127"/>
              </a:rPr>
              <a:t> </a:t>
            </a:r>
            <a:r>
              <a:rPr lang="en-US" altLang="ko-KR" sz="2800" b="1" dirty="0" smtClean="0">
                <a:latin typeface="PNH비엔나" pitchFamily="18" charset="-127"/>
                <a:ea typeface="PNH비엔나" pitchFamily="18" charset="-127"/>
              </a:rPr>
              <a:t/>
            </a:r>
            <a:br>
              <a:rPr lang="en-US" altLang="ko-KR" sz="2800" b="1" dirty="0" smtClean="0">
                <a:latin typeface="PNH비엔나" pitchFamily="18" charset="-127"/>
                <a:ea typeface="PNH비엔나" pitchFamily="18" charset="-127"/>
              </a:rPr>
            </a:br>
            <a:r>
              <a:rPr lang="ko-KR" altLang="en-US" sz="2800" b="1" dirty="0" smtClean="0">
                <a:solidFill>
                  <a:schemeClr val="tx2">
                    <a:lumMod val="75000"/>
                  </a:schemeClr>
                </a:solidFill>
                <a:latin typeface="+mj-ea"/>
              </a:rPr>
              <a:t>노인학대 유형</a:t>
            </a:r>
            <a:endParaRPr lang="ko-KR" altLang="en-US" sz="2800" b="1" dirty="0">
              <a:solidFill>
                <a:schemeClr val="tx2">
                  <a:lumMod val="75000"/>
                </a:schemeClr>
              </a:solidFill>
              <a:latin typeface="+mj-ea"/>
            </a:endParaRPr>
          </a:p>
        </p:txBody>
      </p:sp>
      <p:sp>
        <p:nvSpPr>
          <p:cNvPr id="19" name="순서도: 연결자 18"/>
          <p:cNvSpPr/>
          <p:nvPr/>
        </p:nvSpPr>
        <p:spPr>
          <a:xfrm>
            <a:off x="428596" y="47299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357158" y="857232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모서리가 둥근 직사각형 22"/>
          <p:cNvSpPr/>
          <p:nvPr/>
        </p:nvSpPr>
        <p:spPr>
          <a:xfrm>
            <a:off x="428596" y="989942"/>
            <a:ext cx="1911156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정서적 학대</a:t>
            </a:r>
            <a:endParaRPr lang="ko-KR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8596" y="1571612"/>
            <a:ext cx="85011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365달콤한머핀" pitchFamily="18" charset="-127"/>
                <a:ea typeface="365달콤한머핀" pitchFamily="18" charset="-127"/>
              </a:rPr>
              <a:t>  </a:t>
            </a:r>
            <a:r>
              <a:rPr lang="ko-KR" altLang="en-US" sz="2000" dirty="0" smtClean="0">
                <a:solidFill>
                  <a:srgbClr val="C00000"/>
                </a:solidFill>
                <a:latin typeface="+mj-ea"/>
                <a:ea typeface="+mj-ea"/>
              </a:rPr>
              <a:t>비난</a:t>
            </a:r>
            <a:r>
              <a:rPr lang="en-US" altLang="ko-KR" sz="2000" dirty="0" smtClean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sz="2000" dirty="0" smtClean="0">
                <a:solidFill>
                  <a:srgbClr val="C00000"/>
                </a:solidFill>
                <a:latin typeface="+mj-ea"/>
                <a:ea typeface="+mj-ea"/>
              </a:rPr>
              <a:t>모욕</a:t>
            </a:r>
            <a:r>
              <a:rPr lang="en-US" altLang="ko-KR" sz="2000" dirty="0" smtClean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sz="2000" dirty="0" smtClean="0">
                <a:solidFill>
                  <a:srgbClr val="C00000"/>
                </a:solidFill>
                <a:latin typeface="+mj-ea"/>
                <a:ea typeface="+mj-ea"/>
              </a:rPr>
              <a:t>위협</a:t>
            </a:r>
            <a:r>
              <a:rPr lang="en-US" altLang="ko-KR" sz="2000" dirty="0" smtClean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sz="2000" dirty="0" smtClean="0">
                <a:solidFill>
                  <a:srgbClr val="C00000"/>
                </a:solidFill>
                <a:latin typeface="+mj-ea"/>
                <a:ea typeface="+mj-ea"/>
              </a:rPr>
              <a:t>협박 </a:t>
            </a:r>
            <a:r>
              <a:rPr lang="ko-KR" altLang="en-US" sz="2000" dirty="0" smtClean="0">
                <a:latin typeface="+mj-ea"/>
                <a:ea typeface="+mj-ea"/>
              </a:rPr>
              <a:t>등의 언어 및 비언어적 행위를 통하여 노인에게 </a:t>
            </a:r>
            <a:r>
              <a:rPr lang="ko-KR" altLang="en-US" sz="2000" dirty="0" smtClean="0">
                <a:solidFill>
                  <a:srgbClr val="C00000"/>
                </a:solidFill>
                <a:latin typeface="+mj-ea"/>
                <a:ea typeface="+mj-ea"/>
              </a:rPr>
              <a:t>정서적으로 고통</a:t>
            </a:r>
            <a:r>
              <a:rPr lang="ko-KR" altLang="en-US" sz="2000" dirty="0" smtClean="0">
                <a:latin typeface="+mj-ea"/>
                <a:ea typeface="+mj-ea"/>
              </a:rPr>
              <a:t>을 주는 행위</a:t>
            </a:r>
            <a:endParaRPr lang="ko-KR" altLang="en-US" sz="2000" dirty="0">
              <a:latin typeface="+mj-ea"/>
              <a:ea typeface="+mj-ea"/>
            </a:endParaRPr>
          </a:p>
        </p:txBody>
      </p:sp>
      <p:sp>
        <p:nvSpPr>
          <p:cNvPr id="26" name="갈매기형 수장 25"/>
          <p:cNvSpPr/>
          <p:nvPr/>
        </p:nvSpPr>
        <p:spPr>
          <a:xfrm>
            <a:off x="571472" y="2444433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11434" y="2354613"/>
            <a:ext cx="53578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+mj-ea"/>
                <a:ea typeface="+mj-ea"/>
              </a:rPr>
              <a:t>고함을 지르거나 욕을 한다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</a:p>
          <a:p>
            <a:r>
              <a:rPr lang="ko-KR" altLang="en-US" sz="1600" dirty="0" smtClean="0">
                <a:latin typeface="+mj-ea"/>
                <a:ea typeface="+mj-ea"/>
              </a:rPr>
              <a:t>이성교제</a:t>
            </a:r>
            <a:r>
              <a:rPr lang="en-US" altLang="ko-KR" sz="1600" dirty="0" smtClean="0">
                <a:latin typeface="+mj-ea"/>
                <a:ea typeface="+mj-ea"/>
              </a:rPr>
              <a:t>, </a:t>
            </a:r>
            <a:r>
              <a:rPr lang="ko-KR" altLang="en-US" sz="1600" dirty="0" smtClean="0">
                <a:latin typeface="+mj-ea"/>
                <a:ea typeface="+mj-ea"/>
              </a:rPr>
              <a:t>사회활동</a:t>
            </a:r>
            <a:r>
              <a:rPr lang="en-US" altLang="ko-KR" sz="1600" dirty="0" smtClean="0">
                <a:latin typeface="+mj-ea"/>
                <a:ea typeface="+mj-ea"/>
              </a:rPr>
              <a:t>, </a:t>
            </a:r>
            <a:r>
              <a:rPr lang="ko-KR" altLang="en-US" sz="1600" dirty="0" smtClean="0">
                <a:latin typeface="+mj-ea"/>
                <a:ea typeface="+mj-ea"/>
              </a:rPr>
              <a:t>종교활동을 방해한다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</a:p>
          <a:p>
            <a:r>
              <a:rPr lang="ko-KR" altLang="en-US" sz="1600" dirty="0" smtClean="0">
                <a:latin typeface="+mj-ea"/>
                <a:ea typeface="+mj-ea"/>
              </a:rPr>
              <a:t>자신에 대한 주요 결정 과정에서 소외시킨다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</a:p>
          <a:p>
            <a:r>
              <a:rPr lang="ko-KR" altLang="en-US" sz="1600" dirty="0" smtClean="0">
                <a:latin typeface="+mj-ea"/>
                <a:ea typeface="+mj-ea"/>
              </a:rPr>
              <a:t>대화를 거부하거나 무시한다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28" name="갈매기형 수장 27"/>
          <p:cNvSpPr/>
          <p:nvPr/>
        </p:nvSpPr>
        <p:spPr>
          <a:xfrm>
            <a:off x="564726" y="2687752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" name="갈매기형 수장 28"/>
          <p:cNvSpPr/>
          <p:nvPr/>
        </p:nvSpPr>
        <p:spPr>
          <a:xfrm>
            <a:off x="569265" y="2951800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" name="갈매기형 수장 29"/>
          <p:cNvSpPr/>
          <p:nvPr/>
        </p:nvSpPr>
        <p:spPr>
          <a:xfrm>
            <a:off x="574457" y="3205166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428596" y="3875870"/>
            <a:ext cx="1571636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성적 학대</a:t>
            </a:r>
            <a:endParaRPr lang="ko-KR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28596" y="4516700"/>
            <a:ext cx="85011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365달콤한머핀" pitchFamily="18" charset="-127"/>
                <a:ea typeface="365달콤한머핀" pitchFamily="18" charset="-127"/>
              </a:rPr>
              <a:t>  </a:t>
            </a:r>
            <a:r>
              <a:rPr lang="ko-KR" altLang="en-US" sz="2000" dirty="0" smtClean="0">
                <a:solidFill>
                  <a:srgbClr val="C00000"/>
                </a:solidFill>
                <a:latin typeface="+mj-ea"/>
                <a:ea typeface="+mj-ea"/>
              </a:rPr>
              <a:t>성적수치심 유발행위 및 성폭력</a:t>
            </a:r>
            <a:r>
              <a:rPr lang="en-US" altLang="ko-KR" sz="2000" dirty="0" smtClean="0">
                <a:solidFill>
                  <a:srgbClr val="C00000"/>
                </a:solidFill>
                <a:latin typeface="+mj-ea"/>
                <a:ea typeface="+mj-ea"/>
              </a:rPr>
              <a:t>(</a:t>
            </a:r>
            <a:r>
              <a:rPr lang="ko-KR" altLang="en-US" sz="2000" dirty="0" smtClean="0">
                <a:solidFill>
                  <a:srgbClr val="C00000"/>
                </a:solidFill>
                <a:latin typeface="+mj-ea"/>
                <a:ea typeface="+mj-ea"/>
              </a:rPr>
              <a:t>성희롱</a:t>
            </a:r>
            <a:r>
              <a:rPr lang="en-US" altLang="ko-KR" sz="2000" dirty="0" smtClean="0">
                <a:solidFill>
                  <a:srgbClr val="C00000"/>
                </a:solidFill>
                <a:latin typeface="+mj-ea"/>
                <a:ea typeface="+mj-ea"/>
              </a:rPr>
              <a:t>,</a:t>
            </a:r>
            <a:r>
              <a:rPr lang="ko-KR" altLang="en-US" sz="2000" dirty="0" smtClean="0">
                <a:solidFill>
                  <a:srgbClr val="C00000"/>
                </a:solidFill>
                <a:latin typeface="+mj-ea"/>
                <a:ea typeface="+mj-ea"/>
              </a:rPr>
              <a:t>성추행</a:t>
            </a:r>
            <a:r>
              <a:rPr lang="en-US" altLang="ko-KR" sz="2000" dirty="0" smtClean="0">
                <a:solidFill>
                  <a:srgbClr val="C00000"/>
                </a:solidFill>
                <a:latin typeface="+mj-ea"/>
                <a:ea typeface="+mj-ea"/>
              </a:rPr>
              <a:t>,</a:t>
            </a:r>
            <a:r>
              <a:rPr lang="ko-KR" altLang="en-US" sz="2000" dirty="0" smtClean="0">
                <a:solidFill>
                  <a:srgbClr val="C00000"/>
                </a:solidFill>
                <a:latin typeface="+mj-ea"/>
                <a:ea typeface="+mj-ea"/>
              </a:rPr>
              <a:t>강간</a:t>
            </a:r>
            <a:r>
              <a:rPr lang="en-US" altLang="ko-KR" sz="2000" dirty="0" smtClean="0">
                <a:solidFill>
                  <a:srgbClr val="C00000"/>
                </a:solidFill>
                <a:latin typeface="+mj-ea"/>
                <a:ea typeface="+mj-ea"/>
              </a:rPr>
              <a:t>) </a:t>
            </a:r>
            <a:r>
              <a:rPr lang="ko-KR" altLang="en-US" sz="2000" dirty="0" smtClean="0">
                <a:latin typeface="+mj-ea"/>
                <a:ea typeface="+mj-ea"/>
              </a:rPr>
              <a:t>등 노인의 의사에 반하여 강제적으로 행하는 모든 성적 행위</a:t>
            </a:r>
            <a:endParaRPr lang="ko-KR" altLang="en-US" sz="2000" dirty="0">
              <a:latin typeface="+mj-ea"/>
              <a:ea typeface="+mj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45817" y="5345512"/>
            <a:ext cx="70009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+mj-ea"/>
                <a:ea typeface="+mj-ea"/>
              </a:rPr>
              <a:t>원하지 않는데 강제로 성관계를 강요하거나 몸을 만진다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</a:p>
          <a:p>
            <a:r>
              <a:rPr lang="ko-KR" altLang="en-US" sz="1600" dirty="0" smtClean="0">
                <a:latin typeface="+mj-ea"/>
                <a:ea typeface="+mj-ea"/>
              </a:rPr>
              <a:t>성적수치심을 주는 성적인 농담이나 행동을 한다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</a:p>
          <a:p>
            <a:r>
              <a:rPr lang="ko-KR" altLang="en-US" sz="1600" dirty="0" smtClean="0">
                <a:latin typeface="+mj-ea"/>
                <a:ea typeface="+mj-ea"/>
              </a:rPr>
              <a:t>사람들이 보는 곳에서 성적 부위를 드러내고 옷이나 </a:t>
            </a:r>
            <a:endParaRPr lang="en-US" altLang="ko-KR" sz="1600" dirty="0" smtClean="0">
              <a:latin typeface="+mj-ea"/>
              <a:ea typeface="+mj-ea"/>
            </a:endParaRPr>
          </a:p>
          <a:p>
            <a:r>
              <a:rPr lang="ko-KR" altLang="en-US" sz="1600" dirty="0" smtClean="0">
                <a:latin typeface="+mj-ea"/>
                <a:ea typeface="+mj-ea"/>
              </a:rPr>
              <a:t>기저귀를 교체한다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39" name="갈매기형 수장 38"/>
          <p:cNvSpPr/>
          <p:nvPr/>
        </p:nvSpPr>
        <p:spPr>
          <a:xfrm>
            <a:off x="564726" y="5442934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0" name="갈매기형 수장 39"/>
          <p:cNvSpPr/>
          <p:nvPr/>
        </p:nvSpPr>
        <p:spPr>
          <a:xfrm>
            <a:off x="571472" y="5668001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1" name="갈매기형 수장 40"/>
          <p:cNvSpPr/>
          <p:nvPr/>
        </p:nvSpPr>
        <p:spPr>
          <a:xfrm>
            <a:off x="571472" y="5926500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42" name="그림 41" descr="노인학대#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2040" y="2604261"/>
            <a:ext cx="2801488" cy="1714511"/>
          </a:xfrm>
          <a:prstGeom prst="rect">
            <a:avLst/>
          </a:prstGeom>
        </p:spPr>
      </p:pic>
      <p:pic>
        <p:nvPicPr>
          <p:cNvPr id="43" name="그림 42" descr="노인학대#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61214" y="5154976"/>
            <a:ext cx="1964945" cy="168592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"/>
          <p:cNvSpPr>
            <a:spLocks noGrp="1"/>
          </p:cNvSpPr>
          <p:nvPr>
            <p:ph type="title"/>
          </p:nvPr>
        </p:nvSpPr>
        <p:spPr>
          <a:xfrm>
            <a:off x="612648" y="-98510"/>
            <a:ext cx="2959220" cy="914384"/>
          </a:xfrm>
        </p:spPr>
        <p:txBody>
          <a:bodyPr>
            <a:normAutofit fontScale="90000"/>
          </a:bodyPr>
          <a:lstStyle/>
          <a:p>
            <a:r>
              <a:rPr lang="en-US" altLang="ko-KR" sz="2800" b="1" dirty="0" smtClean="0">
                <a:latin typeface="PNH비엔나" pitchFamily="18" charset="-127"/>
                <a:ea typeface="PNH비엔나" pitchFamily="18" charset="-127"/>
              </a:rPr>
              <a:t/>
            </a:r>
            <a:br>
              <a:rPr lang="en-US" altLang="ko-KR" sz="2800" b="1" dirty="0" smtClean="0">
                <a:latin typeface="PNH비엔나" pitchFamily="18" charset="-127"/>
                <a:ea typeface="PNH비엔나" pitchFamily="18" charset="-127"/>
              </a:rPr>
            </a:br>
            <a:r>
              <a:rPr lang="ko-KR" altLang="en-US" sz="2800" b="1" dirty="0" smtClean="0">
                <a:solidFill>
                  <a:schemeClr val="tx2">
                    <a:lumMod val="75000"/>
                  </a:schemeClr>
                </a:solidFill>
                <a:latin typeface="+mj-ea"/>
              </a:rPr>
              <a:t>노인학대 유형</a:t>
            </a:r>
            <a:endParaRPr lang="ko-KR" altLang="en-US" sz="2800" b="1" dirty="0">
              <a:solidFill>
                <a:schemeClr val="tx2">
                  <a:lumMod val="75000"/>
                </a:schemeClr>
              </a:solidFill>
              <a:latin typeface="+mj-ea"/>
            </a:endParaRPr>
          </a:p>
        </p:txBody>
      </p:sp>
      <p:sp>
        <p:nvSpPr>
          <p:cNvPr id="19" name="순서도: 연결자 18"/>
          <p:cNvSpPr/>
          <p:nvPr/>
        </p:nvSpPr>
        <p:spPr>
          <a:xfrm>
            <a:off x="428596" y="47299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357158" y="857232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모서리가 둥근 직사각형 22"/>
          <p:cNvSpPr/>
          <p:nvPr/>
        </p:nvSpPr>
        <p:spPr>
          <a:xfrm>
            <a:off x="407773" y="1114881"/>
            <a:ext cx="2127181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경제적 학대</a:t>
            </a:r>
            <a:endParaRPr lang="ko-KR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2839" y="1780346"/>
            <a:ext cx="85011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365달콤한머핀" pitchFamily="18" charset="-127"/>
                <a:ea typeface="365달콤한머핀" pitchFamily="18" charset="-127"/>
              </a:rPr>
              <a:t>  </a:t>
            </a:r>
            <a:r>
              <a:rPr lang="ko-KR" altLang="en-US" dirty="0" smtClean="0">
                <a:latin typeface="+mj-ea"/>
                <a:ea typeface="+mj-ea"/>
              </a:rPr>
              <a:t>노인의 의사에 반</a:t>
            </a:r>
            <a:r>
              <a:rPr lang="en-US" altLang="ko-KR" dirty="0" smtClean="0">
                <a:latin typeface="+mj-ea"/>
                <a:ea typeface="+mj-ea"/>
              </a:rPr>
              <a:t>(</a:t>
            </a:r>
            <a:r>
              <a:rPr lang="ko-KR" altLang="en-US" dirty="0" smtClean="0">
                <a:latin typeface="+mj-ea"/>
                <a:ea typeface="+mj-ea"/>
              </a:rPr>
              <a:t>反</a:t>
            </a:r>
            <a:r>
              <a:rPr lang="en-US" altLang="ko-KR" dirty="0" smtClean="0">
                <a:latin typeface="+mj-ea"/>
                <a:ea typeface="+mj-ea"/>
              </a:rPr>
              <a:t>)</a:t>
            </a:r>
            <a:r>
              <a:rPr lang="ko-KR" altLang="en-US" dirty="0" smtClean="0">
                <a:latin typeface="+mj-ea"/>
                <a:ea typeface="+mj-ea"/>
              </a:rPr>
              <a:t>하여 노인으로부터 재산 또는 권리를 빼앗아가는 행위로서 </a:t>
            </a:r>
            <a:r>
              <a:rPr lang="ko-KR" altLang="en-US" dirty="0" smtClean="0">
                <a:solidFill>
                  <a:srgbClr val="C00000"/>
                </a:solidFill>
                <a:latin typeface="+mj-ea"/>
                <a:ea typeface="+mj-ea"/>
              </a:rPr>
              <a:t>경제적 착취</a:t>
            </a:r>
            <a:r>
              <a:rPr lang="en-US" altLang="ko-KR" dirty="0" smtClean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dirty="0" smtClean="0">
                <a:solidFill>
                  <a:srgbClr val="C00000"/>
                </a:solidFill>
                <a:latin typeface="+mj-ea"/>
                <a:ea typeface="+mj-ea"/>
              </a:rPr>
              <a:t>재산에 관한 법률 권리 위반</a:t>
            </a:r>
            <a:r>
              <a:rPr lang="en-US" altLang="ko-KR" dirty="0" smtClean="0">
                <a:solidFill>
                  <a:srgbClr val="C00000"/>
                </a:solidFill>
                <a:latin typeface="+mj-ea"/>
                <a:ea typeface="+mj-ea"/>
              </a:rPr>
              <a:t>, </a:t>
            </a:r>
            <a:r>
              <a:rPr lang="ko-KR" altLang="en-US" dirty="0" smtClean="0">
                <a:solidFill>
                  <a:srgbClr val="C00000"/>
                </a:solidFill>
                <a:latin typeface="+mj-ea"/>
                <a:ea typeface="+mj-ea"/>
              </a:rPr>
              <a:t>경제적 권리와 관련 된 의사결정에서의 통제 </a:t>
            </a:r>
            <a:r>
              <a:rPr lang="ko-KR" altLang="en-US" dirty="0" smtClean="0">
                <a:latin typeface="+mj-ea"/>
                <a:ea typeface="+mj-ea"/>
              </a:rPr>
              <a:t>등을 하는 행위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50080" y="2738703"/>
            <a:ext cx="5357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허락 없이 재산 및 임금을 가로챈다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.</a:t>
            </a:r>
          </a:p>
          <a:p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허락 없이 인감을 사용하여 피해를 준다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.</a:t>
            </a:r>
          </a:p>
          <a:p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재산 관리 또는 사용을 마음대로 하지 못하게 한다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.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 </a:t>
            </a:r>
            <a:endParaRPr lang="ko-KR" altLang="en-US" sz="1600" dirty="0">
              <a:latin typeface="365달콤한머핀" pitchFamily="18" charset="-127"/>
              <a:ea typeface="365달콤한머핀" pitchFamily="18" charset="-127"/>
            </a:endParaRPr>
          </a:p>
        </p:txBody>
      </p:sp>
      <p:sp>
        <p:nvSpPr>
          <p:cNvPr id="28" name="갈매기형 수장 27"/>
          <p:cNvSpPr/>
          <p:nvPr/>
        </p:nvSpPr>
        <p:spPr>
          <a:xfrm>
            <a:off x="590969" y="2847402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" name="갈매기형 수장 28"/>
          <p:cNvSpPr/>
          <p:nvPr/>
        </p:nvSpPr>
        <p:spPr>
          <a:xfrm>
            <a:off x="607204" y="3055436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" name="갈매기형 수장 29"/>
          <p:cNvSpPr/>
          <p:nvPr/>
        </p:nvSpPr>
        <p:spPr>
          <a:xfrm>
            <a:off x="630642" y="3307011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428595" y="3931653"/>
            <a:ext cx="1191077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유기</a:t>
            </a:r>
            <a:endParaRPr lang="ko-KR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79512" y="4591068"/>
            <a:ext cx="8501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365달콤한머핀" pitchFamily="18" charset="-127"/>
                <a:ea typeface="365달콤한머핀" pitchFamily="18" charset="-127"/>
              </a:rPr>
              <a:t>  </a:t>
            </a:r>
            <a:r>
              <a:rPr lang="ko-KR" altLang="en-US" dirty="0" smtClean="0">
                <a:latin typeface="+mj-ea"/>
                <a:ea typeface="+mj-ea"/>
              </a:rPr>
              <a:t>보호자 또는 부양의무자가 노인을 버리는 행위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41597" y="5217684"/>
            <a:ext cx="70009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365달콤한머핀" pitchFamily="18" charset="-127"/>
                <a:ea typeface="365달콤한머핀" pitchFamily="18" charset="-127"/>
              </a:rPr>
              <a:t> </a:t>
            </a:r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연락을 두절하고 왕래하지 않는다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.</a:t>
            </a:r>
          </a:p>
          <a:p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 시설이나 병원에 입소시키고 연락을 두절한다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.</a:t>
            </a:r>
          </a:p>
          <a:p>
            <a:r>
              <a:rPr lang="ko-KR" altLang="en-US" sz="1600" dirty="0" smtClean="0">
                <a:latin typeface="365달콤한머핀" pitchFamily="18" charset="-127"/>
                <a:ea typeface="365달콤한머핀" pitchFamily="18" charset="-127"/>
              </a:rPr>
              <a:t> 낯선 장소에 버린다</a:t>
            </a:r>
            <a:r>
              <a:rPr lang="en-US" altLang="ko-KR" sz="1600" dirty="0" smtClean="0">
                <a:latin typeface="365달콤한머핀" pitchFamily="18" charset="-127"/>
                <a:ea typeface="365달콤한머핀" pitchFamily="18" charset="-127"/>
              </a:rPr>
              <a:t>.</a:t>
            </a:r>
            <a:endParaRPr lang="ko-KR" altLang="en-US" sz="1600" dirty="0">
              <a:latin typeface="365달콤한머핀" pitchFamily="18" charset="-127"/>
              <a:ea typeface="365달콤한머핀" pitchFamily="18" charset="-127"/>
            </a:endParaRPr>
          </a:p>
        </p:txBody>
      </p:sp>
      <p:sp>
        <p:nvSpPr>
          <p:cNvPr id="39" name="갈매기형 수장 38"/>
          <p:cNvSpPr/>
          <p:nvPr/>
        </p:nvSpPr>
        <p:spPr>
          <a:xfrm>
            <a:off x="624064" y="5361320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0" name="갈매기형 수장 39"/>
          <p:cNvSpPr/>
          <p:nvPr/>
        </p:nvSpPr>
        <p:spPr>
          <a:xfrm>
            <a:off x="630642" y="5574521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1" name="갈매기형 수장 40"/>
          <p:cNvSpPr/>
          <p:nvPr/>
        </p:nvSpPr>
        <p:spPr>
          <a:xfrm>
            <a:off x="639999" y="5826989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0" name="그림 19" descr="노인학대#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5" y="2568518"/>
            <a:ext cx="2176906" cy="1550948"/>
          </a:xfrm>
          <a:prstGeom prst="rect">
            <a:avLst/>
          </a:prstGeom>
        </p:spPr>
      </p:pic>
      <p:pic>
        <p:nvPicPr>
          <p:cNvPr id="21" name="그림 20" descr="노인학대#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4876830"/>
            <a:ext cx="2624047" cy="179134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제목 1"/>
          <p:cNvSpPr>
            <a:spLocks noGrp="1"/>
          </p:cNvSpPr>
          <p:nvPr>
            <p:ph type="title"/>
          </p:nvPr>
        </p:nvSpPr>
        <p:spPr>
          <a:xfrm>
            <a:off x="612648" y="-98510"/>
            <a:ext cx="2959220" cy="914384"/>
          </a:xfrm>
        </p:spPr>
        <p:txBody>
          <a:bodyPr>
            <a:normAutofit fontScale="90000"/>
          </a:bodyPr>
          <a:lstStyle/>
          <a:p>
            <a:r>
              <a:rPr lang="en-US" altLang="ko-KR" sz="2800" b="1" dirty="0" smtClean="0">
                <a:latin typeface="PNH비엔나" pitchFamily="18" charset="-127"/>
                <a:ea typeface="PNH비엔나" pitchFamily="18" charset="-127"/>
              </a:rPr>
              <a:t/>
            </a:r>
            <a:br>
              <a:rPr lang="en-US" altLang="ko-KR" sz="2800" b="1" dirty="0" smtClean="0">
                <a:latin typeface="PNH비엔나" pitchFamily="18" charset="-127"/>
                <a:ea typeface="PNH비엔나" pitchFamily="18" charset="-127"/>
              </a:rPr>
            </a:br>
            <a:r>
              <a:rPr lang="ko-KR" altLang="en-US" sz="2800" b="1" dirty="0" smtClean="0">
                <a:solidFill>
                  <a:schemeClr val="tx2">
                    <a:lumMod val="75000"/>
                  </a:schemeClr>
                </a:solidFill>
                <a:latin typeface="+mj-ea"/>
              </a:rPr>
              <a:t>노인학대 유형</a:t>
            </a:r>
            <a:endParaRPr lang="ko-KR" altLang="en-US" sz="2800" b="1" dirty="0">
              <a:solidFill>
                <a:schemeClr val="tx2">
                  <a:lumMod val="75000"/>
                </a:schemeClr>
              </a:solidFill>
              <a:latin typeface="+mj-ea"/>
            </a:endParaRPr>
          </a:p>
        </p:txBody>
      </p:sp>
      <p:sp>
        <p:nvSpPr>
          <p:cNvPr id="19" name="순서도: 연결자 18"/>
          <p:cNvSpPr/>
          <p:nvPr/>
        </p:nvSpPr>
        <p:spPr>
          <a:xfrm>
            <a:off x="428596" y="47299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>
            <a:off x="357158" y="857232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모서리가 둥근 직사각형 22"/>
          <p:cNvSpPr/>
          <p:nvPr/>
        </p:nvSpPr>
        <p:spPr>
          <a:xfrm>
            <a:off x="435007" y="1090731"/>
            <a:ext cx="1571636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방  임</a:t>
            </a:r>
            <a:endParaRPr lang="ko-KR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13347" y="1700478"/>
            <a:ext cx="85011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365달콤한머핀" pitchFamily="18" charset="-127"/>
                <a:ea typeface="365달콤한머핀" pitchFamily="18" charset="-127"/>
              </a:rPr>
              <a:t> </a:t>
            </a:r>
            <a:r>
              <a:rPr lang="ko-KR" altLang="en-US" dirty="0" smtClean="0">
                <a:latin typeface="+mj-ea"/>
                <a:ea typeface="+mj-ea"/>
              </a:rPr>
              <a:t>부양의무자로서의 책임이나 의무를 의도적</a:t>
            </a:r>
            <a:r>
              <a:rPr lang="en-US" altLang="ko-KR" dirty="0" smtClean="0">
                <a:latin typeface="+mj-ea"/>
                <a:ea typeface="+mj-ea"/>
              </a:rPr>
              <a:t>, </a:t>
            </a:r>
            <a:r>
              <a:rPr lang="ko-KR" altLang="en-US" dirty="0" smtClean="0">
                <a:latin typeface="+mj-ea"/>
                <a:ea typeface="+mj-ea"/>
              </a:rPr>
              <a:t>비의도적으로</a:t>
            </a:r>
            <a:endParaRPr lang="en-US" altLang="ko-KR" dirty="0" smtClean="0">
              <a:latin typeface="+mj-ea"/>
              <a:ea typeface="+mj-ea"/>
            </a:endParaRPr>
          </a:p>
          <a:p>
            <a:r>
              <a:rPr lang="ko-KR" altLang="en-US" dirty="0" smtClean="0">
                <a:latin typeface="+mj-ea"/>
                <a:ea typeface="+mj-ea"/>
              </a:rPr>
              <a:t> 거부</a:t>
            </a:r>
            <a:r>
              <a:rPr lang="en-US" altLang="ko-KR" dirty="0" smtClean="0">
                <a:latin typeface="+mj-ea"/>
                <a:ea typeface="+mj-ea"/>
              </a:rPr>
              <a:t>, </a:t>
            </a:r>
            <a:r>
              <a:rPr lang="ko-KR" altLang="en-US" dirty="0" smtClean="0">
                <a:latin typeface="+mj-ea"/>
                <a:ea typeface="+mj-ea"/>
              </a:rPr>
              <a:t>불이행 혹은 포기하여 노인의 의식주 및 </a:t>
            </a:r>
            <a:endParaRPr lang="en-US" altLang="ko-KR" dirty="0" smtClean="0">
              <a:latin typeface="+mj-ea"/>
              <a:ea typeface="+mj-ea"/>
            </a:endParaRPr>
          </a:p>
          <a:p>
            <a:r>
              <a:rPr lang="ko-KR" altLang="en-US" dirty="0" smtClean="0">
                <a:latin typeface="+mj-ea"/>
                <a:ea typeface="+mj-ea"/>
              </a:rPr>
              <a:t>의료를 적절하게 제공하지 않는 행위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2910" y="2684644"/>
            <a:ext cx="5327504" cy="1152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j-ea"/>
                <a:ea typeface="+mj-ea"/>
              </a:rPr>
              <a:t>거동이 불편한 노인의 돌봄을 제공하지 않는다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j-ea"/>
                <a:ea typeface="+mj-ea"/>
              </a:rPr>
              <a:t>생활비가 없는 노인에게 경제적 도움을 제공하지 않는다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600" dirty="0" smtClean="0">
                <a:latin typeface="+mj-ea"/>
                <a:ea typeface="+mj-ea"/>
              </a:rPr>
              <a:t>의료적 치료가 필요한 노인을 방치한다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28" name="갈매기형 수장 27"/>
          <p:cNvSpPr/>
          <p:nvPr/>
        </p:nvSpPr>
        <p:spPr>
          <a:xfrm>
            <a:off x="541210" y="2835951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9" name="갈매기형 수장 28"/>
          <p:cNvSpPr/>
          <p:nvPr/>
        </p:nvSpPr>
        <p:spPr>
          <a:xfrm>
            <a:off x="541210" y="3200311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" name="갈매기형 수장 29"/>
          <p:cNvSpPr/>
          <p:nvPr/>
        </p:nvSpPr>
        <p:spPr>
          <a:xfrm>
            <a:off x="571472" y="3576213"/>
            <a:ext cx="142876" cy="1469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413347" y="4242044"/>
            <a:ext cx="1571636" cy="500066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자기방임</a:t>
            </a:r>
            <a:endParaRPr lang="ko-KR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28596" y="4800439"/>
            <a:ext cx="85011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smtClean="0">
                <a:latin typeface="365달콤한머핀" pitchFamily="18" charset="-127"/>
                <a:ea typeface="365달콤한머핀" pitchFamily="18" charset="-127"/>
              </a:rPr>
              <a:t>  </a:t>
            </a:r>
            <a:r>
              <a:rPr lang="ko-KR" altLang="en-US" dirty="0" smtClean="0">
                <a:latin typeface="+mj-ea"/>
                <a:ea typeface="+mj-ea"/>
              </a:rPr>
              <a:t>노인 스스로가 의식주 제공 및 의료처치 등의 최소한의 </a:t>
            </a:r>
            <a:r>
              <a:rPr lang="ko-KR" altLang="en-US" dirty="0" smtClean="0">
                <a:solidFill>
                  <a:srgbClr val="C00000"/>
                </a:solidFill>
                <a:latin typeface="+mj-ea"/>
                <a:ea typeface="+mj-ea"/>
              </a:rPr>
              <a:t>자기보호 관련 행위를 의도적으로 포기 또는 비의도적으로 관리하지 않아</a:t>
            </a:r>
            <a:r>
              <a:rPr lang="ko-KR" altLang="en-US" dirty="0" smtClean="0">
                <a:latin typeface="+mj-ea"/>
                <a:ea typeface="+mj-ea"/>
              </a:rPr>
              <a:t> 심신이 위험한 상황이나</a:t>
            </a:r>
            <a:r>
              <a:rPr lang="en-US" altLang="ko-KR" dirty="0" smtClean="0">
                <a:latin typeface="+mj-ea"/>
                <a:ea typeface="+mj-ea"/>
              </a:rPr>
              <a:t>, </a:t>
            </a:r>
            <a:r>
              <a:rPr lang="ko-KR" altLang="en-US" dirty="0" smtClean="0">
                <a:latin typeface="+mj-ea"/>
                <a:ea typeface="+mj-ea"/>
              </a:rPr>
              <a:t>사망에 이르게 하는 행위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14348" y="5995847"/>
            <a:ext cx="70009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+mj-ea"/>
                <a:ea typeface="+mj-ea"/>
              </a:rPr>
              <a:t>자신을 돌보지 않고 자해하거나 돌봄을 거부하여 생명이 </a:t>
            </a:r>
            <a:r>
              <a:rPr lang="en-US" altLang="ko-KR" sz="1600" dirty="0">
                <a:latin typeface="+mj-ea"/>
                <a:ea typeface="+mj-ea"/>
              </a:rPr>
              <a:t> </a:t>
            </a:r>
            <a:endParaRPr lang="en-US" altLang="ko-KR" sz="1600" dirty="0" smtClean="0">
              <a:latin typeface="+mj-ea"/>
              <a:ea typeface="+mj-ea"/>
            </a:endParaRPr>
          </a:p>
          <a:p>
            <a:r>
              <a:rPr lang="en-US" altLang="ko-KR" sz="1600" dirty="0">
                <a:latin typeface="+mj-ea"/>
                <a:ea typeface="+mj-ea"/>
              </a:rPr>
              <a:t> </a:t>
            </a:r>
            <a:r>
              <a:rPr lang="ko-KR" altLang="en-US" sz="1600" dirty="0" smtClean="0">
                <a:latin typeface="+mj-ea"/>
                <a:ea typeface="+mj-ea"/>
              </a:rPr>
              <a:t>위협 받는다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39" name="갈매기형 수장 38"/>
          <p:cNvSpPr/>
          <p:nvPr/>
        </p:nvSpPr>
        <p:spPr>
          <a:xfrm>
            <a:off x="571472" y="6124464"/>
            <a:ext cx="142876" cy="142876"/>
          </a:xfrm>
          <a:prstGeom prst="chevron">
            <a:avLst/>
          </a:prstGeom>
          <a:gradFill>
            <a:gsLst>
              <a:gs pos="0">
                <a:srgbClr val="C00000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26" name="그림 25" descr="노인학대#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8040" y="5710631"/>
            <a:ext cx="1571635" cy="1134720"/>
          </a:xfrm>
          <a:prstGeom prst="rect">
            <a:avLst/>
          </a:prstGeom>
        </p:spPr>
      </p:pic>
      <p:pic>
        <p:nvPicPr>
          <p:cNvPr id="31" name="그림 30" descr="노인학대#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70414" y="2329302"/>
            <a:ext cx="2448272" cy="147716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12648" y="-98510"/>
            <a:ext cx="7745566" cy="914384"/>
          </a:xfrm>
        </p:spPr>
        <p:txBody>
          <a:bodyPr>
            <a:normAutofit fontScale="90000"/>
          </a:bodyPr>
          <a:lstStyle/>
          <a:p>
            <a:r>
              <a:rPr lang="en-US" altLang="ko-KR" sz="2800" b="1" dirty="0" smtClean="0">
                <a:latin typeface="PNH비엔나" pitchFamily="18" charset="-127"/>
                <a:ea typeface="PNH비엔나" pitchFamily="18" charset="-127"/>
              </a:rPr>
              <a:t/>
            </a:r>
            <a:br>
              <a:rPr lang="en-US" altLang="ko-KR" sz="2800" b="1" dirty="0" smtClean="0">
                <a:latin typeface="PNH비엔나" pitchFamily="18" charset="-127"/>
                <a:ea typeface="PNH비엔나" pitchFamily="18" charset="-127"/>
              </a:rPr>
            </a:br>
            <a:r>
              <a:rPr lang="ko-KR" altLang="en-US" sz="2800" b="1" dirty="0" smtClean="0">
                <a:solidFill>
                  <a:schemeClr val="tx2">
                    <a:lumMod val="75000"/>
                  </a:schemeClr>
                </a:solidFill>
                <a:latin typeface="+mj-ea"/>
              </a:rPr>
              <a:t>노인학대 처벌 규정 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+mj-ea"/>
              </a:rPr>
              <a:t>(</a:t>
            </a:r>
            <a:r>
              <a:rPr lang="ko-KR" altLang="en-US" sz="1600" dirty="0" smtClean="0">
                <a:solidFill>
                  <a:schemeClr val="tx2">
                    <a:lumMod val="75000"/>
                  </a:schemeClr>
                </a:solidFill>
                <a:latin typeface="+mj-ea"/>
              </a:rPr>
              <a:t>노인복지법상 노인학대 처벌 기준</a:t>
            </a:r>
            <a:r>
              <a:rPr lang="en-US" altLang="ko-KR" sz="1600" dirty="0" smtClean="0">
                <a:solidFill>
                  <a:schemeClr val="tx2">
                    <a:lumMod val="75000"/>
                  </a:schemeClr>
                </a:solidFill>
                <a:latin typeface="+mj-ea"/>
              </a:rPr>
              <a:t>)</a:t>
            </a:r>
            <a:endParaRPr lang="ko-KR" altLang="en-US" sz="2800" dirty="0">
              <a:solidFill>
                <a:schemeClr val="tx2">
                  <a:lumMod val="75000"/>
                </a:schemeClr>
              </a:solidFill>
              <a:latin typeface="+mj-ea"/>
            </a:endParaRPr>
          </a:p>
        </p:txBody>
      </p:sp>
      <p:sp>
        <p:nvSpPr>
          <p:cNvPr id="8" name="순서도: 연결자 7"/>
          <p:cNvSpPr/>
          <p:nvPr/>
        </p:nvSpPr>
        <p:spPr>
          <a:xfrm>
            <a:off x="428596" y="472994"/>
            <a:ext cx="142876" cy="1428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대각선 방향의 모서리가 둥근 사각형 20"/>
          <p:cNvSpPr/>
          <p:nvPr/>
        </p:nvSpPr>
        <p:spPr>
          <a:xfrm>
            <a:off x="175098" y="947379"/>
            <a:ext cx="4396902" cy="571504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·</a:t>
            </a:r>
            <a:r>
              <a:rPr lang="ko-KR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신체에 상해를 입히는 행위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대각선 방향의 모서리가 둥근 사각형 21"/>
          <p:cNvSpPr/>
          <p:nvPr/>
        </p:nvSpPr>
        <p:spPr>
          <a:xfrm>
            <a:off x="175098" y="1650388"/>
            <a:ext cx="4684934" cy="220724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신체에 폭행을 가하는 행위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endParaRPr lang="en-US" altLang="ko-KR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성적 수치심을 주는 성폭행 성희롱 등의 행위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유기하거나 의식주를 포함한 기본적 보호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치료를 소홀히 하는 방임 행위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·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구걸하게 하거나 노인을 이용하여  구걸하는 행위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" name="대각선 방향의 모서리가 둥근 사각형 23"/>
          <p:cNvSpPr/>
          <p:nvPr/>
        </p:nvSpPr>
        <p:spPr>
          <a:xfrm>
            <a:off x="175098" y="4000504"/>
            <a:ext cx="4468340" cy="857256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노인을 위하여 증여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,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급여된 금품을 목적 외의 용도에 사용하는 행위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5" name="대각선 방향의 모서리가 둥근 사각형 24"/>
          <p:cNvSpPr/>
          <p:nvPr/>
        </p:nvSpPr>
        <p:spPr>
          <a:xfrm>
            <a:off x="175098" y="5072074"/>
            <a:ext cx="4539778" cy="571504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신고인 신분보호 및 신원노출 금지의무 위반자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대각선 방향의 모서리가 둥근 사각형 25"/>
          <p:cNvSpPr/>
          <p:nvPr/>
        </p:nvSpPr>
        <p:spPr>
          <a:xfrm>
            <a:off x="175098" y="5857892"/>
            <a:ext cx="4539778" cy="571504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· 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현장조사를 거부하거나 업무 방해한 자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9" name="대각선 방향의 모서리가 둥근 사각형 28"/>
          <p:cNvSpPr/>
          <p:nvPr/>
        </p:nvSpPr>
        <p:spPr>
          <a:xfrm>
            <a:off x="5072066" y="947379"/>
            <a:ext cx="3714776" cy="571504"/>
          </a:xfrm>
          <a:prstGeom prst="round2DiagRect">
            <a:avLst/>
          </a:prstGeom>
          <a:noFill/>
          <a:ln w="31750" cmpd="sng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  7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년 이하의 징역 또는 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2</a:t>
            </a:r>
            <a:r>
              <a:rPr lang="ko-KR" alt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천만원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이하의 벌금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0" name="대각선 방향의 모서리가 둥근 사각형 29"/>
          <p:cNvSpPr/>
          <p:nvPr/>
        </p:nvSpPr>
        <p:spPr>
          <a:xfrm>
            <a:off x="5072066" y="1785926"/>
            <a:ext cx="3714776" cy="2000264"/>
          </a:xfrm>
          <a:prstGeom prst="round2DiagRect">
            <a:avLst/>
          </a:prstGeom>
          <a:noFill/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365따뜻한마음" pitchFamily="18" charset="-127"/>
                <a:ea typeface="365따뜻한마음" pitchFamily="18" charset="-127"/>
              </a:rPr>
              <a:t> 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5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년 이하의 징역  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또는 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1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천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5</a:t>
            </a:r>
            <a:r>
              <a:rPr lang="ko-KR" alt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백만원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이하의 벌금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2" name="대각선 방향의 모서리가 둥근 사각형 31"/>
          <p:cNvSpPr/>
          <p:nvPr/>
        </p:nvSpPr>
        <p:spPr>
          <a:xfrm>
            <a:off x="5072066" y="4000504"/>
            <a:ext cx="3714776" cy="857256"/>
          </a:xfrm>
          <a:prstGeom prst="round2DiagRect">
            <a:avLst/>
          </a:prstGeom>
          <a:noFill/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3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년 이하의 징역 또는 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1</a:t>
            </a:r>
            <a:r>
              <a:rPr lang="ko-KR" alt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천만원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이하의 벌금</a:t>
            </a:r>
            <a:endParaRPr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3" name="대각선 방향의 모서리가 둥근 사각형 32"/>
          <p:cNvSpPr/>
          <p:nvPr/>
        </p:nvSpPr>
        <p:spPr>
          <a:xfrm>
            <a:off x="5072066" y="5072074"/>
            <a:ext cx="3714776" cy="571504"/>
          </a:xfrm>
          <a:prstGeom prst="round2DiagRect">
            <a:avLst/>
          </a:prstGeom>
          <a:noFill/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1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년 이하의 징역 또는 </a:t>
            </a:r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3</a:t>
            </a:r>
            <a:r>
              <a:rPr lang="ko-KR" alt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백만원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 이하의 벌금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4" name="대각선 방향의 모서리가 둥근 사각형 33"/>
          <p:cNvSpPr/>
          <p:nvPr/>
        </p:nvSpPr>
        <p:spPr>
          <a:xfrm>
            <a:off x="5072066" y="5857892"/>
            <a:ext cx="3714776" cy="571504"/>
          </a:xfrm>
          <a:prstGeom prst="round2DiagRect">
            <a:avLst/>
          </a:prstGeom>
          <a:noFill/>
          <a:ln w="317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2</a:t>
            </a:r>
            <a:r>
              <a:rPr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백 만원 이하의 과태료</a:t>
            </a:r>
            <a:endParaRPr lang="ko-KR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5" name="줄무늬가 있는 오른쪽 화살표 34"/>
          <p:cNvSpPr/>
          <p:nvPr/>
        </p:nvSpPr>
        <p:spPr>
          <a:xfrm>
            <a:off x="4643438" y="1071546"/>
            <a:ext cx="357190" cy="428628"/>
          </a:xfrm>
          <a:prstGeom prst="stripedRightArrow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줄무늬가 있는 오른쪽 화살표 35"/>
          <p:cNvSpPr/>
          <p:nvPr/>
        </p:nvSpPr>
        <p:spPr>
          <a:xfrm>
            <a:off x="4714876" y="2571744"/>
            <a:ext cx="357190" cy="428628"/>
          </a:xfrm>
          <a:prstGeom prst="stripedRightArrow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줄무늬가 있는 오른쪽 화살표 36"/>
          <p:cNvSpPr/>
          <p:nvPr/>
        </p:nvSpPr>
        <p:spPr>
          <a:xfrm>
            <a:off x="4643438" y="4214818"/>
            <a:ext cx="357190" cy="428628"/>
          </a:xfrm>
          <a:prstGeom prst="stripedRightArrow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줄무늬가 있는 오른쪽 화살표 37"/>
          <p:cNvSpPr/>
          <p:nvPr/>
        </p:nvSpPr>
        <p:spPr>
          <a:xfrm>
            <a:off x="4643438" y="5143512"/>
            <a:ext cx="357190" cy="428628"/>
          </a:xfrm>
          <a:prstGeom prst="stripedRightArrow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줄무늬가 있는 오른쪽 화살표 38"/>
          <p:cNvSpPr/>
          <p:nvPr/>
        </p:nvSpPr>
        <p:spPr>
          <a:xfrm>
            <a:off x="4643438" y="5929330"/>
            <a:ext cx="357190" cy="428628"/>
          </a:xfrm>
          <a:prstGeom prst="stripedRightArrow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2700000" scaled="0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0826" y="361088"/>
            <a:ext cx="5033744" cy="57150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24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j-ea"/>
              </a:rPr>
              <a:t>노인학대 신고방법 및 </a:t>
            </a:r>
            <a:r>
              <a:rPr lang="ko-KR" altLang="en-US" sz="2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j-ea"/>
              </a:rPr>
              <a:t>절차</a:t>
            </a:r>
            <a:endParaRPr lang="ko-KR" altLang="en-US" sz="2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+mj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모서리가 둥근 직사각형 18"/>
              <p:cNvSpPr/>
              <p:nvPr/>
            </p:nvSpPr>
            <p:spPr>
              <a:xfrm>
                <a:off x="424055" y="1120562"/>
                <a:ext cx="2775252" cy="390227"/>
              </a:xfrm>
              <a:prstGeom prst="roundRect">
                <a:avLst/>
              </a:prstGeom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ko-KR" altLang="en-US" sz="2000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☎</m:t>
                    </m:r>
                    <m:r>
                      <a:rPr lang="en-US" altLang="ko-KR" sz="2000" b="0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 </m:t>
                    </m:r>
                  </m:oMath>
                </a14:m>
                <a:r>
                  <a:rPr lang="ko-KR" altLang="en-US" sz="2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노인학대 신고 의무</a:t>
                </a:r>
                <a:endParaRPr lang="ko-KR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</mc:Choice>
        <mc:Fallback xmlns="">
          <p:sp>
            <p:nvSpPr>
              <p:cNvPr id="19" name="모서리가 둥근 직사각형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055" y="1120562"/>
                <a:ext cx="2775252" cy="390227"/>
              </a:xfrm>
              <a:prstGeom prst="roundRect">
                <a:avLst/>
              </a:prstGeom>
              <a:blipFill rotWithShape="0">
                <a:blip r:embed="rId2" cstate="print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424055" y="1631592"/>
            <a:ext cx="7643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 smtClean="0">
                <a:latin typeface="+mj-ea"/>
                <a:ea typeface="+mj-ea"/>
              </a:rPr>
              <a:t> </a:t>
            </a:r>
            <a:r>
              <a:rPr lang="ko-KR" altLang="en-US" sz="1600" dirty="0" smtClean="0">
                <a:latin typeface="+mj-ea"/>
                <a:ea typeface="+mj-ea"/>
              </a:rPr>
              <a:t>누구든지 노인학대를 알게 된 때에는 노인보호전문기관 또는 수사기관에 신고할 수 있다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  <a:endParaRPr lang="ko-KR" altLang="en-US" sz="1600" dirty="0">
              <a:latin typeface="+mj-ea"/>
              <a:ea typeface="+mj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95536" y="2708920"/>
            <a:ext cx="857256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365달콤한머핀" pitchFamily="18" charset="-127"/>
                <a:ea typeface="365달콤한머핀" pitchFamily="18" charset="-127"/>
              </a:rPr>
              <a:t>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노인학대 사례 발견 시 </a:t>
            </a:r>
            <a:r>
              <a:rPr lang="en-US" altLang="ko-KR" sz="480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129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또는 </a:t>
            </a:r>
            <a:r>
              <a:rPr lang="en-US" altLang="ko-KR" sz="4800" dirty="0" smtClean="0">
                <a:solidFill>
                  <a:srgbClr val="C0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1577-1389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등으로 전화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서신</a:t>
            </a:r>
            <a:r>
              <a:rPr lang="en-US" altLang="ko-KR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온라인 등을 이용</a:t>
            </a:r>
            <a:endParaRPr lang="en-US" altLang="ko-KR" sz="16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모서리가 둥근 직사각형 30"/>
              <p:cNvSpPr/>
              <p:nvPr/>
            </p:nvSpPr>
            <p:spPr>
              <a:xfrm>
                <a:off x="412436" y="2440546"/>
                <a:ext cx="2887038" cy="390227"/>
              </a:xfrm>
              <a:prstGeom prst="roundRect">
                <a:avLst/>
              </a:prstGeom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ko-KR" altLang="en-US" sz="2000" i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☎</m:t>
                    </m:r>
                    <m:r>
                      <a:rPr lang="ko-KR" altLang="en-US" sz="2000" i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 </m:t>
                    </m:r>
                  </m:oMath>
                </a14:m>
                <a:r>
                  <a:rPr lang="ko-KR" altLang="en-US" sz="2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노인학대 신고 방법</a:t>
                </a:r>
                <a:endParaRPr lang="ko-KR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</mc:Choice>
        <mc:Fallback xmlns="">
          <p:sp>
            <p:nvSpPr>
              <p:cNvPr id="31" name="모서리가 둥근 직사각형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436" y="2440546"/>
                <a:ext cx="2887038" cy="390227"/>
              </a:xfrm>
              <a:prstGeom prst="roundRect">
                <a:avLst/>
              </a:prstGeom>
              <a:blipFill rotWithShape="0">
                <a:blip r:embed="rId3" cstate="print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제목 1"/>
          <p:cNvSpPr txBox="1">
            <a:spLocks/>
          </p:cNvSpPr>
          <p:nvPr/>
        </p:nvSpPr>
        <p:spPr>
          <a:xfrm>
            <a:off x="500034" y="3104389"/>
            <a:ext cx="7745566" cy="55188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PNH비엔나" pitchFamily="18" charset="-127"/>
              <a:ea typeface="PNH비엔나" pitchFamily="18" charset="-127"/>
              <a:cs typeface="+mj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모서리가 둥근 직사각형 11"/>
              <p:cNvSpPr/>
              <p:nvPr/>
            </p:nvSpPr>
            <p:spPr>
              <a:xfrm>
                <a:off x="460826" y="3904912"/>
                <a:ext cx="1920208" cy="390227"/>
              </a:xfrm>
              <a:prstGeom prst="roundRect">
                <a:avLst/>
              </a:prstGeom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ko-KR" altLang="en-US" sz="2000" i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☎</m:t>
                    </m:r>
                    <m:r>
                      <a:rPr lang="ko-KR" altLang="en-US" sz="2000" i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 </m:t>
                    </m:r>
                  </m:oMath>
                </a14:m>
                <a:r>
                  <a:rPr lang="ko-KR" altLang="en-US" sz="2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 신고내용</a:t>
                </a:r>
                <a:endParaRPr lang="ko-KR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</mc:Choice>
        <mc:Fallback xmlns="">
          <p:sp>
            <p:nvSpPr>
              <p:cNvPr id="12" name="모서리가 둥근 직사각형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826" y="3904912"/>
                <a:ext cx="1920208" cy="390227"/>
              </a:xfrm>
              <a:prstGeom prst="roundRect">
                <a:avLst/>
              </a:prstGeom>
              <a:blipFill rotWithShape="0">
                <a:blip r:embed="rId4" cstate="print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86069" y="4463693"/>
            <a:ext cx="8572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365달콤한머핀" pitchFamily="18" charset="-127"/>
                <a:ea typeface="365달콤한머핀" pitchFamily="18" charset="-127"/>
              </a:rPr>
              <a:t> </a:t>
            </a:r>
            <a:r>
              <a:rPr lang="en-US" altLang="ko-KR" sz="1600" dirty="0" smtClean="0">
                <a:latin typeface="+mj-ea"/>
                <a:ea typeface="+mj-ea"/>
              </a:rPr>
              <a:t>. </a:t>
            </a:r>
            <a:r>
              <a:rPr lang="ko-KR" altLang="en-US" sz="1600" dirty="0" smtClean="0">
                <a:latin typeface="+mj-ea"/>
                <a:ea typeface="+mj-ea"/>
              </a:rPr>
              <a:t>피해노인의 이름 </a:t>
            </a:r>
            <a:r>
              <a:rPr lang="en-US" altLang="ko-KR" sz="1600" dirty="0" smtClean="0">
                <a:latin typeface="+mj-ea"/>
                <a:ea typeface="+mj-ea"/>
              </a:rPr>
              <a:t>,</a:t>
            </a:r>
            <a:r>
              <a:rPr lang="ko-KR" altLang="en-US" sz="1600" dirty="0" smtClean="0">
                <a:latin typeface="+mj-ea"/>
                <a:ea typeface="+mj-ea"/>
              </a:rPr>
              <a:t>성별</a:t>
            </a:r>
            <a:r>
              <a:rPr lang="en-US" altLang="ko-KR" sz="1600" dirty="0" smtClean="0">
                <a:latin typeface="+mj-ea"/>
                <a:ea typeface="+mj-ea"/>
              </a:rPr>
              <a:t>, </a:t>
            </a:r>
            <a:r>
              <a:rPr lang="ko-KR" altLang="en-US" sz="1600" dirty="0" smtClean="0">
                <a:latin typeface="+mj-ea"/>
                <a:ea typeface="+mj-ea"/>
              </a:rPr>
              <a:t>나이</a:t>
            </a:r>
            <a:r>
              <a:rPr lang="en-US" altLang="ko-KR" sz="1600" dirty="0" smtClean="0">
                <a:latin typeface="+mj-ea"/>
                <a:ea typeface="+mj-ea"/>
              </a:rPr>
              <a:t>,</a:t>
            </a:r>
            <a:r>
              <a:rPr lang="ko-KR" altLang="en-US" sz="1600" dirty="0" smtClean="0">
                <a:latin typeface="+mj-ea"/>
                <a:ea typeface="+mj-ea"/>
              </a:rPr>
              <a:t>주소</a:t>
            </a:r>
            <a:r>
              <a:rPr lang="en-US" altLang="ko-KR" sz="1600" dirty="0" smtClean="0">
                <a:latin typeface="+mj-ea"/>
                <a:ea typeface="+mj-ea"/>
              </a:rPr>
              <a:t>, </a:t>
            </a:r>
            <a:r>
              <a:rPr lang="ko-KR" altLang="en-US" sz="1600" dirty="0" smtClean="0">
                <a:latin typeface="+mj-ea"/>
                <a:ea typeface="+mj-ea"/>
              </a:rPr>
              <a:t>전화번호</a:t>
            </a:r>
            <a:endParaRPr lang="en-US" altLang="ko-KR" sz="1600" dirty="0" smtClean="0">
              <a:latin typeface="+mj-ea"/>
              <a:ea typeface="+mj-ea"/>
            </a:endParaRPr>
          </a:p>
          <a:p>
            <a:r>
              <a:rPr lang="en-US" altLang="ko-KR" sz="1600" dirty="0" smtClean="0">
                <a:latin typeface="+mj-ea"/>
                <a:ea typeface="+mj-ea"/>
              </a:rPr>
              <a:t> . </a:t>
            </a:r>
            <a:r>
              <a:rPr lang="ko-KR" altLang="en-US" sz="1600" dirty="0" smtClean="0">
                <a:latin typeface="+mj-ea"/>
                <a:ea typeface="+mj-ea"/>
              </a:rPr>
              <a:t>노인의 학대상황과 입은 상처나 피해에 대한 설명</a:t>
            </a:r>
            <a:endParaRPr lang="ko-KR" altLang="en-US" sz="1600" dirty="0">
              <a:latin typeface="+mj-ea"/>
              <a:ea typeface="+mj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모서리가 둥근 직사각형 14"/>
              <p:cNvSpPr/>
              <p:nvPr/>
            </p:nvSpPr>
            <p:spPr>
              <a:xfrm>
                <a:off x="460826" y="5337715"/>
                <a:ext cx="2887038" cy="390227"/>
              </a:xfrm>
              <a:prstGeom prst="roundRect">
                <a:avLst/>
              </a:prstGeom>
              <a:gradFill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ko-KR" altLang="en-US" sz="2000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☎</m:t>
                    </m:r>
                    <m:r>
                      <a:rPr lang="ko-KR" altLang="en-US" sz="2000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ea typeface="+mj-ea"/>
                      </a:rPr>
                      <m:t>  </m:t>
                    </m:r>
                  </m:oMath>
                </a14:m>
                <a:r>
                  <a:rPr lang="ko-KR" altLang="en-US" sz="20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신고자의 비밀보장</a:t>
                </a:r>
                <a:endParaRPr lang="ko-KR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endParaRPr>
              </a:p>
            </p:txBody>
          </p:sp>
        </mc:Choice>
        <mc:Fallback xmlns="">
          <p:sp>
            <p:nvSpPr>
              <p:cNvPr id="15" name="모서리가 둥근 직사각형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826" y="5337715"/>
                <a:ext cx="2887038" cy="390227"/>
              </a:xfrm>
              <a:prstGeom prst="roundRect">
                <a:avLst/>
              </a:prstGeom>
              <a:blipFill rotWithShape="0">
                <a:blip r:embed="rId5" cstate="print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386069" y="5874547"/>
            <a:ext cx="8572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latin typeface="365달콤한머핀" pitchFamily="18" charset="-127"/>
                <a:ea typeface="365달콤한머핀" pitchFamily="18" charset="-127"/>
              </a:rPr>
              <a:t> </a:t>
            </a:r>
            <a:r>
              <a:rPr lang="en-US" altLang="ko-KR" sz="1600" dirty="0" smtClean="0">
                <a:latin typeface="+mj-ea"/>
                <a:ea typeface="+mj-ea"/>
              </a:rPr>
              <a:t>.</a:t>
            </a:r>
            <a:r>
              <a:rPr lang="ko-KR" altLang="en-US" sz="1600" dirty="0">
                <a:latin typeface="+mj-ea"/>
                <a:ea typeface="+mj-ea"/>
              </a:rPr>
              <a:t> </a:t>
            </a:r>
            <a:r>
              <a:rPr lang="ko-KR" altLang="en-US" sz="1600" dirty="0" smtClean="0">
                <a:latin typeface="+mj-ea"/>
                <a:ea typeface="+mj-ea"/>
              </a:rPr>
              <a:t>노인전문기관 및 상담원은 신고자의 개인정보에 대한 비밀을 보장하며</a:t>
            </a:r>
            <a:r>
              <a:rPr lang="en-US" altLang="ko-KR" sz="1600" dirty="0" smtClean="0">
                <a:latin typeface="+mj-ea"/>
                <a:ea typeface="+mj-ea"/>
              </a:rPr>
              <a:t>, </a:t>
            </a:r>
            <a:r>
              <a:rPr lang="ko-KR" altLang="en-US" sz="1600" dirty="0" smtClean="0">
                <a:latin typeface="+mj-ea"/>
                <a:ea typeface="+mj-ea"/>
              </a:rPr>
              <a:t>신고인    이 원하는 경우 사례에 대한 결과를 제공 받을 수 있다</a:t>
            </a:r>
            <a:r>
              <a:rPr lang="en-US" altLang="ko-KR" sz="1600" dirty="0" smtClean="0">
                <a:latin typeface="+mj-ea"/>
                <a:ea typeface="+mj-ea"/>
              </a:rPr>
              <a:t>.( </a:t>
            </a:r>
            <a:r>
              <a:rPr lang="ko-KR" altLang="en-US" sz="1600" dirty="0" smtClean="0">
                <a:latin typeface="+mj-ea"/>
                <a:ea typeface="+mj-ea"/>
              </a:rPr>
              <a:t>노인복지법 제 </a:t>
            </a:r>
            <a:r>
              <a:rPr lang="en-US" altLang="ko-KR" sz="1600" dirty="0" smtClean="0">
                <a:latin typeface="+mj-ea"/>
                <a:ea typeface="+mj-ea"/>
              </a:rPr>
              <a:t>39</a:t>
            </a:r>
            <a:r>
              <a:rPr lang="ko-KR" altLang="en-US" sz="1600" dirty="0" smtClean="0">
                <a:latin typeface="+mj-ea"/>
                <a:ea typeface="+mj-ea"/>
              </a:rPr>
              <a:t>조의 </a:t>
            </a:r>
            <a:r>
              <a:rPr lang="en-US" altLang="ko-KR" sz="1600" dirty="0" smtClean="0">
                <a:latin typeface="+mj-ea"/>
                <a:ea typeface="+mj-ea"/>
              </a:rPr>
              <a:t>6 </a:t>
            </a:r>
            <a:r>
              <a:rPr lang="ko-KR" altLang="en-US" sz="1600" dirty="0" smtClean="0">
                <a:latin typeface="+mj-ea"/>
                <a:ea typeface="+mj-ea"/>
              </a:rPr>
              <a:t>제 </a:t>
            </a:r>
            <a:r>
              <a:rPr lang="en-US" altLang="ko-KR" sz="1600" dirty="0" smtClean="0">
                <a:latin typeface="+mj-ea"/>
                <a:ea typeface="+mj-ea"/>
              </a:rPr>
              <a:t>3</a:t>
            </a:r>
            <a:r>
              <a:rPr lang="ko-KR" altLang="en-US" sz="1600" dirty="0" smtClean="0">
                <a:latin typeface="+mj-ea"/>
                <a:ea typeface="+mj-ea"/>
              </a:rPr>
              <a:t>항</a:t>
            </a:r>
            <a:r>
              <a:rPr lang="en-US" altLang="ko-KR" sz="1600" dirty="0" smtClean="0">
                <a:latin typeface="+mj-ea"/>
                <a:ea typeface="+mj-ea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6347713" cy="515144"/>
          </a:xfrm>
        </p:spPr>
        <p:txBody>
          <a:bodyPr>
            <a:normAutofit fontScale="90000"/>
          </a:bodyPr>
          <a:lstStyle/>
          <a:p>
            <a:r>
              <a:rPr lang="ko-KR" altLang="en-US" dirty="0" smtClean="0"/>
              <a:t>경기남부노인보호전문기관</a:t>
            </a:r>
            <a:endParaRPr lang="ko-KR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697"/>
            <a:ext cx="9144000" cy="2736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C:\Users\박현아\Desktop\222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140968"/>
            <a:ext cx="9144000" cy="3212976"/>
          </a:xfrm>
          <a:prstGeom prst="rect">
            <a:avLst/>
          </a:prstGeom>
          <a:noFill/>
        </p:spPr>
      </p:pic>
      <p:sp>
        <p:nvSpPr>
          <p:cNvPr id="7" name="직사각형 6"/>
          <p:cNvSpPr/>
          <p:nvPr/>
        </p:nvSpPr>
        <p:spPr>
          <a:xfrm>
            <a:off x="539552" y="6119336"/>
            <a:ext cx="79208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smtClean="0"/>
              <a:t>주소 </a:t>
            </a:r>
            <a:r>
              <a:rPr lang="en-US" altLang="ko-KR" sz="1400" b="1" dirty="0" smtClean="0"/>
              <a:t>: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(462-826)</a:t>
            </a:r>
            <a:r>
              <a:rPr lang="ko-KR" altLang="en-US" sz="1400" dirty="0" smtClean="0"/>
              <a:t>경기도 성남시 중원구 둔촌대로 </a:t>
            </a:r>
            <a:r>
              <a:rPr lang="en-US" altLang="ko-KR" sz="1400" dirty="0" smtClean="0"/>
              <a:t>183</a:t>
            </a:r>
            <a:r>
              <a:rPr lang="ko-KR" altLang="en-US" sz="1400" dirty="0" err="1" smtClean="0"/>
              <a:t>번길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20 </a:t>
            </a:r>
            <a:r>
              <a:rPr lang="ko-KR" altLang="en-US" sz="1400" dirty="0" smtClean="0"/>
              <a:t>성남실내체육관 </a:t>
            </a:r>
            <a:r>
              <a:rPr lang="en-US" altLang="ko-KR" sz="1400" dirty="0" smtClean="0"/>
              <a:t>3</a:t>
            </a:r>
            <a:r>
              <a:rPr lang="ko-KR" altLang="en-US" sz="1400" dirty="0" smtClean="0"/>
              <a:t>층</a:t>
            </a: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성남동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3110</a:t>
            </a:r>
            <a:r>
              <a:rPr lang="ko-KR" altLang="en-US" sz="1400" dirty="0" smtClean="0"/>
              <a:t>번지</a:t>
            </a:r>
            <a:r>
              <a:rPr lang="en-US" altLang="ko-KR" sz="1400" dirty="0" smtClean="0"/>
              <a:t>) </a:t>
            </a:r>
          </a:p>
          <a:p>
            <a:r>
              <a:rPr lang="ko-KR" altLang="en-US" sz="1400" b="1" dirty="0" smtClean="0"/>
              <a:t>전화 </a:t>
            </a:r>
            <a:r>
              <a:rPr lang="en-US" altLang="ko-KR" sz="1400" b="1" dirty="0" smtClean="0"/>
              <a:t>: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031-736-1389 </a:t>
            </a:r>
          </a:p>
          <a:p>
            <a:r>
              <a:rPr lang="ko-KR" altLang="en-US" sz="1400" b="1" dirty="0" smtClean="0"/>
              <a:t>팩스 </a:t>
            </a:r>
            <a:r>
              <a:rPr lang="en-US" altLang="ko-KR" sz="1400" b="1" dirty="0" smtClean="0"/>
              <a:t>: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031-735-3795 </a:t>
            </a:r>
            <a:endParaRPr lang="en-US" altLang="ko-KR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4896544" cy="55683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ko-KR" altLang="en-US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시설생활 노인의 권리</a:t>
            </a:r>
            <a:endParaRPr lang="ko-KR" alt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3169" y="1196752"/>
            <a:ext cx="8714834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존경과 존엄한 존재로 대우받고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차별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착취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학대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방임을 받지 않고 생활할 수 있는 권리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 개인적 욕구에 상응하는 질 높은 돌봄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(care)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과 서비스를 요구하고 제공 받을 권리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안전하고 가정과 같은 환경에서 생활할 권리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시설 내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외부 활동에 신체적 구속을 받지 않을 권리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개인의 사생활과 비밀 보장에 대한 권리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우편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전화 등 개인적 연락을 주고받을 권리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정치적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문화적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종교적 활동에 제약을 받지 않고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자유롭게 참여할 권리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개인 소유 재산과 소유물을 스스로 관리할 권리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비난이나 제약을 받지 않고 시설운영과 서비스에 대한 개인적 견해와 불평을 표현하고 이의 해결을 요구할 권리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시설 내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외부에서 개인활동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단체 및 사회적 관계에 참여할 권리</a:t>
            </a:r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시설 입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퇴소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일상생활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서비스 이용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제반 시설활동 참여 등 개인의 삶에 영향을 미치는 모든  부분에서 정보에</a:t>
            </a:r>
            <a:r>
              <a:rPr lang="en-US" altLang="ko-KR" sz="1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접근하고 자기결정권을 행사할 권리</a:t>
            </a:r>
            <a:endParaRPr lang="ko-KR" altLang="en-US" sz="14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9249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8453" y="343717"/>
            <a:ext cx="6347713" cy="515144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노인학대를 예방하려면</a:t>
            </a:r>
            <a:r>
              <a:rPr lang="en-US" altLang="ko-KR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ko-KR" alt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시설운영 유의점</a:t>
            </a:r>
            <a:r>
              <a:rPr lang="en-US" altLang="ko-KR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  <a:endParaRPr lang="ko-KR" alt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99485" y="912912"/>
            <a:ext cx="6347714" cy="1224136"/>
          </a:xfrm>
        </p:spPr>
        <p:txBody>
          <a:bodyPr>
            <a:normAutofit/>
          </a:bodyPr>
          <a:lstStyle/>
          <a:p>
            <a:r>
              <a:rPr lang="ko-KR" altLang="en-US" sz="1400" dirty="0" smtClean="0"/>
              <a:t>노인관련 시설에서 학대행위자는 노인의 가족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동료노인</a:t>
            </a:r>
            <a:r>
              <a:rPr lang="en-US" altLang="ko-KR" sz="1400" dirty="0" smtClean="0"/>
              <a:t>,</a:t>
            </a:r>
            <a:r>
              <a:rPr lang="ko-KR" altLang="en-US" sz="1400" dirty="0" smtClean="0"/>
              <a:t>외부인 뿐 아니라 시설의 장과 직원도 될 수 있다</a:t>
            </a:r>
            <a:r>
              <a:rPr lang="en-US" altLang="ko-KR" sz="1400" dirty="0" smtClean="0"/>
              <a:t>.</a:t>
            </a:r>
          </a:p>
          <a:p>
            <a:r>
              <a:rPr lang="ko-KR" altLang="en-US" sz="1400" dirty="0" smtClean="0"/>
              <a:t>노인학대행위자가 되지 않도록 </a:t>
            </a:r>
            <a:r>
              <a:rPr lang="ko-KR" altLang="en-US" sz="1400" dirty="0"/>
              <a:t>노</a:t>
            </a:r>
            <a:r>
              <a:rPr lang="ko-KR" altLang="en-US" sz="1400" dirty="0" smtClean="0"/>
              <a:t>인인권 및 노인학대에 대한 올바른 인식을 정립하고 실천하는 것이 중요하다</a:t>
            </a:r>
            <a:r>
              <a:rPr lang="en-US" altLang="ko-KR" sz="1400" dirty="0" smtClean="0"/>
              <a:t>.</a:t>
            </a:r>
            <a:endParaRPr lang="ko-KR" altLang="en-US" sz="1400" dirty="0"/>
          </a:p>
        </p:txBody>
      </p:sp>
      <p:sp>
        <p:nvSpPr>
          <p:cNvPr id="4" name="직사각형 3"/>
          <p:cNvSpPr/>
          <p:nvPr/>
        </p:nvSpPr>
        <p:spPr>
          <a:xfrm>
            <a:off x="808006" y="2198155"/>
            <a:ext cx="3070699" cy="29250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/>
              <a:t>시설의 역할</a:t>
            </a:r>
            <a:endParaRPr lang="ko-KR" altLang="en-US" sz="1400" b="1" dirty="0"/>
          </a:p>
        </p:txBody>
      </p:sp>
      <p:sp>
        <p:nvSpPr>
          <p:cNvPr id="5" name="직사각형 4"/>
          <p:cNvSpPr/>
          <p:nvPr/>
        </p:nvSpPr>
        <p:spPr>
          <a:xfrm>
            <a:off x="812350" y="2495795"/>
            <a:ext cx="3070699" cy="376296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200" dirty="0" smtClean="0"/>
              <a:t> </a:t>
            </a:r>
          </a:p>
          <a:p>
            <a:r>
              <a:rPr lang="en-US" altLang="ko-KR" sz="1200" dirty="0" smtClean="0"/>
              <a:t>.</a:t>
            </a:r>
            <a:r>
              <a:rPr lang="ko-KR" altLang="en-US" sz="1200" dirty="0" smtClean="0"/>
              <a:t>시설운영규정에 학대행위 예방 과 해          결을 위한 규정 명문화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철저한 교육과  지도감독 실시</a:t>
            </a:r>
            <a:endParaRPr lang="en-US" altLang="ko-KR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. </a:t>
            </a:r>
            <a:r>
              <a:rPr lang="ko-KR" altLang="en-US" sz="1200" dirty="0" smtClean="0"/>
              <a:t>시설 내에 노인학대에 해당하는  구체 적 행위공시</a:t>
            </a:r>
            <a:endParaRPr lang="en-US" altLang="ko-KR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. </a:t>
            </a:r>
            <a:r>
              <a:rPr lang="ko-KR" altLang="en-US" sz="1200" dirty="0" smtClean="0"/>
              <a:t>종사자와 생활 노인들에게 인권교육 자료 보급</a:t>
            </a:r>
            <a:endParaRPr lang="en-US" altLang="ko-KR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. </a:t>
            </a:r>
            <a:r>
              <a:rPr lang="ko-KR" altLang="en-US" sz="1200" dirty="0" smtClean="0"/>
              <a:t>노인인권 및 학대와 관련된 외부강사 초빙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노인보호전문기관</a:t>
            </a:r>
            <a:r>
              <a:rPr lang="en-US" altLang="ko-KR" sz="1200" dirty="0" smtClean="0"/>
              <a:t>)</a:t>
            </a:r>
            <a:r>
              <a:rPr lang="ko-KR" altLang="en-US" sz="1200" dirty="0" smtClean="0"/>
              <a:t>등 교육을 최소 분기 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회 이상 정기적으로 실시</a:t>
            </a:r>
            <a:endParaRPr lang="en-US" altLang="ko-KR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. </a:t>
            </a:r>
            <a:r>
              <a:rPr lang="ko-KR" altLang="en-US" sz="1200" dirty="0" smtClean="0"/>
              <a:t>시설운영 전반에 대한 외부 전문가 자문실시</a:t>
            </a:r>
            <a:endParaRPr lang="en-US" altLang="ko-KR" sz="1200" dirty="0" smtClean="0"/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. </a:t>
            </a:r>
            <a:r>
              <a:rPr lang="ko-KR" altLang="en-US" sz="1200" dirty="0" smtClean="0"/>
              <a:t>시설운영위원회에 생활 노인대표 또는 가족 </a:t>
            </a:r>
            <a:r>
              <a:rPr lang="en-US" altLang="ko-KR" sz="1200" dirty="0" smtClean="0"/>
              <a:t>1</a:t>
            </a:r>
            <a:r>
              <a:rPr lang="ko-KR" altLang="en-US" sz="1200" dirty="0" smtClean="0"/>
              <a:t>인 이상 참여</a:t>
            </a:r>
            <a:endParaRPr lang="en-US" altLang="ko-KR" sz="1200" dirty="0" smtClean="0"/>
          </a:p>
          <a:p>
            <a:endParaRPr lang="ko-KR" altLang="en-US" sz="1200" dirty="0"/>
          </a:p>
        </p:txBody>
      </p:sp>
      <p:sp>
        <p:nvSpPr>
          <p:cNvPr id="6" name="직사각형 5"/>
          <p:cNvSpPr/>
          <p:nvPr/>
        </p:nvSpPr>
        <p:spPr>
          <a:xfrm>
            <a:off x="3909796" y="2198155"/>
            <a:ext cx="2592288" cy="29250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/>
              <a:t>시설종사자의 역할</a:t>
            </a:r>
            <a:endParaRPr lang="ko-KR" altLang="en-US" sz="1400" b="1" dirty="0"/>
          </a:p>
        </p:txBody>
      </p:sp>
      <p:sp>
        <p:nvSpPr>
          <p:cNvPr id="7" name="직사각형 6"/>
          <p:cNvSpPr/>
          <p:nvPr/>
        </p:nvSpPr>
        <p:spPr>
          <a:xfrm>
            <a:off x="3917330" y="2495795"/>
            <a:ext cx="2603360" cy="376296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z="1200" dirty="0" smtClean="0"/>
              <a:t>. </a:t>
            </a:r>
            <a:r>
              <a:rPr lang="ko-KR" altLang="en-US" sz="1200" dirty="0" smtClean="0"/>
              <a:t>동료의 학대행위를 목격한 경우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신속히 신고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해당시설</a:t>
            </a:r>
            <a:r>
              <a:rPr lang="en-US" altLang="ko-KR" sz="1200" dirty="0" smtClean="0"/>
              <a:t>,</a:t>
            </a:r>
            <a:r>
              <a:rPr lang="ko-KR" altLang="en-US" sz="1200" dirty="0" smtClean="0"/>
              <a:t>노인보호전문기관 또는 수사기관</a:t>
            </a:r>
            <a:r>
              <a:rPr lang="en-US" altLang="ko-KR" sz="1200" dirty="0" smtClean="0"/>
              <a:t>)</a:t>
            </a:r>
            <a:r>
              <a:rPr lang="ko-KR" altLang="en-US" sz="1200" dirty="0" smtClean="0"/>
              <a:t>하고 제반 법률 규정이나 윤리기준에 따라 조치</a:t>
            </a:r>
            <a:r>
              <a:rPr lang="en-US" altLang="ko-KR" sz="1200" dirty="0" smtClean="0"/>
              <a:t>(</a:t>
            </a:r>
            <a:r>
              <a:rPr lang="ko-KR" altLang="en-US" sz="1200" dirty="0" smtClean="0"/>
              <a:t>증거물확보</a:t>
            </a:r>
            <a:r>
              <a:rPr lang="en-US" altLang="ko-KR" sz="1200" dirty="0" smtClean="0"/>
              <a:t>)</a:t>
            </a:r>
          </a:p>
          <a:p>
            <a:endParaRPr lang="en-US" altLang="ko-KR" sz="1200" dirty="0" smtClean="0"/>
          </a:p>
          <a:p>
            <a:r>
              <a:rPr lang="en-US" altLang="ko-KR" sz="1200" dirty="0" smtClean="0"/>
              <a:t>. </a:t>
            </a:r>
            <a:r>
              <a:rPr lang="ko-KR" altLang="en-US" sz="1200" dirty="0" smtClean="0"/>
              <a:t>노인들간의 집단 따돌림이나 학대행위 예방 해결</a:t>
            </a:r>
            <a:endParaRPr lang="en-US" altLang="ko-KR" sz="1200" dirty="0" smtClean="0"/>
          </a:p>
          <a:p>
            <a:endParaRPr lang="en-US" altLang="ko-KR" sz="1200" dirty="0"/>
          </a:p>
          <a:p>
            <a:r>
              <a:rPr lang="en-US" altLang="ko-KR" sz="1200" dirty="0" smtClean="0"/>
              <a:t>. </a:t>
            </a:r>
            <a:r>
              <a:rPr lang="ko-KR" altLang="en-US" sz="1200" dirty="0" smtClean="0"/>
              <a:t>노인학대 행위의 민감성 및 방지를 위한 개인 및 직원들 간의 노력</a:t>
            </a:r>
            <a:endParaRPr lang="en-US" altLang="ko-KR" sz="1200" dirty="0"/>
          </a:p>
          <a:p>
            <a:r>
              <a:rPr lang="en-US" altLang="ko-KR" sz="1200" dirty="0" smtClean="0"/>
              <a:t>. </a:t>
            </a:r>
            <a:r>
              <a:rPr lang="ko-KR" altLang="en-US" sz="1200" dirty="0" smtClean="0"/>
              <a:t>바람직한 노인 돌봄 방법에 대한 모색 및 의견교환의장 마련</a:t>
            </a:r>
            <a:endParaRPr lang="en-US" altLang="ko-KR" sz="1200" dirty="0"/>
          </a:p>
          <a:p>
            <a:r>
              <a:rPr lang="en-US" altLang="ko-KR" sz="1200" dirty="0" smtClean="0"/>
              <a:t>      </a:t>
            </a:r>
          </a:p>
          <a:p>
            <a:r>
              <a:rPr lang="en-US" altLang="ko-KR" sz="1200" dirty="0"/>
              <a:t> </a:t>
            </a:r>
            <a:r>
              <a:rPr lang="en-US" altLang="ko-KR" sz="1200" dirty="0" smtClean="0"/>
              <a:t>  </a:t>
            </a:r>
            <a:r>
              <a:rPr lang="ko-KR" altLang="en-US" sz="1200" dirty="0" smtClean="0">
                <a:solidFill>
                  <a:srgbClr val="C00000"/>
                </a:solidFill>
              </a:rPr>
              <a:t>어르신의 문제행동 시</a:t>
            </a:r>
            <a:r>
              <a:rPr lang="en-US" altLang="ko-KR" sz="1200" dirty="0" smtClean="0">
                <a:solidFill>
                  <a:srgbClr val="C00000"/>
                </a:solidFill>
              </a:rPr>
              <a:t>＇</a:t>
            </a:r>
            <a:r>
              <a:rPr lang="ko-KR" altLang="en-US" sz="1200" dirty="0" smtClean="0">
                <a:solidFill>
                  <a:srgbClr val="C00000"/>
                </a:solidFill>
              </a:rPr>
              <a:t>촉탁의</a:t>
            </a:r>
            <a:r>
              <a:rPr lang="en-US" altLang="ko-KR" sz="1200" dirty="0" smtClean="0">
                <a:solidFill>
                  <a:srgbClr val="C00000"/>
                </a:solidFill>
              </a:rPr>
              <a:t>’</a:t>
            </a:r>
            <a:r>
              <a:rPr lang="ko-KR" altLang="en-US" sz="1200" dirty="0" smtClean="0">
                <a:solidFill>
                  <a:srgbClr val="C00000"/>
                </a:solidFill>
              </a:rPr>
              <a:t>께 문제점 진단 돌봄</a:t>
            </a:r>
            <a:endParaRPr lang="en-US" altLang="ko-KR" sz="1200" dirty="0">
              <a:solidFill>
                <a:srgbClr val="C00000"/>
              </a:solidFill>
            </a:endParaRPr>
          </a:p>
          <a:p>
            <a:endParaRPr lang="en-US" altLang="ko-KR" sz="1200" dirty="0" smtClean="0"/>
          </a:p>
          <a:p>
            <a:pPr algn="ctr"/>
            <a:endParaRPr lang="en-US" altLang="ko-KR" sz="1200" dirty="0"/>
          </a:p>
          <a:p>
            <a:pPr algn="ctr"/>
            <a:endParaRPr lang="ko-KR" altLang="en-US" sz="1200" dirty="0"/>
          </a:p>
        </p:txBody>
      </p:sp>
      <p:cxnSp>
        <p:nvCxnSpPr>
          <p:cNvPr id="12" name="구부러진 연결선 11"/>
          <p:cNvCxnSpPr/>
          <p:nvPr/>
        </p:nvCxnSpPr>
        <p:spPr>
          <a:xfrm>
            <a:off x="3707373" y="5301208"/>
            <a:ext cx="360040" cy="12700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내용 개체 틀 2"/>
          <p:cNvSpPr txBox="1">
            <a:spLocks/>
          </p:cNvSpPr>
          <p:nvPr/>
        </p:nvSpPr>
        <p:spPr>
          <a:xfrm>
            <a:off x="533516" y="6411346"/>
            <a:ext cx="6347714" cy="6396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1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1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1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1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1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1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1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1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1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dirty="0" smtClean="0"/>
              <a:t>최적의 돌봄 환경 조성을 위한 민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관 협력과 노력이 필요하다</a:t>
            </a:r>
            <a:r>
              <a:rPr lang="en-US" altLang="ko-KR" sz="1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677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659160"/>
          </a:xfrm>
        </p:spPr>
        <p:txBody>
          <a:bodyPr/>
          <a:lstStyle/>
          <a:p>
            <a:r>
              <a:rPr lang="ko-KR" altLang="en-US" dirty="0" smtClean="0"/>
              <a:t>안녕하세요 </a:t>
            </a:r>
            <a:r>
              <a:rPr lang="ko-KR" altLang="en-US" dirty="0" err="1" smtClean="0"/>
              <a:t>사랑의집</a:t>
            </a:r>
            <a:r>
              <a:rPr lang="ko-KR" altLang="en-US" dirty="0" smtClean="0"/>
              <a:t> 입니다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안녕하세요 </a:t>
            </a:r>
            <a:r>
              <a:rPr lang="ko-KR" altLang="en-US" dirty="0" err="1" smtClean="0"/>
              <a:t>사랑의집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시설장</a:t>
            </a:r>
            <a:r>
              <a:rPr lang="ko-KR" altLang="en-US" dirty="0" smtClean="0"/>
              <a:t> 박흥열 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요즘 날씨가 더위가 가시질 않습니다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요즘 뉴스를 통해 요양시설 재난과 또는 요양시설 노인학대에 대한 뉴스나 기사를 많이 </a:t>
            </a:r>
            <a:r>
              <a:rPr lang="ko-KR" altLang="en-US" dirty="0" err="1" smtClean="0"/>
              <a:t>접해보셨을거라</a:t>
            </a:r>
            <a:r>
              <a:rPr lang="ko-KR" altLang="en-US" dirty="0" smtClean="0"/>
              <a:t> 생각합니다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저희 </a:t>
            </a:r>
            <a:r>
              <a:rPr lang="ko-KR" altLang="en-US" dirty="0" err="1" smtClean="0"/>
              <a:t>시설측에서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수급자</a:t>
            </a:r>
            <a:r>
              <a:rPr lang="ko-KR" altLang="en-US" dirty="0" smtClean="0"/>
              <a:t> 보호자 분들께 노인학대 예방 및 대응지침서를 제공 하오니 이를 잘 읽어보시고 대응해주시기 바랍니다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저희 </a:t>
            </a:r>
            <a:r>
              <a:rPr lang="ko-KR" altLang="en-US" dirty="0" err="1" smtClean="0"/>
              <a:t>사랑의집</a:t>
            </a:r>
            <a:r>
              <a:rPr lang="ko-KR" altLang="en-US" dirty="0" smtClean="0"/>
              <a:t> 의 모든 종사자들은 어르신을 잘 섬기며 지침서와 같은 일이 일어나지 않도록 철저히 교육하고 또 교육 하겠습니다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패싯">
  <a:themeElements>
    <a:clrScheme name="패싯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패싯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패싯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TM02900688[[fn=패싯]]</Template>
  <TotalTime>826</TotalTime>
  <Words>1066</Words>
  <Application>Microsoft Office PowerPoint</Application>
  <PresentationFormat>화면 슬라이드 쇼(4:3)</PresentationFormat>
  <Paragraphs>154</Paragraphs>
  <Slides>12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12</vt:i4>
      </vt:variant>
    </vt:vector>
  </HeadingPairs>
  <TitlesOfParts>
    <vt:vector size="27" baseType="lpstr">
      <vt:lpstr>365달콤한머핀</vt:lpstr>
      <vt:lpstr>365따뜻한마음</vt:lpstr>
      <vt:lpstr>HY그래픽M</vt:lpstr>
      <vt:lpstr>HY헤드라인M</vt:lpstr>
      <vt:lpstr>PNH비엔나</vt:lpstr>
      <vt:lpstr>맑은 고딕</vt:lpstr>
      <vt:lpstr>Arial</vt:lpstr>
      <vt:lpstr>Calibri</vt:lpstr>
      <vt:lpstr>Calibri Light</vt:lpstr>
      <vt:lpstr>Cambria Math</vt:lpstr>
      <vt:lpstr>Trebuchet MS</vt:lpstr>
      <vt:lpstr>Wingdings 2</vt:lpstr>
      <vt:lpstr>Wingdings 3</vt:lpstr>
      <vt:lpstr>HDOfficeLightV0</vt:lpstr>
      <vt:lpstr>패싯</vt:lpstr>
      <vt:lpstr>노인인권보로 및 학대 예방교육 대응지침  노인학대를 예방하기 위해 노인학대예방 및 대응지침 을  모든 수급자  분들께 제공합니다.</vt:lpstr>
      <vt:lpstr> 노인인권이란?</vt:lpstr>
      <vt:lpstr> 노인학대 유형</vt:lpstr>
      <vt:lpstr>  노인학대 유형</vt:lpstr>
      <vt:lpstr> 노인학대 유형</vt:lpstr>
      <vt:lpstr> 노인학대 유형</vt:lpstr>
      <vt:lpstr> 노인학대 처벌 규정 (노인복지법상 노인학대 처벌 기준)</vt:lpstr>
      <vt:lpstr>노인학대 신고방법 및 절차</vt:lpstr>
      <vt:lpstr>경기남부노인보호전문기관</vt:lpstr>
      <vt:lpstr>시설생활 노인의 권리</vt:lpstr>
      <vt:lpstr>노인학대를 예방하려면(시설운영 유의점)</vt:lpstr>
      <vt:lpstr>안녕하세요 사랑의집 입니다.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mycom</dc:creator>
  <cp:lastModifiedBy>Windows 사용자</cp:lastModifiedBy>
  <cp:revision>58</cp:revision>
  <cp:lastPrinted>2018-02-10T05:43:27Z</cp:lastPrinted>
  <dcterms:created xsi:type="dcterms:W3CDTF">2011-08-09T02:10:12Z</dcterms:created>
  <dcterms:modified xsi:type="dcterms:W3CDTF">2021-01-14T01:03:30Z</dcterms:modified>
</cp:coreProperties>
</file>