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53"/>
  </p:handoutMasterIdLst>
  <p:sldIdLst>
    <p:sldId id="256" r:id="rId2"/>
    <p:sldId id="263" r:id="rId3"/>
    <p:sldId id="337" r:id="rId4"/>
    <p:sldId id="312" r:id="rId5"/>
    <p:sldId id="332" r:id="rId6"/>
    <p:sldId id="333" r:id="rId7"/>
    <p:sldId id="335" r:id="rId8"/>
    <p:sldId id="336" r:id="rId9"/>
    <p:sldId id="339" r:id="rId10"/>
    <p:sldId id="341" r:id="rId11"/>
    <p:sldId id="343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13" r:id="rId25"/>
    <p:sldId id="311" r:id="rId26"/>
    <p:sldId id="307" r:id="rId27"/>
    <p:sldId id="265" r:id="rId28"/>
    <p:sldId id="266" r:id="rId29"/>
    <p:sldId id="268" r:id="rId30"/>
    <p:sldId id="269" r:id="rId31"/>
    <p:sldId id="270" r:id="rId32"/>
    <p:sldId id="271" r:id="rId33"/>
    <p:sldId id="309" r:id="rId34"/>
    <p:sldId id="300" r:id="rId35"/>
    <p:sldId id="301" r:id="rId36"/>
    <p:sldId id="306" r:id="rId37"/>
    <p:sldId id="318" r:id="rId38"/>
    <p:sldId id="291" r:id="rId39"/>
    <p:sldId id="293" r:id="rId40"/>
    <p:sldId id="272" r:id="rId41"/>
    <p:sldId id="284" r:id="rId42"/>
    <p:sldId id="319" r:id="rId43"/>
    <p:sldId id="322" r:id="rId44"/>
    <p:sldId id="320" r:id="rId45"/>
    <p:sldId id="329" r:id="rId46"/>
    <p:sldId id="327" r:id="rId47"/>
    <p:sldId id="328" r:id="rId48"/>
    <p:sldId id="324" r:id="rId49"/>
    <p:sldId id="276" r:id="rId50"/>
    <p:sldId id="314" r:id="rId51"/>
    <p:sldId id="330" r:id="rId52"/>
  </p:sldIdLst>
  <p:sldSz cx="9144000" cy="6858000" type="screen4x3"/>
  <p:notesSz cx="6867525" cy="9993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6" autoAdjust="0"/>
    <p:restoredTop sz="94591" autoAdjust="0"/>
  </p:normalViewPr>
  <p:slideViewPr>
    <p:cSldViewPr>
      <p:cViewPr varScale="1">
        <p:scale>
          <a:sx n="78" d="100"/>
          <a:sy n="78" d="100"/>
        </p:scale>
        <p:origin x="127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B4237-27EB-4C38-8DDC-CA0811FD9390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375" y="9491663"/>
            <a:ext cx="2976563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19B6A-E014-4B5A-BDE4-12197C1676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2022-01-08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en-US" altLang="ko-KR" sz="5000" dirty="0"/>
            </a:br>
            <a:r>
              <a:rPr lang="en-US" altLang="ko-KR" sz="1000" dirty="0"/>
              <a:t>  </a:t>
            </a:r>
            <a:br>
              <a:rPr lang="en-US" altLang="ko-KR" sz="5000" dirty="0"/>
            </a:br>
            <a:r>
              <a:rPr lang="en-US" altLang="ko-KR" sz="5000" dirty="0"/>
              <a:t> </a:t>
            </a:r>
            <a:r>
              <a:rPr lang="ko-KR" altLang="en-US" sz="5000" dirty="0"/>
              <a:t>노인인권보호</a:t>
            </a:r>
            <a:r>
              <a:rPr lang="en-US" altLang="ko-KR" sz="5000" dirty="0"/>
              <a:t>, </a:t>
            </a:r>
            <a:r>
              <a:rPr lang="ko-KR" altLang="en-US" sz="5000" dirty="0"/>
              <a:t>노인학대</a:t>
            </a:r>
            <a:br>
              <a:rPr lang="en-US" altLang="ko-KR" sz="5000" dirty="0"/>
            </a:br>
            <a:r>
              <a:rPr lang="ko-KR" altLang="en-US" sz="5000" dirty="0"/>
              <a:t> 예방 및 관리지침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419872" y="4797152"/>
            <a:ext cx="5414978" cy="94636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/>
              <a:t>구세군안성요양원</a:t>
            </a:r>
            <a:endParaRPr lang="ko-KR" altLang="en-US" sz="3600" b="1" i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노인인권  교육</a:t>
            </a: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노인학대행위</a:t>
            </a: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노인학대의 유형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노인인권의 교육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5227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노인과 인권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4000" b="1" dirty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인간이란 누구나 태어나면서 갖는 보편적이며 기본적인 권리</a:t>
            </a:r>
            <a:endParaRPr lang="en-US" altLang="ko-KR" sz="2000" b="1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600" b="1" dirty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않을 권리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?  </a:t>
            </a: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20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000" b="1" dirty="0" err="1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      시설종사자와 </a:t>
            </a:r>
            <a:r>
              <a:rPr lang="ko-KR" altLang="en-US" sz="2000" b="1" dirty="0" err="1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b="1" dirty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1200" b="1" dirty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pic>
        <p:nvPicPr>
          <p:cNvPr id="8" name="Picture 2" descr="입체 물음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4509120"/>
            <a:ext cx="1575102" cy="1120683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3" y="-2107440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>
                <a:latin typeface="HY엽서M" pitchFamily="18" charset="-127"/>
                <a:ea typeface="HY엽서M" pitchFamily="18" charset="-127"/>
              </a:rPr>
              <a:t>이상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인권과 사회복지의 관계</a:t>
            </a: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시설을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인권에 관한 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필요한 모든 권리”</a:t>
            </a: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인권</a:t>
            </a: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태도와 행동 필요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만족스러운 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요소는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보호되고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있으며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착취 외 학대의 대상이 되어서는 안 되는 것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중</a:t>
            </a: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권리 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권리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수 없는 와상상태의 한 어르신은 누워있는 시간이 많아 밖을 구경하고 싶어도 할 수 없으며 하루 종일 천장만 바라보고 누워있으며 종사자들이 체위변경을 해주는 경우가 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어르신은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낯 시간 동안 스스로 대소변을 해결하고 애를 쓰지만 그게 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밤에 한 두 번 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않거나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그냥 내버려 두었는데 계속 반복되어서 지금은 그런 일이 벌어질 때 마다 한나절 동안 방에 가두고 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5" y="122915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75656" y="1124744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2)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홍보와 사회교육을 통한 노인 학대와 인권에 대한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인식을 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노인복지법의 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및 인권침해 피해자에 대한 보건의료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치료강화를 위한 의료서비스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제공</a:t>
            </a: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68" y="4293096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09625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노인학대의 정의</a:t>
            </a: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/>
              <a:t>알쏭달쏭 학대행위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/>
              <a:t>친하다는 이유로 어르신에게 반말을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어르신이 믿는 종교와 상관없이 시설 종교행사에 참석하도록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업무편의를 위해 공개된 장소에서 어르신의 기저귀를 교체한다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급하게 시설비가 필요해서 어르신이 맡겨놓은 금품을 사용했다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     </a:t>
            </a:r>
            <a:r>
              <a:rPr lang="ko-KR" altLang="en-US" sz="1800" dirty="0"/>
              <a:t>나중에 돌려드리면 되니까 이야기하지 않고 기록도 하지 않았다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입소한 어르신은 누구나 예외 없이 시설청소를 해야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거동이 어려운 어르신 방에 못 쓰는 물품</a:t>
            </a:r>
            <a:r>
              <a:rPr lang="en-US" altLang="ko-KR" sz="1800" dirty="0"/>
              <a:t>,  </a:t>
            </a:r>
            <a:r>
              <a:rPr lang="ko-KR" altLang="en-US" sz="1800" dirty="0"/>
              <a:t>취급주의 물품을 쌓아 놓았다</a:t>
            </a:r>
            <a:r>
              <a:rPr lang="en-US" altLang="ko-KR"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/>
          </a:p>
          <a:p>
            <a:r>
              <a:rPr lang="ko-KR" altLang="en-US" dirty="0"/>
              <a:t>위의 예시는 모두 노인학대에 해당하는 행위입니다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나도 모르는 사이 노인학대를 하고 있지는 않나요</a:t>
            </a:r>
            <a:r>
              <a:rPr lang="en-US" altLang="ko-KR" dirty="0"/>
              <a:t>?</a:t>
            </a: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 발생요인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노인과 관련된 요인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부양자와 관련된 요인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9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    노인학대 의 특성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노인학대가 있어왔음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존재함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아닌 반복하여 발생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하지 않은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사례와 관리지침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노인 관련 시설에서 학대행위자는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 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* </a:t>
            </a:r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</a:t>
            </a:r>
            <a:endParaRPr lang="en-US" altLang="ko-KR" sz="1400" dirty="0"/>
          </a:p>
          <a:p>
            <a:pPr algn="ctr"/>
            <a:r>
              <a:rPr lang="ko-KR" altLang="en-US" sz="1400" dirty="0"/>
              <a:t>발견 및 신고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조사 와 사정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학대사례에 대한</a:t>
            </a:r>
            <a:endParaRPr lang="en-US" altLang="ko-KR" sz="1400" dirty="0"/>
          </a:p>
          <a:p>
            <a:pPr algn="ctr"/>
            <a:r>
              <a:rPr lang="ko-KR" altLang="en-US" sz="1400" dirty="0"/>
              <a:t>보호조치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평 가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사후조치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응급상황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노인학대의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      금지의무 위반자</a:t>
            </a: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자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과태료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형법 적용 가능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 전문기관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학대피해노인 전용쉼터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노인학대예방 행동지침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565</TotalTime>
  <Words>2487</Words>
  <Application>Microsoft Office PowerPoint</Application>
  <PresentationFormat>화면 슬라이드 쇼(4:3)</PresentationFormat>
  <Paragraphs>466</Paragraphs>
  <Slides>51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63" baseType="lpstr">
      <vt:lpstr>HY견고딕</vt:lpstr>
      <vt:lpstr>HY엽서M</vt:lpstr>
      <vt:lpstr>HY울릉도B</vt:lpstr>
      <vt:lpstr>나눔고딕</vt:lpstr>
      <vt:lpstr>맑은 고딕</vt:lpstr>
      <vt:lpstr>바탕</vt:lpstr>
      <vt:lpstr>-윤고딕310</vt:lpstr>
      <vt:lpstr>Arial</vt:lpstr>
      <vt:lpstr>Cambria</vt:lpstr>
      <vt:lpstr>Wingdings</vt:lpstr>
      <vt:lpstr>Wingdings 2</vt:lpstr>
      <vt:lpstr>연꽃 당초 무늬</vt:lpstr>
      <vt:lpstr>     노인인권보호, 노인학대  예방 및 관리지침</vt:lpstr>
      <vt:lpstr>PowerPoint 프레젠테이션</vt:lpstr>
      <vt:lpstr>PowerPoint 프레젠테이션</vt:lpstr>
      <vt:lpstr>  노인과 인권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복선 조</cp:lastModifiedBy>
  <cp:revision>97</cp:revision>
  <cp:lastPrinted>2017-07-20T04:08:02Z</cp:lastPrinted>
  <dcterms:created xsi:type="dcterms:W3CDTF">2014-03-04T06:27:55Z</dcterms:created>
  <dcterms:modified xsi:type="dcterms:W3CDTF">2022-01-08T03:30:03Z</dcterms:modified>
</cp:coreProperties>
</file>