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3" r:id="rId3"/>
    <p:sldId id="337" r:id="rId4"/>
    <p:sldId id="312" r:id="rId5"/>
    <p:sldId id="332" r:id="rId6"/>
    <p:sldId id="333" r:id="rId7"/>
    <p:sldId id="335" r:id="rId8"/>
    <p:sldId id="336" r:id="rId9"/>
    <p:sldId id="339" r:id="rId10"/>
    <p:sldId id="341" r:id="rId11"/>
    <p:sldId id="343" r:id="rId12"/>
    <p:sldId id="351" r:id="rId13"/>
    <p:sldId id="352" r:id="rId14"/>
    <p:sldId id="353" r:id="rId15"/>
    <p:sldId id="354" r:id="rId16"/>
    <p:sldId id="355" r:id="rId17"/>
    <p:sldId id="356" r:id="rId18"/>
    <p:sldId id="357" r:id="rId19"/>
    <p:sldId id="358" r:id="rId20"/>
    <p:sldId id="359" r:id="rId21"/>
    <p:sldId id="360" r:id="rId22"/>
    <p:sldId id="361" r:id="rId23"/>
    <p:sldId id="362" r:id="rId24"/>
    <p:sldId id="313" r:id="rId25"/>
    <p:sldId id="311" r:id="rId26"/>
    <p:sldId id="307" r:id="rId27"/>
    <p:sldId id="265" r:id="rId28"/>
    <p:sldId id="266" r:id="rId29"/>
    <p:sldId id="268" r:id="rId30"/>
    <p:sldId id="269" r:id="rId31"/>
    <p:sldId id="270" r:id="rId32"/>
    <p:sldId id="271" r:id="rId33"/>
    <p:sldId id="309" r:id="rId34"/>
    <p:sldId id="300" r:id="rId35"/>
    <p:sldId id="301" r:id="rId36"/>
    <p:sldId id="306" r:id="rId37"/>
    <p:sldId id="318" r:id="rId38"/>
    <p:sldId id="291" r:id="rId39"/>
    <p:sldId id="293" r:id="rId40"/>
    <p:sldId id="272" r:id="rId41"/>
    <p:sldId id="284" r:id="rId42"/>
    <p:sldId id="319" r:id="rId43"/>
    <p:sldId id="322" r:id="rId44"/>
    <p:sldId id="320" r:id="rId45"/>
    <p:sldId id="329" r:id="rId46"/>
    <p:sldId id="327" r:id="rId47"/>
    <p:sldId id="328" r:id="rId48"/>
    <p:sldId id="324" r:id="rId49"/>
    <p:sldId id="276" r:id="rId50"/>
    <p:sldId id="314" r:id="rId51"/>
    <p:sldId id="330" r:id="rId52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56" autoAdjust="0"/>
    <p:restoredTop sz="94591" autoAdjust="0"/>
  </p:normalViewPr>
  <p:slideViewPr>
    <p:cSldViewPr>
      <p:cViewPr varScale="1">
        <p:scale>
          <a:sx n="85" d="100"/>
          <a:sy n="85" d="100"/>
        </p:scale>
        <p:origin x="-15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>
            <a:off x="6820592" y="428628"/>
            <a:ext cx="2323440" cy="6000768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35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409446"/>
            <a:ext cx="7772400" cy="1470025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23248" y="3886200"/>
            <a:ext cx="5414978" cy="1042998"/>
          </a:xfrm>
        </p:spPr>
        <p:txBody>
          <a:bodyPr/>
          <a:lstStyle>
            <a:lvl1pPr marL="0" indent="0" algn="r">
              <a:buNone/>
              <a:defRPr sz="24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tint val="8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tint val="8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500702"/>
            <a:ext cx="4040188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50017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5500702"/>
            <a:ext cx="4041775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8219505" cy="593879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868" y="1590620"/>
            <a:ext cx="8218935" cy="453554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866111"/>
            <a:ext cx="8237260" cy="6877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1785926"/>
            <a:ext cx="3422654" cy="781052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28596" y="2566978"/>
            <a:ext cx="3422654" cy="804862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900"/>
            </a:lvl4pPr>
            <a:lvl5pPr marL="1828800" indent="0" algn="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"/>
          </p:nvPr>
        </p:nvSpPr>
        <p:spPr>
          <a:xfrm>
            <a:off x="4000496" y="928670"/>
            <a:ext cx="4500594" cy="4500570"/>
          </a:xfrm>
          <a:prstGeom prst="roundRect">
            <a:avLst>
              <a:gd name="adj" fmla="val 8501"/>
            </a:avLst>
          </a:prstGeom>
          <a:noFill/>
          <a:ln w="165100" cap="rnd" cmpd="sng">
            <a:gradFill flip="none" rotWithShape="1">
              <a:gsLst>
                <a:gs pos="0">
                  <a:schemeClr val="accent2">
                    <a:tint val="20000"/>
                  </a:schemeClr>
                </a:gs>
                <a:gs pos="100000">
                  <a:schemeClr val="accent2">
                    <a:tint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balanced" dir="t"/>
          </a:scene3d>
          <a:sp3d extrusionH="76200" prstMaterial="matte">
            <a:bevelT h="38100"/>
            <a:bevelB h="38100"/>
            <a:extrusionClr>
              <a:schemeClr val="bg2">
                <a:shade val="75000"/>
              </a:schemeClr>
            </a:extrusionClr>
          </a:sp3d>
        </p:spPr>
        <p:txBody>
          <a:bodyPr/>
          <a:lstStyle/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58082" y="274639"/>
            <a:ext cx="1328718" cy="5851525"/>
          </a:xfrm>
        </p:spPr>
        <p:txBody>
          <a:bodyPr vert="eaVert" anchor="b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928672"/>
            <a:ext cx="6900882" cy="519749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 flipH="1">
            <a:off x="-32" y="500042"/>
            <a:ext cx="2268129" cy="5929354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62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2018-07-04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1" kern="1200" smtClean="0">
          <a:ln w="11430">
            <a:solidFill>
              <a:schemeClr val="tx2">
                <a:shade val="25000"/>
                <a:alpha val="75000"/>
              </a:schemeClr>
            </a:solidFill>
          </a:ln>
          <a:gradFill>
            <a:gsLst>
              <a:gs pos="0">
                <a:schemeClr val="tx2"/>
              </a:gs>
              <a:gs pos="50000">
                <a:schemeClr val="tx2"/>
              </a:gs>
              <a:gs pos="100000">
                <a:schemeClr val="tx2">
                  <a:shade val="90000"/>
                </a:schemeClr>
              </a:gs>
            </a:gsLst>
            <a:lin ang="5400000" scaled="0"/>
          </a:gradFill>
          <a:effectLst>
            <a:outerShdw blurRad="50800" dist="25400" dir="5460000" algn="tl" rotWithShape="0">
              <a:srgbClr val="000000">
                <a:alpha val="27000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1"/>
        </a:buClr>
        <a:buSzPct val="70000"/>
        <a:buFont typeface="Wingdings 2"/>
        <a:buChar char="¢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tx2"/>
        </a:buClr>
        <a:buSzPct val="70000"/>
        <a:buFont typeface="Wingdings"/>
        <a:buChar char="p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accent3"/>
        </a:buClr>
        <a:buSzPct val="140000"/>
        <a:buFont typeface="Wingdings"/>
        <a:buChar char="§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4"/>
        </a:buClr>
        <a:buSzPct val="12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accent5"/>
        </a:buClr>
        <a:buSzPct val="110000"/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6"/>
        </a:buClr>
        <a:buSzPct val="9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772400" cy="165618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en-US" altLang="ko-KR" sz="1000" dirty="0" smtClean="0"/>
              <a:t>  </a:t>
            </a:r>
            <a:r>
              <a:rPr lang="en-US" altLang="ko-KR" sz="5000" dirty="0"/>
              <a:t/>
            </a:r>
            <a:br>
              <a:rPr lang="en-US" altLang="ko-KR" sz="5000" dirty="0"/>
            </a:br>
            <a:r>
              <a:rPr lang="en-US" altLang="ko-KR" sz="5000" dirty="0" smtClean="0"/>
              <a:t> </a:t>
            </a:r>
            <a:r>
              <a:rPr lang="ko-KR" altLang="en-US" sz="5000" dirty="0" smtClean="0"/>
              <a:t>노인인권보호</a:t>
            </a:r>
            <a:r>
              <a:rPr lang="en-US" altLang="ko-KR" sz="5000" dirty="0" smtClean="0"/>
              <a:t>, </a:t>
            </a:r>
            <a:r>
              <a:rPr lang="ko-KR" altLang="en-US" sz="5000" dirty="0" smtClean="0"/>
              <a:t>노인학대</a:t>
            </a:r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ko-KR" altLang="en-US" sz="5000" dirty="0" smtClean="0"/>
              <a:t> 예방 및 관리지침</a:t>
            </a:r>
            <a:endParaRPr lang="ko-KR" altLang="en-US" sz="50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00364" y="4714884"/>
            <a:ext cx="5414978" cy="828684"/>
          </a:xfrm>
        </p:spPr>
        <p:txBody>
          <a:bodyPr>
            <a:normAutofit/>
          </a:bodyPr>
          <a:lstStyle/>
          <a:p>
            <a:r>
              <a:rPr lang="ko-KR" altLang="en-US" sz="3600" b="1" i="0" smtClean="0"/>
              <a:t>참살이 행복동산</a:t>
            </a:r>
            <a:endParaRPr lang="ko-KR" altLang="en-US" sz="3600" b="1" i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239416" y="-643768"/>
            <a:ext cx="74612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2233908" y="433748"/>
            <a:ext cx="0" cy="5715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7" name="그룹 38"/>
          <p:cNvGrpSpPr>
            <a:grpSpLocks/>
          </p:cNvGrpSpPr>
          <p:nvPr/>
        </p:nvGrpSpPr>
        <p:grpSpPr bwMode="auto">
          <a:xfrm>
            <a:off x="2428860" y="2285992"/>
            <a:ext cx="6429784" cy="3786214"/>
            <a:chOff x="2357422" y="3071810"/>
            <a:chExt cx="6273837" cy="2357454"/>
          </a:xfrm>
        </p:grpSpPr>
        <p:sp>
          <p:nvSpPr>
            <p:cNvPr id="8" name="자유형 7"/>
            <p:cNvSpPr/>
            <p:nvPr/>
          </p:nvSpPr>
          <p:spPr>
            <a:xfrm>
              <a:off x="2357422" y="3143248"/>
              <a:ext cx="655637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7929584" y="3071810"/>
              <a:ext cx="701675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 rot="-5400000">
            <a:off x="2616964" y="97624"/>
            <a:ext cx="14288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그림 21" descr="3915514724_aa42f664ab_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143248"/>
            <a:ext cx="1928813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643174" y="2643182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pSp>
        <p:nvGrpSpPr>
          <p:cNvPr id="13" name="그룹 27"/>
          <p:cNvGrpSpPr>
            <a:grpSpLocks/>
          </p:cNvGrpSpPr>
          <p:nvPr/>
        </p:nvGrpSpPr>
        <p:grpSpPr bwMode="auto">
          <a:xfrm>
            <a:off x="2500298" y="2643182"/>
            <a:ext cx="6000778" cy="1754326"/>
            <a:chOff x="2571750" y="3286125"/>
            <a:chExt cx="6000778" cy="1754326"/>
          </a:xfrm>
        </p:grpSpPr>
        <p:sp>
          <p:nvSpPr>
            <p:cNvPr id="1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15" name="정육면체 1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16" name="Rectangle 32"/>
          <p:cNvSpPr txBox="1">
            <a:spLocks noChangeArrowheads="1"/>
          </p:cNvSpPr>
          <p:nvPr/>
        </p:nvSpPr>
        <p:spPr>
          <a:xfrm>
            <a:off x="2555776" y="620688"/>
            <a:ext cx="5192734" cy="68580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목차</a:t>
            </a:r>
            <a:r>
              <a:rPr kumimoji="0"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  <a:endParaRPr kumimoji="0" lang="ko-KR" altLang="en-US" sz="3600" b="1" dirty="0">
              <a:solidFill>
                <a:schemeClr val="accent2">
                  <a:lumMod val="75000"/>
                </a:schemeClr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55388" y="26690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노인인권  교육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19" name="그룹 27"/>
          <p:cNvGrpSpPr>
            <a:grpSpLocks/>
          </p:cNvGrpSpPr>
          <p:nvPr/>
        </p:nvGrpSpPr>
        <p:grpSpPr bwMode="auto">
          <a:xfrm>
            <a:off x="2643160" y="3214685"/>
            <a:ext cx="285764" cy="2500426"/>
            <a:chOff x="2714612" y="3357562"/>
            <a:chExt cx="285764" cy="2500426"/>
          </a:xfrm>
        </p:grpSpPr>
        <p:sp>
          <p:nvSpPr>
            <p:cNvPr id="21" name="정육면체 20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7" name="정육면체 26"/>
            <p:cNvSpPr/>
            <p:nvPr/>
          </p:nvSpPr>
          <p:spPr bwMode="auto">
            <a:xfrm>
              <a:off x="2714626" y="4429133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9" name="정육면체 28"/>
            <p:cNvSpPr/>
            <p:nvPr/>
          </p:nvSpPr>
          <p:spPr bwMode="auto">
            <a:xfrm>
              <a:off x="2714626" y="5072075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31" name="정육면체 30"/>
            <p:cNvSpPr/>
            <p:nvPr/>
          </p:nvSpPr>
          <p:spPr bwMode="auto">
            <a:xfrm>
              <a:off x="2714626" y="5572141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045773" y="317294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노인학대행위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23" name="그룹 27"/>
          <p:cNvGrpSpPr>
            <a:grpSpLocks/>
          </p:cNvGrpSpPr>
          <p:nvPr/>
        </p:nvGrpSpPr>
        <p:grpSpPr bwMode="auto">
          <a:xfrm>
            <a:off x="2500298" y="3643314"/>
            <a:ext cx="6000778" cy="1754326"/>
            <a:chOff x="2571750" y="3286125"/>
            <a:chExt cx="6000778" cy="1754326"/>
          </a:xfrm>
        </p:grpSpPr>
        <p:sp>
          <p:nvSpPr>
            <p:cNvPr id="2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25" name="정육면체 2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000364" y="37147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00364" y="4286256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노인학대에 대한 이해 및 예방방법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00364" y="4929198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및 종사자 조치사항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00364" y="5429264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latin typeface="HY울릉도B" pitchFamily="18" charset="-127"/>
                <a:ea typeface="HY울릉도B" pitchFamily="18" charset="-127"/>
              </a:rPr>
              <a:t>노인학대 신고방법 및 절차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7" y="28221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1043608" y="548680"/>
            <a:ext cx="7056784" cy="9361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노인인권의 교육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063997" y="1628800"/>
            <a:ext cx="4320480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노인인권의 개념과 특징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037071" y="3405582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노인인권침해 사례와 해결방안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037070" y="2564904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 보호지침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063997" y="4365104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시설생활노인 권리선언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043608" y="5229200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노인학대 및 인권침해 신고방법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712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5227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노인과 인권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72164"/>
          </a:xfrm>
        </p:spPr>
        <p:txBody>
          <a:bodyPr>
            <a:normAutofit/>
          </a:bodyPr>
          <a:lstStyle/>
          <a:p>
            <a:r>
              <a:rPr lang="ko-KR" altLang="en-US" sz="4000" b="1" dirty="0" smtClean="0">
                <a:latin typeface="HY울릉도B" pitchFamily="18" charset="-127"/>
                <a:ea typeface="HY울릉도B" pitchFamily="18" charset="-127"/>
              </a:rPr>
              <a:t>인권이란</a:t>
            </a:r>
            <a:r>
              <a:rPr lang="en-US" altLang="ko-KR" sz="40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인간이란 누구나 태어나면서 갖는 보편적이며 기본적인 권리</a:t>
            </a: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36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노후에도 인간답게 생활할 수 있는 권리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000" dirty="0" err="1" smtClean="0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않을 권리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2000" b="1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Q</a:t>
            </a:r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시설종사자의 인권이란</a:t>
            </a:r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?  </a:t>
            </a: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2000" b="1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Q </a:t>
            </a:r>
            <a:r>
              <a:rPr lang="ko-KR" altLang="en-US" sz="2000" b="1" dirty="0" err="1" smtClean="0">
                <a:latin typeface="HY울릉도B" pitchFamily="18" charset="-127"/>
                <a:ea typeface="HY울릉도B" pitchFamily="18" charset="-127"/>
              </a:rPr>
              <a:t>수급자</a:t>
            </a: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 어르신의 인권이란</a:t>
            </a:r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           </a:t>
            </a: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당신은 어떠한 생각을 가지고 계신가요</a:t>
            </a:r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      시설종사자와 </a:t>
            </a:r>
            <a:r>
              <a:rPr lang="ko-KR" altLang="en-US" sz="2000" b="1" dirty="0" err="1" smtClean="0">
                <a:latin typeface="HY울릉도B" pitchFamily="18" charset="-127"/>
                <a:ea typeface="HY울릉도B" pitchFamily="18" charset="-127"/>
              </a:rPr>
              <a:t>수급자</a:t>
            </a: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 어르신의 인권</a:t>
            </a:r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모두  보장받아야 합니다</a:t>
            </a:r>
            <a:r>
              <a:rPr lang="en-US" altLang="ko-KR" sz="1200" b="1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  <p:pic>
        <p:nvPicPr>
          <p:cNvPr id="8" name="Picture 2" descr="입체 물음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4509120"/>
            <a:ext cx="1575102" cy="1120683"/>
          </a:xfrm>
          <a:prstGeom prst="rect">
            <a:avLst/>
          </a:prstGeom>
          <a:noFill/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3" y="-2107440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Rectangle 30"/>
          <p:cNvSpPr>
            <a:spLocks noChangeArrowheads="1"/>
          </p:cNvSpPr>
          <p:nvPr/>
        </p:nvSpPr>
        <p:spPr bwMode="auto">
          <a:xfrm>
            <a:off x="785786" y="404664"/>
            <a:ext cx="473846" cy="809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20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97595" cy="6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5812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5275" y="857250"/>
            <a:ext cx="855345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0199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188640"/>
            <a:ext cx="8772525" cy="104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55714"/>
            <a:ext cx="6422150" cy="412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516216" y="2681839"/>
            <a:ext cx="223224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복지의 목적 가치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800" b="1" dirty="0" smtClean="0">
                <a:latin typeface="HY엽서M" pitchFamily="18" charset="-127"/>
                <a:ea typeface="HY엽서M" pitchFamily="18" charset="-127"/>
              </a:rPr>
              <a:t>이상</a:t>
            </a:r>
            <a:endParaRPr lang="ko-KR" altLang="en-US" sz="2800" b="1" dirty="0">
              <a:latin typeface="HY엽서M" pitchFamily="18" charset="-127"/>
              <a:ea typeface="HY엽서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9512" y="2566423"/>
            <a:ext cx="223224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사회복지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1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인권실현이 도구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    </a:t>
            </a:r>
            <a:r>
              <a:rPr lang="ko-KR" altLang="en-US" sz="28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현실</a:t>
            </a:r>
            <a:endParaRPr lang="en-US" altLang="ko-KR" sz="2800" b="1" dirty="0" smtClean="0">
              <a:solidFill>
                <a:srgbClr val="FF0000"/>
              </a:solidFill>
              <a:latin typeface="HY엽서M" pitchFamily="18" charset="-127"/>
              <a:ea typeface="HY엽서M" pitchFamily="18" charset="-127"/>
            </a:endParaRPr>
          </a:p>
          <a:p>
            <a:endParaRPr lang="ko-KR" altLang="en-US" dirty="0"/>
          </a:p>
        </p:txBody>
      </p:sp>
      <p:sp>
        <p:nvSpPr>
          <p:cNvPr id="22" name="타원 21"/>
          <p:cNvSpPr/>
          <p:nvPr/>
        </p:nvSpPr>
        <p:spPr>
          <a:xfrm>
            <a:off x="797691" y="314507"/>
            <a:ext cx="7392150" cy="7920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smtClean="0">
                <a:latin typeface="HY울릉도B" pitchFamily="18" charset="-127"/>
                <a:ea typeface="HY울릉도B" pitchFamily="18" charset="-127"/>
              </a:rPr>
              <a:t>인권과 사회복지의 관계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435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812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474345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노인인권교육 의무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노인의료복지시설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1388048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노인주거복지시설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노인여가복지시설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7666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재가노인복지시설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7101" y="3933056"/>
            <a:ext cx="828092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6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조의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3(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① 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31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조의 노인복지시설 중 대통령령으로 정하는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                           </a:t>
            </a:r>
            <a:r>
              <a:rPr lang="ko-KR" altLang="en-US" sz="2000" dirty="0" err="1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설치ㆍ운영하는</a:t>
            </a:r>
            <a:r>
              <a:rPr lang="ko-KR" altLang="en-US" sz="20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자와 </a:t>
            </a:r>
            <a:r>
              <a:rPr lang="ko-KR" altLang="en-US" sz="20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그 종사자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는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2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인권에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관한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교육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이하 이 조에서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을 받아야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93896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075819" y="404664"/>
            <a:ext cx="420660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  인권이란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endParaRPr lang="ko-KR" altLang="en-US" sz="6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06466" y="5439127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“인간으로서 존엄성을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존중받고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행복하게 살아가는데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필요한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모든 권리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”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1395117" y="1742024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 rot="16200000">
            <a:off x="1169622" y="2866568"/>
            <a:ext cx="1548172" cy="16561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15617" y="3474299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자기존</a:t>
            </a:r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중</a:t>
            </a:r>
          </a:p>
        </p:txBody>
      </p:sp>
      <p:sp>
        <p:nvSpPr>
          <p:cNvPr id="8" name="타원 7"/>
          <p:cNvSpPr/>
          <p:nvPr/>
        </p:nvSpPr>
        <p:spPr>
          <a:xfrm>
            <a:off x="4878974" y="1804450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491461" y="2956578"/>
            <a:ext cx="1728192" cy="15121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18934" y="338862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타인존중</a:t>
            </a:r>
            <a:endParaRPr lang="ko-KR" altLang="en-US" sz="2800" dirty="0">
              <a:solidFill>
                <a:schemeClr val="bg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오른쪽 화살표 6"/>
          <p:cNvSpPr/>
          <p:nvPr/>
        </p:nvSpPr>
        <p:spPr>
          <a:xfrm flipH="1">
            <a:off x="3051301" y="3906420"/>
            <a:ext cx="1080120" cy="39604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051301" y="3357834"/>
            <a:ext cx="1080120" cy="39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등호 11"/>
          <p:cNvSpPr/>
          <p:nvPr/>
        </p:nvSpPr>
        <p:spPr>
          <a:xfrm>
            <a:off x="6538961" y="3526775"/>
            <a:ext cx="730449" cy="454206"/>
          </a:xfrm>
          <a:prstGeom prst="mathEqua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8134" y="3460634"/>
            <a:ext cx="114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985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3528" y="260648"/>
            <a:ext cx="871296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인권실천은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연령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성별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인종에 상관없이 누구나 행복을 추구하며 사는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 smtClean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나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자기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와 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남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타인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을 소중히 생각하는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태도와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행동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필요</a:t>
            </a:r>
            <a:endParaRPr lang="ko-KR" altLang="en-US" sz="24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56992"/>
            <a:ext cx="7560840" cy="290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6197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11560" y="332656"/>
            <a:ext cx="76740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만족스러운 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노후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는 어떤 것일까요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만족스러운 노후가 되기 위한 공통적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요소는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29359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926517" y="5445224"/>
            <a:ext cx="7534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“나와 다른 사람을 소중하게 여기는 상호 존중하는 모습 필요</a:t>
            </a:r>
            <a:r>
              <a:rPr lang="ko-KR" altLang="en-US" dirty="0" smtClean="0"/>
              <a:t>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57544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1105287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400" b="1" dirty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노후에도 인간답게 생활할 수 있는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‘</a:t>
            </a: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4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400" dirty="0" err="1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않을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노인의 존엄성이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보호되고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스스로 존엄성을 지킬 수 있고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안전하게 살 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있으며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착취 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학대의 대상이 되어서는 안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되는 것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                                     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        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1991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년 노인을 위한 유엔원칙 내용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중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022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77928" y="476672"/>
            <a:ext cx="784887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노인인권보호지침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존엄한 존재로 대우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질 높은 서비스를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1000" dirty="0" smtClean="0">
                <a:latin typeface="HY울릉도B" pitchFamily="18" charset="-127"/>
                <a:ea typeface="HY울릉도B" pitchFamily="18" charset="-127"/>
              </a:rPr>
              <a:t> </a:t>
            </a: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가정과 같은 환경에서 생활할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신체적 구속을 받지 않을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사생활 및 비밀보장에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통신의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정치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종교적 신념의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소유재산의 자율적 관리에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불평의 표현과 해결을 요구할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시설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내ㆍ외부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활동 참여의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정보접근과 자기결정권 행사의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9579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997839"/>
            <a:ext cx="64807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/>
          </a:p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부족한 체위변경으로 인한 욕창 발병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움직일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없는 와상상태의 한 어르신은 누워있는 시간이 많아 밖을 구경하고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싶어도 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없으며 하루 종일 천장만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바라보고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누워있으며 종사자들이 체위변경을 해주는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경우가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드물어 피부질환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욕창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피부염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을 앓게 되었다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228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51969" y="1772816"/>
            <a:ext cx="60486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​</a:t>
            </a:r>
            <a:r>
              <a:rPr lang="ko-KR" altLang="en-US" sz="2800" b="1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언어및</a:t>
            </a:r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정서적 학대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할머니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또 그냥 오줌 쌌네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오늘 아침부터 일진이 더럽더라니까 할머니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한번만더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그러면 내가 키 씌워가지고 내보낼 거야 다음부터 쉬 마렵다고 얘기할거야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안할거야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대답해봐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얼른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...</a:t>
            </a:r>
          </a:p>
          <a:p>
            <a:endParaRPr lang="en-US" altLang="ko-KR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~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구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!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이러니까 이런데 대려다 놨지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</a:t>
            </a:r>
            <a:endParaRPr lang="ko-KR" altLang="en-US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443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83668" y="1628800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종사자 편의를 위한 기저귀 착용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편마비임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에도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낯 시간 동안 스스로 대소변을 해결하고 애를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쓰지만 그게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마음처럼 되지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밤에 한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 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화장실 가는 것이 습관인데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저녁에 종사자가 기저귀를 채우고 거기에 볼일을 보라고 하고는 나타나지를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74845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1028343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/>
            </a:r>
            <a:br>
              <a:rPr lang="en-US" altLang="ko-KR" dirty="0"/>
            </a:br>
            <a:endParaRPr lang="en-US" altLang="ko-K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700808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벌로 독방에 가두다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우리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시설에 성격이 괴팍한 한 어르신이 있다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자기 성에 차지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않거나</a:t>
            </a:r>
            <a:r>
              <a:rPr lang="en-US" altLang="ko-KR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조금만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마음에 안 들어도 종사자들한테 욕을 하고 때리기까지 한다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처음에는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그냥 내버려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두었는데 계속 반복되어서 지금은 그런 일이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벌어질 때 마다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한나절 동안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방에 가두고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나오지 못하게 한다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538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375" y="122915"/>
            <a:ext cx="8784976" cy="648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75656" y="1124744"/>
            <a:ext cx="648072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3200" b="1" dirty="0">
                <a:latin typeface="HY울릉도B" pitchFamily="18" charset="-127"/>
                <a:ea typeface="HY울릉도B" pitchFamily="18" charset="-127"/>
              </a:rPr>
              <a:t>노인인권침해 해결방안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포괄적 해결방안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사회적차원의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해결방안</a:t>
            </a: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홍보와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사회교육을 통한 노인 학대와 인권에 대한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인식을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제고한다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노인복지법의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 학대 금지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신고의무 및 보호조치</a:t>
            </a:r>
          </a:p>
          <a:p>
            <a:pPr marL="342900" indent="-342900">
              <a:buFontTx/>
              <a:buChar char="-"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 및 인권침해 피해자에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보건의료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서비스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상담 및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치료강화를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위한 의료서비스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제공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911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356" y="260646"/>
            <a:ext cx="7739296" cy="190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979712" y="814009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79891" y="2176433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노인복지시설 생활노인은 대한민국 국민으로서 그리고 후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손의 양육과 국가 및 사회의 발전에 기여하여 온 자로서 헌법과 법률에 정한 기본적 권리와 안정된 생활을 보장받을 권리를 지니고 있다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 생활노인은 다음과 같은 기본적 권리를 가지며 어떠한 이유로도 권리의 침해를 받아서는 안 되며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국가와 시설은 생활노인이 인권을 보호하고 삶의 질을 향상시키기 위하여 최선의 노력을 기울여야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3044" y="4869160"/>
            <a:ext cx="2559594" cy="171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6683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2562777" y="-876379"/>
            <a:ext cx="4062651" cy="86409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존경과 존엄한 존재로 대우받고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차별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착취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학대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방임을 받지 않고 생활할 수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있는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욕구 에 상응하는 질 높은 수발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케어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과 서비스를 요구하고 제공받을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안전하고 가정과 같은 환경에서 생활할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 활동에 신체적 구속을 받지 않을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사생활과 비밀 보장에 대한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우편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전화 등 개인적 통신을 주고받을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정치적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문화적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종교적 활동에 제약을 받지 않고 자유롭게 참여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개인소유 재산과 소유물을 스스로 관리할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비난이나 제약을 받지 않고 시설운영과 서비스에 대한 개인적 견해와 불평을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표현하고 이의 해결을 요구할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외부에서 개인적 활동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단체 및 사회적 관계에 참여할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입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퇴소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일상생활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서비스 이용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제반 시설활동 참여 등 개인의 삶에 영향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을 미치는 모든 부분에서 정보에 접근하고 자기결정권을 행사할 권리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259632" y="240576"/>
            <a:ext cx="5544616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32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459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6404"/>
            <a:ext cx="8064896" cy="191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757934" y="809043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권리보호</a:t>
            </a:r>
            <a:endParaRPr lang="en-US" altLang="ko-KR" sz="2800" dirty="0" smtClean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를 위한 윤리강령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95536" y="2420888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운영자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종사자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동료 생활노인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가족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지역사회 등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노인복지시설에서의 보호서비스와 관련된 모든 자는 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‘</a:t>
            </a:r>
            <a:r>
              <a:rPr lang="ko-KR" altLang="en-US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시설 생활노인이 권리 선언</a:t>
            </a:r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’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에 포함된 기본적 권리를 보장하고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인간다운 생활을 보장하기 위하여 다음과 같이 행동해야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47656"/>
            <a:ext cx="2066541" cy="1589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1494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179512" y="1232757"/>
            <a:ext cx="8424936" cy="38884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존엄한 존재로 대우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질 높은 서비스를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가정과 같은 환경에서 생활할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신체적 구속을 받지 않을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사생활 및 비밀 보장에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정치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종교적 신념이 자유에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소유재산의 자율적 관리에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불평의 표현과 해결을 요구할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내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외부 활동 참여의 자유에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4673" y="260649"/>
            <a:ext cx="3380997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478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90768" y="4293096"/>
            <a:ext cx="1101018" cy="1742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8096250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3685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? (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폭력 및 경제적 착취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또는 가혹 행위를 하거나 유기 또는 방임 하는 것을 말한다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노인학대의 정의</a:t>
            </a:r>
            <a:endParaRPr lang="ko-KR" altLang="en-US" dirty="0"/>
          </a:p>
        </p:txBody>
      </p:sp>
      <p:pic>
        <p:nvPicPr>
          <p:cNvPr id="7" name="Picture 2" descr="C:\Users\장수원04\Desktop\새 폴더 (2)\2.PNG"/>
          <p:cNvPicPr>
            <a:picLocks noChangeAspect="1" noChangeArrowheads="1"/>
          </p:cNvPicPr>
          <p:nvPr/>
        </p:nvPicPr>
        <p:blipFill>
          <a:blip r:embed="rId2" cstate="print"/>
          <a:srcRect l="5443" t="13628" r="56086" b="32375"/>
          <a:stretch>
            <a:fillRect/>
          </a:stretch>
        </p:blipFill>
        <p:spPr bwMode="auto">
          <a:xfrm>
            <a:off x="857224" y="2857496"/>
            <a:ext cx="7286676" cy="3571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0988" y="116632"/>
            <a:ext cx="4114800" cy="648072"/>
          </a:xfrm>
          <a:gradFill flip="none" rotWithShape="1">
            <a:gsLst>
              <a:gs pos="0">
                <a:schemeClr val="accent1">
                  <a:tint val="100000"/>
                  <a:shade val="100000"/>
                  <a:hueMod val="100000"/>
                  <a:satMod val="100000"/>
                  <a:shade val="30000"/>
                  <a:satMod val="115000"/>
                </a:schemeClr>
              </a:gs>
              <a:gs pos="50000">
                <a:schemeClr val="accent1">
                  <a:tint val="100000"/>
                  <a:shade val="100000"/>
                  <a:hueMod val="100000"/>
                  <a:satMod val="100000"/>
                  <a:shade val="67500"/>
                  <a:satMod val="115000"/>
                </a:schemeClr>
              </a:gs>
              <a:gs pos="100000">
                <a:schemeClr val="accent1">
                  <a:tint val="100000"/>
                  <a:shade val="100000"/>
                  <a:hueMod val="100000"/>
                  <a:satMod val="10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sz="2800" dirty="0" smtClean="0"/>
              <a:t>알쏭달쏭 학대행위  </a:t>
            </a:r>
            <a:endParaRPr lang="ko-KR" alt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81128"/>
            <a:ext cx="4512443" cy="220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8376" y="836712"/>
            <a:ext cx="7786742" cy="271464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1800" dirty="0" smtClean="0"/>
              <a:t>친하다는 이유로 어르신에게 반말을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어르신이 믿는 종교와 상관없이 시설 종교행사에 참석하도록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업무편의를 위해 공개된 장소에서 어르신의 기저귀를 교체한다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급하게 시설비가 필요해서 어르신이 맡겨놓은 금품을 사용했다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r>
              <a:rPr lang="en-US" altLang="ko-KR" sz="1800" dirty="0" smtClean="0"/>
              <a:t>        </a:t>
            </a:r>
            <a:r>
              <a:rPr lang="ko-KR" altLang="en-US" sz="1800" dirty="0" smtClean="0"/>
              <a:t>나중에 돌려드리면 되니까 이야기하지 않고 기록도 하지 않았다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입소한 어르신은 누구나 예외 없이 시설청소를 해야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거동이 어려운 어르신 방에 못 쓰는 물품</a:t>
            </a:r>
            <a:r>
              <a:rPr lang="en-US" altLang="ko-KR" sz="1800" dirty="0" smtClean="0"/>
              <a:t>,  </a:t>
            </a:r>
            <a:r>
              <a:rPr lang="ko-KR" altLang="en-US" sz="1800" dirty="0" smtClean="0"/>
              <a:t>취급주의 물품을 쌓아 놓았다</a:t>
            </a:r>
            <a:r>
              <a:rPr lang="en-US" altLang="ko-KR" sz="2000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2436" y="3717032"/>
            <a:ext cx="6230496" cy="1200329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위의 예시는 모두 노인학대에 해당하는 행위입니다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나도 모르는 사이 노인학대를 하고 있지는 않나요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728" y="1857364"/>
            <a:ext cx="5900750" cy="2214578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 발생요인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노인학대의 유형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장수원04\Desktop\새 폴더 (2)\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4408" t="13100" r="3662" b="47125"/>
          <a:stretch>
            <a:fillRect/>
          </a:stretch>
        </p:blipFill>
        <p:spPr bwMode="auto">
          <a:xfrm>
            <a:off x="1000100" y="1732344"/>
            <a:ext cx="6735916" cy="4210024"/>
          </a:xfrm>
          <a:prstGeom prst="rect">
            <a:avLst/>
          </a:prstGeom>
          <a:noFill/>
        </p:spPr>
      </p:pic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노인과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85720" y="1643050"/>
          <a:ext cx="8572560" cy="4773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성별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여성노인이 남성노인보다 평균수명이 긴 관계로 여성노인의수가 남성노인의 수보다 많아서 여성이 학대를 더 받는 것으로 보인다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연령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나이가 많을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수록 학대의 위험에 크게 영향을 미치는 원인으로 본다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체념을 잘하는 성격을 지닌 노인일 경우 가정 내에서  학대를 받을 가능성이 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 건강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정신적으로 건강하지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못한 노인은 많은 보호를 필요로 하기 때문에 더 많은 학대를 받는다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세대간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가족관계가  좋지 않을 경우에  학대문제를 일으킬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의존성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사람에게 자신의 부양을 의존하고 있는 노인이 학대를 더 받기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고립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51998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 마시거나 알코올 중독의 노인은 자발적 행동이 어려울 뿐 아니라  부양능력이 없을 수 있으므로 확대를 받을 확률이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건강이 나빠 의전적인 노인이 너무 과도한 요구를 한다거나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고마움을 잘 모른다거나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자제력이 없거나 당황스런 행동을 하는 경우 부양자로 하여금 부담을 갖게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만들고 이러한 압박은  노인학대로 이어질 수 있다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부양자와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3787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장애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문제를 가진 부양자는 건강이 좋지 못하거나 의존적인 노인을 부양하는데 위험률이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타인을 비난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 체념을 잘하는 성격을 지닌 노인일 경우 가정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내에서 학대를 받을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스트레스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부양경험의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부양의 경험이 없는 사람이나 자기 중심적 사고를 가진 사람은 의존적인 노인을 잘 부양할 수 없다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마셔 문제를 일으키는 사람은 부정적인 감정을 가지고 행동하는 경향이 많다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약물남용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과다한 약물복용이나 남용으로 부양자가  자신이 제대로 부양을 하지 못한다는 것을 잘 알지 못하거나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왜곡된 판단이나 인지로 인해 학대를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하게 된다</a:t>
                      </a:r>
                      <a:r>
                        <a:rPr lang="en-US" altLang="ko-KR" sz="1200" baseline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286412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가족상황적요인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사회적 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2524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어려운 생활주기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부양해야 하는 시기가 생활주기에 있어  어려운 단계일 경우에는  부양자의 스트레스가  더해져 노인학대로 나타나기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의료비용의 과중한 부담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내키지 않은 부양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마지못해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부양한다면 좋지 못한 부양결과를 초래할 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부족한 가족지원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노부모를 부양하는 자가 일정기간도 쉴 수 없다면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부양으로 인한 부담감은 매우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클것이다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85720" y="4714884"/>
          <a:ext cx="857256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692948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노인차별주의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노인에 선입감 때문에 우리사회가 노인은 무능력하다는 이유로 사회의 많은 활동으로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부터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이탈 시키는 것이다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가족내의 구조적</a:t>
                      </a:r>
                      <a:endParaRPr lang="en-US" altLang="ko-KR" sz="12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핵가족화로  부양자의 역할을 수행할  자녀의 수가 적어지고  지리적으로 떨어져  생활함에 노인이 외부와 고립되어 생활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가치관의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부모에 대한 효의 의식에도 큰 변화가 초래되었다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노인복지시설의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주간보호 및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위탁보호 하는 시설등과 같은 적극적인 개입이 필요하다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</a:t>
            </a:r>
            <a:r>
              <a:rPr lang="ko-KR" altLang="en-US" sz="4000" dirty="0" smtClean="0"/>
              <a:t>    노인학대 의 특성</a:t>
            </a:r>
            <a:endParaRPr lang="ko-KR" altLang="en-US" sz="40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14282" y="1643050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노인학대가 있어왔음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존재함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아닌 반복하여 발생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하지 않은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사례와 관리지침</a:t>
            </a:r>
            <a:endParaRPr lang="ko-KR" altLang="en-US" sz="40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노인학대를 예방하려면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57158" y="2786058"/>
          <a:ext cx="83582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/>
                <a:gridCol w="4179123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종사자의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운영규정에 학대행위 예방과 해결을 위한 규정 명문화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철저한 교육과 지도 감독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내에 노인학대에 해당하는 구체적 행위공시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종사자와  생활노인들에게 인권교육자료 보급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노인인권 및 학대와 관련된 외부강사 초빙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등 교육을 최소분기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회 이상 정기적으로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 전반에 대한 외부 전문가  자문실시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시설운영위원회에 생활노인 대표 또는 가족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인이 참여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동료의 학대행위를 목격한 경우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신속히 신고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해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당시설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 또는 수사기관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하고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제반 법률규정이나 윤리기준에 따라 조치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증거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물 학보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노인들간의 집단 따돌림이나 학대행위 예방 및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해결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노인학대 행위의 민감성 및 방지를 위한 개인 및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직원들 간의 노력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바람직한 노인 돌봄 방법에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대한 모색 및 </a:t>
                      </a:r>
                      <a:r>
                        <a:rPr lang="ko-KR" altLang="en-US" sz="14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의견교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환의자리 마련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0034" y="1643050"/>
            <a:ext cx="79296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노인 관련 시설에서 학대행위자는 가족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동료노인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외부인 뿐 아니라 시설의 장과 직원도 될 수 있다</a:t>
            </a:r>
            <a:r>
              <a:rPr lang="en-US" altLang="ko-KR" sz="1400" dirty="0" smtClean="0"/>
              <a:t>.</a:t>
            </a:r>
          </a:p>
          <a:p>
            <a:r>
              <a:rPr lang="ko-KR" altLang="en-US" sz="1400" dirty="0" smtClean="0"/>
              <a:t>노인학대 행위자가 되지 않도록 노인인권 및 노인학대에 대한  올바른 인식을 정립하고 이를  실천하는 것이 중요하다</a:t>
            </a:r>
            <a:r>
              <a:rPr lang="en-US" altLang="ko-KR" sz="1400" dirty="0" smtClean="0"/>
              <a:t>.</a:t>
            </a:r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* </a:t>
            </a:r>
            <a:r>
              <a:rPr lang="ko-KR" altLang="en-US" sz="1400" dirty="0" smtClean="0"/>
              <a:t>최적의 돌봄 환경 조성을 위한 민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관 협력과 노력이 필요하다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시설 및 종사자 유의사항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71612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14546" y="1428736"/>
            <a:ext cx="5643602" cy="203132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 내 건의함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신고함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비치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누구든지 시설에서 노인학대가 의심되면 즉시신고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(1577-1389)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노인보호전문기관은 신고인의 신분을 보장하며 의사에 반해 신분을 노출하지 않음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 사고 이후 시설의 조치내용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시설은 신고인의 신분보장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 응급조치 및 기록을 유지하도록 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2285984" y="2428868"/>
            <a:ext cx="5357850" cy="1588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143380"/>
            <a:ext cx="166688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28596" y="1714488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발견 및 신고</a:t>
            </a:r>
            <a:endParaRPr lang="ko-KR" alt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34" y="4429132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조사 와 사정</a:t>
            </a:r>
            <a:endParaRPr lang="ko-KR" altLang="en-US" sz="1400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85720" y="1357298"/>
            <a:ext cx="7858180" cy="22145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14282" y="4000504"/>
            <a:ext cx="8001056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214546" y="4786322"/>
            <a:ext cx="5643602" cy="95410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노인전문기관 또는 수사기관 과 공동으로 현장조사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원장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또는사무국장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은 노인의안전확인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학대사례에 대한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정보수집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학대사례판정위원회 구성 운영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5" y="642918"/>
            <a:ext cx="1643073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500438"/>
            <a:ext cx="15716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71435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학대사례에 대한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보호조치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364331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평 가</a:t>
            </a:r>
            <a:endParaRPr lang="ko-KR" altLang="en-US" sz="1400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428604"/>
            <a:ext cx="7929618" cy="24288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85720" y="3286124"/>
            <a:ext cx="8072494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214546" y="928670"/>
            <a:ext cx="57864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 등 관련기관 과 협력하여 개입 진행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노인에 대한 종합적인 사례관리 제공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시설장은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노인의 안전한 보호를 위한 서비스계획수립 및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학대행위자에게 대한 치료적 개입을 우선하고 징계가 요구 될 경우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문과 규정에 의거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결정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3929066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안전한 보호 조치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신체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심리적 기능 회복 정도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학대재발 가능성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결과는 분기별로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시군구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보고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4282" y="5786454"/>
            <a:ext cx="8215370" cy="785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5929330"/>
            <a:ext cx="1714512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사후조치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5984" y="600076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일정기간 정기적으로 관리하여 학대재발 여부 확인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응급상황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500034" y="2357430"/>
            <a:ext cx="7429552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비응급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7190" t="49280" r="21424" b="29789"/>
          <a:stretch>
            <a:fillRect/>
          </a:stretch>
        </p:blipFill>
        <p:spPr bwMode="auto">
          <a:xfrm>
            <a:off x="3500430" y="1571612"/>
            <a:ext cx="3857652" cy="2842480"/>
          </a:xfrm>
          <a:prstGeom prst="rect">
            <a:avLst/>
          </a:prstGeom>
          <a:noFill/>
        </p:spPr>
      </p:pic>
      <p:pic>
        <p:nvPicPr>
          <p:cNvPr id="8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284" t="71561" r="4383" b="7090"/>
          <a:stretch>
            <a:fillRect/>
          </a:stretch>
        </p:blipFill>
        <p:spPr bwMode="auto">
          <a:xfrm>
            <a:off x="714348" y="4572008"/>
            <a:ext cx="7215238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2" cstate="print"/>
          <a:srcRect l="7369" t="13830" r="55917" b="11681"/>
          <a:stretch>
            <a:fillRect/>
          </a:stretch>
        </p:blipFill>
        <p:spPr bwMode="auto">
          <a:xfrm>
            <a:off x="357158" y="214290"/>
            <a:ext cx="8215370" cy="6429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2" cstate="print"/>
          <a:srcRect l="54979" t="52517" r="3662" b="7350"/>
          <a:stretch>
            <a:fillRect/>
          </a:stretch>
        </p:blipFill>
        <p:spPr bwMode="auto">
          <a:xfrm>
            <a:off x="1000100" y="1428736"/>
            <a:ext cx="6572296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상해를 입히는 행위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오각형 9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7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57158" y="3143248"/>
            <a:ext cx="3929090" cy="33575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폭행을 가하는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 수치심을 주는 성폭행 성희롱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등의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유기하거나 의식주를 포함한 기본적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보호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치료를 소홀히 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구걸하게 하거나 노인을 이용하여 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구걸하는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72066" y="4572008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천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1000100" y="3786190"/>
            <a:ext cx="271464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85786" y="4572008"/>
            <a:ext cx="314327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14348" y="5286388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714348" y="6072206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노인학대의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452932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노인을 위하여 증여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급여된 금품을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목적 외의 용도에 사용하는 경우 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57158" y="3071810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신고인 신분보호 및 신원노출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      금지의무 위반자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오각형 13"/>
          <p:cNvSpPr/>
          <p:nvPr/>
        </p:nvSpPr>
        <p:spPr>
          <a:xfrm>
            <a:off x="4500562" y="3286124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28" y="3286124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7158" y="4357694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현장조사를 거부하거나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algn="ctr"/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업무방해한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7" name="오각형 16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628" y="4714884"/>
            <a:ext cx="3357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과태료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28596" y="5786454"/>
            <a:ext cx="7858180" cy="7858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노인학대 법적 처벌기준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노인복지법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가정폭력범죄의 처벌 등에 관한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특레법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형법 적용 가능 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7290" y="64291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6527" t="29105" r="54354" b="17392"/>
          <a:stretch>
            <a:fillRect/>
          </a:stretch>
        </p:blipFill>
        <p:spPr bwMode="auto">
          <a:xfrm>
            <a:off x="428596" y="1214422"/>
            <a:ext cx="7929618" cy="3071834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428596" y="5357826"/>
            <a:ext cx="8001056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57166"/>
            <a:ext cx="792961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491051"/>
            <a:ext cx="8001056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357290" y="642918"/>
            <a:ext cx="592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 전문기관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7290" y="4786322"/>
            <a:ext cx="5643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학대피해노인 전용쉼터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472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목    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 노인에 대한 일정기간 보호조치 및 심신 치유프로그램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            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제공을 통한 학대피해노인의 보호 강화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입소대상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만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60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세 이상 학대피해노인으로 쉼터의 보호가 필요하다고 인정되는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400" dirty="0" smtClean="0">
                <a:latin typeface="HY울릉도B" pitchFamily="18" charset="-127"/>
                <a:ea typeface="HY울릉도B" pitchFamily="18" charset="-127"/>
              </a:rPr>
              <a:t>●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입소기간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입소일로부터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개월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노인학대예방 행동지침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58" y="1428736"/>
            <a:ext cx="80724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사랑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785794"/>
            <a:ext cx="3571900" cy="400563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42910" y="4929198"/>
            <a:ext cx="735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감사 합니다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수고 하셨습니다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36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연꽃 당초 무늬">
  <a:themeElements>
    <a:clrScheme name="연꽃 당초 무늬">
      <a:dk1>
        <a:sysClr val="windowText" lastClr="000000"/>
      </a:dk1>
      <a:lt1>
        <a:sysClr val="window" lastClr="FFFFFF"/>
      </a:lt1>
      <a:dk2>
        <a:srgbClr val="466571"/>
      </a:dk2>
      <a:lt2>
        <a:srgbClr val="EFEFE7"/>
      </a:lt2>
      <a:accent1>
        <a:srgbClr val="D87D3A"/>
      </a:accent1>
      <a:accent2>
        <a:srgbClr val="7F8792"/>
      </a:accent2>
      <a:accent3>
        <a:srgbClr val="B5AD67"/>
      </a:accent3>
      <a:accent4>
        <a:srgbClr val="61A9B8"/>
      </a:accent4>
      <a:accent5>
        <a:srgbClr val="AB7350"/>
      </a:accent5>
      <a:accent6>
        <a:srgbClr val="889C6F"/>
      </a:accent6>
      <a:hlink>
        <a:srgbClr val="F76B04"/>
      </a:hlink>
      <a:folHlink>
        <a:srgbClr val="A3A395"/>
      </a:folHlink>
    </a:clrScheme>
    <a:fontScheme name="연꽃 당초 무늬">
      <a:maj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연꽃 당초 무늬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8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0000"/>
                <a:hueMod val="100000"/>
                <a:satMod val="100000"/>
              </a:schemeClr>
            </a:gs>
          </a:gsLst>
          <a:lin ang="270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254000">
              <a:schemeClr val="phClr">
                <a:tint val="100000"/>
                <a:shade val="90000"/>
                <a:hueMod val="100000"/>
                <a:satMod val="100000"/>
              </a:schemeClr>
            </a:innerShdw>
          </a:effectLst>
        </a:effectStyle>
        <a:effectStyle>
          <a:effectLst>
            <a:outerShdw blurRad="114300" dist="25400" dir="300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l">
              <a:rot lat="0" lon="0" rev="5400000"/>
            </a:lightRig>
          </a:scene3d>
          <a:sp3d contourW="25400" prstMaterial="matte">
            <a:bevelT w="127000" h="127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27000" dist="25400" dir="312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400000"/>
            </a:lightRig>
          </a:scene3d>
          <a:sp3d contourW="25400" prstMaterial="powder">
            <a:bevelT w="88900" h="381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5000"/>
                <a:hueMod val="100000"/>
                <a:satMod val="100000"/>
              </a:schemeClr>
            </a:gs>
          </a:gsLst>
          <a:path path="circle">
            <a:fillToRect t="45000" r="100000" b="45000"/>
          </a:path>
        </a:gradFill>
        <a:blipFill>
          <a:blip xmlns:r="http://schemas.openxmlformats.org/officeDocument/2006/relationships" r:embed="rId1">
            <a:duotone>
              <a:srgbClr val="000000">
                <a:alpha val="27450"/>
              </a:srgbClr>
              <a:schemeClr val="phClr">
                <a:tint val="75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548</TotalTime>
  <Words>2255</Words>
  <Application>Microsoft Office PowerPoint</Application>
  <PresentationFormat>화면 슬라이드 쇼(4:3)</PresentationFormat>
  <Paragraphs>466</Paragraphs>
  <Slides>51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51</vt:i4>
      </vt:variant>
    </vt:vector>
  </HeadingPairs>
  <TitlesOfParts>
    <vt:vector size="52" baseType="lpstr">
      <vt:lpstr>연꽃 당초 무늬</vt:lpstr>
      <vt:lpstr>     노인인권보호, 노인학대  예방 및 관리지침</vt:lpstr>
      <vt:lpstr>슬라이드 2</vt:lpstr>
      <vt:lpstr>슬라이드 3</vt:lpstr>
      <vt:lpstr>  노인과 인권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  노인학대의 정의</vt:lpstr>
      <vt:lpstr>알쏭달쏭 학대행위  </vt:lpstr>
      <vt:lpstr>슬라이드 26</vt:lpstr>
      <vt:lpstr>      노인학대의 유형</vt:lpstr>
      <vt:lpstr>슬라이드 28</vt:lpstr>
      <vt:lpstr>      노인학대의 유형</vt:lpstr>
      <vt:lpstr>      노인학대의 유형</vt:lpstr>
      <vt:lpstr>      노인학대의 유형</vt:lpstr>
      <vt:lpstr>      노인학대의 유형</vt:lpstr>
      <vt:lpstr>      노인학대의 유형</vt:lpstr>
      <vt:lpstr>  노인학대 발생요인</vt:lpstr>
      <vt:lpstr>  노인학대 발생요인</vt:lpstr>
      <vt:lpstr>  노인학대 발생요인</vt:lpstr>
      <vt:lpstr>     노인학대 의 특성</vt:lpstr>
      <vt:lpstr>     노인학대 사례와 관리지침</vt:lpstr>
      <vt:lpstr>슬라이드 39</vt:lpstr>
      <vt:lpstr>슬라이드 40</vt:lpstr>
      <vt:lpstr>슬라이드 41</vt:lpstr>
      <vt:lpstr>      노인학대 신고방법</vt:lpstr>
      <vt:lpstr>      노인학대 신고방법</vt:lpstr>
      <vt:lpstr>슬라이드 44</vt:lpstr>
      <vt:lpstr>슬라이드 45</vt:lpstr>
      <vt:lpstr>     노인학대 처벌규정</vt:lpstr>
      <vt:lpstr>       노인학대의 처벌규정</vt:lpstr>
      <vt:lpstr>슬라이드 48</vt:lpstr>
      <vt:lpstr>슬라이드 49</vt:lpstr>
      <vt:lpstr>       노인학대예방 행동지침</vt:lpstr>
      <vt:lpstr>슬라이드 51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Windows User</cp:lastModifiedBy>
  <cp:revision>93</cp:revision>
  <cp:lastPrinted>2017-07-20T04:08:02Z</cp:lastPrinted>
  <dcterms:created xsi:type="dcterms:W3CDTF">2014-03-04T06:27:55Z</dcterms:created>
  <dcterms:modified xsi:type="dcterms:W3CDTF">2018-07-04T02:29:24Z</dcterms:modified>
</cp:coreProperties>
</file>