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9"/>
  </p:notesMasterIdLst>
  <p:sldIdLst>
    <p:sldId id="282" r:id="rId3"/>
    <p:sldId id="279" r:id="rId4"/>
    <p:sldId id="271" r:id="rId5"/>
    <p:sldId id="289" r:id="rId6"/>
    <p:sldId id="286" r:id="rId7"/>
    <p:sldId id="288" r:id="rId8"/>
  </p:sldIdLst>
  <p:sldSz cx="6858000" cy="9906000" type="A4"/>
  <p:notesSz cx="6889750" cy="100218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a" initials="z" lastIdx="5" clrIdx="0">
    <p:extLst>
      <p:ext uri="{19B8F6BF-5375-455C-9EA6-DF929625EA0E}">
        <p15:presenceInfo xmlns:p15="http://schemas.microsoft.com/office/powerpoint/2012/main" userId="z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0CC4C0"/>
    <a:srgbClr val="0EE2DD"/>
    <a:srgbClr val="9966FF"/>
    <a:srgbClr val="D60093"/>
    <a:srgbClr val="EF8011"/>
    <a:srgbClr val="33CC33"/>
    <a:srgbClr val="71ADF5"/>
    <a:srgbClr val="FFDD7D"/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60"/>
  </p:normalViewPr>
  <p:slideViewPr>
    <p:cSldViewPr snapToGrid="0">
      <p:cViewPr varScale="1">
        <p:scale>
          <a:sx n="76" d="100"/>
          <a:sy n="76" d="100"/>
        </p:scale>
        <p:origin x="3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85983" cy="502925"/>
          </a:xfrm>
          <a:prstGeom prst="rect">
            <a:avLst/>
          </a:prstGeom>
        </p:spPr>
        <p:txBody>
          <a:bodyPr vert="horz" lIns="91714" tIns="45858" rIns="91714" bIns="4585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176" y="0"/>
            <a:ext cx="2985983" cy="502925"/>
          </a:xfrm>
          <a:prstGeom prst="rect">
            <a:avLst/>
          </a:prstGeom>
        </p:spPr>
        <p:txBody>
          <a:bodyPr vert="horz" lIns="91714" tIns="45858" rIns="91714" bIns="45858" rtlCol="0"/>
          <a:lstStyle>
            <a:lvl1pPr algn="r">
              <a:defRPr sz="1200"/>
            </a:lvl1pPr>
          </a:lstStyle>
          <a:p>
            <a:fld id="{D5BAF535-1C1C-4B81-B645-77FCBA2DF23C}" type="datetimeFigureOut">
              <a:rPr lang="ko-KR" altLang="en-US" smtClean="0"/>
              <a:t>2020-04-10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74888" y="1252538"/>
            <a:ext cx="2339975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14" tIns="45858" rIns="91714" bIns="4585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340" y="4822348"/>
            <a:ext cx="5513075" cy="3947003"/>
          </a:xfrm>
          <a:prstGeom prst="rect">
            <a:avLst/>
          </a:prstGeom>
        </p:spPr>
        <p:txBody>
          <a:bodyPr vert="horz" lIns="91714" tIns="45858" rIns="91714" bIns="45858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518963"/>
            <a:ext cx="2985983" cy="502925"/>
          </a:xfrm>
          <a:prstGeom prst="rect">
            <a:avLst/>
          </a:prstGeom>
        </p:spPr>
        <p:txBody>
          <a:bodyPr vert="horz" lIns="91714" tIns="45858" rIns="91714" bIns="4585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176" y="9518963"/>
            <a:ext cx="2985983" cy="502925"/>
          </a:xfrm>
          <a:prstGeom prst="rect">
            <a:avLst/>
          </a:prstGeom>
        </p:spPr>
        <p:txBody>
          <a:bodyPr vert="horz" lIns="91714" tIns="45858" rIns="91714" bIns="45858" rtlCol="0" anchor="b"/>
          <a:lstStyle>
            <a:lvl1pPr algn="r">
              <a:defRPr sz="1200"/>
            </a:lvl1pPr>
          </a:lstStyle>
          <a:p>
            <a:fld id="{EA2F9D09-138B-4011-8E22-05DA6BC177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6136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E1D78-2C3B-4D50-966A-21D75F449659}" type="datetimeFigureOut">
              <a:rPr lang="ko-KR" altLang="en-US" smtClean="0"/>
              <a:t>2020-04-10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EBED4-A3B1-4328-A01F-EAAAC126CA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7172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E1D78-2C3B-4D50-966A-21D75F449659}" type="datetimeFigureOut">
              <a:rPr lang="ko-KR" altLang="en-US" smtClean="0"/>
              <a:t>2020-04-10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EBED4-A3B1-4328-A01F-EAAAC126CA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3555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E1D78-2C3B-4D50-966A-21D75F449659}" type="datetimeFigureOut">
              <a:rPr lang="ko-KR" altLang="en-US" smtClean="0"/>
              <a:t>2020-04-10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EBED4-A3B1-4328-A01F-EAAAC126CA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2405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E1D78-2C3B-4D50-966A-21D75F449659}" type="datetimeFigureOut">
              <a:rPr lang="ko-KR" altLang="en-US" smtClean="0"/>
              <a:t>2020-04-10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EBED4-A3B1-4328-A01F-EAAAC126CA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1602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E1D78-2C3B-4D50-966A-21D75F449659}" type="datetimeFigureOut">
              <a:rPr lang="ko-KR" altLang="en-US" smtClean="0"/>
              <a:t>2020-04-10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EBED4-A3B1-4328-A01F-EAAAC126CA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3012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E1D78-2C3B-4D50-966A-21D75F449659}" type="datetimeFigureOut">
              <a:rPr lang="ko-KR" altLang="en-US" smtClean="0"/>
              <a:t>2020-04-10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EBED4-A3B1-4328-A01F-EAAAC126CA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623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E1D78-2C3B-4D50-966A-21D75F449659}" type="datetimeFigureOut">
              <a:rPr lang="ko-KR" altLang="en-US" smtClean="0"/>
              <a:t>2020-04-10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EBED4-A3B1-4328-A01F-EAAAC126CA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2655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E1D78-2C3B-4D50-966A-21D75F449659}" type="datetimeFigureOut">
              <a:rPr lang="ko-KR" altLang="en-US" smtClean="0"/>
              <a:t>2020-04-10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EBED4-A3B1-4328-A01F-EAAAC126CA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3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E1D78-2C3B-4D50-966A-21D75F449659}" type="datetimeFigureOut">
              <a:rPr lang="ko-KR" altLang="en-US" smtClean="0"/>
              <a:t>2020-04-10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EBED4-A3B1-4328-A01F-EAAAC126CA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4100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E1D78-2C3B-4D50-966A-21D75F449659}" type="datetimeFigureOut">
              <a:rPr lang="ko-KR" altLang="en-US" smtClean="0"/>
              <a:t>2020-04-10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EBED4-A3B1-4328-A01F-EAAAC126CA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2916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E1D78-2C3B-4D50-966A-21D75F449659}" type="datetimeFigureOut">
              <a:rPr lang="ko-KR" altLang="en-US" smtClean="0"/>
              <a:t>2020-04-10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EBED4-A3B1-4328-A01F-EAAAC126CA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9760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71656" y="9181981"/>
            <a:ext cx="1542818" cy="526175"/>
          </a:xfrm>
          <a:prstGeom prst="rect">
            <a:avLst/>
          </a:prstGeom>
        </p:spPr>
        <p:txBody>
          <a:bodyPr/>
          <a:lstStyle/>
          <a:p>
            <a:pPr defTabSz="487650" fontAlgn="base" latinLnBrk="0">
              <a:spcBef>
                <a:spcPct val="0"/>
              </a:spcBef>
              <a:spcAft>
                <a:spcPct val="0"/>
              </a:spcAft>
            </a:pPr>
            <a:fld id="{3BED4874-415F-4462-8CBD-90FA9588F106}" type="datetimeFigureOut">
              <a:rPr lang="zh-CN" altLang="en-US" sz="960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defTabSz="487650" fontAlgn="base" latinLnBrk="0">
                <a:spcBef>
                  <a:spcPct val="0"/>
                </a:spcBef>
                <a:spcAft>
                  <a:spcPct val="0"/>
                </a:spcAft>
              </a:pPr>
              <a:t>2020/4/10</a:t>
            </a:fld>
            <a:endParaRPr lang="zh-CN" altLang="en-US" sz="96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271888" y="9181981"/>
            <a:ext cx="2314226" cy="526175"/>
          </a:xfrm>
          <a:prstGeom prst="rect">
            <a:avLst/>
          </a:prstGeom>
        </p:spPr>
        <p:txBody>
          <a:bodyPr/>
          <a:lstStyle/>
          <a:p>
            <a:pPr defTabSz="487650" fontAlgn="base" latinLnBrk="0">
              <a:spcBef>
                <a:spcPct val="0"/>
              </a:spcBef>
              <a:spcAft>
                <a:spcPct val="0"/>
              </a:spcAft>
            </a:pPr>
            <a:endParaRPr lang="zh-CN" altLang="en-US" sz="96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843534" y="9181981"/>
            <a:ext cx="1542818" cy="526175"/>
          </a:xfrm>
          <a:prstGeom prst="rect">
            <a:avLst/>
          </a:prstGeom>
        </p:spPr>
        <p:txBody>
          <a:bodyPr/>
          <a:lstStyle/>
          <a:p>
            <a:pPr defTabSz="487650" fontAlgn="base" latinLnBrk="0">
              <a:spcBef>
                <a:spcPct val="0"/>
              </a:spcBef>
              <a:spcAft>
                <a:spcPct val="0"/>
              </a:spcAft>
            </a:pPr>
            <a:fld id="{8C92ADDF-ABC6-4EEC-846D-A1AE2D410679}" type="slidenum">
              <a:rPr lang="zh-CN" altLang="en-US" sz="960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defTabSz="487650" fontAlgn="base" latinLnBrk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 sz="96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230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节标题">
    <p:bg>
      <p:bgPr>
        <a:gradFill flip="none" rotWithShape="1">
          <a:gsLst>
            <a:gs pos="0">
              <a:srgbClr val="F4F4F4"/>
            </a:gs>
            <a:gs pos="35000">
              <a:srgbClr val="D4D4D4"/>
            </a:gs>
            <a:gs pos="100000">
              <a:srgbClr val="BABBBB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04940">
            <a:off x="-190789" y="-108440"/>
            <a:ext cx="1326137" cy="435649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3256" y="7615842"/>
            <a:ext cx="1340425" cy="248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43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E1D78-2C3B-4D50-966A-21D75F449659}" type="datetimeFigureOut">
              <a:rPr lang="ko-KR" altLang="en-US" smtClean="0"/>
              <a:t>2020-04-10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EBED4-A3B1-4328-A01F-EAAAC126CA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7238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6858000" cy="9906000"/>
          </a:xfrm>
          <a:prstGeom prst="rect">
            <a:avLst/>
          </a:prstGeom>
          <a:solidFill>
            <a:srgbClr val="DFF2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876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6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3325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iming>
    <p:tnLst>
      <p:par>
        <p:cTn id="1" dur="indefinite" restart="never" nodeType="tmRoot"/>
      </p:par>
    </p:tnLst>
  </p:timing>
  <p:txStyles>
    <p:titleStyle>
      <a:lvl1pPr algn="l" defTabSz="487690" rtl="0" eaLnBrk="1" latinLnBrk="0" hangingPunct="1">
        <a:lnSpc>
          <a:spcPct val="90000"/>
        </a:lnSpc>
        <a:spcBef>
          <a:spcPct val="0"/>
        </a:spcBef>
        <a:buNone/>
        <a:defRPr sz="234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1923" indent="-121923" algn="l" defTabSz="4876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493" kern="1200">
          <a:solidFill>
            <a:schemeClr val="tx1"/>
          </a:solidFill>
          <a:latin typeface="+mn-lt"/>
          <a:ea typeface="+mn-ea"/>
          <a:cs typeface="+mn-cs"/>
        </a:defRPr>
      </a:lvl1pPr>
      <a:lvl2pPr marL="365768" indent="-121923" algn="l" defTabSz="48769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09612" indent="-121923" algn="l" defTabSz="48769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3pPr>
      <a:lvl4pPr marL="853458" indent="-121923" algn="l" defTabSz="48769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4pPr>
      <a:lvl5pPr marL="1097303" indent="-121923" algn="l" defTabSz="48769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5pPr>
      <a:lvl6pPr marL="1341148" indent="-121923" algn="l" defTabSz="48769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6pPr>
      <a:lvl7pPr marL="1584993" indent="-121923" algn="l" defTabSz="48769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38" indent="-121923" algn="l" defTabSz="48769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8pPr>
      <a:lvl9pPr marL="2072683" indent="-121923" algn="l" defTabSz="48769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8769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1pPr>
      <a:lvl2pPr marL="243846" algn="l" defTabSz="48769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2pPr>
      <a:lvl3pPr marL="487690" algn="l" defTabSz="48769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3pPr>
      <a:lvl4pPr marL="731535" algn="l" defTabSz="48769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4pPr>
      <a:lvl5pPr marL="975381" algn="l" defTabSz="48769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5pPr>
      <a:lvl6pPr marL="1219226" algn="l" defTabSz="48769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6pPr>
      <a:lvl7pPr marL="1463071" algn="l" defTabSz="48769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7pPr>
      <a:lvl8pPr marL="1706916" algn="l" defTabSz="48769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8pPr>
      <a:lvl9pPr marL="1950761" algn="l" defTabSz="48769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png"/><Relationship Id="rId21" Type="http://schemas.openxmlformats.org/officeDocument/2006/relationships/image" Target="../media/image30.png"/><Relationship Id="rId7" Type="http://schemas.openxmlformats.org/officeDocument/2006/relationships/image" Target="../media/image16.jpe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4.pn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12" Type="http://schemas.openxmlformats.org/officeDocument/2006/relationships/image" Target="../media/image43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11" Type="http://schemas.openxmlformats.org/officeDocument/2006/relationships/image" Target="../media/image42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13" Type="http://schemas.openxmlformats.org/officeDocument/2006/relationships/image" Target="../media/image61.jpeg"/><Relationship Id="rId3" Type="http://schemas.openxmlformats.org/officeDocument/2006/relationships/image" Target="../media/image51.png"/><Relationship Id="rId7" Type="http://schemas.openxmlformats.org/officeDocument/2006/relationships/image" Target="../media/image55.jpeg"/><Relationship Id="rId12" Type="http://schemas.openxmlformats.org/officeDocument/2006/relationships/image" Target="../media/image60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11" Type="http://schemas.openxmlformats.org/officeDocument/2006/relationships/image" Target="../media/image59.jpeg"/><Relationship Id="rId5" Type="http://schemas.openxmlformats.org/officeDocument/2006/relationships/image" Target="../media/image53.jpeg"/><Relationship Id="rId10" Type="http://schemas.openxmlformats.org/officeDocument/2006/relationships/image" Target="../media/image58.jpeg"/><Relationship Id="rId4" Type="http://schemas.openxmlformats.org/officeDocument/2006/relationships/image" Target="../media/image52.png"/><Relationship Id="rId9" Type="http://schemas.openxmlformats.org/officeDocument/2006/relationships/image" Target="../media/image5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18" Type="http://schemas.openxmlformats.org/officeDocument/2006/relationships/image" Target="../media/image78.png"/><Relationship Id="rId3" Type="http://schemas.openxmlformats.org/officeDocument/2006/relationships/image" Target="../media/image63.png"/><Relationship Id="rId21" Type="http://schemas.openxmlformats.org/officeDocument/2006/relationships/image" Target="../media/image81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17" Type="http://schemas.openxmlformats.org/officeDocument/2006/relationships/image" Target="../media/image77.png"/><Relationship Id="rId2" Type="http://schemas.openxmlformats.org/officeDocument/2006/relationships/image" Target="../media/image62.png"/><Relationship Id="rId16" Type="http://schemas.openxmlformats.org/officeDocument/2006/relationships/image" Target="../media/image76.png"/><Relationship Id="rId20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5" Type="http://schemas.openxmlformats.org/officeDocument/2006/relationships/image" Target="../media/image75.png"/><Relationship Id="rId10" Type="http://schemas.openxmlformats.org/officeDocument/2006/relationships/image" Target="../media/image70.png"/><Relationship Id="rId19" Type="http://schemas.openxmlformats.org/officeDocument/2006/relationships/image" Target="../media/image79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Relationship Id="rId22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92446" y="1775009"/>
            <a:ext cx="6641293" cy="457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92446" y="1357415"/>
            <a:ext cx="6879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spc="300" dirty="0" smtClean="0">
                <a:solidFill>
                  <a:srgbClr val="0070C0"/>
                </a:solidFill>
              </a:rPr>
              <a:t>01</a:t>
            </a:r>
            <a:r>
              <a:rPr lang="en-US" altLang="ko-KR" sz="1500" b="1" spc="3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ko-KR" altLang="en-US" sz="15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사람과 사람 사이</a:t>
            </a:r>
            <a:r>
              <a:rPr lang="en-US" altLang="ko-KR" sz="15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, </a:t>
            </a:r>
            <a:r>
              <a:rPr lang="ko-KR" altLang="en-US" sz="15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사회적 </a:t>
            </a:r>
            <a:r>
              <a:rPr lang="ko-KR" altLang="en-US" sz="1500" b="1" dirty="0" err="1">
                <a:solidFill>
                  <a:schemeClr val="bg1">
                    <a:lumMod val="50000"/>
                  </a:schemeClr>
                </a:solidFill>
                <a:latin typeface="+mn-ea"/>
              </a:rPr>
              <a:t>거리두기</a:t>
            </a:r>
            <a:r>
              <a:rPr lang="ko-KR" altLang="en-US" sz="150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sz="15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캠페인 </a:t>
            </a:r>
            <a:r>
              <a:rPr lang="en-US" altLang="ko-KR" sz="1500" b="1" spc="300" dirty="0" smtClean="0">
                <a:solidFill>
                  <a:schemeClr val="bg1">
                    <a:lumMod val="50000"/>
                  </a:schemeClr>
                </a:solidFill>
              </a:rPr>
              <a:t>&amp; </a:t>
            </a:r>
            <a:r>
              <a:rPr lang="ko-KR" altLang="en-US" sz="1500" b="1" spc="300" dirty="0" err="1" smtClean="0">
                <a:solidFill>
                  <a:schemeClr val="bg1">
                    <a:lumMod val="50000"/>
                  </a:schemeClr>
                </a:solidFill>
              </a:rPr>
              <a:t>실버홈</a:t>
            </a:r>
            <a:r>
              <a:rPr lang="ko-KR" altLang="en-US" sz="1500" b="1" spc="300" dirty="0" smtClean="0">
                <a:solidFill>
                  <a:schemeClr val="bg1">
                    <a:lumMod val="50000"/>
                  </a:schemeClr>
                </a:solidFill>
              </a:rPr>
              <a:t> 소독</a:t>
            </a:r>
            <a:endParaRPr lang="ko-KR" altLang="en-US" sz="1500" b="1" spc="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제목 1"/>
          <p:cNvSpPr>
            <a:spLocks noGrp="1"/>
          </p:cNvSpPr>
          <p:nvPr>
            <p:ph type="ctrTitle"/>
          </p:nvPr>
        </p:nvSpPr>
        <p:spPr>
          <a:xfrm>
            <a:off x="1288075" y="181528"/>
            <a:ext cx="5829300" cy="773723"/>
          </a:xfrm>
        </p:spPr>
        <p:txBody>
          <a:bodyPr>
            <a:normAutofit/>
          </a:bodyPr>
          <a:lstStyle/>
          <a:p>
            <a:r>
              <a:rPr lang="ko-KR" altLang="en-US" sz="4000" b="1" spc="6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편지체" panose="02030504000101010101" pitchFamily="18" charset="-127"/>
                <a:ea typeface="문체부 쓰기 정체" panose="02030609000101010101" pitchFamily="17" charset="-127"/>
              </a:rPr>
              <a:t>월간 </a:t>
            </a:r>
            <a:r>
              <a:rPr lang="ko-KR" altLang="en-US" sz="4000" b="1" spc="600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편지체" panose="02030504000101010101" pitchFamily="18" charset="-127"/>
                <a:ea typeface="문체부 쓰기 정체" panose="02030609000101010101" pitchFamily="17" charset="-127"/>
              </a:rPr>
              <a:t>제천실버홈</a:t>
            </a:r>
            <a:endParaRPr lang="ko-KR" altLang="en-US" sz="4000" b="1" spc="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편지체" panose="02030504000101010101" pitchFamily="18" charset="-127"/>
              <a:ea typeface="문체부 쓰기 정체" panose="02030609000101010101" pitchFamily="17" charset="-127"/>
            </a:endParaRPr>
          </a:p>
        </p:txBody>
      </p:sp>
      <p:sp>
        <p:nvSpPr>
          <p:cNvPr id="23" name="부제목 2"/>
          <p:cNvSpPr>
            <a:spLocks noGrp="1"/>
          </p:cNvSpPr>
          <p:nvPr>
            <p:ph type="subTitle" idx="1"/>
          </p:nvPr>
        </p:nvSpPr>
        <p:spPr>
          <a:xfrm>
            <a:off x="-126609" y="322207"/>
            <a:ext cx="2012559" cy="1156914"/>
          </a:xfrm>
        </p:spPr>
        <p:txBody>
          <a:bodyPr>
            <a:normAutofit/>
          </a:bodyPr>
          <a:lstStyle/>
          <a:p>
            <a:r>
              <a:rPr lang="en-US" altLang="ko-KR" sz="6500" dirty="0" smtClean="0">
                <a:solidFill>
                  <a:srgbClr val="0CC4C0"/>
                </a:solidFill>
              </a:rPr>
              <a:t>03</a:t>
            </a:r>
            <a:r>
              <a:rPr lang="en-US" altLang="ko-KR" dirty="0" smtClean="0">
                <a:solidFill>
                  <a:srgbClr val="0CC4C0"/>
                </a:solidFill>
              </a:rPr>
              <a:t> 2020</a:t>
            </a:r>
            <a:endParaRPr lang="ko-KR" altLang="en-US" dirty="0">
              <a:solidFill>
                <a:srgbClr val="0CC4C0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1758465" y="983387"/>
            <a:ext cx="4969414" cy="230832"/>
          </a:xfrm>
          <a:prstGeom prst="rect">
            <a:avLst/>
          </a:prstGeom>
          <a:solidFill>
            <a:schemeClr val="bg2">
              <a:alpha val="61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900" b="1" dirty="0" smtClean="0"/>
              <a:t>주소</a:t>
            </a:r>
            <a:r>
              <a:rPr lang="ko-KR" altLang="en-US" sz="900" dirty="0" smtClean="0"/>
              <a:t> 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제천시 </a:t>
            </a:r>
            <a:r>
              <a:rPr lang="ko-KR" altLang="en-US" sz="900" dirty="0" err="1" smtClean="0"/>
              <a:t>내토로</a:t>
            </a:r>
            <a:r>
              <a:rPr lang="ko-KR" altLang="en-US" sz="900" dirty="0" smtClean="0"/>
              <a:t> </a:t>
            </a:r>
            <a:r>
              <a:rPr lang="en-US" altLang="ko-KR" sz="900" dirty="0" smtClean="0"/>
              <a:t>1117(</a:t>
            </a:r>
            <a:r>
              <a:rPr lang="ko-KR" altLang="en-US" sz="900" dirty="0" err="1" smtClean="0"/>
              <a:t>고암동</a:t>
            </a:r>
            <a:r>
              <a:rPr lang="en-US" altLang="ko-KR" sz="900" dirty="0" smtClean="0"/>
              <a:t>163)      </a:t>
            </a:r>
            <a:r>
              <a:rPr lang="ko-KR" altLang="en-US" sz="900" b="1" dirty="0" err="1" smtClean="0"/>
              <a:t>ㅣ</a:t>
            </a:r>
            <a:r>
              <a:rPr lang="en-US" altLang="ko-KR" sz="900" dirty="0" smtClean="0"/>
              <a:t>    </a:t>
            </a:r>
            <a:r>
              <a:rPr lang="ko-KR" altLang="en-US" sz="900" b="1" dirty="0" smtClean="0"/>
              <a:t>카페</a:t>
            </a:r>
            <a:r>
              <a:rPr lang="ko-KR" altLang="en-US" sz="900" dirty="0" smtClean="0"/>
              <a:t> </a:t>
            </a:r>
            <a:r>
              <a:rPr lang="en-US" altLang="ko-KR" sz="900" dirty="0" smtClean="0"/>
              <a:t> </a:t>
            </a:r>
            <a:r>
              <a:rPr lang="ko-KR" altLang="en-US" sz="900" dirty="0" smtClean="0"/>
              <a:t>http</a:t>
            </a:r>
            <a:r>
              <a:rPr lang="ko-KR" altLang="en-US" sz="900" dirty="0"/>
              <a:t>://</a:t>
            </a:r>
            <a:r>
              <a:rPr lang="ko-KR" altLang="en-US" sz="900" dirty="0" smtClean="0"/>
              <a:t>cafe.daum.net/silver.home</a:t>
            </a:r>
            <a:endParaRPr lang="ko-KR" altLang="en-US" sz="900" dirty="0"/>
          </a:p>
        </p:txBody>
      </p:sp>
      <p:sp>
        <p:nvSpPr>
          <p:cNvPr id="38" name="TextBox 37"/>
          <p:cNvSpPr txBox="1"/>
          <p:nvPr/>
        </p:nvSpPr>
        <p:spPr>
          <a:xfrm>
            <a:off x="3935523" y="7785290"/>
            <a:ext cx="2636569" cy="293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000" dirty="0" smtClean="0">
                <a:latin typeface="+mn-ea"/>
              </a:rPr>
              <a:t>…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79670" y="8274784"/>
            <a:ext cx="516018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코로나 </a:t>
            </a:r>
            <a: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19</a:t>
            </a:r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로 인해 전국적으로 사람과 사람 사이</a:t>
            </a:r>
            <a: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, </a:t>
            </a:r>
          </a:p>
          <a:p>
            <a:pPr algn="ctr"/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사회적 </a:t>
            </a:r>
            <a:r>
              <a:rPr lang="ko-KR" altLang="en-US" sz="2000" dirty="0" err="1">
                <a:latin typeface="HY얕은샘물M" panose="02030600000101010101" pitchFamily="18" charset="-127"/>
                <a:ea typeface="HY얕은샘물M" panose="02030600000101010101" pitchFamily="18" charset="-127"/>
              </a:rPr>
              <a:t>거</a:t>
            </a:r>
            <a:r>
              <a:rPr lang="ko-KR" altLang="en-US" sz="2000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리두기</a:t>
            </a:r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캠페인에 동참하고 있습니다</a:t>
            </a:r>
            <a: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.</a:t>
            </a:r>
          </a:p>
          <a:p>
            <a:pPr algn="ctr"/>
            <a: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</a:t>
            </a:r>
          </a:p>
          <a:p>
            <a:pPr algn="ctr"/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바이러스의 확산 방지를 위해 매주 화요일 주기적인 소독과 수시 청결관리</a:t>
            </a:r>
            <a: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, </a:t>
            </a:r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그리고 직원들은 꼭 마스크 착용을 하실 수 있도록 하고 있어요</a:t>
            </a:r>
            <a: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~</a:t>
            </a:r>
            <a:endParaRPr lang="ko-KR" altLang="en-US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92446" y="1451283"/>
            <a:ext cx="3407856" cy="18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340571976" descr="EMB00001af80c0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447" y="1908484"/>
            <a:ext cx="1793504" cy="2899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802624" y="1627127"/>
            <a:ext cx="4190486" cy="98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340572936" descr="EMB00001af80c0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62087" y="1878537"/>
            <a:ext cx="1973436" cy="2903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92446" y="5414210"/>
            <a:ext cx="280025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9" name="_x340571976" descr="EMB00001af80c0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045" y="5017167"/>
            <a:ext cx="1811906" cy="306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2709265" y="5030973"/>
            <a:ext cx="265657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1" name="_x340571016" descr="EMB00001af80c0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62087" y="4957012"/>
            <a:ext cx="1840537" cy="312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8871" y="1898038"/>
            <a:ext cx="1329008" cy="288440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3405" y="6426356"/>
            <a:ext cx="2636569" cy="144379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V="1">
            <a:off x="4146040" y="5015102"/>
            <a:ext cx="2581839" cy="133729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0492" y="1894951"/>
            <a:ext cx="1331022" cy="288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79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 flipV="1">
            <a:off x="112719" y="506718"/>
            <a:ext cx="6641293" cy="457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26787" y="140605"/>
            <a:ext cx="46617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spc="300" dirty="0" smtClean="0">
                <a:solidFill>
                  <a:srgbClr val="FF9900"/>
                </a:solidFill>
              </a:rPr>
              <a:t>02</a:t>
            </a:r>
            <a:r>
              <a:rPr lang="en-US" altLang="ko-KR" sz="1500" b="1" spc="300" dirty="0" smtClean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ko-KR" altLang="en-US" sz="1500" b="1" spc="300" dirty="0" err="1" smtClean="0">
                <a:solidFill>
                  <a:schemeClr val="bg2">
                    <a:lumMod val="50000"/>
                  </a:schemeClr>
                </a:solidFill>
              </a:rPr>
              <a:t>실버홈</a:t>
            </a:r>
            <a:r>
              <a:rPr lang="ko-KR" altLang="en-US" sz="1500" b="1" spc="3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altLang="ko-KR" sz="1500" b="1" spc="300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ko-KR" altLang="en-US" sz="1500" b="1" spc="300" dirty="0" smtClean="0">
                <a:solidFill>
                  <a:schemeClr val="bg2">
                    <a:lumMod val="50000"/>
                  </a:schemeClr>
                </a:solidFill>
              </a:rPr>
              <a:t>치매</a:t>
            </a:r>
            <a:r>
              <a:rPr lang="en-US" altLang="ko-KR" sz="1500" b="1" spc="300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  <a:r>
              <a:rPr lang="ko-KR" altLang="en-US" sz="1500" b="1" spc="300" dirty="0" smtClean="0">
                <a:solidFill>
                  <a:schemeClr val="bg2">
                    <a:lumMod val="50000"/>
                  </a:schemeClr>
                </a:solidFill>
              </a:rPr>
              <a:t>여가</a:t>
            </a:r>
            <a:r>
              <a:rPr lang="en-US" altLang="ko-KR" sz="1500" b="1" spc="300" dirty="0" smtClean="0">
                <a:solidFill>
                  <a:schemeClr val="bg2">
                    <a:lumMod val="50000"/>
                  </a:schemeClr>
                </a:solidFill>
              </a:rPr>
              <a:t>)</a:t>
            </a:r>
            <a:r>
              <a:rPr lang="ko-KR" altLang="en-US" sz="1500" b="1" spc="300" dirty="0" smtClean="0">
                <a:solidFill>
                  <a:schemeClr val="bg2">
                    <a:lumMod val="50000"/>
                  </a:schemeClr>
                </a:solidFill>
              </a:rPr>
              <a:t>프로그램</a:t>
            </a:r>
            <a:endParaRPr lang="ko-KR" altLang="en-US" sz="1500" b="1" spc="3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5484" y="3561347"/>
            <a:ext cx="3739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latin typeface="함초롬돋움 확장" panose="02030504000101010101" pitchFamily="18" charset="-127"/>
                <a:ea typeface="함초롬돋움 확장" panose="02030504000101010101" pitchFamily="18" charset="-127"/>
              </a:rPr>
              <a:t>1</a:t>
            </a:r>
            <a:r>
              <a:rPr lang="en-US" altLang="ko-KR" dirty="0">
                <a:latin typeface="함초롬돋움 확장" panose="02030504000101010101" pitchFamily="18" charset="-127"/>
                <a:ea typeface="함초롬돋움 확장" panose="02030504000101010101" pitchFamily="18" charset="-127"/>
              </a:rPr>
              <a:t>1</a:t>
            </a:r>
            <a:endParaRPr lang="ko-KR" altLang="en-US" sz="1050" dirty="0">
              <a:latin typeface="함초롬돋움 확장" panose="02030504000101010101" pitchFamily="18" charset="-127"/>
              <a:ea typeface="함초롬돋움 확장" panose="0203050400010101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264" y="667930"/>
            <a:ext cx="2111446" cy="1133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017" y="667930"/>
            <a:ext cx="2074460" cy="1133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6045" y="667930"/>
            <a:ext cx="1965444" cy="1133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264" y="1972815"/>
            <a:ext cx="1347171" cy="11661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196" y="3269476"/>
            <a:ext cx="1820768" cy="1820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0964" y="3269477"/>
            <a:ext cx="2638513" cy="1820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477" y="3269476"/>
            <a:ext cx="1719618" cy="1820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9771" y="1945082"/>
            <a:ext cx="1318181" cy="11548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6288" y="1933095"/>
            <a:ext cx="1523189" cy="11668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138" y="5132738"/>
            <a:ext cx="1153421" cy="1936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그림 32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193" y="1933302"/>
            <a:ext cx="1808503" cy="6188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6847" y="2552131"/>
            <a:ext cx="1915398" cy="717344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5991" y="5126585"/>
            <a:ext cx="1479438" cy="8920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1435" y="6161465"/>
            <a:ext cx="1574853" cy="908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6861" y="5128768"/>
            <a:ext cx="1472616" cy="8898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" name="그림 37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2410" y="6161465"/>
            <a:ext cx="1437068" cy="908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7963" y="5126843"/>
            <a:ext cx="1782201" cy="8918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" name="그림 39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7117" y="6101139"/>
            <a:ext cx="1773048" cy="968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" name="그림 40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618" y="7212342"/>
            <a:ext cx="1731346" cy="1287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928" y="8642636"/>
            <a:ext cx="2759024" cy="1156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3" name="그림 42"/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8787" y="7212342"/>
            <a:ext cx="2013284" cy="1287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4" name="그림 43"/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7952" y="8624593"/>
            <a:ext cx="1068920" cy="1174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5" name="TextBox 44"/>
          <p:cNvSpPr txBox="1"/>
          <p:nvPr/>
        </p:nvSpPr>
        <p:spPr>
          <a:xfrm>
            <a:off x="4305386" y="7483642"/>
            <a:ext cx="24486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근력을  유지하기 위해 </a:t>
            </a:r>
            <a:endParaRPr lang="en-US" altLang="ko-KR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r>
              <a:rPr lang="ko-KR" altLang="en-US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바디스파이더와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맨손체조</a:t>
            </a:r>
            <a:endParaRPr lang="en-US" altLang="ko-KR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인지기능 유지를 위해 </a:t>
            </a:r>
            <a:endParaRPr lang="en-US" altLang="ko-KR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만들기 그리기 색칠하기 </a:t>
            </a:r>
            <a:r>
              <a:rPr lang="ko-KR" altLang="en-US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노래부르기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</a:t>
            </a:r>
            <a:endParaRPr lang="en-US" altLang="ko-KR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사회적응을 위해 </a:t>
            </a:r>
            <a:endParaRPr lang="en-US" altLang="ko-KR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관공서 알아보기 </a:t>
            </a:r>
            <a:r>
              <a:rPr lang="ko-KR" altLang="en-US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가족이름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말하기 세상뉴스알아보기등</a:t>
            </a:r>
            <a:endParaRPr lang="en-US" altLang="ko-KR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다양한 프로그램을 진행하였습니다</a:t>
            </a:r>
            <a:r>
              <a:rPr lang="en-US" altLang="ko-KR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.</a:t>
            </a:r>
            <a:endParaRPr lang="ko-KR" altLang="en-US" dirty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154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 flipV="1">
            <a:off x="108353" y="551904"/>
            <a:ext cx="6641293" cy="457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108285" y="108309"/>
            <a:ext cx="3866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spc="300" dirty="0" smtClean="0">
                <a:solidFill>
                  <a:srgbClr val="FF9900"/>
                </a:solidFill>
              </a:rPr>
              <a:t>03</a:t>
            </a:r>
            <a:r>
              <a:rPr lang="en-US" altLang="ko-KR" sz="1500" b="1" spc="300" dirty="0" smtClean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ko-KR" altLang="en-US" sz="1500" b="1" spc="300" dirty="0" err="1" smtClean="0">
                <a:solidFill>
                  <a:schemeClr val="bg2">
                    <a:lumMod val="50000"/>
                  </a:schemeClr>
                </a:solidFill>
              </a:rPr>
              <a:t>실버홈</a:t>
            </a:r>
            <a:r>
              <a:rPr lang="ko-KR" altLang="en-US" sz="1500" b="1" spc="300" dirty="0" smtClean="0">
                <a:solidFill>
                  <a:schemeClr val="bg2">
                    <a:lumMod val="50000"/>
                  </a:schemeClr>
                </a:solidFill>
              </a:rPr>
              <a:t> 일상</a:t>
            </a:r>
            <a:endParaRPr lang="ko-KR" altLang="en-US" sz="1600" b="1" spc="3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89" y="681524"/>
            <a:ext cx="1938109" cy="15204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2709" y="676941"/>
            <a:ext cx="2002343" cy="14441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0527" y="697047"/>
            <a:ext cx="2259120" cy="14441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53" y="2352586"/>
            <a:ext cx="1938109" cy="13285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53" y="3925482"/>
            <a:ext cx="1918945" cy="14969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6837" y="3925482"/>
            <a:ext cx="2068215" cy="14969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8949" y="3925482"/>
            <a:ext cx="2184601" cy="14969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34" y="5666733"/>
            <a:ext cx="1995328" cy="17777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6837" y="5701053"/>
            <a:ext cx="2068215" cy="17434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4663" y="7688812"/>
            <a:ext cx="2152561" cy="18782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490527" y="7688813"/>
            <a:ext cx="2112876" cy="9092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V="1">
            <a:off x="4528949" y="8725695"/>
            <a:ext cx="2097409" cy="84138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58979" y="2514600"/>
            <a:ext cx="40545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우리어르신들께서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보내신 </a:t>
            </a:r>
            <a:r>
              <a:rPr lang="en-US" altLang="ko-KR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3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월의 일상들</a:t>
            </a:r>
            <a:r>
              <a:rPr lang="en-US" altLang="ko-KR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~~~</a:t>
            </a:r>
          </a:p>
          <a:p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선생님과 퍼즐을 맞추며 두런두런 </a:t>
            </a:r>
            <a:r>
              <a:rPr lang="ko-KR" altLang="en-US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이야기꽃도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피우고</a:t>
            </a:r>
            <a:endParaRPr lang="en-US" altLang="ko-KR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r>
              <a:rPr lang="ko-KR" altLang="en-US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함께모여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낚시도 해보시며 즐겁게 </a:t>
            </a:r>
            <a:r>
              <a:rPr lang="en-US" altLang="ko-KR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3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월 보냈습니다</a:t>
            </a:r>
            <a:r>
              <a:rPr lang="en-US" altLang="ko-KR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~~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15427" y="5666733"/>
            <a:ext cx="22981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무료한 일상을 볼링으로 </a:t>
            </a:r>
            <a:r>
              <a:rPr lang="ko-KR" altLang="en-US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날려보리고</a:t>
            </a:r>
            <a:endParaRPr lang="en-US" altLang="ko-KR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공깃돌로 탑 쌓기도 하시며</a:t>
            </a:r>
            <a:endParaRPr lang="en-US" altLang="ko-KR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선생님 </a:t>
            </a:r>
            <a:r>
              <a:rPr lang="ko-KR" altLang="en-US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힘드실까봐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함께 이야기를 나누며 </a:t>
            </a:r>
            <a:r>
              <a:rPr lang="ko-KR" altLang="en-US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수건정리도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도와드립니다</a:t>
            </a:r>
            <a:r>
              <a:rPr lang="en-US" altLang="ko-KR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.</a:t>
            </a:r>
          </a:p>
          <a:p>
            <a:endParaRPr lang="ko-KR" altLang="en-US" dirty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743" y="7688812"/>
            <a:ext cx="193810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3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월을 마무리하며 봄의 기운을 살며시 느껴봅니다</a:t>
            </a:r>
            <a:endParaRPr lang="en-US" altLang="ko-KR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하루하루 바쁘게 살아온 </a:t>
            </a:r>
            <a:r>
              <a:rPr lang="en-US" altLang="ko-KR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3</a:t>
            </a:r>
            <a:r>
              <a:rPr lang="ko-KR" altLang="en-US" dirty="0">
                <a:latin typeface="HY얕은샘물M" panose="02030600000101010101" pitchFamily="18" charset="-127"/>
                <a:ea typeface="HY얕은샘물M" panose="02030600000101010101" pitchFamily="18" charset="-127"/>
              </a:rPr>
              <a:t>월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을 </a:t>
            </a:r>
            <a:r>
              <a:rPr lang="ko-KR" altLang="en-US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뒤돌와보니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</a:t>
            </a:r>
            <a:r>
              <a:rPr lang="ko-KR" altLang="en-US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어르신들과보낸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</a:t>
            </a:r>
            <a:r>
              <a:rPr lang="ko-KR" altLang="en-US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그하루하루가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</a:t>
            </a:r>
            <a:r>
              <a:rPr lang="ko-KR" altLang="en-US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감사고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소중한 </a:t>
            </a:r>
            <a:r>
              <a:rPr lang="ko-KR" altLang="en-US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나날이었음을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떠올려봅니다</a:t>
            </a:r>
            <a:r>
              <a:rPr lang="en-US" altLang="ko-KR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.</a:t>
            </a:r>
            <a:endParaRPr lang="ko-KR" altLang="en-US" dirty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784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 flipV="1">
            <a:off x="108353" y="551904"/>
            <a:ext cx="6641293" cy="457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08285" y="108309"/>
            <a:ext cx="3866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spc="300" dirty="0" smtClean="0">
                <a:solidFill>
                  <a:srgbClr val="FF9900"/>
                </a:solidFill>
              </a:rPr>
              <a:t>04</a:t>
            </a:r>
            <a:r>
              <a:rPr lang="en-US" altLang="ko-KR" sz="1500" b="1" spc="300" dirty="0" smtClean="0">
                <a:solidFill>
                  <a:schemeClr val="bg2">
                    <a:lumMod val="50000"/>
                  </a:schemeClr>
                </a:solidFill>
              </a:rPr>
              <a:t>  3</a:t>
            </a:r>
            <a:r>
              <a:rPr lang="ko-KR" altLang="en-US" sz="1500" b="1" spc="300" dirty="0" smtClean="0">
                <a:solidFill>
                  <a:schemeClr val="bg2">
                    <a:lumMod val="50000"/>
                  </a:schemeClr>
                </a:solidFill>
              </a:rPr>
              <a:t>월의 </a:t>
            </a:r>
            <a:r>
              <a:rPr lang="ko-KR" altLang="en-US" sz="1500" b="1" spc="300" dirty="0" err="1" smtClean="0">
                <a:solidFill>
                  <a:schemeClr val="bg2">
                    <a:lumMod val="50000"/>
                  </a:schemeClr>
                </a:solidFill>
              </a:rPr>
              <a:t>생신잔치</a:t>
            </a:r>
            <a:endParaRPr lang="ko-KR" altLang="en-US" sz="1600" b="1" spc="3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285" y="802106"/>
            <a:ext cx="3453062" cy="26629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9685" y="782001"/>
            <a:ext cx="3059961" cy="26629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285" y="4989094"/>
            <a:ext cx="2887578" cy="238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0454" y="4989094"/>
            <a:ext cx="3059961" cy="238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285" y="7700158"/>
            <a:ext cx="2887578" cy="18809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770021" y="3649474"/>
            <a:ext cx="55103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3/12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일 임</a:t>
            </a:r>
            <a:r>
              <a:rPr lang="en-US" altLang="ko-KR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*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복 어르신 생신입니다</a:t>
            </a:r>
            <a:endParaRPr lang="en-US" altLang="ko-KR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r>
              <a:rPr lang="ko-KR" altLang="en-US" dirty="0" err="1">
                <a:latin typeface="HY얕은샘물M" panose="02030600000101010101" pitchFamily="18" charset="-127"/>
                <a:ea typeface="HY얕은샘물M" panose="02030600000101010101" pitchFamily="18" charset="-127"/>
              </a:rPr>
              <a:t>실버홈</a:t>
            </a:r>
            <a:r>
              <a:rPr lang="ko-KR" altLang="en-US" dirty="0">
                <a:latin typeface="HY얕은샘물M" panose="02030600000101010101" pitchFamily="18" charset="-127"/>
                <a:ea typeface="HY얕은샘물M" panose="02030600000101010101" pitchFamily="18" charset="-127"/>
              </a:rPr>
              <a:t> 국장님도 </a:t>
            </a:r>
            <a:r>
              <a:rPr lang="ko-KR" altLang="en-US" dirty="0" err="1">
                <a:latin typeface="HY얕은샘물M" panose="02030600000101010101" pitchFamily="18" charset="-127"/>
                <a:ea typeface="HY얕은샘물M" panose="02030600000101010101" pitchFamily="18" charset="-127"/>
              </a:rPr>
              <a:t>같은날이</a:t>
            </a:r>
            <a:r>
              <a:rPr lang="ko-KR" altLang="en-US" dirty="0">
                <a:latin typeface="HY얕은샘물M" panose="02030600000101010101" pitchFamily="18" charset="-127"/>
                <a:ea typeface="HY얕은샘물M" panose="02030600000101010101" pitchFamily="18" charset="-127"/>
              </a:rPr>
              <a:t> 생일이라 함께 촛불을 끄셨습니다</a:t>
            </a:r>
            <a:r>
              <a:rPr lang="en-US" altLang="ko-KR" dirty="0">
                <a:latin typeface="HY얕은샘물M" panose="02030600000101010101" pitchFamily="18" charset="-127"/>
                <a:ea typeface="HY얕은샘물M" panose="02030600000101010101" pitchFamily="18" charset="-127"/>
              </a:rPr>
              <a:t>.</a:t>
            </a:r>
            <a:endParaRPr lang="ko-KR" altLang="en-US" dirty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코로나로 인해 가족이 아닌 </a:t>
            </a:r>
            <a:r>
              <a:rPr lang="ko-KR" altLang="en-US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실버홈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선생님들과 함께 행복한 시간을 가졌습니다</a:t>
            </a:r>
            <a:endParaRPr lang="en-US" altLang="ko-KR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12100" y="8386728"/>
            <a:ext cx="363754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3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월</a:t>
            </a:r>
            <a:r>
              <a:rPr lang="en-US" altLang="ko-KR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30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일 권</a:t>
            </a:r>
            <a:r>
              <a:rPr lang="en-US" altLang="ko-KR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*</a:t>
            </a:r>
            <a:r>
              <a:rPr lang="ko-KR" altLang="en-US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례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어르신 생신입니다</a:t>
            </a:r>
            <a:endParaRPr lang="en-US" altLang="ko-KR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주간보호 어르신들과 선생님들의 </a:t>
            </a:r>
            <a:r>
              <a:rPr lang="ko-KR" altLang="en-US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축하속에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생신을 맞이하셨습니다</a:t>
            </a:r>
            <a:r>
              <a:rPr lang="en-US" altLang="ko-KR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.</a:t>
            </a:r>
          </a:p>
          <a:p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어르신의 환한 미소에 마음이 따뜻해집니다</a:t>
            </a:r>
            <a:r>
              <a:rPr lang="en-US" altLang="ko-KR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.</a:t>
            </a:r>
          </a:p>
          <a:p>
            <a:endParaRPr lang="en-US" altLang="ko-KR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endParaRPr lang="en-US" altLang="ko-KR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endParaRPr lang="ko-KR" altLang="en-US" dirty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281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 flipV="1">
            <a:off x="108353" y="551904"/>
            <a:ext cx="6641293" cy="457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51134" y="130826"/>
            <a:ext cx="46846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spc="300" dirty="0" smtClean="0">
                <a:solidFill>
                  <a:srgbClr val="FF9900"/>
                </a:solidFill>
              </a:rPr>
              <a:t>05</a:t>
            </a:r>
            <a:r>
              <a:rPr lang="en-US" altLang="ko-KR" sz="1500" b="1" spc="300" dirty="0" smtClean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ko-KR" altLang="en-US" sz="2000" b="1" spc="300" dirty="0" err="1" smtClean="0">
                <a:solidFill>
                  <a:schemeClr val="bg2">
                    <a:lumMod val="50000"/>
                  </a:schemeClr>
                </a:solidFill>
              </a:rPr>
              <a:t>촉탁의진료</a:t>
            </a:r>
            <a:r>
              <a:rPr lang="ko-KR" altLang="en-US" sz="2000" b="1" spc="300" dirty="0" smtClean="0">
                <a:solidFill>
                  <a:schemeClr val="bg2">
                    <a:lumMod val="50000"/>
                  </a:schemeClr>
                </a:solidFill>
              </a:rPr>
              <a:t>  및 가정간호방문</a:t>
            </a:r>
            <a:endParaRPr lang="ko-KR" altLang="en-US" sz="2000" b="1" spc="3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08354" y="4583668"/>
            <a:ext cx="36174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spc="300" dirty="0" smtClean="0">
                <a:solidFill>
                  <a:srgbClr val="FF9900"/>
                </a:solidFill>
              </a:rPr>
              <a:t>06 </a:t>
            </a:r>
            <a:r>
              <a:rPr lang="ko-KR" altLang="en-US" sz="2000" b="1" spc="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기능회복훈련</a:t>
            </a:r>
            <a:r>
              <a:rPr lang="en-US" altLang="ko-KR" sz="2000" b="1" spc="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ko-KR" altLang="en-US" sz="2000" b="1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08352" y="5045333"/>
            <a:ext cx="6641293" cy="457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4116665" y="637977"/>
            <a:ext cx="250249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050" dirty="0" smtClean="0"/>
          </a:p>
          <a:p>
            <a:endParaRPr lang="en-US" altLang="ko-KR" sz="105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2091339" y="8410425"/>
            <a:ext cx="4107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신체 기능의 복원을 목적으로 시행하는 여러가지 훈련과정</a:t>
            </a:r>
            <a:endParaRPr lang="en-US" altLang="ko-KR" sz="2000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algn="ctr"/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장애에 대하여 신체적</a:t>
            </a:r>
            <a: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. </a:t>
            </a:r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심리적</a:t>
            </a:r>
            <a: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. </a:t>
            </a:r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사회적</a:t>
            </a:r>
            <a: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.</a:t>
            </a:r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으로 최대의</a:t>
            </a:r>
            <a:endParaRPr lang="en-US" altLang="ko-KR" sz="2000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algn="ctr"/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유용성을 발휘할 수 있도록 회복시키기 위한 훈련입니다</a:t>
            </a:r>
            <a: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.</a:t>
            </a:r>
            <a:endParaRPr lang="en-US" altLang="ko-KR" sz="2000" dirty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241" y="633510"/>
            <a:ext cx="2925906" cy="18514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241" y="2609951"/>
            <a:ext cx="2925905" cy="19737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3755" y="659178"/>
            <a:ext cx="3225408" cy="18257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326990" y="2596405"/>
            <a:ext cx="32254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3</a:t>
            </a:r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월 촉탁의 </a:t>
            </a:r>
            <a:r>
              <a:rPr lang="ko-KR" altLang="en-US" sz="2000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방문진료</a:t>
            </a:r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입니다</a:t>
            </a:r>
            <a:endParaRPr lang="en-US" altLang="ko-KR" sz="2000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어르신들 건강상태가 변화가 있으신지 꼼꼼하게 차트를 보시며 상담도 해주시고 어르신들 불편한 곳이 있으신지 </a:t>
            </a:r>
            <a:r>
              <a:rPr lang="ko-KR" altLang="en-US" sz="2000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여쭤보십니다</a:t>
            </a:r>
            <a:endParaRPr lang="en-US" altLang="ko-KR" sz="2000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코로나 </a:t>
            </a:r>
            <a: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19</a:t>
            </a:r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로 인해 </a:t>
            </a:r>
            <a:r>
              <a:rPr lang="ko-KR" altLang="en-US" sz="2000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모든게</a:t>
            </a:r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조심해 지는 나날 입니다 </a:t>
            </a:r>
            <a:endParaRPr lang="ko-KR" altLang="en-US" sz="2000" dirty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241" y="5152608"/>
            <a:ext cx="1379252" cy="14047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9493" y="5118740"/>
            <a:ext cx="1569493" cy="15002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8059" y="5192151"/>
            <a:ext cx="1541104" cy="12846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241" y="6680575"/>
            <a:ext cx="1379252" cy="1398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3193" y="6680498"/>
            <a:ext cx="1462953" cy="13989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9846" y="6680498"/>
            <a:ext cx="1808883" cy="13989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2429" y="6644913"/>
            <a:ext cx="1526734" cy="14701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2685" y="5183428"/>
            <a:ext cx="1786043" cy="13507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29611" y="8203568"/>
            <a:ext cx="1339882" cy="1530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600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 flipV="1">
            <a:off x="94790" y="486189"/>
            <a:ext cx="6641293" cy="457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9464" y="132630"/>
            <a:ext cx="3998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07</a:t>
            </a:r>
            <a:r>
              <a:rPr kumimoji="0" lang="en-US" altLang="ko-KR" sz="15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1500" b="1" spc="300" dirty="0" err="1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맑은 고딕" panose="020B0503020000020004" pitchFamily="50" charset="-127"/>
              </a:rPr>
              <a:t>실버홈</a:t>
            </a:r>
            <a:r>
              <a:rPr kumimoji="0" lang="ko-KR" altLang="en-US" sz="15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의 </a:t>
            </a:r>
            <a:r>
              <a:rPr kumimoji="0" lang="ko-KR" altLang="en-US" sz="1500" b="1" i="0" u="none" strike="noStrike" kern="1200" cap="none" spc="30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먹거리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40175" y="656665"/>
            <a:ext cx="24178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푸짐한 </a:t>
            </a:r>
            <a:r>
              <a:rPr kumimoji="0" lang="ko-KR" alt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송어회와</a:t>
            </a:r>
            <a:r>
              <a:rPr kumimoji="0" lang="ko-KR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 야채를 </a:t>
            </a:r>
            <a:endParaRPr kumimoji="0" lang="en-US" altLang="ko-KR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그릇에 듬뿍 담아</a:t>
            </a:r>
            <a:r>
              <a:rPr lang="en-US" altLang="ko-KR" dirty="0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~</a:t>
            </a:r>
          </a:p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새콤달콤</a:t>
            </a:r>
            <a:r>
              <a:rPr kumimoji="0" lang="ko-KR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 초고추장을 얹어서</a:t>
            </a:r>
            <a:endParaRPr kumimoji="0" lang="en-US" altLang="ko-KR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어르신들 상에 차려 드려봅니다</a:t>
            </a:r>
            <a:endParaRPr kumimoji="0" lang="en-US" altLang="ko-KR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2296" y="2833004"/>
            <a:ext cx="22559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dirty="0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버섯과 대파</a:t>
            </a:r>
            <a:r>
              <a:rPr lang="en-US" altLang="ko-KR" sz="1400" dirty="0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,</a:t>
            </a:r>
            <a:r>
              <a:rPr lang="ko-KR" altLang="en-US" sz="1400" dirty="0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당근을 송송 썰어 넣어</a:t>
            </a:r>
            <a:endParaRPr lang="en-US" altLang="ko-KR" sz="1400" dirty="0" smtClean="0">
              <a:solidFill>
                <a:prstClr val="black"/>
              </a:solidFill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달달하고 부드러운 불고기 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한쌈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~~</a:t>
            </a:r>
          </a:p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dirty="0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매콤하게 볶아낸 닭갈비</a:t>
            </a:r>
            <a:r>
              <a:rPr lang="en-US" altLang="ko-KR" sz="1400" dirty="0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~</a:t>
            </a:r>
          </a:p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매콤달콤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 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닭봉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 볶음</a:t>
            </a: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90616" y="6817557"/>
            <a:ext cx="30498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 err="1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새콤달콤</a:t>
            </a:r>
            <a:r>
              <a:rPr lang="ko-KR" altLang="en-US" sz="900" dirty="0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 </a:t>
            </a:r>
            <a:r>
              <a:rPr lang="ko-KR" altLang="en-US" sz="900" dirty="0" err="1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쌈무에</a:t>
            </a:r>
            <a:r>
              <a:rPr lang="ko-KR" altLang="en-US" sz="900" dirty="0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 </a:t>
            </a:r>
            <a:r>
              <a:rPr lang="ko-KR" altLang="en-US" sz="900" dirty="0" err="1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채썰어</a:t>
            </a:r>
            <a:r>
              <a:rPr lang="ko-KR" altLang="en-US" sz="900" dirty="0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 놓은 과일과 맛살 </a:t>
            </a:r>
            <a:r>
              <a:rPr lang="ko-KR" altLang="en-US" sz="900" dirty="0" err="1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세발나물을</a:t>
            </a:r>
            <a:endParaRPr lang="en-US" altLang="ko-KR" sz="900" dirty="0" smtClean="0">
              <a:solidFill>
                <a:prstClr val="black"/>
              </a:solidFill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돌돌말아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 상큼한 소스에 콕 찍어 입에 쏘</a:t>
            </a:r>
            <a:r>
              <a:rPr kumimoji="0" lang="en-US" altLang="ko-KR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~~~~</a:t>
            </a: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옥</a:t>
            </a:r>
            <a:endParaRPr kumimoji="0" lang="en-US" altLang="ko-KR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명란젓은 참기름과 </a:t>
            </a:r>
            <a:r>
              <a:rPr lang="ko-KR" altLang="en-US" sz="900" dirty="0" err="1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다진파</a:t>
            </a:r>
            <a:r>
              <a:rPr lang="ko-KR" altLang="en-US" sz="900" dirty="0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 참깨를 듬뿍 넣어 무쳐주고</a:t>
            </a:r>
            <a:endParaRPr lang="en-US" altLang="ko-KR" sz="900" dirty="0" smtClean="0">
              <a:solidFill>
                <a:prstClr val="black"/>
              </a:solidFill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껍질을 까서 두들겨 매콤한 양념을 한 더덕 무침</a:t>
            </a:r>
            <a:endParaRPr kumimoji="0" lang="en-US" altLang="ko-KR" sz="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단백질과 비타민을 듬뿍 공급해주는 참나물 겉절이</a:t>
            </a:r>
            <a:endParaRPr lang="en-US" altLang="ko-KR" sz="900" dirty="0" smtClean="0">
              <a:solidFill>
                <a:prstClr val="black"/>
              </a:solidFill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dirty="0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입안에 봄기운이 물씬 느껴지는 </a:t>
            </a:r>
            <a:r>
              <a:rPr lang="en-US" altLang="ko-KR" sz="900" dirty="0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3</a:t>
            </a:r>
            <a:r>
              <a:rPr lang="ko-KR" altLang="en-US" sz="900" dirty="0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월의 먹거리입니다</a:t>
            </a:r>
            <a:endParaRPr kumimoji="0" lang="en-US" altLang="ko-K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610" y="9251103"/>
            <a:ext cx="40270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인기만점인 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찐고구마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, </a:t>
            </a:r>
            <a:r>
              <a:rPr lang="ko-KR" altLang="en-US" sz="1400" dirty="0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시원한 잔치국수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,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상큼한 과일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.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보드라운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샌드위치등을 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식사 사이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사이 출출할 때 드리면 맛나게 한입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~~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드시지요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..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1663" y="8250675"/>
            <a:ext cx="1050386" cy="15015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24" y="7786568"/>
            <a:ext cx="950028" cy="1464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7498" y="7785818"/>
            <a:ext cx="924838" cy="13653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453211" y="8287387"/>
            <a:ext cx="1198444" cy="14648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385" y="596148"/>
            <a:ext cx="2457734" cy="17520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5642" y="598050"/>
            <a:ext cx="1528549" cy="17570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6979" y="2440530"/>
            <a:ext cx="1047466" cy="16491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0261" y="7795947"/>
            <a:ext cx="1727910" cy="13551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3660" y="5473938"/>
            <a:ext cx="662423" cy="13609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2194" y="5414034"/>
            <a:ext cx="824605" cy="13609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9916" y="2479886"/>
            <a:ext cx="1554960" cy="16417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6796" y="2479886"/>
            <a:ext cx="1529288" cy="8424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4789" y="4271619"/>
            <a:ext cx="1133053" cy="20320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2588" y="4250228"/>
            <a:ext cx="1910687" cy="20534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5206795" y="3404211"/>
            <a:ext cx="1529288" cy="6640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74" y="6421377"/>
            <a:ext cx="1004378" cy="12569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4022" y="6421376"/>
            <a:ext cx="813476" cy="12569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1933" y="6410961"/>
            <a:ext cx="842740" cy="12509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9108" y="6131478"/>
            <a:ext cx="1129713" cy="7024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8446" y="6411997"/>
            <a:ext cx="1020698" cy="12662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8" name="그림 37"/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5461" y="4186081"/>
            <a:ext cx="1378565" cy="11699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1" name="TextBox 30"/>
          <p:cNvSpPr txBox="1"/>
          <p:nvPr/>
        </p:nvSpPr>
        <p:spPr>
          <a:xfrm>
            <a:off x="3159592" y="4389148"/>
            <a:ext cx="225592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dirty="0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파닥파닥</a:t>
            </a:r>
            <a:r>
              <a:rPr lang="en-US" altLang="ko-KR" sz="1400" dirty="0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~ </a:t>
            </a:r>
            <a:r>
              <a:rPr lang="ko-KR" altLang="en-US" sz="1400" dirty="0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신선한 삼치를 반으로 갈라</a:t>
            </a:r>
            <a:endParaRPr lang="en-US" altLang="ko-KR" sz="1400" dirty="0" smtClean="0">
              <a:solidFill>
                <a:prstClr val="black"/>
              </a:solidFill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깨끗한 식용유 한번 둘러 자글자글 구워낸</a:t>
            </a: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dirty="0" err="1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삼치구이의</a:t>
            </a:r>
            <a:r>
              <a:rPr lang="ko-KR" altLang="en-US" sz="1400" dirty="0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 담백한 맛</a:t>
            </a:r>
            <a:r>
              <a:rPr lang="en-US" altLang="ko-KR" sz="1400" dirty="0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~</a:t>
            </a:r>
          </a:p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하얀 쌀밥 위에 얹어 한입 드시면</a:t>
            </a: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dirty="0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그렇게 맛이 좋을 수가 없지요</a:t>
            </a:r>
            <a:r>
              <a:rPr lang="en-US" altLang="ko-KR" sz="1400" dirty="0" smtClean="0">
                <a:solidFill>
                  <a:prstClr val="black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~</a:t>
            </a: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2697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ww.home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14123</TotalTime>
  <Words>398</Words>
  <Application>Microsoft Office PowerPoint</Application>
  <PresentationFormat>A4 용지(210x297mm)</PresentationFormat>
  <Paragraphs>64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6</vt:i4>
      </vt:variant>
    </vt:vector>
  </HeadingPairs>
  <TitlesOfParts>
    <vt:vector size="18" baseType="lpstr">
      <vt:lpstr>HY얕은샘물M</vt:lpstr>
      <vt:lpstr>微软雅黑</vt:lpstr>
      <vt:lpstr>宋体</vt:lpstr>
      <vt:lpstr>맑은 고딕</vt:lpstr>
      <vt:lpstr>문체부 쓰기 정체</vt:lpstr>
      <vt:lpstr>함초롬돋움 확장</vt:lpstr>
      <vt:lpstr>휴먼편지체</vt:lpstr>
      <vt:lpstr>Arial</vt:lpstr>
      <vt:lpstr>Calibri</vt:lpstr>
      <vt:lpstr>Calibri Light</vt:lpstr>
      <vt:lpstr>Office 테마</vt:lpstr>
      <vt:lpstr>www.homeppt.com</vt:lpstr>
      <vt:lpstr>월간 제천실버홈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za</dc:creator>
  <cp:lastModifiedBy>Windows 사용자</cp:lastModifiedBy>
  <cp:revision>624</cp:revision>
  <cp:lastPrinted>2020-03-11T04:35:06Z</cp:lastPrinted>
  <dcterms:created xsi:type="dcterms:W3CDTF">2018-09-22T07:42:35Z</dcterms:created>
  <dcterms:modified xsi:type="dcterms:W3CDTF">2020-04-10T01:02:44Z</dcterms:modified>
</cp:coreProperties>
</file>