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8"/>
  </p:notesMasterIdLst>
  <p:sldIdLst>
    <p:sldId id="282" r:id="rId3"/>
    <p:sldId id="279" r:id="rId4"/>
    <p:sldId id="271" r:id="rId5"/>
    <p:sldId id="286" r:id="rId6"/>
    <p:sldId id="288" r:id="rId7"/>
  </p:sldIdLst>
  <p:sldSz cx="6858000" cy="9906000" type="A4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a" initials="z" lastIdx="5" clrIdx="0">
    <p:extLst>
      <p:ext uri="{19B8F6BF-5375-455C-9EA6-DF929625EA0E}">
        <p15:presenceInfo xmlns:p15="http://schemas.microsoft.com/office/powerpoint/2012/main" userId="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C4C0"/>
    <a:srgbClr val="0EE2DD"/>
    <a:srgbClr val="9966FF"/>
    <a:srgbClr val="D60093"/>
    <a:srgbClr val="EF8011"/>
    <a:srgbClr val="33CC33"/>
    <a:srgbClr val="71ADF5"/>
    <a:srgbClr val="FFDD7D"/>
    <a:srgbClr val="FFF2CC"/>
    <a:srgbClr val="E7E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80" d="100"/>
          <a:sy n="80" d="100"/>
        </p:scale>
        <p:origin x="29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176" y="0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/>
          <a:lstStyle>
            <a:lvl1pPr algn="r">
              <a:defRPr sz="1200"/>
            </a:lvl1pPr>
          </a:lstStyle>
          <a:p>
            <a:fld id="{D5BAF535-1C1C-4B81-B645-77FCBA2DF23C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2538"/>
            <a:ext cx="23399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4" tIns="45858" rIns="91714" bIns="4585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340" y="4822348"/>
            <a:ext cx="5513075" cy="3947003"/>
          </a:xfrm>
          <a:prstGeom prst="rect">
            <a:avLst/>
          </a:prstGeom>
        </p:spPr>
        <p:txBody>
          <a:bodyPr vert="horz" lIns="91714" tIns="45858" rIns="91714" bIns="45858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518963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176" y="9518963"/>
            <a:ext cx="2985983" cy="502925"/>
          </a:xfrm>
          <a:prstGeom prst="rect">
            <a:avLst/>
          </a:prstGeom>
        </p:spPr>
        <p:txBody>
          <a:bodyPr vert="horz" lIns="91714" tIns="45858" rIns="91714" bIns="45858" rtlCol="0" anchor="b"/>
          <a:lstStyle>
            <a:lvl1pPr algn="r">
              <a:defRPr sz="1200"/>
            </a:lvl1pPr>
          </a:lstStyle>
          <a:p>
            <a:fld id="{EA2F9D09-138B-4011-8E22-05DA6BC177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13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17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55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40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602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301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2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65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10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916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9760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71656" y="9181981"/>
            <a:ext cx="1542818" cy="526175"/>
          </a:xfrm>
          <a:prstGeom prst="rect">
            <a:avLst/>
          </a:prstGeom>
        </p:spPr>
        <p:txBody>
          <a:bodyPr/>
          <a:lstStyle/>
          <a:p>
            <a:pPr defTabSz="487650" fontAlgn="base" latinLnBrk="0">
              <a:spcBef>
                <a:spcPct val="0"/>
              </a:spcBef>
              <a:spcAft>
                <a:spcPct val="0"/>
              </a:spcAft>
            </a:pPr>
            <a:fld id="{3BED4874-415F-4462-8CBD-90FA9588F106}" type="datetimeFigureOut">
              <a:rPr lang="zh-CN" altLang="en-US" sz="96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defTabSz="487650" fontAlgn="base" latinLnBrk="0">
                <a:spcBef>
                  <a:spcPct val="0"/>
                </a:spcBef>
                <a:spcAft>
                  <a:spcPct val="0"/>
                </a:spcAft>
              </a:pPr>
              <a:t>2020/3/11</a:t>
            </a:fld>
            <a:endParaRPr lang="zh-CN" altLang="en-US" sz="96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271888" y="9181981"/>
            <a:ext cx="2314226" cy="526175"/>
          </a:xfrm>
          <a:prstGeom prst="rect">
            <a:avLst/>
          </a:prstGeom>
        </p:spPr>
        <p:txBody>
          <a:bodyPr/>
          <a:lstStyle/>
          <a:p>
            <a:pPr defTabSz="487650" fontAlgn="base" latinLnBrk="0">
              <a:spcBef>
                <a:spcPct val="0"/>
              </a:spcBef>
              <a:spcAft>
                <a:spcPct val="0"/>
              </a:spcAft>
            </a:pPr>
            <a:endParaRPr lang="zh-CN" altLang="en-US" sz="96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843534" y="9181981"/>
            <a:ext cx="1542818" cy="526175"/>
          </a:xfrm>
          <a:prstGeom prst="rect">
            <a:avLst/>
          </a:prstGeom>
        </p:spPr>
        <p:txBody>
          <a:bodyPr/>
          <a:lstStyle/>
          <a:p>
            <a:pPr defTabSz="487650" fontAlgn="base" latinLnBrk="0">
              <a:spcBef>
                <a:spcPct val="0"/>
              </a:spcBef>
              <a:spcAft>
                <a:spcPct val="0"/>
              </a:spcAft>
            </a:pPr>
            <a:fld id="{8C92ADDF-ABC6-4EEC-846D-A1AE2D410679}" type="slidenum">
              <a:rPr lang="zh-CN" altLang="en-US" sz="96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defTabSz="487650"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sz="96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23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04940">
            <a:off x="-190789" y="-108440"/>
            <a:ext cx="1326137" cy="43564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3256" y="7615842"/>
            <a:ext cx="1340425" cy="248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E1D78-2C3B-4D50-966A-21D75F449659}" type="datetimeFigureOut">
              <a:rPr lang="ko-KR" altLang="en-US" smtClean="0"/>
              <a:t>2020-03-11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EBED4-A3B1-4328-A01F-EAAAC126CA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23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DF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876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32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txStyles>
    <p:titleStyle>
      <a:lvl1pPr algn="l" defTabSz="487690" rtl="0" eaLnBrk="1" latinLnBrk="0" hangingPunct="1">
        <a:lnSpc>
          <a:spcPct val="90000"/>
        </a:lnSpc>
        <a:spcBef>
          <a:spcPct val="0"/>
        </a:spcBef>
        <a:buNone/>
        <a:defRPr sz="23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923" indent="-121923" algn="l" defTabSz="4876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493" kern="1200">
          <a:solidFill>
            <a:schemeClr val="tx1"/>
          </a:solidFill>
          <a:latin typeface="+mn-lt"/>
          <a:ea typeface="+mn-ea"/>
          <a:cs typeface="+mn-cs"/>
        </a:defRPr>
      </a:lvl1pPr>
      <a:lvl2pPr marL="36576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09612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3pPr>
      <a:lvl4pPr marL="85345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1097303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34114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584993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38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2072683" indent="-121923" algn="l" defTabSz="48769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1pPr>
      <a:lvl2pPr marL="243846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87690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31535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975381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219226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463071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706916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1950761" algn="l" defTabSz="48769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18" Type="http://schemas.openxmlformats.org/officeDocument/2006/relationships/image" Target="../media/image61.jpeg"/><Relationship Id="rId3" Type="http://schemas.openxmlformats.org/officeDocument/2006/relationships/image" Target="../media/image46.jpeg"/><Relationship Id="rId21" Type="http://schemas.openxmlformats.org/officeDocument/2006/relationships/image" Target="../media/image64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17" Type="http://schemas.openxmlformats.org/officeDocument/2006/relationships/image" Target="../media/image60.jpeg"/><Relationship Id="rId25" Type="http://schemas.openxmlformats.org/officeDocument/2006/relationships/image" Target="../media/image68.jpeg"/><Relationship Id="rId2" Type="http://schemas.openxmlformats.org/officeDocument/2006/relationships/image" Target="../media/image45.jpeg"/><Relationship Id="rId16" Type="http://schemas.openxmlformats.org/officeDocument/2006/relationships/image" Target="../media/image59.jpeg"/><Relationship Id="rId20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24" Type="http://schemas.openxmlformats.org/officeDocument/2006/relationships/image" Target="../media/image67.jpeg"/><Relationship Id="rId5" Type="http://schemas.openxmlformats.org/officeDocument/2006/relationships/image" Target="../media/image48.jpeg"/><Relationship Id="rId15" Type="http://schemas.openxmlformats.org/officeDocument/2006/relationships/image" Target="../media/image58.jpeg"/><Relationship Id="rId23" Type="http://schemas.openxmlformats.org/officeDocument/2006/relationships/image" Target="../media/image66.jpeg"/><Relationship Id="rId10" Type="http://schemas.openxmlformats.org/officeDocument/2006/relationships/image" Target="../media/image53.jpeg"/><Relationship Id="rId19" Type="http://schemas.openxmlformats.org/officeDocument/2006/relationships/image" Target="../media/image62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Relationship Id="rId22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92446" y="1775009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6514" y="1408896"/>
            <a:ext cx="6465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0070C0"/>
                </a:solidFill>
              </a:rPr>
              <a:t>01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코로나 바이러스 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19 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교육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예방법 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&amp; </a:t>
            </a:r>
            <a:r>
              <a:rPr lang="ko-KR" altLang="en-US" sz="1500" b="1" spc="300" dirty="0" err="1" smtClean="0">
                <a:solidFill>
                  <a:schemeClr val="bg2">
                    <a:lumMod val="50000"/>
                  </a:schemeClr>
                </a:solidFill>
              </a:rPr>
              <a:t>실버홈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 소독</a:t>
            </a:r>
            <a:endParaRPr lang="ko-KR" altLang="en-US" sz="15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제목 1"/>
          <p:cNvSpPr>
            <a:spLocks noGrp="1"/>
          </p:cNvSpPr>
          <p:nvPr>
            <p:ph type="ctrTitle"/>
          </p:nvPr>
        </p:nvSpPr>
        <p:spPr>
          <a:xfrm>
            <a:off x="1288075" y="181528"/>
            <a:ext cx="5829300" cy="773723"/>
          </a:xfrm>
        </p:spPr>
        <p:txBody>
          <a:bodyPr>
            <a:normAutofit/>
          </a:bodyPr>
          <a:lstStyle/>
          <a:p>
            <a:r>
              <a:rPr lang="ko-KR" altLang="en-US" sz="4000" b="1" spc="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편지체" panose="02030504000101010101" pitchFamily="18" charset="-127"/>
                <a:ea typeface="문체부 쓰기 정체" panose="02030609000101010101" pitchFamily="17" charset="-127"/>
              </a:rPr>
              <a:t>월간 </a:t>
            </a:r>
            <a:r>
              <a:rPr lang="ko-KR" altLang="en-US" sz="4000" b="1" spc="60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편지체" panose="02030504000101010101" pitchFamily="18" charset="-127"/>
                <a:ea typeface="문체부 쓰기 정체" panose="02030609000101010101" pitchFamily="17" charset="-127"/>
              </a:rPr>
              <a:t>제천실버홈</a:t>
            </a:r>
            <a:endParaRPr lang="ko-KR" altLang="en-US" sz="4000" b="1" spc="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편지체" panose="02030504000101010101" pitchFamily="18" charset="-127"/>
              <a:ea typeface="문체부 쓰기 정체" panose="02030609000101010101" pitchFamily="17" charset="-127"/>
            </a:endParaRPr>
          </a:p>
        </p:txBody>
      </p:sp>
      <p:sp>
        <p:nvSpPr>
          <p:cNvPr id="23" name="부제목 2"/>
          <p:cNvSpPr>
            <a:spLocks noGrp="1"/>
          </p:cNvSpPr>
          <p:nvPr>
            <p:ph type="subTitle" idx="1"/>
          </p:nvPr>
        </p:nvSpPr>
        <p:spPr>
          <a:xfrm>
            <a:off x="-126609" y="322207"/>
            <a:ext cx="2012559" cy="1156914"/>
          </a:xfrm>
        </p:spPr>
        <p:txBody>
          <a:bodyPr>
            <a:normAutofit/>
          </a:bodyPr>
          <a:lstStyle/>
          <a:p>
            <a:r>
              <a:rPr lang="en-US" altLang="ko-KR" sz="6500" dirty="0" smtClean="0">
                <a:solidFill>
                  <a:srgbClr val="0CC4C0"/>
                </a:solidFill>
              </a:rPr>
              <a:t>02</a:t>
            </a:r>
            <a:r>
              <a:rPr lang="en-US" altLang="ko-KR" dirty="0" smtClean="0">
                <a:solidFill>
                  <a:srgbClr val="0CC4C0"/>
                </a:solidFill>
              </a:rPr>
              <a:t> 2020</a:t>
            </a:r>
            <a:endParaRPr lang="ko-KR" altLang="en-US" dirty="0">
              <a:solidFill>
                <a:srgbClr val="0CC4C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758465" y="983387"/>
            <a:ext cx="4969414" cy="230832"/>
          </a:xfrm>
          <a:prstGeom prst="rect">
            <a:avLst/>
          </a:prstGeom>
          <a:solidFill>
            <a:schemeClr val="bg2">
              <a:alpha val="61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900" b="1" dirty="0" smtClean="0"/>
              <a:t>주소</a:t>
            </a:r>
            <a:r>
              <a:rPr lang="ko-KR" altLang="en-US" sz="900" dirty="0" smtClean="0"/>
              <a:t> </a:t>
            </a:r>
            <a:r>
              <a:rPr lang="en-US" altLang="ko-KR" sz="900" dirty="0"/>
              <a:t> </a:t>
            </a:r>
            <a:r>
              <a:rPr lang="ko-KR" altLang="en-US" sz="900" dirty="0" smtClean="0"/>
              <a:t>제천시 </a:t>
            </a:r>
            <a:r>
              <a:rPr lang="ko-KR" altLang="en-US" sz="900" dirty="0" err="1" smtClean="0"/>
              <a:t>내토로</a:t>
            </a:r>
            <a:r>
              <a:rPr lang="ko-KR" altLang="en-US" sz="900" dirty="0" smtClean="0"/>
              <a:t> </a:t>
            </a:r>
            <a:r>
              <a:rPr lang="en-US" altLang="ko-KR" sz="900" dirty="0" smtClean="0"/>
              <a:t>1117(</a:t>
            </a:r>
            <a:r>
              <a:rPr lang="ko-KR" altLang="en-US" sz="900" dirty="0" err="1" smtClean="0"/>
              <a:t>고암동</a:t>
            </a:r>
            <a:r>
              <a:rPr lang="en-US" altLang="ko-KR" sz="900" dirty="0" smtClean="0"/>
              <a:t>163)      </a:t>
            </a:r>
            <a:r>
              <a:rPr lang="ko-KR" altLang="en-US" sz="900" b="1" dirty="0" err="1" smtClean="0"/>
              <a:t>ㅣ</a:t>
            </a:r>
            <a:r>
              <a:rPr lang="en-US" altLang="ko-KR" sz="900" dirty="0" smtClean="0"/>
              <a:t>    </a:t>
            </a:r>
            <a:r>
              <a:rPr lang="ko-KR" altLang="en-US" sz="900" b="1" dirty="0" smtClean="0"/>
              <a:t>카페</a:t>
            </a:r>
            <a:r>
              <a:rPr lang="ko-KR" altLang="en-US" sz="900" dirty="0" smtClean="0"/>
              <a:t> </a:t>
            </a:r>
            <a:r>
              <a:rPr lang="en-US" altLang="ko-KR" sz="900" dirty="0" smtClean="0"/>
              <a:t> </a:t>
            </a:r>
            <a:r>
              <a:rPr lang="ko-KR" altLang="en-US" sz="900" dirty="0" smtClean="0"/>
              <a:t>http</a:t>
            </a:r>
            <a:r>
              <a:rPr lang="ko-KR" altLang="en-US" sz="900" dirty="0"/>
              <a:t>://</a:t>
            </a:r>
            <a:r>
              <a:rPr lang="ko-KR" altLang="en-US" sz="900" dirty="0" smtClean="0"/>
              <a:t>cafe.daum.net/silver.home</a:t>
            </a:r>
            <a:endParaRPr lang="ko-KR" alt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3935523" y="7785290"/>
            <a:ext cx="2636569" cy="293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00" dirty="0" smtClean="0">
                <a:latin typeface="+mn-ea"/>
              </a:rPr>
              <a:t>…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945" y="3962024"/>
            <a:ext cx="2002105" cy="1597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945" y="2003683"/>
            <a:ext cx="1961147" cy="1597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13" y="5965843"/>
            <a:ext cx="1987437" cy="1597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81" y="2016989"/>
            <a:ext cx="3435832" cy="422174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46" y="7931997"/>
            <a:ext cx="2229649" cy="1693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2461" y="7931997"/>
            <a:ext cx="2078484" cy="1693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0" y="6303260"/>
            <a:ext cx="45846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코로나 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19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로 인한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실버홈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자체 어르신들과 직원들 대상으로 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/>
            </a:r>
            <a:b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</a:b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예방법과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실천사항에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대해 교육하였습니다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pPr algn="ctr"/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바이러스의 확산 방지를 위해 주기적인 소독과 수시 청결관리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그리고 직원들은 꼭 마스크 착용을 하실 수 있도록 하고 있어요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8"/>
          <a:srcRect l="5417" r="13642"/>
          <a:stretch/>
        </p:blipFill>
        <p:spPr>
          <a:xfrm flipH="1">
            <a:off x="4743291" y="7931997"/>
            <a:ext cx="1937361" cy="1693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717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 flipV="1">
            <a:off x="112719" y="506718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26787" y="140605"/>
            <a:ext cx="4661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02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ko-KR" altLang="en-US" sz="1500" b="1" spc="300" dirty="0" err="1" smtClean="0">
                <a:solidFill>
                  <a:schemeClr val="bg2">
                    <a:lumMod val="50000"/>
                  </a:schemeClr>
                </a:solidFill>
              </a:rPr>
              <a:t>실버홈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치매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여가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프로그램</a:t>
            </a:r>
            <a:endParaRPr lang="ko-KR" altLang="en-US" sz="15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484" y="3561347"/>
            <a:ext cx="3739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>
                <a:latin typeface="함초롬돋움 확장" panose="02030504000101010101" pitchFamily="18" charset="-127"/>
                <a:ea typeface="함초롬돋움 확장" panose="02030504000101010101" pitchFamily="18" charset="-127"/>
              </a:rPr>
              <a:t>1</a:t>
            </a:r>
            <a:r>
              <a:rPr lang="en-US" altLang="ko-KR" dirty="0">
                <a:latin typeface="함초롬돋움 확장" panose="02030504000101010101" pitchFamily="18" charset="-127"/>
                <a:ea typeface="함초롬돋움 확장" panose="02030504000101010101" pitchFamily="18" charset="-127"/>
              </a:rPr>
              <a:t>1</a:t>
            </a:r>
            <a:endParaRPr lang="ko-KR" altLang="en-US" sz="1050" dirty="0">
              <a:latin typeface="함초롬돋움 확장" panose="02030504000101010101" pitchFamily="18" charset="-127"/>
              <a:ea typeface="함초롬돋움 확장" panose="02030504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0475" y="7649441"/>
            <a:ext cx="37327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즐거운 노래교실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~~~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내 나이가 어때서 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~~</a:t>
            </a:r>
          </a:p>
          <a:p>
            <a:pPr algn="ctr"/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몸을 만들어 볼까요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?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바디스파이더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오리고 붙이고 색칠로 완성한 어르신들의 미술작품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독서를 통해 지식도 쌓아 봅니다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81" y="852932"/>
            <a:ext cx="1744216" cy="119223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340" y="852930"/>
            <a:ext cx="1878843" cy="118051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526" y="841210"/>
            <a:ext cx="2107526" cy="120395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526" y="2388663"/>
            <a:ext cx="2154495" cy="131113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36" y="2304439"/>
            <a:ext cx="1736562" cy="1311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36" y="3959073"/>
            <a:ext cx="1736562" cy="1549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526" y="5851998"/>
            <a:ext cx="2154495" cy="1730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527" y="3959073"/>
            <a:ext cx="2107525" cy="1549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0" y="5851996"/>
            <a:ext cx="1780337" cy="1730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339" y="5829653"/>
            <a:ext cx="1878843" cy="1753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315" y="2351458"/>
            <a:ext cx="1988889" cy="3241268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5660" y="7926162"/>
            <a:ext cx="2478012" cy="1599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0" y="768708"/>
            <a:ext cx="1744216" cy="1192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19" y="768706"/>
            <a:ext cx="1878843" cy="1180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405" y="756986"/>
            <a:ext cx="2107526" cy="1203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405" y="2304439"/>
            <a:ext cx="2154495" cy="1311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194" y="2267234"/>
            <a:ext cx="1988889" cy="3241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615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 flipV="1">
            <a:off x="108353" y="551904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1134" y="130826"/>
            <a:ext cx="39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03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ko-KR" altLang="en-US" sz="1500" b="1" spc="300" dirty="0" err="1" smtClean="0">
                <a:solidFill>
                  <a:schemeClr val="bg2">
                    <a:lumMod val="50000"/>
                  </a:schemeClr>
                </a:solidFill>
              </a:rPr>
              <a:t>실버홈</a:t>
            </a:r>
            <a:r>
              <a:rPr lang="ko-KR" altLang="en-US" sz="1500" b="1" spc="300" dirty="0" smtClean="0">
                <a:solidFill>
                  <a:schemeClr val="bg2">
                    <a:lumMod val="50000"/>
                  </a:schemeClr>
                </a:solidFill>
              </a:rPr>
              <a:t> 일상</a:t>
            </a:r>
            <a:endParaRPr lang="ko-KR" altLang="en-US" sz="16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91195" y="2203845"/>
            <a:ext cx="4422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2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월</a:t>
            </a:r>
            <a:r>
              <a:rPr lang="en-US" altLang="ko-KR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14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일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발렌타인데이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초콜릿 포장하여 어르신들께 나눠드리고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장담그는날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요리선생님께서 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어르신들을 위한 장을 </a:t>
            </a:r>
            <a:r>
              <a:rPr lang="ko-KR" altLang="en-US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담금니다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햇살이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따뜻한날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선생님과 함께 빨래도 널어보고 </a:t>
            </a:r>
            <a:r>
              <a:rPr lang="ko-KR" altLang="en-US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풍선공으로</a:t>
            </a:r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endParaRPr lang="en-US" altLang="ko-KR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게임도 하며 일상을 보냅니다</a:t>
            </a:r>
            <a:endParaRPr lang="ko-KR" altLang="en-US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3" y="731364"/>
            <a:ext cx="1938109" cy="131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28" y="731364"/>
            <a:ext cx="1999524" cy="131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118" y="731364"/>
            <a:ext cx="2265528" cy="131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3" y="2291471"/>
            <a:ext cx="1938109" cy="1270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3" y="3806373"/>
            <a:ext cx="1938109" cy="1616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" y="5666733"/>
            <a:ext cx="1938109" cy="1777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3" y="7688812"/>
            <a:ext cx="1938109" cy="1878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28" y="5679028"/>
            <a:ext cx="1999524" cy="1765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118" y="5666733"/>
            <a:ext cx="2265528" cy="1777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709" y="7688812"/>
            <a:ext cx="2002343" cy="1878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528" y="3806373"/>
            <a:ext cx="1999524" cy="1616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526" y="7688812"/>
            <a:ext cx="2259120" cy="1878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282" y="3806373"/>
            <a:ext cx="2246364" cy="1616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1784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 flipV="1">
            <a:off x="108353" y="551904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1134" y="130826"/>
            <a:ext cx="4684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04</a:t>
            </a:r>
            <a:r>
              <a:rPr lang="en-US" altLang="ko-KR" sz="1500" b="1" spc="3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ko-KR" altLang="en-US" sz="2000" b="1" spc="300" dirty="0" err="1" smtClean="0">
                <a:solidFill>
                  <a:schemeClr val="bg2">
                    <a:lumMod val="50000"/>
                  </a:schemeClr>
                </a:solidFill>
              </a:rPr>
              <a:t>촉탁의진료</a:t>
            </a:r>
            <a:r>
              <a:rPr lang="ko-KR" altLang="en-US" sz="2000" b="1" spc="300" dirty="0" smtClean="0">
                <a:solidFill>
                  <a:schemeClr val="bg2">
                    <a:lumMod val="50000"/>
                  </a:schemeClr>
                </a:solidFill>
              </a:rPr>
              <a:t>  및 가정간호방문</a:t>
            </a:r>
            <a:endParaRPr lang="ko-KR" altLang="en-US" sz="2000" b="1" spc="3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8354" y="4583668"/>
            <a:ext cx="3617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spc="300" dirty="0" smtClean="0">
                <a:solidFill>
                  <a:srgbClr val="FF9900"/>
                </a:solidFill>
              </a:rPr>
              <a:t>05 </a:t>
            </a:r>
            <a:r>
              <a:rPr lang="ko-KR" altLang="en-US" sz="20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기능회복훈련</a:t>
            </a:r>
            <a:r>
              <a:rPr lang="en-US" altLang="ko-KR" sz="20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ko-KR" altLang="en-US" sz="2000" b="1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8352" y="5045333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116665" y="637977"/>
            <a:ext cx="2502498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어르신들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한분한분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건강상태를 물어보고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정성것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답변해 주시는 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의사선생님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pPr algn="ctr"/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기존 드시던 약과 조절된 약으로 인해 그동안의 변화된 건강상태가 있으신지 묻기도 하시면서 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어르신들의 건강상태를 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봐 주셨습니다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가정간호 방문 오시어 기력이 저하되신 어르신들께는 영양제를 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투여해 드렸습니다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endParaRPr lang="en-US" altLang="ko-KR" sz="1050" dirty="0" smtClean="0"/>
          </a:p>
          <a:p>
            <a:endParaRPr lang="en-US" altLang="ko-KR" sz="1050" dirty="0" smtClean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40" y="661014"/>
            <a:ext cx="3857625" cy="385762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41" y="5302734"/>
            <a:ext cx="1392281" cy="139228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130" y="5302733"/>
            <a:ext cx="1256017" cy="1392281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55" y="5302733"/>
            <a:ext cx="1268331" cy="139228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694" y="5302733"/>
            <a:ext cx="1571578" cy="139228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41" y="6906696"/>
            <a:ext cx="1392282" cy="139228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130" y="6906695"/>
            <a:ext cx="1256017" cy="1392283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55" y="6906695"/>
            <a:ext cx="1268332" cy="1392284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694" y="6906694"/>
            <a:ext cx="1571578" cy="139228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41" y="8393938"/>
            <a:ext cx="1392282" cy="139228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091339" y="8410425"/>
            <a:ext cx="4107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어르신들의 </a:t>
            </a:r>
            <a:r>
              <a:rPr lang="ko-KR" altLang="en-US" sz="2000" dirty="0" err="1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잔존기능을</a:t>
            </a:r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 회복하여 드릴 기능회복시간 입니다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스스로 하시는 어르신도 계시고 선생님의 마사지 손길을</a:t>
            </a:r>
            <a:endParaRPr lang="en-US" altLang="ko-KR" sz="2000" dirty="0" smtClean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좋아하시는 어르신도 계시고 선생님과 이야기를 나누면서 즐거운 시간을 보내는 어르신도 계십니다</a:t>
            </a:r>
            <a:r>
              <a:rPr lang="en-US" altLang="ko-KR" sz="2000" dirty="0" smtClean="0">
                <a:latin typeface="HY얕은샘물M" panose="02030600000101010101" pitchFamily="18" charset="-127"/>
                <a:ea typeface="HY얕은샘물M" panose="02030600000101010101" pitchFamily="18" charset="-127"/>
              </a:rPr>
              <a:t>^^</a:t>
            </a:r>
            <a:endParaRPr lang="en-US" altLang="ko-KR" sz="2000" dirty="0"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600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/>
          <p:cNvSpPr/>
          <p:nvPr/>
        </p:nvSpPr>
        <p:spPr>
          <a:xfrm flipV="1">
            <a:off x="94790" y="486189"/>
            <a:ext cx="6641293" cy="45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464" y="132630"/>
            <a:ext cx="3998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06</a:t>
            </a:r>
            <a:r>
              <a:rPr kumimoji="0" lang="en-US" altLang="ko-KR" sz="15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1500" b="1" spc="300" dirty="0" err="1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맑은 고딕" panose="020B0503020000020004" pitchFamily="50" charset="-127"/>
              </a:rPr>
              <a:t>실버홈</a:t>
            </a:r>
            <a:r>
              <a:rPr kumimoji="0" lang="ko-KR" altLang="en-US" sz="15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의 </a:t>
            </a:r>
            <a:r>
              <a:rPr kumimoji="0" lang="ko-KR" altLang="en-US" sz="1500" b="1" i="0" u="none" strike="noStrike" kern="1200" cap="none" spc="30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먹거리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8860" y="890566"/>
            <a:ext cx="2849140" cy="133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싱싱한 삼치에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맛깔난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양념장이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슴슴하게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배어든 담백한 맛의 삼치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오늘의 밥도둑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!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입춘이 지나면서 시작된 매운 추위에 든든한 음식으로 건강을 지키셨으면 좋겠습니다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^^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552" y="2480593"/>
            <a:ext cx="225592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예쁘면서 맛도 좋은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영양밥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단호박과 양송이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표고버섯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당근을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깍둑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썰어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쌀 위에 얹어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완성했어요들깨가루를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듬뿍 넣어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볶은 느타리버섯과 각종 재료들과 볶아낸 브로콜리로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영양 보충한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하루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86140" y="4290074"/>
            <a:ext cx="20987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고추와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숯을 넣어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장이 익어 가길 기대하며 바람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잘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통하고  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햇볕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잘 드는 곳에 두었지요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~~</a:t>
            </a: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뭐니뭐니 해도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부드러운 수육이 제일이라는 어르신들 드시기 좋게 썰어 야채와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한 쌈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드세요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~~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1845" y="6952726"/>
            <a:ext cx="3413254" cy="133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봄에 피어나는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꽃들의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색을 닮은 야채들을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오색빛깔로 조화를 이뤄 맛있게 볶아 맛있는 잡채를 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드리니 밥 위에 얹어 비벼서 맛있게 드셨어요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혈관건강에 좋다는 부추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많이 드세요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~~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610" y="9251103"/>
            <a:ext cx="4027053" cy="688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인기만점인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찐고구마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구수한 팥죽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상큼한 과일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.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보드라운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샌드위치등을 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식사 사이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사이 출출할 때 드리면 맛나게 한입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~~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드시지요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얕은샘물M" panose="02030600000101010101" pitchFamily="18" charset="-127"/>
                <a:ea typeface="HY얕은샘물M" panose="02030600000101010101" pitchFamily="18" charset="-127"/>
              </a:rPr>
              <a:t>..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얕은샘물M" panose="02030600000101010101" pitchFamily="18" charset="-127"/>
              <a:ea typeface="HY얕은샘물M" panose="02030600000101010101" pitchFamily="18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8696E2F-0741-4470-93D8-635F4A8FD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7" y="636634"/>
            <a:ext cx="1252271" cy="1659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11A81972-F1D8-4F6A-8BEB-2C4A7139C7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929" y="2459438"/>
            <a:ext cx="1129143" cy="1712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0FE5C388-2DB8-4FB5-A0B4-688588DC4B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093" y="2490676"/>
            <a:ext cx="1129143" cy="1697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3402C66F-44C9-46D5-8C78-9FCD128050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900" y="2467814"/>
            <a:ext cx="1049035" cy="1712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6489074D-A02B-47EF-AB01-C32845C113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306" y="2512564"/>
            <a:ext cx="1102777" cy="1675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AE475B44-AEAD-4595-8B1D-E652BF0926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4259878"/>
            <a:ext cx="1182013" cy="2114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8AA89760-6BD8-41FF-B636-FEA4549CEF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448" y="4259878"/>
            <a:ext cx="1557405" cy="2129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80B850E2-91AD-4428-9B8D-5628A2E941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8" y="7772713"/>
            <a:ext cx="1049037" cy="1525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129D4143-06F6-40CF-953E-86F30419E4A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7" b="4532"/>
          <a:stretch/>
        </p:blipFill>
        <p:spPr>
          <a:xfrm>
            <a:off x="1163982" y="7785069"/>
            <a:ext cx="866135" cy="1512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DD73E63A-94ED-4A7A-8E94-CBC95C2F281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9" b="6575"/>
          <a:stretch/>
        </p:blipFill>
        <p:spPr>
          <a:xfrm>
            <a:off x="161924" y="6478993"/>
            <a:ext cx="950027" cy="1189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E3306F2F-5085-40BA-AA1E-6F925EB3AA4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4"/>
          <a:stretch/>
        </p:blipFill>
        <p:spPr>
          <a:xfrm>
            <a:off x="2685365" y="636634"/>
            <a:ext cx="1306971" cy="1690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36B69EB2-3746-4583-863E-5565B061D5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517" y="6462407"/>
            <a:ext cx="950027" cy="1215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1DEDA918-1BC7-4F24-8666-9396411643B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544" y="6425040"/>
            <a:ext cx="866774" cy="1253244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03CDA52A-A2D9-49B7-BB08-BF30E9C72FA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9" r="3614"/>
          <a:stretch/>
        </p:blipFill>
        <p:spPr>
          <a:xfrm>
            <a:off x="2973853" y="6421377"/>
            <a:ext cx="712062" cy="1256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515B8E1A-E8B5-4083-AE98-1CB5EA8084D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4"/>
          <a:stretch/>
        </p:blipFill>
        <p:spPr>
          <a:xfrm>
            <a:off x="5111514" y="5479724"/>
            <a:ext cx="866775" cy="1477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44B56873-F64C-428E-9134-BEDF06BB271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58" y="660383"/>
            <a:ext cx="1252271" cy="1650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2682EFE8-F4F9-49DB-94D5-22017889671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289" y="5487841"/>
            <a:ext cx="802486" cy="1466417"/>
          </a:xfrm>
          <a:prstGeom prst="rect">
            <a:avLst/>
          </a:prstGeom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455BDD4B-85EB-40EE-8A79-4439B7E47F9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663" y="8036472"/>
            <a:ext cx="1604839" cy="914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E0FE8D84-BC89-43D9-B7D6-4B9B68297F2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99"/>
          <a:stretch/>
        </p:blipFill>
        <p:spPr>
          <a:xfrm>
            <a:off x="5699780" y="8036471"/>
            <a:ext cx="1102777" cy="1795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9DB6780D-E373-42E8-8387-35592912FEA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664" y="8988769"/>
            <a:ext cx="1604837" cy="843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5AC0C090-2153-480F-8898-5F3AD7BD6AF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918" y="7786371"/>
            <a:ext cx="1049036" cy="15296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2CD99340-2612-440A-96CD-FE25EB247C51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5" b="6043"/>
          <a:stretch/>
        </p:blipFill>
        <p:spPr>
          <a:xfrm>
            <a:off x="3132866" y="7739759"/>
            <a:ext cx="822906" cy="1576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2E48EAC1-22C1-48C9-A31F-EB4247BF214C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8" t="8667" r="19311" b="7136"/>
          <a:stretch/>
        </p:blipFill>
        <p:spPr>
          <a:xfrm>
            <a:off x="5099478" y="4214353"/>
            <a:ext cx="1636605" cy="1215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" t="9511" b="3375"/>
          <a:stretch/>
        </p:blipFill>
        <p:spPr>
          <a:xfrm>
            <a:off x="3612381" y="6303712"/>
            <a:ext cx="1509668" cy="721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269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home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13517</TotalTime>
  <Words>301</Words>
  <Application>Microsoft Office PowerPoint</Application>
  <PresentationFormat>A4 용지(210x297mm)</PresentationFormat>
  <Paragraphs>51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5</vt:i4>
      </vt:variant>
    </vt:vector>
  </HeadingPairs>
  <TitlesOfParts>
    <vt:vector size="17" baseType="lpstr">
      <vt:lpstr>HY얕은샘물M</vt:lpstr>
      <vt:lpstr>微软雅黑</vt:lpstr>
      <vt:lpstr>宋体</vt:lpstr>
      <vt:lpstr>맑은 고딕</vt:lpstr>
      <vt:lpstr>문체부 쓰기 정체</vt:lpstr>
      <vt:lpstr>함초롬돋움 확장</vt:lpstr>
      <vt:lpstr>휴먼편지체</vt:lpstr>
      <vt:lpstr>Arial</vt:lpstr>
      <vt:lpstr>Calibri</vt:lpstr>
      <vt:lpstr>Calibri Light</vt:lpstr>
      <vt:lpstr>Office 테마</vt:lpstr>
      <vt:lpstr>www.homeppt.com</vt:lpstr>
      <vt:lpstr>월간 제천실버홈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za</dc:creator>
  <cp:lastModifiedBy>za</cp:lastModifiedBy>
  <cp:revision>593</cp:revision>
  <cp:lastPrinted>2020-03-11T04:35:06Z</cp:lastPrinted>
  <dcterms:created xsi:type="dcterms:W3CDTF">2018-09-22T07:42:35Z</dcterms:created>
  <dcterms:modified xsi:type="dcterms:W3CDTF">2020-03-11T04:36:29Z</dcterms:modified>
</cp:coreProperties>
</file>