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0" r:id="rId2"/>
    <p:sldId id="291" r:id="rId3"/>
    <p:sldId id="299" r:id="rId4"/>
    <p:sldId id="378" r:id="rId5"/>
    <p:sldId id="347" r:id="rId6"/>
    <p:sldId id="578" r:id="rId7"/>
    <p:sldId id="351" r:id="rId8"/>
    <p:sldId id="364" r:id="rId9"/>
    <p:sldId id="365" r:id="rId10"/>
    <p:sldId id="366" r:id="rId11"/>
    <p:sldId id="367" r:id="rId12"/>
    <p:sldId id="369" r:id="rId13"/>
    <p:sldId id="329" r:id="rId14"/>
    <p:sldId id="357" r:id="rId15"/>
    <p:sldId id="370" r:id="rId16"/>
    <p:sldId id="572" r:id="rId17"/>
    <p:sldId id="570" r:id="rId18"/>
    <p:sldId id="313" r:id="rId19"/>
    <p:sldId id="360" r:id="rId20"/>
    <p:sldId id="576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D2A75503-96B9-4A91-B94E-46D0907B5CCD}">
          <p14:sldIdLst>
            <p14:sldId id="290"/>
            <p14:sldId id="291"/>
            <p14:sldId id="299"/>
            <p14:sldId id="378"/>
            <p14:sldId id="347"/>
            <p14:sldId id="578"/>
            <p14:sldId id="351"/>
            <p14:sldId id="364"/>
            <p14:sldId id="365"/>
            <p14:sldId id="366"/>
            <p14:sldId id="367"/>
            <p14:sldId id="369"/>
            <p14:sldId id="329"/>
            <p14:sldId id="357"/>
            <p14:sldId id="370"/>
            <p14:sldId id="572"/>
            <p14:sldId id="570"/>
            <p14:sldId id="313"/>
            <p14:sldId id="360"/>
            <p14:sldId id="5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FD2"/>
    <a:srgbClr val="E89A02"/>
    <a:srgbClr val="DBEEF3"/>
    <a:srgbClr val="A4D391"/>
    <a:srgbClr val="69B64A"/>
    <a:srgbClr val="7D619F"/>
    <a:srgbClr val="B3A2C7"/>
    <a:srgbClr val="E6E6E6"/>
    <a:srgbClr val="B8B126"/>
    <a:srgbClr val="DFD9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6" autoAdjust="0"/>
    <p:restoredTop sz="95616" autoAdjust="0"/>
  </p:normalViewPr>
  <p:slideViewPr>
    <p:cSldViewPr>
      <p:cViewPr varScale="1">
        <p:scale>
          <a:sx n="73" d="100"/>
          <a:sy n="73" d="100"/>
        </p:scale>
        <p:origin x="137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4092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69BDDD-B10C-4B89-BD1D-120DBEA34998}" type="datetimeFigureOut">
              <a:rPr lang="ko-KR" altLang="en-US" smtClean="0"/>
              <a:t>2020-06-01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868F6-7239-47E8-9264-E221D58C82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8679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본 강의안은 국가인권위원회에서 기획하고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강의교안은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9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보건학박사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송기철 교수님과 국가인권위원회 전문상담위원 </a:t>
            </a:r>
            <a:r>
              <a:rPr lang="ko-KR" altLang="en-US" sz="9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최희자님께서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디자인 및 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PPT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제작은 더 브레인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(The Brain)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에서 진행하였습니다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97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  <p:sp>
        <p:nvSpPr>
          <p:cNvPr id="6" name="슬라이드 노트 개체 틀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981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  <p:sp>
        <p:nvSpPr>
          <p:cNvPr id="6" name="슬라이드 노트 개체 틀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9161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  <p:sp>
        <p:nvSpPr>
          <p:cNvPr id="6" name="슬라이드 노트 개체 틀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9489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5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  <p:sp>
        <p:nvSpPr>
          <p:cNvPr id="6" name="슬라이드 노트 개체 틀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0863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  <p:sp>
        <p:nvSpPr>
          <p:cNvPr id="6" name="슬라이드 노트 개체 틀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3847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  <p:sp>
        <p:nvSpPr>
          <p:cNvPr id="6" name="슬라이드 노트 개체 틀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0587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8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  <p:sp>
        <p:nvSpPr>
          <p:cNvPr id="6" name="슬라이드 노트 개체 틀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924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  <p:sp>
        <p:nvSpPr>
          <p:cNvPr id="6" name="슬라이드 노트 개체 틀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8939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  <p:sp>
        <p:nvSpPr>
          <p:cNvPr id="6" name="슬라이드 노트 개체 틀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4449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11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  <p:sp>
        <p:nvSpPr>
          <p:cNvPr id="6" name="슬라이드 노트 개체 틀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4812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12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  <p:sp>
        <p:nvSpPr>
          <p:cNvPr id="6" name="슬라이드 노트 개체 틀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8496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인간으로서의 존엄과 가치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행복추구권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평등권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자유권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~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23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참정권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24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~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청구권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26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~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30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사회권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31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~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36</a:t>
            </a:r>
            <a:r>
              <a:rPr lang="ko-KR" altLang="en-US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</a:t>
            </a:r>
            <a:r>
              <a:rPr lang="en-US" altLang="ko-KR" sz="9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63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14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76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97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16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512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17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97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18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578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243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868F6-7239-47E8-9264-E221D58C8298}" type="slidenum">
              <a:rPr lang="ko-KR" altLang="en-US" smtClean="0"/>
              <a:t>20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288" y="179512"/>
            <a:ext cx="656356" cy="6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309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bg>
      <p:bgPr>
        <a:solidFill>
          <a:srgbClr val="F3A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1037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캡션 있는 콘텐츠">
    <p:bg>
      <p:bgPr>
        <a:solidFill>
          <a:srgbClr val="85C7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4448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캡션 있는 콘텐츠"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2682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캡션 있는 콘텐츠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837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420" y="-99392"/>
            <a:ext cx="9332465" cy="705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40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420" y="-94407"/>
            <a:ext cx="9332465" cy="7057717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F435C-E625-4035-8FD4-10BEF6379A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3334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62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4A95-2120-4457-A615-5D0596752E27}" type="datetimeFigureOut">
              <a:rPr lang="ko-KR" altLang="en-US" smtClean="0"/>
              <a:t>2020-06-01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F435C-E625-4035-8FD4-10BEF6379A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933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4A95-2120-4457-A615-5D0596752E27}" type="datetimeFigureOut">
              <a:rPr lang="ko-KR" altLang="en-US" smtClean="0"/>
              <a:t>2020-06-01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F435C-E625-4035-8FD4-10BEF6379A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1790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14A95-2120-4457-A615-5D0596752E27}" type="datetimeFigureOut">
              <a:rPr lang="ko-KR" altLang="en-US" smtClean="0"/>
              <a:t>2020-06-01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F435C-E625-4035-8FD4-10BEF6379A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82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0" r:id="rId2"/>
    <p:sldLayoutId id="2147483661" r:id="rId3"/>
    <p:sldLayoutId id="2147483662" r:id="rId4"/>
    <p:sldLayoutId id="2147483651" r:id="rId5"/>
    <p:sldLayoutId id="2147483649" r:id="rId6"/>
    <p:sldLayoutId id="2147483657" r:id="rId7"/>
    <p:sldLayoutId id="2147483658" r:id="rId8"/>
    <p:sldLayoutId id="2147483659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D5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548680"/>
            <a:ext cx="5332800" cy="5565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131" y="5033959"/>
            <a:ext cx="1190509" cy="39559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56" y="3708703"/>
            <a:ext cx="3972472" cy="30461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996" y="2780928"/>
            <a:ext cx="3194557" cy="180020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0" y="179884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/>
            <a:r>
              <a:rPr lang="ko-KR" altLang="en-US" dirty="0" smtClean="0">
                <a:solidFill>
                  <a:srgbClr val="7030A0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노인복지시설 및 재가장기요양기관</a:t>
            </a:r>
            <a:endParaRPr lang="en-US" altLang="ko-KR" dirty="0" smtClean="0">
              <a:solidFill>
                <a:srgbClr val="7030A0"/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214816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/>
            <a:r>
              <a:rPr lang="ko-KR" altLang="en-US" dirty="0" smtClean="0">
                <a:solidFill>
                  <a:srgbClr val="7030A0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운영 및 종사자를 </a:t>
            </a:r>
            <a:r>
              <a:rPr lang="ko-KR" altLang="en-US" dirty="0">
                <a:solidFill>
                  <a:srgbClr val="7030A0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위한 </a:t>
            </a:r>
            <a:r>
              <a:rPr lang="ko-KR" altLang="en-US" dirty="0" smtClean="0">
                <a:solidFill>
                  <a:srgbClr val="7030A0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인권교육 </a:t>
            </a:r>
            <a:endParaRPr lang="ko-KR" altLang="en-US" dirty="0">
              <a:solidFill>
                <a:srgbClr val="7030A0"/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2813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7" name="눈물 방울 6"/>
          <p:cNvSpPr/>
          <p:nvPr/>
        </p:nvSpPr>
        <p:spPr>
          <a:xfrm>
            <a:off x="1828224" y="907758"/>
            <a:ext cx="555476" cy="555476"/>
          </a:xfrm>
          <a:prstGeom prst="teardrop">
            <a:avLst/>
          </a:prstGeom>
          <a:solidFill>
            <a:srgbClr val="F3A3A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9609" y="1007203"/>
            <a:ext cx="14900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pc="-150" dirty="0" smtClean="0">
                <a:solidFill>
                  <a:srgbClr val="F3A3A2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인권의 이해</a:t>
            </a:r>
            <a:endParaRPr lang="ko-KR" altLang="en-US" spc="-150" dirty="0">
              <a:solidFill>
                <a:srgbClr val="F3A3A2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16997" y="757221"/>
            <a:ext cx="1511311" cy="834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spcAft>
                <a:spcPts val="300"/>
              </a:spcAft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ic 모던고딕 R" panose="02020603020101020101" pitchFamily="18" charset="-127"/>
                <a:ea typeface="ic 모던고딕 R" panose="02020603020101020101" pitchFamily="18" charset="-127"/>
              </a:defRPr>
            </a:lvl1pPr>
          </a:lstStyle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1. 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인권이란</a:t>
            </a:r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 </a:t>
            </a:r>
          </a:p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2. </a:t>
            </a:r>
            <a:r>
              <a:rPr lang="ko-KR" altLang="en-US" sz="1200" spc="-120" dirty="0" err="1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인권감수성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endParaRPr lang="ko-KR" altLang="en-US" sz="1200" spc="-12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3. 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인권과 </a:t>
            </a:r>
            <a:r>
              <a:rPr lang="ko-KR" altLang="en-US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사회복지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1763688" y="860133"/>
            <a:ext cx="684548" cy="509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spc="-15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</a:t>
            </a:r>
            <a:r>
              <a:rPr lang="ko-KR" altLang="en-US" sz="2000" spc="-15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부</a:t>
            </a:r>
            <a:endParaRPr lang="en-US" altLang="ko-KR" sz="2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7" name="오른쪽 중괄호 16"/>
          <p:cNvSpPr/>
          <p:nvPr/>
        </p:nvSpPr>
        <p:spPr>
          <a:xfrm>
            <a:off x="5220143" y="692696"/>
            <a:ext cx="155448" cy="914400"/>
          </a:xfrm>
          <a:prstGeom prst="rightBrace">
            <a:avLst/>
          </a:prstGeom>
          <a:ln>
            <a:solidFill>
              <a:srgbClr val="F3A3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눈물 방울 7"/>
          <p:cNvSpPr/>
          <p:nvPr/>
        </p:nvSpPr>
        <p:spPr>
          <a:xfrm>
            <a:off x="1828224" y="2263168"/>
            <a:ext cx="555476" cy="555476"/>
          </a:xfrm>
          <a:prstGeom prst="teardrop">
            <a:avLst/>
          </a:prstGeom>
          <a:solidFill>
            <a:srgbClr val="85C7C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426429" y="2087259"/>
            <a:ext cx="2949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무엇을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 </a:t>
            </a:r>
            <a:endParaRPr lang="en-US" altLang="ko-KR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이슈와 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쟁점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1763688" y="2215543"/>
            <a:ext cx="684548" cy="509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spc="-15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</a:t>
            </a:r>
            <a:r>
              <a:rPr lang="ko-KR" altLang="en-US" sz="2000" spc="-15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부</a:t>
            </a:r>
            <a:endParaRPr lang="en-US" altLang="ko-KR" sz="2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8" name="오른쪽 중괄호 17"/>
          <p:cNvSpPr/>
          <p:nvPr/>
        </p:nvSpPr>
        <p:spPr>
          <a:xfrm>
            <a:off x="5220143" y="1952989"/>
            <a:ext cx="155448" cy="1240103"/>
          </a:xfrm>
          <a:prstGeom prst="rightBrace">
            <a:avLst/>
          </a:prstGeom>
          <a:ln>
            <a:solidFill>
              <a:srgbClr val="3FB0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416997" y="1929875"/>
            <a:ext cx="273050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spcAft>
                <a:spcPts val="300"/>
              </a:spcAft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ic 모던고딕 R" panose="02020603020101020101" pitchFamily="18" charset="-127"/>
                <a:ea typeface="ic 모던고딕 R" panose="02020603020101020101" pitchFamily="18" charset="-127"/>
              </a:defRPr>
            </a:lvl1pPr>
          </a:lstStyle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1. 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노인인구의 </a:t>
            </a:r>
            <a:r>
              <a:rPr lang="ko-KR" altLang="en-US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현황과 전망</a:t>
            </a:r>
          </a:p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</a:t>
            </a:r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 인권이란</a:t>
            </a:r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</a:p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3</a:t>
            </a:r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 인권에 관한 </a:t>
            </a:r>
            <a:r>
              <a:rPr lang="ko-KR" altLang="en-US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국제적 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동향</a:t>
            </a:r>
            <a:endParaRPr lang="en-US" altLang="ko-KR" sz="1200" spc="-120" dirty="0" smtClean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 인권에 대한 법제도 </a:t>
            </a:r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/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기관</a:t>
            </a:r>
            <a:endParaRPr lang="ko-KR" altLang="en-US" sz="1200" spc="-12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5</a:t>
            </a:r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 인권의 실천과제</a:t>
            </a:r>
            <a:endParaRPr lang="ko-KR" altLang="en-US" sz="1200" spc="-12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359609" y="2352706"/>
            <a:ext cx="24575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pc="-150" dirty="0" smtClean="0">
                <a:solidFill>
                  <a:srgbClr val="85C7C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 인권 보호와 증진</a:t>
            </a:r>
            <a:endParaRPr lang="ko-KR" altLang="en-US" spc="-150" dirty="0">
              <a:solidFill>
                <a:srgbClr val="85C7C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9" name="눈물 방울 8"/>
          <p:cNvSpPr/>
          <p:nvPr/>
        </p:nvSpPr>
        <p:spPr>
          <a:xfrm>
            <a:off x="1828224" y="3735587"/>
            <a:ext cx="555476" cy="555476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426429" y="3597964"/>
            <a:ext cx="2949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어떻게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 </a:t>
            </a:r>
            <a:endParaRPr lang="en-US" altLang="ko-KR" dirty="0" smtClean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스포츠인권의 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미래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763688" y="3687962"/>
            <a:ext cx="684548" cy="509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spc="-15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3</a:t>
            </a:r>
            <a:r>
              <a:rPr lang="ko-KR" altLang="en-US" sz="2000" spc="-15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부</a:t>
            </a:r>
            <a:endParaRPr lang="en-US" altLang="ko-KR" sz="2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9" name="오른쪽 중괄호 18"/>
          <p:cNvSpPr/>
          <p:nvPr/>
        </p:nvSpPr>
        <p:spPr>
          <a:xfrm>
            <a:off x="5220143" y="3471894"/>
            <a:ext cx="155448" cy="1080063"/>
          </a:xfrm>
          <a:prstGeom prst="rightBrac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6997" y="3524215"/>
            <a:ext cx="2807455" cy="1094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spcAft>
                <a:spcPts val="300"/>
              </a:spcAft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ic 모던고딕 R" panose="02020603020101020101" pitchFamily="18" charset="-127"/>
                <a:ea typeface="ic 모던고딕 R" panose="02020603020101020101" pitchFamily="18" charset="-127"/>
              </a:defRPr>
            </a:lvl1pPr>
          </a:lstStyle>
          <a:p>
            <a:pPr algn="l" fontAlgn="base" latinLnBrk="0"/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1. </a:t>
            </a:r>
            <a:r>
              <a:rPr lang="ko-KR" altLang="en-US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주거</a:t>
            </a:r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·</a:t>
            </a:r>
            <a:r>
              <a:rPr lang="ko-KR" altLang="en-US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의료복지시설</a:t>
            </a:r>
          </a:p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2. 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노인여가복지시설</a:t>
            </a:r>
            <a:endParaRPr lang="ko-KR" altLang="en-US" sz="1200" spc="-12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3</a:t>
            </a:r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재가노인복지시설 및 재가장기요양기관</a:t>
            </a:r>
          </a:p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노인보호전문기관</a:t>
            </a:r>
            <a:endParaRPr lang="en-US" altLang="ko-KR" sz="1200" spc="-12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359609" y="3667098"/>
            <a:ext cx="2681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dirty="0" smtClean="0">
                <a:solidFill>
                  <a:schemeClr val="accent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서비스 단계별 인권보호</a:t>
            </a:r>
            <a:endParaRPr lang="en-US" altLang="ko-KR" dirty="0" smtClean="0">
              <a:solidFill>
                <a:schemeClr val="accent4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fontAlgn="base" latinLnBrk="0"/>
            <a:r>
              <a:rPr lang="ko-KR" altLang="en-US" dirty="0" err="1" smtClean="0">
                <a:solidFill>
                  <a:schemeClr val="accent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실천원칙과</a:t>
            </a:r>
            <a:r>
              <a:rPr lang="ko-KR" altLang="en-US" dirty="0" smtClean="0">
                <a:solidFill>
                  <a:schemeClr val="accent4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인권침해사례</a:t>
            </a:r>
            <a:endParaRPr lang="ko-KR" altLang="en-US" dirty="0">
              <a:solidFill>
                <a:schemeClr val="accent4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5" name="눈물 방울 24"/>
          <p:cNvSpPr/>
          <p:nvPr/>
        </p:nvSpPr>
        <p:spPr>
          <a:xfrm>
            <a:off x="1828224" y="5061689"/>
            <a:ext cx="555476" cy="555476"/>
          </a:xfrm>
          <a:prstGeom prst="teardrop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359609" y="5143523"/>
            <a:ext cx="2949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ko-KR" altLang="en-US" spc="-150" dirty="0" smtClean="0">
                <a:solidFill>
                  <a:schemeClr val="bg2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노인복지분야 종사자의 인권</a:t>
            </a:r>
            <a:endParaRPr lang="ko-KR" altLang="en-US" spc="-150" dirty="0">
              <a:solidFill>
                <a:schemeClr val="bg2">
                  <a:lumMod val="50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16997" y="4911152"/>
            <a:ext cx="3337729" cy="834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spcAft>
                <a:spcPts val="300"/>
              </a:spcAft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ic 모던고딕 R" panose="02020603020101020101" pitchFamily="18" charset="-127"/>
                <a:ea typeface="ic 모던고딕 R" panose="02020603020101020101" pitchFamily="18" charset="-127"/>
              </a:defRPr>
            </a:lvl1pPr>
          </a:lstStyle>
          <a:p>
            <a:pPr algn="l" fontAlgn="base" latinLnBrk="0"/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1. </a:t>
            </a:r>
            <a:r>
              <a:rPr lang="ko-KR" altLang="en-US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노인복지분야 종사자의 </a:t>
            </a:r>
            <a:r>
              <a:rPr lang="ko-KR" altLang="en-US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 현황과 </a:t>
            </a:r>
            <a:r>
              <a:rPr lang="ko-KR" altLang="en-US" sz="1200" spc="-120" dirty="0" err="1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인권감수성</a:t>
            </a:r>
            <a:endParaRPr lang="ko-KR" altLang="en-US" sz="1200" spc="-12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</a:t>
            </a:r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노인복지분야 종사자의 권리와 인권침해사례</a:t>
            </a:r>
          </a:p>
          <a:p>
            <a:pPr algn="l" fontAlgn="base" latinLnBrk="0"/>
            <a:r>
              <a:rPr lang="en-US" altLang="ko-KR" sz="1200" spc="-12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3</a:t>
            </a:r>
            <a:r>
              <a:rPr lang="en-US" altLang="ko-KR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sz="1200" spc="-12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노인복자분야 종사자의 인권에 대한 정책과제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763688" y="5014064"/>
            <a:ext cx="684548" cy="509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spc="-15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4</a:t>
            </a:r>
            <a:r>
              <a:rPr lang="ko-KR" altLang="en-US" sz="2000" spc="-15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부</a:t>
            </a:r>
            <a:endParaRPr lang="en-US" altLang="ko-KR" sz="2000" spc="-1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9" name="오른쪽 중괄호 28"/>
          <p:cNvSpPr/>
          <p:nvPr/>
        </p:nvSpPr>
        <p:spPr>
          <a:xfrm>
            <a:off x="5220143" y="4846627"/>
            <a:ext cx="155448" cy="914400"/>
          </a:xfrm>
          <a:prstGeom prst="rightBrace">
            <a:avLst/>
          </a:prstGeom>
          <a:ln>
            <a:solidFill>
              <a:srgbClr val="A75A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4331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27"/>
            <a:ext cx="9144000" cy="6885384"/>
          </a:xfrm>
          <a:prstGeom prst="rect">
            <a:avLst/>
          </a:prstGeom>
        </p:spPr>
      </p:pic>
      <p:sp>
        <p:nvSpPr>
          <p:cNvPr id="38" name="직사각형 37"/>
          <p:cNvSpPr/>
          <p:nvPr/>
        </p:nvSpPr>
        <p:spPr>
          <a:xfrm>
            <a:off x="6228184" y="5589240"/>
            <a:ext cx="2013489" cy="994257"/>
          </a:xfrm>
          <a:custGeom>
            <a:avLst/>
            <a:gdLst>
              <a:gd name="connsiteX0" fmla="*/ 0 w 1944216"/>
              <a:gd name="connsiteY0" fmla="*/ 0 h 1008112"/>
              <a:gd name="connsiteX1" fmla="*/ 1944216 w 1944216"/>
              <a:gd name="connsiteY1" fmla="*/ 0 h 1008112"/>
              <a:gd name="connsiteX2" fmla="*/ 1944216 w 1944216"/>
              <a:gd name="connsiteY2" fmla="*/ 1008112 h 1008112"/>
              <a:gd name="connsiteX3" fmla="*/ 0 w 1944216"/>
              <a:gd name="connsiteY3" fmla="*/ 1008112 h 1008112"/>
              <a:gd name="connsiteX4" fmla="*/ 0 w 1944216"/>
              <a:gd name="connsiteY4" fmla="*/ 0 h 1008112"/>
              <a:gd name="connsiteX0" fmla="*/ 0 w 1944216"/>
              <a:gd name="connsiteY0" fmla="*/ 0 h 1008112"/>
              <a:gd name="connsiteX1" fmla="*/ 1944216 w 1944216"/>
              <a:gd name="connsiteY1" fmla="*/ 0 h 1008112"/>
              <a:gd name="connsiteX2" fmla="*/ 1944216 w 1944216"/>
              <a:gd name="connsiteY2" fmla="*/ 1008112 h 1008112"/>
              <a:gd name="connsiteX3" fmla="*/ 6927 w 1944216"/>
              <a:gd name="connsiteY3" fmla="*/ 876494 h 1008112"/>
              <a:gd name="connsiteX4" fmla="*/ 0 w 1944216"/>
              <a:gd name="connsiteY4" fmla="*/ 0 h 1008112"/>
              <a:gd name="connsiteX0" fmla="*/ 0 w 1944216"/>
              <a:gd name="connsiteY0" fmla="*/ 0 h 1008112"/>
              <a:gd name="connsiteX1" fmla="*/ 1944216 w 1944216"/>
              <a:gd name="connsiteY1" fmla="*/ 0 h 1008112"/>
              <a:gd name="connsiteX2" fmla="*/ 1944216 w 1944216"/>
              <a:gd name="connsiteY2" fmla="*/ 1008112 h 1008112"/>
              <a:gd name="connsiteX3" fmla="*/ 41564 w 1944216"/>
              <a:gd name="connsiteY3" fmla="*/ 952694 h 1008112"/>
              <a:gd name="connsiteX4" fmla="*/ 0 w 1944216"/>
              <a:gd name="connsiteY4" fmla="*/ 0 h 1008112"/>
              <a:gd name="connsiteX0" fmla="*/ 0 w 1985780"/>
              <a:gd name="connsiteY0" fmla="*/ 0 h 952694"/>
              <a:gd name="connsiteX1" fmla="*/ 1944216 w 1985780"/>
              <a:gd name="connsiteY1" fmla="*/ 0 h 952694"/>
              <a:gd name="connsiteX2" fmla="*/ 1985780 w 1985780"/>
              <a:gd name="connsiteY2" fmla="*/ 862639 h 952694"/>
              <a:gd name="connsiteX3" fmla="*/ 41564 w 1985780"/>
              <a:gd name="connsiteY3" fmla="*/ 952694 h 952694"/>
              <a:gd name="connsiteX4" fmla="*/ 0 w 1985780"/>
              <a:gd name="connsiteY4" fmla="*/ 0 h 952694"/>
              <a:gd name="connsiteX0" fmla="*/ 0 w 2013489"/>
              <a:gd name="connsiteY0" fmla="*/ 0 h 994257"/>
              <a:gd name="connsiteX1" fmla="*/ 1944216 w 2013489"/>
              <a:gd name="connsiteY1" fmla="*/ 0 h 994257"/>
              <a:gd name="connsiteX2" fmla="*/ 2013489 w 2013489"/>
              <a:gd name="connsiteY2" fmla="*/ 994257 h 994257"/>
              <a:gd name="connsiteX3" fmla="*/ 41564 w 2013489"/>
              <a:gd name="connsiteY3" fmla="*/ 952694 h 994257"/>
              <a:gd name="connsiteX4" fmla="*/ 0 w 2013489"/>
              <a:gd name="connsiteY4" fmla="*/ 0 h 994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3489" h="994257">
                <a:moveTo>
                  <a:pt x="0" y="0"/>
                </a:moveTo>
                <a:lnTo>
                  <a:pt x="1944216" y="0"/>
                </a:lnTo>
                <a:lnTo>
                  <a:pt x="2013489" y="994257"/>
                </a:lnTo>
                <a:lnTo>
                  <a:pt x="41564" y="952694"/>
                </a:lnTo>
                <a:lnTo>
                  <a:pt x="0" y="0"/>
                </a:lnTo>
                <a:close/>
              </a:path>
            </a:pathLst>
          </a:cu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420" y="5154670"/>
            <a:ext cx="2365253" cy="1423419"/>
          </a:xfrm>
          <a:prstGeom prst="rect">
            <a:avLst/>
          </a:prstGeom>
        </p:spPr>
      </p:pic>
      <p:sp>
        <p:nvSpPr>
          <p:cNvPr id="45" name="직사각형 44"/>
          <p:cNvSpPr/>
          <p:nvPr/>
        </p:nvSpPr>
        <p:spPr>
          <a:xfrm>
            <a:off x="3707904" y="1573883"/>
            <a:ext cx="5364088" cy="97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60000"/>
              </a:lnSpc>
            </a:pPr>
            <a:r>
              <a:rPr lang="ko-KR" altLang="en-US" sz="4000" b="1" kern="0" dirty="0" smtClean="0">
                <a:solidFill>
                  <a:srgbClr val="0000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인권의 이해</a:t>
            </a:r>
            <a:endParaRPr lang="ko-KR" altLang="en-US" sz="1100" kern="0" dirty="0">
              <a:solidFill>
                <a:srgbClr val="00000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779912" y="2780928"/>
            <a:ext cx="43204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200000"/>
              </a:lnSpc>
            </a:pPr>
            <a:r>
              <a:rPr lang="en-US" altLang="ko-KR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01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인권이란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 </a:t>
            </a:r>
          </a:p>
          <a:p>
            <a:pPr fontAlgn="base" latinLnBrk="0">
              <a:lnSpc>
                <a:spcPct val="200000"/>
              </a:lnSpc>
            </a:pPr>
            <a:r>
              <a:rPr lang="en-US" altLang="ko-KR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02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dirty="0" err="1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인권감수성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</a:p>
          <a:p>
            <a:pPr fontAlgn="base" latinLnBrk="0">
              <a:lnSpc>
                <a:spcPct val="200000"/>
              </a:lnSpc>
            </a:pPr>
            <a:r>
              <a:rPr lang="en-US" altLang="ko-KR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03</a:t>
            </a:r>
            <a:r>
              <a:rPr lang="en-US" altLang="ko-KR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 </a:t>
            </a:r>
            <a:r>
              <a:rPr lang="ko-KR" altLang="en-US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인권과 사회복지</a:t>
            </a:r>
          </a:p>
        </p:txBody>
      </p:sp>
      <p:sp>
        <p:nvSpPr>
          <p:cNvPr id="51" name="눈물 방울 50"/>
          <p:cNvSpPr/>
          <p:nvPr/>
        </p:nvSpPr>
        <p:spPr>
          <a:xfrm>
            <a:off x="2627784" y="1762592"/>
            <a:ext cx="838392" cy="838392"/>
          </a:xfrm>
          <a:prstGeom prst="teardrop">
            <a:avLst/>
          </a:pr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977496" y="1673280"/>
            <a:ext cx="2138968" cy="843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60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</a:t>
            </a:r>
            <a:r>
              <a:rPr lang="ko-KR" altLang="en-US" sz="36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부</a:t>
            </a:r>
            <a:endParaRPr lang="en-US" altLang="ko-KR" sz="36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725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57"/>
          <a:stretch/>
        </p:blipFill>
        <p:spPr>
          <a:xfrm>
            <a:off x="0" y="157680"/>
            <a:ext cx="9167700" cy="2047183"/>
          </a:xfrm>
          <a:prstGeom prst="rect">
            <a:avLst/>
          </a:prstGeom>
        </p:spPr>
      </p:pic>
      <p:sp>
        <p:nvSpPr>
          <p:cNvPr id="7" name="부제목 2"/>
          <p:cNvSpPr txBox="1">
            <a:spLocks/>
          </p:cNvSpPr>
          <p:nvPr/>
        </p:nvSpPr>
        <p:spPr>
          <a:xfrm>
            <a:off x="4499992" y="6498865"/>
            <a:ext cx="4516897" cy="331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동영상 출처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: https://www.youtube.com/watch?v=9Jq6Gg89CiI </a:t>
            </a:r>
            <a:r>
              <a:rPr lang="en-US" altLang="ko-KR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(2</a:t>
            </a:r>
            <a:r>
              <a:rPr lang="ko-KR" altLang="en-US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분</a:t>
            </a:r>
            <a:r>
              <a:rPr lang="en-US" altLang="ko-KR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22</a:t>
            </a:r>
            <a:r>
              <a:rPr lang="ko-KR" altLang="en-US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초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)</a:t>
            </a:r>
            <a:endParaRPr lang="ko-KR" altLang="en-US" sz="1000" kern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8" name="바로 잡아야 할 역사, 고려장 - YT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314524"/>
            <a:ext cx="9144000" cy="51435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7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193" y="250043"/>
            <a:ext cx="621338" cy="838029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524528" y="558702"/>
            <a:ext cx="56886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ko-KR" altLang="en-US" sz="2000" spc="-15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우리나라 역사 속 인간의 존엄성 침해에 대해 생각해보기</a:t>
            </a:r>
            <a:endParaRPr lang="en-US" altLang="ko-KR" sz="2000" spc="-15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>
            <a:off x="292660" y="290884"/>
            <a:ext cx="892175" cy="892175"/>
          </a:xfrm>
          <a:custGeom>
            <a:avLst/>
            <a:gdLst>
              <a:gd name="T0" fmla="*/ 506 w 562"/>
              <a:gd name="T1" fmla="*/ 56 h 562"/>
              <a:gd name="T2" fmla="*/ 506 w 562"/>
              <a:gd name="T3" fmla="*/ 506 h 562"/>
              <a:gd name="T4" fmla="*/ 56 w 562"/>
              <a:gd name="T5" fmla="*/ 506 h 562"/>
              <a:gd name="T6" fmla="*/ 56 w 562"/>
              <a:gd name="T7" fmla="*/ 56 h 562"/>
              <a:gd name="T8" fmla="*/ 506 w 562"/>
              <a:gd name="T9" fmla="*/ 56 h 562"/>
              <a:gd name="T10" fmla="*/ 562 w 562"/>
              <a:gd name="T11" fmla="*/ 0 h 562"/>
              <a:gd name="T12" fmla="*/ 0 w 562"/>
              <a:gd name="T13" fmla="*/ 0 h 562"/>
              <a:gd name="T14" fmla="*/ 0 w 562"/>
              <a:gd name="T15" fmla="*/ 562 h 562"/>
              <a:gd name="T16" fmla="*/ 562 w 562"/>
              <a:gd name="T17" fmla="*/ 562 h 562"/>
              <a:gd name="T18" fmla="*/ 562 w 562"/>
              <a:gd name="T19" fmla="*/ 0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2" h="562">
                <a:moveTo>
                  <a:pt x="506" y="56"/>
                </a:moveTo>
                <a:lnTo>
                  <a:pt x="506" y="506"/>
                </a:lnTo>
                <a:lnTo>
                  <a:pt x="56" y="506"/>
                </a:lnTo>
                <a:lnTo>
                  <a:pt x="56" y="56"/>
                </a:lnTo>
                <a:lnTo>
                  <a:pt x="506" y="56"/>
                </a:lnTo>
                <a:close/>
                <a:moveTo>
                  <a:pt x="562" y="0"/>
                </a:moveTo>
                <a:lnTo>
                  <a:pt x="0" y="0"/>
                </a:lnTo>
                <a:lnTo>
                  <a:pt x="0" y="562"/>
                </a:lnTo>
                <a:lnTo>
                  <a:pt x="562" y="562"/>
                </a:lnTo>
                <a:lnTo>
                  <a:pt x="56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367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40909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22921" y="916706"/>
            <a:ext cx="8633259" cy="5763970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81" name="직사각형 80"/>
          <p:cNvSpPr/>
          <p:nvPr/>
        </p:nvSpPr>
        <p:spPr>
          <a:xfrm>
            <a:off x="216574" y="3717032"/>
            <a:ext cx="8645954" cy="266429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252924" y="4005064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/>
            <a:r>
              <a:rPr lang="ko-KR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인간의 </a:t>
            </a: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존엄성은 무엇일까요</a:t>
            </a:r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252924" y="4625745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/>
            <a:r>
              <a:rPr lang="ko-KR" altLang="en-US" sz="20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‘인간이라면 누구나</a:t>
            </a:r>
            <a:r>
              <a:rPr lang="ko-KR" altLang="en-US" sz="20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’</a:t>
            </a:r>
            <a:endParaRPr lang="en-US" altLang="ko-KR" sz="2000" dirty="0" smtClean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969697" y="5696615"/>
            <a:ext cx="7207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 latinLnBrk="0"/>
            <a:r>
              <a:rPr lang="ko-KR" altLang="en-US" sz="2400" spc="-150" dirty="0">
                <a:solidFill>
                  <a:srgbClr val="FFFF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인간이 다른 목적 달성을 위한 수단으로 </a:t>
            </a:r>
            <a:r>
              <a:rPr lang="ko-KR" altLang="en-US" sz="2400" spc="-150" dirty="0" smtClean="0">
                <a:solidFill>
                  <a:srgbClr val="FFFF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사용돼서는 안 됩니다</a:t>
            </a:r>
            <a:r>
              <a:rPr lang="en-US" altLang="ko-KR" sz="2400" spc="-150" dirty="0" smtClean="0">
                <a:solidFill>
                  <a:srgbClr val="FFFF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endParaRPr lang="ko-KR" altLang="en-US" sz="2400" spc="-150" dirty="0">
              <a:solidFill>
                <a:srgbClr val="FFFF00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5" name="직선 연결선 24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자유형 30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252924" y="4961125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/>
            <a:r>
              <a:rPr lang="ko-KR" altLang="en-US" sz="20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‘인간이라는 이유만으로</a:t>
            </a:r>
            <a:r>
              <a:rPr lang="ko-KR" altLang="en-US" sz="20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’</a:t>
            </a:r>
            <a:endParaRPr lang="en-US" altLang="ko-KR" sz="20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52924" y="5282297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/>
            <a:r>
              <a:rPr lang="ko-KR" altLang="en-US" sz="20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‘</a:t>
            </a:r>
            <a:r>
              <a:rPr lang="ko-KR" altLang="en-US" sz="20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존중 받아야 </a:t>
            </a:r>
            <a:r>
              <a:rPr lang="ko-KR" altLang="en-US" sz="2000" dirty="0" err="1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한다’</a:t>
            </a:r>
            <a:r>
              <a:rPr lang="ko-KR" altLang="en-US" sz="2000" dirty="0" err="1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는</a:t>
            </a:r>
            <a:r>
              <a:rPr lang="ko-KR" altLang="en-US" sz="20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이념</a:t>
            </a:r>
            <a:endParaRPr lang="en-US" altLang="ko-KR" sz="20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66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6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/>
      <p:bldP spid="83" grpId="0"/>
      <p:bldP spid="84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22921" y="916706"/>
            <a:ext cx="8633259" cy="5763970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sp>
        <p:nvSpPr>
          <p:cNvPr id="81" name="직사각형 80"/>
          <p:cNvSpPr/>
          <p:nvPr/>
        </p:nvSpPr>
        <p:spPr>
          <a:xfrm>
            <a:off x="216574" y="3717032"/>
            <a:ext cx="8645954" cy="266429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252924" y="4005064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/>
            <a:r>
              <a:rPr lang="ko-KR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인간의 존엄성은 인권의 목적입니다</a:t>
            </a:r>
            <a:r>
              <a:rPr lang="en-US" altLang="ko-K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  <a:r>
              <a:rPr lang="ko-KR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</a:p>
        </p:txBody>
      </p:sp>
      <p:sp>
        <p:nvSpPr>
          <p:cNvPr id="83" name="직사각형 82"/>
          <p:cNvSpPr/>
          <p:nvPr/>
        </p:nvSpPr>
        <p:spPr>
          <a:xfrm>
            <a:off x="252924" y="4775482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/>
            <a:r>
              <a:rPr lang="ko-KR" altLang="en-US" sz="20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존엄성은 모든 </a:t>
            </a:r>
            <a:r>
              <a:rPr lang="ko-KR" altLang="en-US" sz="20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기본적인 권리와 원칙들의 기초가 되는 법질서의 정초 원리</a:t>
            </a:r>
          </a:p>
        </p:txBody>
      </p:sp>
      <p:sp>
        <p:nvSpPr>
          <p:cNvPr id="84" name="직사각형 83"/>
          <p:cNvSpPr/>
          <p:nvPr/>
        </p:nvSpPr>
        <p:spPr>
          <a:xfrm>
            <a:off x="1290297" y="5696615"/>
            <a:ext cx="6566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 latinLnBrk="0"/>
            <a:r>
              <a:rPr lang="ko-KR" altLang="en-US" sz="2400" dirty="0">
                <a:solidFill>
                  <a:srgbClr val="FFFF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인권은 인간의 존엄성을 달성하기 위한 도구입니다</a:t>
            </a:r>
            <a:r>
              <a:rPr lang="en-US" altLang="ko-KR" sz="2400" dirty="0">
                <a:solidFill>
                  <a:srgbClr val="FFFF0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.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5" name="직선 연결선 24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30" name="직사각형 29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자유형 30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252924" y="5110862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/>
            <a:r>
              <a:rPr lang="ko-KR" altLang="en-US" sz="20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존엄성의 관념은 인간간의 위계를 부정하고 모두를 평등하게 만듦 </a:t>
            </a:r>
          </a:p>
        </p:txBody>
      </p:sp>
    </p:spTree>
    <p:extLst>
      <p:ext uri="{BB962C8B-B14F-4D97-AF65-F5344CB8AC3E}">
        <p14:creationId xmlns:p14="http://schemas.microsoft.com/office/powerpoint/2010/main" val="221923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6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/>
      <p:bldP spid="84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" t="8161" r="57" b="8461"/>
          <a:stretch/>
        </p:blipFill>
        <p:spPr>
          <a:xfrm>
            <a:off x="930317" y="3124887"/>
            <a:ext cx="7200800" cy="3082651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665819" y="949872"/>
            <a:ext cx="2610037" cy="576033"/>
            <a:chOff x="2699790" y="3036435"/>
            <a:chExt cx="2820258" cy="57603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2699792" y="3036435"/>
              <a:ext cx="2820256" cy="576033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3" name="직선 연결선 22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부제목 2"/>
          <p:cNvSpPr txBox="1">
            <a:spLocks/>
          </p:cNvSpPr>
          <p:nvPr/>
        </p:nvSpPr>
        <p:spPr>
          <a:xfrm>
            <a:off x="4169577" y="6281599"/>
            <a:ext cx="4362863" cy="331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출처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노인인권보고서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국가인권위원회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 2018</a:t>
            </a:r>
            <a:endParaRPr lang="ko-KR" altLang="en-US" sz="1000" kern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9" name="부제목 2"/>
          <p:cNvSpPr txBox="1">
            <a:spLocks/>
          </p:cNvSpPr>
          <p:nvPr/>
        </p:nvSpPr>
        <p:spPr>
          <a:xfrm>
            <a:off x="1064603" y="1786509"/>
            <a:ext cx="7103052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(human rights,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人權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)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은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인간의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존엄과 가치를 지켜주는 기본적 권리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로서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/>
            </a:r>
            <a:b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</a:b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시대나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상황에 무관하게 사람답게 살기 위하여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기본적으로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보장되어야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하는 권리</a:t>
            </a:r>
            <a:endParaRPr lang="en-US" altLang="ko-KR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0" name="부제목 2"/>
          <p:cNvSpPr txBox="1">
            <a:spLocks/>
          </p:cNvSpPr>
          <p:nvPr/>
        </p:nvSpPr>
        <p:spPr>
          <a:xfrm>
            <a:off x="3486077" y="2950064"/>
            <a:ext cx="3390180" cy="5370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0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30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‘</a:t>
            </a:r>
            <a:r>
              <a:rPr lang="ko-KR" altLang="en-US" sz="30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인간답게 </a:t>
            </a:r>
            <a:r>
              <a:rPr lang="ko-KR" altLang="en-US" sz="30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살 </a:t>
            </a:r>
            <a:r>
              <a:rPr lang="ko-KR" altLang="en-US" sz="30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권리</a:t>
            </a:r>
            <a:r>
              <a:rPr lang="en-US" altLang="ko-KR" sz="30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’</a:t>
            </a:r>
            <a:endParaRPr lang="ko-KR" altLang="en-US" sz="30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1" name="오른쪽 화살표 40"/>
          <p:cNvSpPr/>
          <p:nvPr/>
        </p:nvSpPr>
        <p:spPr>
          <a:xfrm>
            <a:off x="2451821" y="2871194"/>
            <a:ext cx="992878" cy="605839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65819" y="1039466"/>
            <a:ext cx="2610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spc="-15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인권의 </a:t>
            </a:r>
            <a:r>
              <a:rPr lang="ko-KR" altLang="en-US" sz="200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개념</a:t>
            </a:r>
            <a:endParaRPr lang="en-US" altLang="ko-KR" sz="2000" spc="-15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665821" y="3714599"/>
            <a:ext cx="7866618" cy="2567000"/>
            <a:chOff x="2605927" y="793180"/>
            <a:chExt cx="7866618" cy="2567000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2605927" y="793180"/>
              <a:ext cx="7866618" cy="2567000"/>
            </a:xfrm>
            <a:prstGeom prst="roundRect">
              <a:avLst>
                <a:gd name="adj" fmla="val 55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999938" y="932977"/>
              <a:ext cx="3092970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2000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| </a:t>
              </a:r>
              <a:r>
                <a:rPr lang="ko-KR" altLang="en-US" sz="2000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세계인권선언 </a:t>
              </a:r>
              <a:r>
                <a:rPr lang="ko-KR" altLang="en-US" sz="2000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제</a:t>
              </a:r>
              <a:r>
                <a:rPr lang="en-US" altLang="ko-KR" sz="2000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2</a:t>
              </a:r>
              <a:r>
                <a:rPr lang="ko-KR" altLang="en-US" sz="2000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조 </a:t>
              </a:r>
              <a:r>
                <a:rPr lang="en-US" altLang="ko-KR" sz="2000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|</a:t>
              </a:r>
              <a:endParaRPr lang="en-US" altLang="ko-KR" sz="20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sp>
        <p:nvSpPr>
          <p:cNvPr id="37" name="부제목 2"/>
          <p:cNvSpPr txBox="1">
            <a:spLocks/>
          </p:cNvSpPr>
          <p:nvPr/>
        </p:nvSpPr>
        <p:spPr>
          <a:xfrm>
            <a:off x="1077788" y="4354405"/>
            <a:ext cx="7089868" cy="16997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모든 사람은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인종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피부색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성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언어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종교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정치적 견해 또는 그 밖의 견해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출신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민족적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또는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사회적 신분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출신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),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재산의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많고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적음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출생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또는 그 밖의 지위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신분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에 따른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그 어떤 구분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종류의 차별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도 없이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이 선언에 나와 있는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규정된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)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모든 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/>
            </a:r>
            <a:b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</a:b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권리와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자유를 누릴 자격이 있다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889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901" y="1680536"/>
            <a:ext cx="2657593" cy="4577515"/>
          </a:xfrm>
          <a:prstGeom prst="rect">
            <a:avLst/>
          </a:prstGeom>
          <a:effectLst/>
        </p:spPr>
      </p:pic>
      <p:grpSp>
        <p:nvGrpSpPr>
          <p:cNvPr id="17" name="그룹 16"/>
          <p:cNvGrpSpPr/>
          <p:nvPr/>
        </p:nvGrpSpPr>
        <p:grpSpPr>
          <a:xfrm>
            <a:off x="665819" y="949872"/>
            <a:ext cx="5143910" cy="576033"/>
            <a:chOff x="2699790" y="3036435"/>
            <a:chExt cx="2820258" cy="57603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2699792" y="3036435"/>
              <a:ext cx="2820256" cy="576033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3" name="직선 연결선 22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65819" y="1039466"/>
            <a:ext cx="5143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</a:t>
            </a:r>
            <a:r>
              <a:rPr lang="en-US" altLang="ko-KR" sz="200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(human rights) </a:t>
            </a:r>
            <a:r>
              <a:rPr lang="ko-KR" altLang="en-US" sz="200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용어의 </a:t>
            </a:r>
            <a:r>
              <a:rPr lang="ko-KR" altLang="en-US" sz="2000" spc="-15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유래  </a:t>
            </a:r>
            <a:r>
              <a:rPr lang="en-US" altLang="ko-KR" sz="2000" spc="-15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[ </a:t>
            </a:r>
            <a:r>
              <a:rPr lang="ko-KR" altLang="en-US" sz="2000" spc="-15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영어 문화권 </a:t>
            </a:r>
            <a:r>
              <a:rPr lang="en-US" altLang="ko-KR" sz="2000" spc="-15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  <a:endParaRPr lang="en-US" altLang="ko-KR" sz="2000" spc="-15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2" name="부제목 2"/>
          <p:cNvSpPr txBox="1">
            <a:spLocks/>
          </p:cNvSpPr>
          <p:nvPr/>
        </p:nvSpPr>
        <p:spPr>
          <a:xfrm>
            <a:off x="1489249" y="1987868"/>
            <a:ext cx="4467680" cy="14885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영어권 국가에서는 토마스 페인이 프랑스의 ‘인간과 시민의 </a:t>
            </a:r>
            <a:r>
              <a:rPr lang="ko-KR" altLang="en-US" sz="1500" b="1" kern="1000" spc="-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권리선언’을</a:t>
            </a:r>
            <a:r>
              <a:rPr lang="ko-KR" altLang="en-US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「인간의 권리 </a:t>
            </a:r>
            <a:r>
              <a:rPr lang="en-US" altLang="ko-KR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Rights of Man</a:t>
            </a:r>
            <a:r>
              <a:rPr lang="ko-KR" altLang="en-US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」라는 번역서로 출간하면서 인권 용어 사용 시작</a:t>
            </a:r>
            <a:r>
              <a:rPr lang="en-US" altLang="ko-KR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Man</a:t>
            </a:r>
            <a:r>
              <a:rPr lang="ko-KR" altLang="en-US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이라는 단어가 여성 배제 및 차별을 내포하고 있다는 반론으로 </a:t>
            </a:r>
            <a:r>
              <a:rPr lang="en-US" altLang="ko-KR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‘human rights’</a:t>
            </a:r>
            <a:r>
              <a:rPr lang="ko-KR" altLang="en-US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로 용어가 변경됨</a:t>
            </a:r>
            <a:endParaRPr lang="ko-KR" altLang="en-US" sz="15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1111462" y="1987868"/>
            <a:ext cx="177176" cy="302706"/>
            <a:chOff x="668654" y="4321743"/>
            <a:chExt cx="177176" cy="302706"/>
          </a:xfrm>
        </p:grpSpPr>
        <p:sp>
          <p:nvSpPr>
            <p:cNvPr id="44" name="직사각형 43"/>
            <p:cNvSpPr/>
            <p:nvPr/>
          </p:nvSpPr>
          <p:spPr>
            <a:xfrm>
              <a:off x="683568" y="4509120"/>
              <a:ext cx="115329" cy="11532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1/2 액자 44"/>
            <p:cNvSpPr/>
            <p:nvPr/>
          </p:nvSpPr>
          <p:spPr>
            <a:xfrm rot="13255722">
              <a:off x="668654" y="4321743"/>
              <a:ext cx="177176" cy="240419"/>
            </a:xfrm>
            <a:prstGeom prst="halfFrame">
              <a:avLst>
                <a:gd name="adj1" fmla="val 33333"/>
                <a:gd name="adj2" fmla="val 21794"/>
              </a:avLst>
            </a:prstGeom>
            <a:solidFill>
              <a:srgbClr val="FE5C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1111462" y="4108974"/>
            <a:ext cx="177176" cy="302706"/>
            <a:chOff x="668654" y="4321743"/>
            <a:chExt cx="177176" cy="302706"/>
          </a:xfrm>
        </p:grpSpPr>
        <p:sp>
          <p:nvSpPr>
            <p:cNvPr id="48" name="직사각형 47"/>
            <p:cNvSpPr/>
            <p:nvPr/>
          </p:nvSpPr>
          <p:spPr>
            <a:xfrm>
              <a:off x="683568" y="4509120"/>
              <a:ext cx="115329" cy="11532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1/2 액자 48"/>
            <p:cNvSpPr/>
            <p:nvPr/>
          </p:nvSpPr>
          <p:spPr>
            <a:xfrm rot="13255722">
              <a:off x="668654" y="4321743"/>
              <a:ext cx="177176" cy="240419"/>
            </a:xfrm>
            <a:prstGeom prst="halfFrame">
              <a:avLst>
                <a:gd name="adj1" fmla="val 33333"/>
                <a:gd name="adj2" fmla="val 21794"/>
              </a:avLst>
            </a:prstGeom>
            <a:solidFill>
              <a:srgbClr val="FE5C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1489248" y="3969294"/>
            <a:ext cx="33890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400" spc="-3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human rights</a:t>
            </a:r>
            <a:endParaRPr lang="ko-KR" altLang="en-US" sz="4400" spc="-300" dirty="0"/>
          </a:p>
        </p:txBody>
      </p:sp>
      <p:sp>
        <p:nvSpPr>
          <p:cNvPr id="55" name="부제목 2"/>
          <p:cNvSpPr txBox="1">
            <a:spLocks/>
          </p:cNvSpPr>
          <p:nvPr/>
        </p:nvSpPr>
        <p:spPr>
          <a:xfrm>
            <a:off x="2267742" y="4712969"/>
            <a:ext cx="3960442" cy="851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인권이라는 용어는 </a:t>
            </a:r>
            <a:r>
              <a:rPr lang="ko-KR" altLang="en-US" sz="1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‘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옳고 정당한 어떤 것을 요구할 수 있는 자격’ </a:t>
            </a:r>
            <a:r>
              <a:rPr lang="ko-KR" altLang="en-US" sz="1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이라는 의미를 내포하고 있음</a:t>
            </a:r>
            <a:endParaRPr lang="ko-KR" altLang="en-US" sz="16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6" name="오른쪽 화살표 55"/>
          <p:cNvSpPr/>
          <p:nvPr/>
        </p:nvSpPr>
        <p:spPr>
          <a:xfrm>
            <a:off x="1600044" y="4738734"/>
            <a:ext cx="669548" cy="743675"/>
          </a:xfrm>
          <a:prstGeom prst="rightArrow">
            <a:avLst>
              <a:gd name="adj1" fmla="val 50000"/>
              <a:gd name="adj2" fmla="val 59433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82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50" grpId="0"/>
      <p:bldP spid="55" grpId="0"/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665819" y="949872"/>
            <a:ext cx="5143910" cy="576033"/>
            <a:chOff x="2699790" y="3036435"/>
            <a:chExt cx="2820258" cy="57603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2699792" y="3036435"/>
              <a:ext cx="2820256" cy="576033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3" name="직선 연결선 22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65819" y="1039466"/>
            <a:ext cx="5143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</a:t>
            </a:r>
            <a:r>
              <a:rPr lang="en-US" altLang="ko-KR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</a:t>
            </a:r>
            <a:r>
              <a:rPr lang="ko-KR" altLang="en-US" sz="20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人權</a:t>
            </a:r>
            <a:r>
              <a:rPr lang="en-US" altLang="ko-KR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) </a:t>
            </a:r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용어의 </a:t>
            </a:r>
            <a:r>
              <a:rPr lang="ko-KR" altLang="en-US" sz="20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유래</a:t>
            </a:r>
            <a:r>
              <a:rPr lang="en-US" altLang="ko-KR" sz="20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en-US" altLang="ko-KR" sz="2000" spc="-15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[ </a:t>
            </a:r>
            <a:r>
              <a:rPr lang="ko-KR" altLang="en-US" sz="2000" spc="-15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한자 문화권 </a:t>
            </a:r>
            <a:r>
              <a:rPr lang="en-US" altLang="ko-KR" sz="2000" spc="-15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  <a:endParaRPr lang="en-US" altLang="ko-KR" sz="2000" spc="-15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2" name="부제목 2"/>
          <p:cNvSpPr txBox="1">
            <a:spLocks/>
          </p:cNvSpPr>
          <p:nvPr/>
        </p:nvSpPr>
        <p:spPr>
          <a:xfrm>
            <a:off x="1489248" y="1777138"/>
            <a:ext cx="6539135" cy="4866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인권이라는 말은 영어와 불어의 인권과 관련된 용어를 번역한 것</a:t>
            </a:r>
          </a:p>
        </p:txBody>
      </p:sp>
      <p:grpSp>
        <p:nvGrpSpPr>
          <p:cNvPr id="43" name="그룹 42"/>
          <p:cNvGrpSpPr/>
          <p:nvPr/>
        </p:nvGrpSpPr>
        <p:grpSpPr>
          <a:xfrm>
            <a:off x="1111462" y="1777138"/>
            <a:ext cx="177176" cy="302706"/>
            <a:chOff x="668654" y="4321743"/>
            <a:chExt cx="177176" cy="302706"/>
          </a:xfrm>
        </p:grpSpPr>
        <p:sp>
          <p:nvSpPr>
            <p:cNvPr id="44" name="직사각형 43"/>
            <p:cNvSpPr/>
            <p:nvPr/>
          </p:nvSpPr>
          <p:spPr>
            <a:xfrm>
              <a:off x="683568" y="4509120"/>
              <a:ext cx="115329" cy="11532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1/2 액자 44"/>
            <p:cNvSpPr/>
            <p:nvPr/>
          </p:nvSpPr>
          <p:spPr>
            <a:xfrm rot="13255722">
              <a:off x="668654" y="4321743"/>
              <a:ext cx="177176" cy="240419"/>
            </a:xfrm>
            <a:prstGeom prst="halfFrame">
              <a:avLst>
                <a:gd name="adj1" fmla="val 33333"/>
                <a:gd name="adj2" fmla="val 21794"/>
              </a:avLst>
            </a:prstGeom>
            <a:solidFill>
              <a:srgbClr val="FE5C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46" name="부제목 2"/>
          <p:cNvSpPr txBox="1">
            <a:spLocks/>
          </p:cNvSpPr>
          <p:nvPr/>
        </p:nvSpPr>
        <p:spPr>
          <a:xfrm>
            <a:off x="1489248" y="2448317"/>
            <a:ext cx="6753490" cy="801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중국과 일본에서는 민권</a:t>
            </a:r>
            <a:r>
              <a:rPr lang="en-US" altLang="ko-KR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民權</a:t>
            </a:r>
            <a:r>
              <a:rPr lang="en-US" altLang="ko-KR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)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이라는 용어를 먼저 사용했으나</a:t>
            </a:r>
            <a:r>
              <a:rPr lang="en-US" altLang="ko-KR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en-US" altLang="ko-KR" sz="1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1946</a:t>
            </a:r>
            <a:r>
              <a:rPr lang="ko-KR" altLang="en-US" sz="1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년 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공포된 일본 헌법에서 포츠담선언 제</a:t>
            </a:r>
            <a:r>
              <a:rPr lang="en-US" altLang="ko-KR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10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항 “</a:t>
            </a:r>
            <a:r>
              <a:rPr lang="en-US" altLang="ko-KR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fundamental human rights”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를 “기본적 </a:t>
            </a:r>
            <a:r>
              <a:rPr lang="ko-KR" altLang="en-US" sz="1600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</a:t>
            </a:r>
            <a:r>
              <a:rPr lang="ko-KR" altLang="en-US" sz="1600" b="1" kern="1000" spc="-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”이라고</a:t>
            </a:r>
            <a:r>
              <a:rPr lang="ko-KR" altLang="en-US" sz="1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번역하면서</a:t>
            </a:r>
            <a:r>
              <a:rPr lang="en-US" altLang="ko-KR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</a:t>
            </a:r>
            <a:r>
              <a:rPr lang="en-US" altLang="ko-KR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人權</a:t>
            </a:r>
            <a:r>
              <a:rPr lang="en-US" altLang="ko-KR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)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이라는 용어를 한자 문화권에서 보편적으로 </a:t>
            </a:r>
            <a:r>
              <a:rPr lang="ko-KR" altLang="en-US" sz="1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사용</a:t>
            </a:r>
            <a:endParaRPr lang="ko-KR" altLang="en-US" sz="16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1111462" y="2448317"/>
            <a:ext cx="177176" cy="302706"/>
            <a:chOff x="668654" y="4321743"/>
            <a:chExt cx="177176" cy="302706"/>
          </a:xfrm>
        </p:grpSpPr>
        <p:sp>
          <p:nvSpPr>
            <p:cNvPr id="48" name="직사각형 47"/>
            <p:cNvSpPr/>
            <p:nvPr/>
          </p:nvSpPr>
          <p:spPr>
            <a:xfrm>
              <a:off x="683568" y="4509120"/>
              <a:ext cx="115329" cy="11532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1/2 액자 48"/>
            <p:cNvSpPr/>
            <p:nvPr/>
          </p:nvSpPr>
          <p:spPr>
            <a:xfrm rot="13255722">
              <a:off x="668654" y="4321743"/>
              <a:ext cx="177176" cy="240419"/>
            </a:xfrm>
            <a:prstGeom prst="halfFrame">
              <a:avLst>
                <a:gd name="adj1" fmla="val 33333"/>
                <a:gd name="adj2" fmla="val 21794"/>
              </a:avLst>
            </a:prstGeom>
            <a:solidFill>
              <a:srgbClr val="FE5C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34" name="그림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603" y="4039912"/>
            <a:ext cx="2852666" cy="2139500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225" y="5907235"/>
            <a:ext cx="655513" cy="193430"/>
          </a:xfrm>
          <a:prstGeom prst="rect">
            <a:avLst/>
          </a:prstGeom>
        </p:spPr>
      </p:pic>
      <p:sp>
        <p:nvSpPr>
          <p:cNvPr id="36" name="부제목 2"/>
          <p:cNvSpPr txBox="1">
            <a:spLocks/>
          </p:cNvSpPr>
          <p:nvPr/>
        </p:nvSpPr>
        <p:spPr>
          <a:xfrm>
            <a:off x="2246445" y="5175035"/>
            <a:ext cx="3088987" cy="741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600" b="1" kern="10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</a:t>
            </a:r>
            <a:r>
              <a:rPr lang="en-US" altLang="ko-KR" sz="1600" b="1" kern="10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600" b="1" kern="10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人權</a:t>
            </a:r>
            <a:r>
              <a:rPr lang="en-US" altLang="ko-KR" sz="1600" b="1" kern="10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)</a:t>
            </a:r>
            <a:r>
              <a:rPr lang="ko-KR" altLang="en-US" sz="1600" b="1" kern="10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의 權</a:t>
            </a:r>
            <a:r>
              <a:rPr lang="en-US" altLang="ko-KR" sz="1600" b="1" kern="10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600" b="1" kern="10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권세 권</a:t>
            </a:r>
            <a:r>
              <a:rPr lang="en-US" altLang="ko-KR" sz="1600" b="1" kern="10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)</a:t>
            </a:r>
            <a:r>
              <a:rPr lang="ko-KR" altLang="en-US" sz="1600" b="1" kern="10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은 </a:t>
            </a:r>
            <a:r>
              <a:rPr lang="en-US" altLang="ko-KR" sz="1600" b="1" kern="10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‘</a:t>
            </a:r>
            <a:r>
              <a:rPr lang="ko-KR" altLang="en-US" sz="1600" b="1" kern="10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사람이 갖는 권력의 경중을 잰다</a:t>
            </a:r>
            <a:r>
              <a:rPr lang="en-US" altLang="ko-KR" sz="1600" b="1" kern="10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’</a:t>
            </a:r>
            <a:r>
              <a:rPr lang="ko-KR" altLang="en-US" sz="1600" b="1" kern="10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는 의미</a:t>
            </a:r>
            <a:endParaRPr lang="ko-KR" altLang="en-US" sz="1600" b="1" kern="1000" spc="-1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1111462" y="4103150"/>
            <a:ext cx="177176" cy="302706"/>
            <a:chOff x="668654" y="4321743"/>
            <a:chExt cx="177176" cy="302706"/>
          </a:xfrm>
        </p:grpSpPr>
        <p:sp>
          <p:nvSpPr>
            <p:cNvPr id="39" name="직사각형 38"/>
            <p:cNvSpPr/>
            <p:nvPr/>
          </p:nvSpPr>
          <p:spPr>
            <a:xfrm>
              <a:off x="683568" y="4509120"/>
              <a:ext cx="115329" cy="11532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1/2 액자 39"/>
            <p:cNvSpPr/>
            <p:nvPr/>
          </p:nvSpPr>
          <p:spPr>
            <a:xfrm rot="13255722">
              <a:off x="668654" y="4321743"/>
              <a:ext cx="177176" cy="240419"/>
            </a:xfrm>
            <a:prstGeom prst="halfFrame">
              <a:avLst>
                <a:gd name="adj1" fmla="val 33333"/>
                <a:gd name="adj2" fmla="val 21794"/>
              </a:avLst>
            </a:prstGeom>
            <a:solidFill>
              <a:srgbClr val="FE5C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373064" y="4074502"/>
            <a:ext cx="3864661" cy="1018927"/>
            <a:chOff x="1203024" y="5172953"/>
            <a:chExt cx="3864661" cy="1018927"/>
          </a:xfrm>
        </p:grpSpPr>
        <p:grpSp>
          <p:nvGrpSpPr>
            <p:cNvPr id="2" name="그룹 1"/>
            <p:cNvGrpSpPr/>
            <p:nvPr/>
          </p:nvGrpSpPr>
          <p:grpSpPr>
            <a:xfrm>
              <a:off x="1291137" y="5172953"/>
              <a:ext cx="3449992" cy="769441"/>
              <a:chOff x="1384677" y="5331224"/>
              <a:chExt cx="3449992" cy="769441"/>
            </a:xfrm>
          </p:grpSpPr>
          <p:sp>
            <p:nvSpPr>
              <p:cNvPr id="41" name="직사각형 40"/>
              <p:cNvSpPr/>
              <p:nvPr/>
            </p:nvSpPr>
            <p:spPr>
              <a:xfrm>
                <a:off x="3336391" y="5331224"/>
                <a:ext cx="55631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4400" b="1" kern="100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나눔바른고딕" pitchFamily="50" charset="-127"/>
                    <a:ea typeface="나눔바른고딕" pitchFamily="50" charset="-127"/>
                  </a:rPr>
                  <a:t>木</a:t>
                </a:r>
                <a:endParaRPr lang="ko-KR" altLang="en-US" sz="4400" dirty="0"/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3915570" y="5331224"/>
                <a:ext cx="55631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4400" b="1" kern="10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나눔바른고딕" pitchFamily="50" charset="-127"/>
                    <a:ea typeface="나눔바른고딕" pitchFamily="50" charset="-127"/>
                  </a:rPr>
                  <a:t>+</a:t>
                </a:r>
                <a:endParaRPr lang="ko-KR" altLang="en-US" sz="4400" dirty="0"/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4278359" y="5331224"/>
                <a:ext cx="55631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4400" b="1" kern="1000" spc="-5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나눔바른고딕" pitchFamily="50" charset="-127"/>
                    <a:ea typeface="나눔바른고딕" pitchFamily="50" charset="-127"/>
                  </a:rPr>
                  <a:t>雚</a:t>
                </a:r>
                <a:endParaRPr lang="ko-KR" altLang="en-US" sz="4400" dirty="0"/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2801145" y="5331224"/>
                <a:ext cx="55631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4400" b="1" kern="10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나눔바른고딕" pitchFamily="50" charset="-127"/>
                    <a:ea typeface="나눔바른고딕" pitchFamily="50" charset="-127"/>
                  </a:rPr>
                  <a:t>=</a:t>
                </a:r>
                <a:endParaRPr lang="ko-KR" altLang="en-US" sz="4400" dirty="0"/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2095893" y="5331224"/>
                <a:ext cx="697619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4400" b="1" kern="10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나눔바른고딕" pitchFamily="50" charset="-127"/>
                    <a:ea typeface="나눔바른고딕" pitchFamily="50" charset="-127"/>
                  </a:rPr>
                  <a:t>權</a:t>
                </a:r>
                <a:endParaRPr lang="ko-KR" altLang="en-US" sz="4400" dirty="0"/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1384677" y="5331224"/>
                <a:ext cx="697619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4400" b="1" kern="1000" spc="-50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나눔바른고딕" pitchFamily="50" charset="-127"/>
                    <a:ea typeface="나눔바른고딕" pitchFamily="50" charset="-127"/>
                  </a:rPr>
                  <a:t>人</a:t>
                </a:r>
                <a:endParaRPr lang="ko-KR" altLang="en-US" sz="4400" dirty="0"/>
              </a:p>
            </p:txBody>
          </p:sp>
        </p:grpSp>
        <p:sp>
          <p:nvSpPr>
            <p:cNvPr id="3" name="직사각형 2"/>
            <p:cNvSpPr/>
            <p:nvPr/>
          </p:nvSpPr>
          <p:spPr>
            <a:xfrm>
              <a:off x="3194253" y="5822548"/>
              <a:ext cx="825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나무 목</a:t>
              </a:r>
              <a:endParaRPr lang="ko-KR" altLang="en-US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4043046" y="5822548"/>
              <a:ext cx="10246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저울추 관</a:t>
              </a:r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1914239" y="5813747"/>
              <a:ext cx="825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권세 </a:t>
              </a:r>
              <a:r>
                <a:rPr lang="ko-KR" altLang="en-US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나눔바른고딕" pitchFamily="50" charset="-127"/>
                  <a:ea typeface="나눔바른고딕" pitchFamily="50" charset="-127"/>
                </a:rPr>
                <a:t>권</a:t>
              </a:r>
              <a:endParaRPr lang="ko-KR" alt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1203024" y="5813747"/>
              <a:ext cx="825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사람 </a:t>
              </a:r>
              <a:r>
                <a:rPr lang="ko-KR" altLang="en-US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나눔바른고딕" pitchFamily="50" charset="-127"/>
                  <a:ea typeface="나눔바른고딕" pitchFamily="50" charset="-127"/>
                </a:rPr>
                <a:t>인</a:t>
              </a:r>
              <a:endParaRPr lang="ko-KR" alt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5" name="직사각형 4"/>
          <p:cNvSpPr/>
          <p:nvPr/>
        </p:nvSpPr>
        <p:spPr>
          <a:xfrm>
            <a:off x="2132014" y="4055234"/>
            <a:ext cx="3141944" cy="1027120"/>
          </a:xfrm>
          <a:prstGeom prst="rect">
            <a:avLst/>
          </a:prstGeom>
          <a:noFill/>
          <a:ln>
            <a:solidFill>
              <a:srgbClr val="F0C8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오른쪽 화살표 64"/>
          <p:cNvSpPr/>
          <p:nvPr/>
        </p:nvSpPr>
        <p:spPr>
          <a:xfrm>
            <a:off x="1599478" y="5233740"/>
            <a:ext cx="669548" cy="743675"/>
          </a:xfrm>
          <a:prstGeom prst="rightArrow">
            <a:avLst>
              <a:gd name="adj1" fmla="val 50000"/>
              <a:gd name="adj2" fmla="val 59433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부제목 2"/>
          <p:cNvSpPr txBox="1">
            <a:spLocks/>
          </p:cNvSpPr>
          <p:nvPr/>
        </p:nvSpPr>
        <p:spPr>
          <a:xfrm>
            <a:off x="4169577" y="6281599"/>
            <a:ext cx="4362863" cy="331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이미지 출처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sz="1000" kern="10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박물관</a:t>
            </a:r>
            <a:endParaRPr lang="ko-KR" altLang="en-US" sz="1000" kern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074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6" grpId="0"/>
      <p:bldP spid="36" grpId="0"/>
      <p:bldP spid="5" grpId="0" animBg="1"/>
      <p:bldP spid="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665819" y="949872"/>
            <a:ext cx="3906181" cy="576033"/>
            <a:chOff x="2699790" y="3036435"/>
            <a:chExt cx="2820258" cy="57603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2699792" y="3036435"/>
              <a:ext cx="2820256" cy="576033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3" name="직선 연결선 22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부제목 2"/>
          <p:cNvSpPr txBox="1">
            <a:spLocks/>
          </p:cNvSpPr>
          <p:nvPr/>
        </p:nvSpPr>
        <p:spPr>
          <a:xfrm>
            <a:off x="4169577" y="6281599"/>
            <a:ext cx="4362863" cy="331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출처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인권의 이해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한국인권재단</a:t>
            </a:r>
            <a:r>
              <a:rPr lang="en-US" altLang="ko-KR" sz="1000" kern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 2017</a:t>
            </a:r>
            <a:endParaRPr lang="ko-KR" altLang="en-US" sz="1000" kern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5819" y="1039466"/>
            <a:ext cx="3906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</a:t>
            </a:r>
            <a:r>
              <a:rPr lang="en-US" altLang="ko-KR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(human rights)</a:t>
            </a:r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의 정의 </a:t>
            </a:r>
            <a:endParaRPr lang="en-US" altLang="ko-KR" sz="20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1115616" y="1700190"/>
            <a:ext cx="5634876" cy="102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인간이 </a:t>
            </a:r>
            <a:r>
              <a:rPr lang="ko-KR" altLang="en-US" sz="4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인간답게 사는데 </a:t>
            </a:r>
            <a:r>
              <a:rPr lang="ko-KR" altLang="en-US" sz="4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endParaRPr lang="en-US" altLang="ko-KR" sz="4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115616" y="2516598"/>
            <a:ext cx="3406702" cy="102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필수적인 것을 </a:t>
            </a:r>
            <a:endParaRPr lang="en-US" altLang="ko-KR" sz="4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115616" y="3333006"/>
            <a:ext cx="3526928" cy="102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요구할 수 있는 </a:t>
            </a:r>
            <a:endParaRPr lang="en-US" altLang="ko-KR" sz="4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115616" y="4149414"/>
            <a:ext cx="1795684" cy="102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정당한 </a:t>
            </a:r>
            <a:endParaRPr lang="en-US" altLang="ko-KR" sz="4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115616" y="4965822"/>
            <a:ext cx="2789546" cy="102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요건과 </a:t>
            </a:r>
            <a:r>
              <a:rPr lang="ko-KR" altLang="en-US" sz="4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자격</a:t>
            </a:r>
            <a:endParaRPr lang="ko-KR" altLang="en-US" sz="4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7" name="부제목 2"/>
          <p:cNvSpPr txBox="1">
            <a:spLocks/>
          </p:cNvSpPr>
          <p:nvPr/>
        </p:nvSpPr>
        <p:spPr>
          <a:xfrm>
            <a:off x="628910" y="1575876"/>
            <a:ext cx="676346" cy="8576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“</a:t>
            </a:r>
            <a:endParaRPr lang="en-US" altLang="ko-KR" sz="5400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1" name="부제목 2"/>
          <p:cNvSpPr txBox="1">
            <a:spLocks/>
          </p:cNvSpPr>
          <p:nvPr/>
        </p:nvSpPr>
        <p:spPr>
          <a:xfrm>
            <a:off x="3678612" y="4909626"/>
            <a:ext cx="676346" cy="8576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5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”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1207949" y="1887550"/>
            <a:ext cx="6433517" cy="825460"/>
            <a:chOff x="1207949" y="1887550"/>
            <a:chExt cx="6433517" cy="825460"/>
          </a:xfrm>
        </p:grpSpPr>
        <p:sp>
          <p:nvSpPr>
            <p:cNvPr id="2" name="직사각형 1"/>
            <p:cNvSpPr/>
            <p:nvPr/>
          </p:nvSpPr>
          <p:spPr>
            <a:xfrm>
              <a:off x="6418054" y="1887550"/>
              <a:ext cx="1223412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7030A0"/>
                  </a:solidFill>
                  <a:latin typeface="나눔바른고딕" pitchFamily="50" charset="-127"/>
                  <a:ea typeface="나눔바른고딕" pitchFamily="50" charset="-127"/>
                </a:rPr>
                <a:t>존엄과 가치</a:t>
              </a: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1207949" y="2713010"/>
              <a:ext cx="3482768" cy="0"/>
            </a:xfrm>
            <a:prstGeom prst="lin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0" name="그룹 9"/>
          <p:cNvGrpSpPr/>
          <p:nvPr/>
        </p:nvGrpSpPr>
        <p:grpSpPr>
          <a:xfrm>
            <a:off x="1207949" y="2713010"/>
            <a:ext cx="6559442" cy="781050"/>
            <a:chOff x="1207949" y="2713010"/>
            <a:chExt cx="6559442" cy="781050"/>
          </a:xfrm>
        </p:grpSpPr>
        <p:sp>
          <p:nvSpPr>
            <p:cNvPr id="46" name="직사각형 45"/>
            <p:cNvSpPr/>
            <p:nvPr/>
          </p:nvSpPr>
          <p:spPr>
            <a:xfrm>
              <a:off x="4357355" y="2713010"/>
              <a:ext cx="3410036" cy="4732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5"/>
                  </a:solidFill>
                  <a:latin typeface="나눔바른고딕" pitchFamily="50" charset="-127"/>
                  <a:ea typeface="나눔바른고딕" pitchFamily="50" charset="-127"/>
                </a:rPr>
                <a:t>최소한의 인간적 </a:t>
              </a:r>
              <a:r>
                <a:rPr lang="ko-KR" altLang="en-US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5"/>
                  </a:solidFill>
                  <a:latin typeface="나눔바른고딕" pitchFamily="50" charset="-127"/>
                  <a:ea typeface="나눔바른고딕" pitchFamily="50" charset="-127"/>
                </a:rPr>
                <a:t>욕구</a:t>
              </a:r>
              <a:r>
                <a:rPr lang="en-US" altLang="ko-KR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5"/>
                  </a:solidFill>
                  <a:latin typeface="나눔바른고딕" pitchFamily="50" charset="-127"/>
                  <a:ea typeface="나눔바른고딕" pitchFamily="50" charset="-127"/>
                </a:rPr>
                <a:t>(basic </a:t>
              </a:r>
              <a:r>
                <a:rPr lang="en-US" altLang="ko-KR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5"/>
                  </a:solidFill>
                  <a:latin typeface="나눔바른고딕" pitchFamily="50" charset="-127"/>
                  <a:ea typeface="나눔바른고딕" pitchFamily="50" charset="-127"/>
                </a:rPr>
                <a:t>needs)</a:t>
              </a:r>
            </a:p>
          </p:txBody>
        </p:sp>
        <p:cxnSp>
          <p:nvCxnSpPr>
            <p:cNvPr id="42" name="직선 연결선 41"/>
            <p:cNvCxnSpPr/>
            <p:nvPr/>
          </p:nvCxnSpPr>
          <p:spPr>
            <a:xfrm>
              <a:off x="1207949" y="3494060"/>
              <a:ext cx="2571963" cy="0"/>
            </a:xfrm>
            <a:prstGeom prst="line">
              <a:avLst/>
            </a:prstGeom>
            <a:ln w="3810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5" name="그룹 14"/>
          <p:cNvGrpSpPr/>
          <p:nvPr/>
        </p:nvGrpSpPr>
        <p:grpSpPr>
          <a:xfrm>
            <a:off x="1207949" y="3554189"/>
            <a:ext cx="4496097" cy="759021"/>
            <a:chOff x="1207949" y="3554189"/>
            <a:chExt cx="4496097" cy="759021"/>
          </a:xfrm>
        </p:grpSpPr>
        <p:sp>
          <p:nvSpPr>
            <p:cNvPr id="54" name="직사각형 53"/>
            <p:cNvSpPr/>
            <p:nvPr/>
          </p:nvSpPr>
          <p:spPr>
            <a:xfrm>
              <a:off x="4480634" y="3554189"/>
              <a:ext cx="1223412" cy="4732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E76D1"/>
                  </a:solidFill>
                  <a:latin typeface="나눔바른고딕" pitchFamily="50" charset="-127"/>
                  <a:ea typeface="나눔바른고딕" pitchFamily="50" charset="-127"/>
                </a:rPr>
                <a:t>법적 청구권</a:t>
              </a:r>
              <a:endPara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E76D1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  <p:cxnSp>
          <p:nvCxnSpPr>
            <p:cNvPr id="55" name="직선 연결선 54"/>
            <p:cNvCxnSpPr/>
            <p:nvPr/>
          </p:nvCxnSpPr>
          <p:spPr>
            <a:xfrm>
              <a:off x="1207949" y="4313210"/>
              <a:ext cx="3078277" cy="0"/>
            </a:xfrm>
            <a:prstGeom prst="line">
              <a:avLst/>
            </a:prstGeom>
            <a:ln w="38100">
              <a:solidFill>
                <a:srgbClr val="EF85BA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19" name="그룹 18"/>
          <p:cNvGrpSpPr/>
          <p:nvPr/>
        </p:nvGrpSpPr>
        <p:grpSpPr>
          <a:xfrm>
            <a:off x="1207949" y="4360939"/>
            <a:ext cx="3004011" cy="752371"/>
            <a:chOff x="1207949" y="4360939"/>
            <a:chExt cx="3004011" cy="752371"/>
          </a:xfrm>
        </p:grpSpPr>
        <p:sp>
          <p:nvSpPr>
            <p:cNvPr id="56" name="직사각형 55"/>
            <p:cNvSpPr/>
            <p:nvPr/>
          </p:nvSpPr>
          <p:spPr>
            <a:xfrm>
              <a:off x="2727258" y="4360939"/>
              <a:ext cx="1484702" cy="4732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나눔바른고딕" pitchFamily="50" charset="-127"/>
                  <a:ea typeface="나눔바른고딕" pitchFamily="50" charset="-127"/>
                </a:rPr>
                <a:t>도덕적</a:t>
              </a:r>
              <a:r>
                <a:rPr lang="en-US" altLang="ko-KR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나눔바른고딕" pitchFamily="50" charset="-127"/>
                  <a:ea typeface="나눔바른고딕" pitchFamily="50" charset="-127"/>
                </a:rPr>
                <a:t>, </a:t>
              </a:r>
              <a:r>
                <a:rPr lang="ko-KR" altLang="en-US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나눔바른고딕" pitchFamily="50" charset="-127"/>
                  <a:ea typeface="나눔바른고딕" pitchFamily="50" charset="-127"/>
                </a:rPr>
                <a:t>정치적</a:t>
              </a:r>
            </a:p>
          </p:txBody>
        </p:sp>
        <p:cxnSp>
          <p:nvCxnSpPr>
            <p:cNvPr id="58" name="직선 연결선 57"/>
            <p:cNvCxnSpPr/>
            <p:nvPr/>
          </p:nvCxnSpPr>
          <p:spPr>
            <a:xfrm>
              <a:off x="1207949" y="5113310"/>
              <a:ext cx="1351103" cy="0"/>
            </a:xfrm>
            <a:prstGeom prst="line">
              <a:avLst/>
            </a:prstGeom>
            <a:ln w="381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0" name="그룹 19"/>
          <p:cNvGrpSpPr/>
          <p:nvPr/>
        </p:nvGrpSpPr>
        <p:grpSpPr>
          <a:xfrm>
            <a:off x="1207949" y="5154094"/>
            <a:ext cx="4204090" cy="787891"/>
            <a:chOff x="1207949" y="5154094"/>
            <a:chExt cx="4204090" cy="787891"/>
          </a:xfrm>
        </p:grpSpPr>
        <p:sp>
          <p:nvSpPr>
            <p:cNvPr id="59" name="직사각형 58"/>
            <p:cNvSpPr/>
            <p:nvPr/>
          </p:nvSpPr>
          <p:spPr>
            <a:xfrm>
              <a:off x="4188627" y="5154094"/>
              <a:ext cx="1223412" cy="4732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0B050"/>
                  </a:solidFill>
                  <a:latin typeface="나눔바른고딕" pitchFamily="50" charset="-127"/>
                  <a:ea typeface="나눔바른고딕" pitchFamily="50" charset="-127"/>
                </a:rPr>
                <a:t>의무와 권리</a:t>
              </a:r>
              <a:endPara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  <p:cxnSp>
          <p:nvCxnSpPr>
            <p:cNvPr id="60" name="직선 연결선 59"/>
            <p:cNvCxnSpPr/>
            <p:nvPr/>
          </p:nvCxnSpPr>
          <p:spPr>
            <a:xfrm>
              <a:off x="1207949" y="5941985"/>
              <a:ext cx="2571963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712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7" grpId="0"/>
      <p:bldP spid="39" grpId="0"/>
      <p:bldP spid="40" grpId="0"/>
      <p:bldP spid="41" grpId="0"/>
      <p:bldP spid="57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665819" y="949872"/>
            <a:ext cx="3906181" cy="576033"/>
            <a:chOff x="2699790" y="3036435"/>
            <a:chExt cx="2820258" cy="57603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2699792" y="3036435"/>
              <a:ext cx="2820256" cy="576033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3" name="직선 연결선 22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65819" y="1039466"/>
            <a:ext cx="3906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</a:t>
            </a:r>
            <a:r>
              <a:rPr lang="en-US" altLang="ko-KR" sz="20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(human rights)</a:t>
            </a:r>
            <a:r>
              <a:rPr lang="ko-KR" altLang="en-US" sz="20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의 구조</a:t>
            </a:r>
            <a:endParaRPr lang="en-US" altLang="ko-KR" sz="20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1" name="부제목 2"/>
          <p:cNvSpPr txBox="1">
            <a:spLocks/>
          </p:cNvSpPr>
          <p:nvPr/>
        </p:nvSpPr>
        <p:spPr>
          <a:xfrm>
            <a:off x="923721" y="1882576"/>
            <a:ext cx="4392488" cy="1766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“ </a:t>
            </a: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A</a:t>
            </a: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는 </a:t>
            </a: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B</a:t>
            </a: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에게 </a:t>
            </a: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C</a:t>
            </a: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를 근거로 </a:t>
            </a:r>
            <a:endParaRPr lang="en-US" altLang="ko-KR" sz="3200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/>
                </a:solidFill>
                <a:latin typeface="나눔바른고딕" pitchFamily="50" charset="-127"/>
                <a:ea typeface="나눔바른고딕" pitchFamily="50" charset="-127"/>
              </a:rPr>
              <a:t>   D</a:t>
            </a: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를 주장한다</a:t>
            </a: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.”</a:t>
            </a:r>
            <a:endParaRPr lang="en-US" altLang="ko-KR" sz="32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4" name="부제목 2"/>
          <p:cNvSpPr txBox="1">
            <a:spLocks/>
          </p:cNvSpPr>
          <p:nvPr/>
        </p:nvSpPr>
        <p:spPr>
          <a:xfrm>
            <a:off x="923721" y="4312374"/>
            <a:ext cx="4968552" cy="16531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“ </a:t>
            </a: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B</a:t>
            </a: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는 </a:t>
            </a: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A</a:t>
            </a: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에게 </a:t>
            </a: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C</a:t>
            </a: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를 근거로 </a:t>
            </a:r>
            <a:endParaRPr lang="en-US" altLang="ko-KR" sz="3200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/>
                </a:solidFill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030A0"/>
                </a:solidFill>
                <a:latin typeface="나눔바른고딕" pitchFamily="50" charset="-127"/>
                <a:ea typeface="나눔바른고딕" pitchFamily="50" charset="-127"/>
              </a:rPr>
              <a:t>D</a:t>
            </a: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를 존중</a:t>
            </a: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보호</a:t>
            </a: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실현한다</a:t>
            </a:r>
            <a:r>
              <a:rPr lang="en-US" altLang="ko-KR" sz="32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.”</a:t>
            </a:r>
            <a:endParaRPr lang="en-US" altLang="ko-KR" sz="32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879020" y="1628800"/>
            <a:ext cx="2576120" cy="4536504"/>
          </a:xfrm>
          <a:prstGeom prst="rect">
            <a:avLst/>
          </a:prstGeom>
          <a:solidFill>
            <a:schemeClr val="bg2"/>
          </a:solidFill>
          <a:ln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부제목 2"/>
          <p:cNvSpPr txBox="1">
            <a:spLocks/>
          </p:cNvSpPr>
          <p:nvPr/>
        </p:nvSpPr>
        <p:spPr>
          <a:xfrm>
            <a:off x="6136921" y="1882363"/>
            <a:ext cx="2122718" cy="40293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A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권리의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주체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/>
            </a:r>
            <a:b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</a:b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      (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rights-holder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  <a:p>
            <a:endParaRPr lang="en-US" altLang="ko-KR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1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B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의무의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주체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/>
            </a:r>
            <a:b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</a:b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      (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duty-bearer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  <a:p>
            <a:endParaRPr lang="en-US" altLang="ko-KR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2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C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권리의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근거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/>
            </a:r>
            <a:b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</a:b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     (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도덕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법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계약 등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  <a:p>
            <a:endParaRPr lang="en-US" altLang="ko-KR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B050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030A0"/>
                </a:solidFill>
                <a:latin typeface="나눔바른고딕" pitchFamily="50" charset="-127"/>
                <a:ea typeface="나눔바른고딕" pitchFamily="50" charset="-127"/>
              </a:rPr>
              <a:t>D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030A0"/>
                </a:solidFill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030A0"/>
                </a:solidFill>
                <a:latin typeface="나눔바른고딕" pitchFamily="50" charset="-127"/>
                <a:ea typeface="나눔바른고딕" pitchFamily="50" charset="-127"/>
              </a:rPr>
              <a:t>권리의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030A0"/>
                </a:solidFill>
                <a:latin typeface="나눔바른고딕" pitchFamily="50" charset="-127"/>
                <a:ea typeface="나눔바른고딕" pitchFamily="50" charset="-127"/>
              </a:rPr>
              <a:t>내용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030A0"/>
                </a:solidFill>
                <a:latin typeface="나눔바른고딕" pitchFamily="50" charset="-127"/>
                <a:ea typeface="나눔바른고딕" pitchFamily="50" charset="-127"/>
              </a:rPr>
              <a:t/>
            </a:r>
            <a:b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030A0"/>
                </a:solidFill>
                <a:latin typeface="나눔바른고딕" pitchFamily="50" charset="-127"/>
                <a:ea typeface="나눔바른고딕" pitchFamily="50" charset="-127"/>
              </a:rPr>
            </a:b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030A0"/>
                </a:solidFill>
                <a:latin typeface="나눔바른고딕" pitchFamily="50" charset="-127"/>
                <a:ea typeface="나눔바른고딕" pitchFamily="50" charset="-127"/>
              </a:rPr>
              <a:t>     (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030A0"/>
                </a:solidFill>
                <a:latin typeface="나눔바른고딕" pitchFamily="50" charset="-127"/>
                <a:ea typeface="나눔바른고딕" pitchFamily="50" charset="-127"/>
              </a:rPr>
              <a:t>권리의 목록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7030A0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endParaRPr lang="en-US" altLang="ko-KR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7030A0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cxnSp>
        <p:nvCxnSpPr>
          <p:cNvPr id="14" name="직선 연결선 13"/>
          <p:cNvCxnSpPr>
            <a:stCxn id="16" idx="1"/>
            <a:endCxn id="12" idx="1"/>
          </p:cNvCxnSpPr>
          <p:nvPr/>
        </p:nvCxnSpPr>
        <p:spPr>
          <a:xfrm flipV="1">
            <a:off x="665820" y="3897052"/>
            <a:ext cx="5213200" cy="2826"/>
          </a:xfrm>
          <a:prstGeom prst="line">
            <a:avLst/>
          </a:prstGeom>
          <a:ln w="19050">
            <a:solidFill>
              <a:schemeClr val="accent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68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4" grpId="0"/>
      <p:bldP spid="12" grpId="0" animBg="1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1" t="8118" r="1356" b="2767"/>
          <a:stretch/>
        </p:blipFill>
        <p:spPr>
          <a:xfrm>
            <a:off x="665819" y="1518157"/>
            <a:ext cx="7866621" cy="4763442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665819" y="949872"/>
            <a:ext cx="2538029" cy="576033"/>
            <a:chOff x="2699790" y="3036435"/>
            <a:chExt cx="2820258" cy="576033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2699792" y="3036435"/>
              <a:ext cx="2820256" cy="576033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3" name="직선 연결선 22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65819" y="1039466"/>
            <a:ext cx="2538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법규에 나타난 인권</a:t>
            </a:r>
            <a:endParaRPr lang="en-US" altLang="ko-KR" sz="20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971600" y="1622945"/>
            <a:ext cx="7301292" cy="481968"/>
            <a:chOff x="1166911" y="1741484"/>
            <a:chExt cx="7301292" cy="48196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직사각형 6"/>
            <p:cNvSpPr/>
            <p:nvPr/>
          </p:nvSpPr>
          <p:spPr>
            <a:xfrm>
              <a:off x="1166911" y="1811726"/>
              <a:ext cx="7301292" cy="411726"/>
            </a:xfrm>
            <a:prstGeom prst="rect">
              <a:avLst/>
            </a:prstGeom>
            <a:solidFill>
              <a:schemeClr val="accent2">
                <a:lumMod val="50000"/>
                <a:alpha val="78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1198645" y="1741484"/>
              <a:ext cx="4692310" cy="473206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나눔바른고딕" pitchFamily="50" charset="-127"/>
                  <a:ea typeface="나눔바른고딕" pitchFamily="50" charset="-127"/>
                </a:rPr>
                <a:t>1948</a:t>
              </a:r>
              <a:r>
                <a:rPr lang="ko-KR" altLang="en-US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나눔바른고딕" pitchFamily="50" charset="-127"/>
                  <a:ea typeface="나눔바른고딕" pitchFamily="50" charset="-127"/>
                </a:rPr>
                <a:t>년 유엔총회에서 채택된 「세계인권선언</a:t>
              </a:r>
              <a:r>
                <a:rPr lang="ko-KR" altLang="en-US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나눔바른고딕" pitchFamily="50" charset="-127"/>
                  <a:ea typeface="나눔바른고딕" pitchFamily="50" charset="-127"/>
                </a:rPr>
                <a:t>」 전문 </a:t>
              </a:r>
              <a:endPara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971600" y="2182534"/>
            <a:ext cx="7301292" cy="8608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1136328" y="2309322"/>
            <a:ext cx="69640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모든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인류 구성원의 천부의 존엄성과 동등하고 양도할 수 없는 권리를 인정하는 것이 세계의 자유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정의 및 평화의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기초</a:t>
            </a:r>
            <a:endParaRPr lang="ko-KR" altLang="en-US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971600" y="3120149"/>
            <a:ext cx="7301292" cy="481968"/>
            <a:chOff x="1166911" y="1741484"/>
            <a:chExt cx="7301292" cy="48196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1" name="직사각형 50"/>
            <p:cNvSpPr/>
            <p:nvPr/>
          </p:nvSpPr>
          <p:spPr>
            <a:xfrm>
              <a:off x="1166911" y="1811726"/>
              <a:ext cx="7301292" cy="411726"/>
            </a:xfrm>
            <a:prstGeom prst="rect">
              <a:avLst/>
            </a:prstGeom>
            <a:solidFill>
              <a:schemeClr val="accent2">
                <a:lumMod val="50000"/>
                <a:alpha val="78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1198645" y="1741484"/>
              <a:ext cx="2313454" cy="473206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나눔바른고딕" pitchFamily="50" charset="-127"/>
                  <a:ea typeface="나눔바른고딕" pitchFamily="50" charset="-127"/>
                </a:rPr>
                <a:t>「대한민국 헌법」 제</a:t>
              </a:r>
              <a:r>
                <a:rPr lang="en-US" altLang="ko-KR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나눔바른고딕" pitchFamily="50" charset="-127"/>
                  <a:ea typeface="나눔바른고딕" pitchFamily="50" charset="-127"/>
                </a:rPr>
                <a:t>10</a:t>
              </a:r>
              <a:r>
                <a:rPr lang="ko-KR" altLang="en-US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나눔바른고딕" pitchFamily="50" charset="-127"/>
                  <a:ea typeface="나눔바른고딕" pitchFamily="50" charset="-127"/>
                </a:rPr>
                <a:t>조</a:t>
              </a:r>
              <a:endPara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sp>
        <p:nvSpPr>
          <p:cNvPr id="53" name="직사각형 52"/>
          <p:cNvSpPr/>
          <p:nvPr/>
        </p:nvSpPr>
        <p:spPr>
          <a:xfrm>
            <a:off x="971600" y="3679738"/>
            <a:ext cx="7301292" cy="8608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1136328" y="3806526"/>
            <a:ext cx="69640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모든 국민은 인간으로서의 존엄과 가치를 가지며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행복을 추구할 권리를 가진다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국가는 개인이 가지는 불가침의 기본적 인권을 확인하고 이를 보장할 의무</a:t>
            </a:r>
          </a:p>
        </p:txBody>
      </p:sp>
      <p:grpSp>
        <p:nvGrpSpPr>
          <p:cNvPr id="55" name="그룹 54"/>
          <p:cNvGrpSpPr/>
          <p:nvPr/>
        </p:nvGrpSpPr>
        <p:grpSpPr>
          <a:xfrm>
            <a:off x="971600" y="4647498"/>
            <a:ext cx="7301292" cy="481968"/>
            <a:chOff x="1166911" y="1741484"/>
            <a:chExt cx="7301292" cy="48196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6" name="직사각형 55"/>
            <p:cNvSpPr/>
            <p:nvPr/>
          </p:nvSpPr>
          <p:spPr>
            <a:xfrm>
              <a:off x="1166911" y="1811726"/>
              <a:ext cx="7301292" cy="411726"/>
            </a:xfrm>
            <a:prstGeom prst="rect">
              <a:avLst/>
            </a:prstGeom>
            <a:solidFill>
              <a:schemeClr val="accent2">
                <a:lumMod val="50000"/>
                <a:alpha val="78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1198645" y="1741484"/>
              <a:ext cx="3108543" cy="473206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나눔바른고딕" pitchFamily="50" charset="-127"/>
                  <a:ea typeface="나눔바른고딕" pitchFamily="50" charset="-127"/>
                </a:rPr>
                <a:t>「국가인권위원회법」 제</a:t>
              </a:r>
              <a:r>
                <a:rPr lang="en-US" altLang="ko-KR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나눔바른고딕" pitchFamily="50" charset="-127"/>
                  <a:ea typeface="나눔바른고딕" pitchFamily="50" charset="-127"/>
                </a:rPr>
                <a:t>2</a:t>
              </a:r>
              <a:r>
                <a:rPr lang="ko-KR" altLang="en-US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나눔바른고딕" pitchFamily="50" charset="-127"/>
                  <a:ea typeface="나눔바른고딕" pitchFamily="50" charset="-127"/>
                </a:rPr>
                <a:t>조 제</a:t>
              </a:r>
              <a:r>
                <a:rPr lang="en-US" altLang="ko-KR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나눔바른고딕" pitchFamily="50" charset="-127"/>
                  <a:ea typeface="나눔바른고딕" pitchFamily="50" charset="-127"/>
                </a:rPr>
                <a:t>1</a:t>
              </a:r>
              <a:r>
                <a:rPr lang="ko-KR" altLang="en-US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나눔바른고딕" pitchFamily="50" charset="-127"/>
                  <a:ea typeface="나눔바른고딕" pitchFamily="50" charset="-127"/>
                </a:rPr>
                <a:t>호</a:t>
              </a:r>
              <a:endPara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나눔바른고딕" pitchFamily="50" charset="-127"/>
                <a:ea typeface="나눔바른고딕" pitchFamily="50" charset="-127"/>
              </a:endParaRPr>
            </a:p>
          </p:txBody>
        </p:sp>
      </p:grpSp>
      <p:sp>
        <p:nvSpPr>
          <p:cNvPr id="58" name="직사각형 57"/>
          <p:cNvSpPr/>
          <p:nvPr/>
        </p:nvSpPr>
        <p:spPr>
          <a:xfrm>
            <a:off x="971600" y="5207087"/>
            <a:ext cx="7301292" cy="86082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1136328" y="5333875"/>
            <a:ext cx="7136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인권이란 대한민국 헌법 및 법률에서 보장하거나 대한민국이 가입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·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비준한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국제</a:t>
            </a:r>
            <a:endParaRPr lang="en-US" altLang="ko-KR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  <a:p>
            <a:pPr algn="just"/>
            <a:r>
              <a:rPr lang="ko-KR" altLang="en-US" b="1" kern="1000" spc="-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인권조약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및 국제관습법에서 인정하는 인간으로서의 존엄과 가치 및 자유와 권리</a:t>
            </a:r>
          </a:p>
        </p:txBody>
      </p:sp>
    </p:spTree>
    <p:extLst>
      <p:ext uri="{BB962C8B-B14F-4D97-AF65-F5344CB8AC3E}">
        <p14:creationId xmlns:p14="http://schemas.microsoft.com/office/powerpoint/2010/main" val="163175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53" grpId="0" animBg="1"/>
      <p:bldP spid="54" grpId="0"/>
      <p:bldP spid="58" grpId="0" animBg="1"/>
      <p:bldP spid="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1" t="8118" r="1356" b="2767"/>
          <a:stretch/>
        </p:blipFill>
        <p:spPr>
          <a:xfrm>
            <a:off x="665819" y="1518157"/>
            <a:ext cx="7866621" cy="4763442"/>
          </a:xfrm>
          <a:prstGeom prst="rect">
            <a:avLst/>
          </a:prstGeom>
        </p:spPr>
      </p:pic>
      <p:sp>
        <p:nvSpPr>
          <p:cNvPr id="26" name="직사각형 25"/>
          <p:cNvSpPr>
            <a:spLocks noChangeAspect="1"/>
          </p:cNvSpPr>
          <p:nvPr/>
        </p:nvSpPr>
        <p:spPr>
          <a:xfrm>
            <a:off x="1650571" y="2864336"/>
            <a:ext cx="1152128" cy="2088232"/>
          </a:xfrm>
          <a:prstGeom prst="rect">
            <a:avLst/>
          </a:prstGeom>
          <a:solidFill>
            <a:srgbClr val="479B9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42" name="직사각형 41"/>
          <p:cNvSpPr>
            <a:spLocks noChangeAspect="1"/>
          </p:cNvSpPr>
          <p:nvPr/>
        </p:nvSpPr>
        <p:spPr>
          <a:xfrm>
            <a:off x="6487942" y="2864336"/>
            <a:ext cx="1152128" cy="2088232"/>
          </a:xfrm>
          <a:prstGeom prst="rect">
            <a:avLst/>
          </a:prstGeom>
          <a:solidFill>
            <a:srgbClr val="61942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43" name="직사각형 42"/>
          <p:cNvSpPr>
            <a:spLocks noChangeAspect="1"/>
          </p:cNvSpPr>
          <p:nvPr/>
        </p:nvSpPr>
        <p:spPr>
          <a:xfrm>
            <a:off x="1650571" y="4952568"/>
            <a:ext cx="2016224" cy="1052763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44" name="직사각형 43"/>
          <p:cNvSpPr>
            <a:spLocks noChangeAspect="1"/>
          </p:cNvSpPr>
          <p:nvPr/>
        </p:nvSpPr>
        <p:spPr>
          <a:xfrm>
            <a:off x="3650924" y="4952568"/>
            <a:ext cx="2016224" cy="105276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45" name="직사각형 44"/>
          <p:cNvSpPr>
            <a:spLocks noChangeAspect="1"/>
          </p:cNvSpPr>
          <p:nvPr/>
        </p:nvSpPr>
        <p:spPr>
          <a:xfrm>
            <a:off x="5639717" y="4952568"/>
            <a:ext cx="2016224" cy="1052763"/>
          </a:xfrm>
          <a:prstGeom prst="rect">
            <a:avLst/>
          </a:prstGeom>
          <a:solidFill>
            <a:srgbClr val="A75A0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47" name="TextBox 46"/>
          <p:cNvSpPr txBox="1">
            <a:spLocks noChangeAspect="1"/>
          </p:cNvSpPr>
          <p:nvPr/>
        </p:nvSpPr>
        <p:spPr>
          <a:xfrm>
            <a:off x="1765656" y="3622680"/>
            <a:ext cx="913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자유권</a:t>
            </a:r>
            <a:endParaRPr lang="ko-KR" alt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8" name="TextBox 47"/>
          <p:cNvSpPr txBox="1">
            <a:spLocks noChangeAspect="1"/>
          </p:cNvSpPr>
          <p:nvPr/>
        </p:nvSpPr>
        <p:spPr>
          <a:xfrm>
            <a:off x="6613881" y="3568372"/>
            <a:ext cx="913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평등권</a:t>
            </a:r>
            <a:endParaRPr lang="ko-KR" alt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9" name="TextBox 48"/>
          <p:cNvSpPr txBox="1">
            <a:spLocks noChangeAspect="1"/>
          </p:cNvSpPr>
          <p:nvPr/>
        </p:nvSpPr>
        <p:spPr>
          <a:xfrm>
            <a:off x="1765656" y="5172902"/>
            <a:ext cx="16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참정권</a:t>
            </a:r>
            <a:endParaRPr lang="ko-KR" alt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0" name="TextBox 49"/>
          <p:cNvSpPr txBox="1">
            <a:spLocks noChangeAspect="1"/>
          </p:cNvSpPr>
          <p:nvPr/>
        </p:nvSpPr>
        <p:spPr>
          <a:xfrm>
            <a:off x="3775431" y="5172902"/>
            <a:ext cx="16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사회권</a:t>
            </a:r>
            <a:endParaRPr lang="ko-KR" alt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1" name="TextBox 50"/>
          <p:cNvSpPr txBox="1">
            <a:spLocks noChangeAspect="1"/>
          </p:cNvSpPr>
          <p:nvPr/>
        </p:nvSpPr>
        <p:spPr>
          <a:xfrm>
            <a:off x="5794731" y="5172902"/>
            <a:ext cx="169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청구권</a:t>
            </a:r>
            <a:endParaRPr lang="ko-KR" alt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9" name="직선 연결선 28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>
            <a:spLocks noChangeAspect="1"/>
          </p:cNvSpPr>
          <p:nvPr/>
        </p:nvSpPr>
        <p:spPr>
          <a:xfrm>
            <a:off x="938588" y="1727327"/>
            <a:ext cx="7392856" cy="1137009"/>
          </a:xfrm>
          <a:custGeom>
            <a:avLst/>
            <a:gdLst>
              <a:gd name="connsiteX0" fmla="*/ 0 w 8208912"/>
              <a:gd name="connsiteY0" fmla="*/ 0 h 1224136"/>
              <a:gd name="connsiteX1" fmla="*/ 8208912 w 8208912"/>
              <a:gd name="connsiteY1" fmla="*/ 0 h 1224136"/>
              <a:gd name="connsiteX2" fmla="*/ 8208912 w 8208912"/>
              <a:gd name="connsiteY2" fmla="*/ 1224136 h 1224136"/>
              <a:gd name="connsiteX3" fmla="*/ 0 w 8208912"/>
              <a:gd name="connsiteY3" fmla="*/ 1224136 h 1224136"/>
              <a:gd name="connsiteX4" fmla="*/ 0 w 8208912"/>
              <a:gd name="connsiteY4" fmla="*/ 0 h 1224136"/>
              <a:gd name="connsiteX0" fmla="*/ 565484 w 8208912"/>
              <a:gd name="connsiteY0" fmla="*/ 18047 h 1224136"/>
              <a:gd name="connsiteX1" fmla="*/ 8208912 w 8208912"/>
              <a:gd name="connsiteY1" fmla="*/ 0 h 1224136"/>
              <a:gd name="connsiteX2" fmla="*/ 8208912 w 8208912"/>
              <a:gd name="connsiteY2" fmla="*/ 1224136 h 1224136"/>
              <a:gd name="connsiteX3" fmla="*/ 0 w 8208912"/>
              <a:gd name="connsiteY3" fmla="*/ 1224136 h 1224136"/>
              <a:gd name="connsiteX4" fmla="*/ 565484 w 8208912"/>
              <a:gd name="connsiteY4" fmla="*/ 18047 h 1224136"/>
              <a:gd name="connsiteX0" fmla="*/ 1720515 w 8208912"/>
              <a:gd name="connsiteY0" fmla="*/ 0 h 1248200"/>
              <a:gd name="connsiteX1" fmla="*/ 8208912 w 8208912"/>
              <a:gd name="connsiteY1" fmla="*/ 24064 h 1248200"/>
              <a:gd name="connsiteX2" fmla="*/ 8208912 w 8208912"/>
              <a:gd name="connsiteY2" fmla="*/ 1248200 h 1248200"/>
              <a:gd name="connsiteX3" fmla="*/ 0 w 8208912"/>
              <a:gd name="connsiteY3" fmla="*/ 1248200 h 1248200"/>
              <a:gd name="connsiteX4" fmla="*/ 1720515 w 8208912"/>
              <a:gd name="connsiteY4" fmla="*/ 0 h 1248200"/>
              <a:gd name="connsiteX0" fmla="*/ 1142999 w 8208912"/>
              <a:gd name="connsiteY0" fmla="*/ 0 h 1224137"/>
              <a:gd name="connsiteX1" fmla="*/ 8208912 w 8208912"/>
              <a:gd name="connsiteY1" fmla="*/ 1 h 1224137"/>
              <a:gd name="connsiteX2" fmla="*/ 8208912 w 8208912"/>
              <a:gd name="connsiteY2" fmla="*/ 1224137 h 1224137"/>
              <a:gd name="connsiteX3" fmla="*/ 0 w 8208912"/>
              <a:gd name="connsiteY3" fmla="*/ 1224137 h 1224137"/>
              <a:gd name="connsiteX4" fmla="*/ 1142999 w 8208912"/>
              <a:gd name="connsiteY4" fmla="*/ 0 h 1224137"/>
              <a:gd name="connsiteX0" fmla="*/ 1142999 w 8208912"/>
              <a:gd name="connsiteY0" fmla="*/ 12030 h 1236167"/>
              <a:gd name="connsiteX1" fmla="*/ 6945596 w 8208912"/>
              <a:gd name="connsiteY1" fmla="*/ 0 h 1236167"/>
              <a:gd name="connsiteX2" fmla="*/ 8208912 w 8208912"/>
              <a:gd name="connsiteY2" fmla="*/ 1236167 h 1236167"/>
              <a:gd name="connsiteX3" fmla="*/ 0 w 8208912"/>
              <a:gd name="connsiteY3" fmla="*/ 1236167 h 1236167"/>
              <a:gd name="connsiteX4" fmla="*/ 1142999 w 8208912"/>
              <a:gd name="connsiteY4" fmla="*/ 12030 h 1236167"/>
              <a:gd name="connsiteX0" fmla="*/ 1142999 w 8208912"/>
              <a:gd name="connsiteY0" fmla="*/ 6014 h 1230151"/>
              <a:gd name="connsiteX1" fmla="*/ 7065912 w 8208912"/>
              <a:gd name="connsiteY1" fmla="*/ 0 h 1230151"/>
              <a:gd name="connsiteX2" fmla="*/ 8208912 w 8208912"/>
              <a:gd name="connsiteY2" fmla="*/ 1230151 h 1230151"/>
              <a:gd name="connsiteX3" fmla="*/ 0 w 8208912"/>
              <a:gd name="connsiteY3" fmla="*/ 1230151 h 1230151"/>
              <a:gd name="connsiteX4" fmla="*/ 1142999 w 8208912"/>
              <a:gd name="connsiteY4" fmla="*/ 6014 h 1230151"/>
              <a:gd name="connsiteX0" fmla="*/ 1142999 w 8208912"/>
              <a:gd name="connsiteY0" fmla="*/ 0 h 1224137"/>
              <a:gd name="connsiteX1" fmla="*/ 7065912 w 8208912"/>
              <a:gd name="connsiteY1" fmla="*/ 18049 h 1224137"/>
              <a:gd name="connsiteX2" fmla="*/ 8208912 w 8208912"/>
              <a:gd name="connsiteY2" fmla="*/ 1224137 h 1224137"/>
              <a:gd name="connsiteX3" fmla="*/ 0 w 8208912"/>
              <a:gd name="connsiteY3" fmla="*/ 1224137 h 1224137"/>
              <a:gd name="connsiteX4" fmla="*/ 1142999 w 8208912"/>
              <a:gd name="connsiteY4" fmla="*/ 0 h 1224137"/>
              <a:gd name="connsiteX0" fmla="*/ 1142999 w 8208912"/>
              <a:gd name="connsiteY0" fmla="*/ 42109 h 1266246"/>
              <a:gd name="connsiteX1" fmla="*/ 7083959 w 8208912"/>
              <a:gd name="connsiteY1" fmla="*/ 0 h 1266246"/>
              <a:gd name="connsiteX2" fmla="*/ 8208912 w 8208912"/>
              <a:gd name="connsiteY2" fmla="*/ 1266246 h 1266246"/>
              <a:gd name="connsiteX3" fmla="*/ 0 w 8208912"/>
              <a:gd name="connsiteY3" fmla="*/ 1266246 h 1266246"/>
              <a:gd name="connsiteX4" fmla="*/ 1142999 w 8208912"/>
              <a:gd name="connsiteY4" fmla="*/ 42109 h 1266246"/>
              <a:gd name="connsiteX0" fmla="*/ 1142999 w 8208912"/>
              <a:gd name="connsiteY0" fmla="*/ 12030 h 1236167"/>
              <a:gd name="connsiteX1" fmla="*/ 7071928 w 8208912"/>
              <a:gd name="connsiteY1" fmla="*/ 0 h 1236167"/>
              <a:gd name="connsiteX2" fmla="*/ 8208912 w 8208912"/>
              <a:gd name="connsiteY2" fmla="*/ 1236167 h 1236167"/>
              <a:gd name="connsiteX3" fmla="*/ 0 w 8208912"/>
              <a:gd name="connsiteY3" fmla="*/ 1236167 h 1236167"/>
              <a:gd name="connsiteX4" fmla="*/ 1142999 w 8208912"/>
              <a:gd name="connsiteY4" fmla="*/ 12030 h 1236167"/>
              <a:gd name="connsiteX0" fmla="*/ 1142999 w 8208912"/>
              <a:gd name="connsiteY0" fmla="*/ 0 h 1224137"/>
              <a:gd name="connsiteX1" fmla="*/ 7053880 w 8208912"/>
              <a:gd name="connsiteY1" fmla="*/ 54144 h 1224137"/>
              <a:gd name="connsiteX2" fmla="*/ 8208912 w 8208912"/>
              <a:gd name="connsiteY2" fmla="*/ 1224137 h 1224137"/>
              <a:gd name="connsiteX3" fmla="*/ 0 w 8208912"/>
              <a:gd name="connsiteY3" fmla="*/ 1224137 h 1224137"/>
              <a:gd name="connsiteX4" fmla="*/ 1142999 w 8208912"/>
              <a:gd name="connsiteY4" fmla="*/ 0 h 1224137"/>
              <a:gd name="connsiteX0" fmla="*/ 1142999 w 8208912"/>
              <a:gd name="connsiteY0" fmla="*/ 0 h 1224137"/>
              <a:gd name="connsiteX1" fmla="*/ 7150133 w 8208912"/>
              <a:gd name="connsiteY1" fmla="*/ 96254 h 1224137"/>
              <a:gd name="connsiteX2" fmla="*/ 8208912 w 8208912"/>
              <a:gd name="connsiteY2" fmla="*/ 1224137 h 1224137"/>
              <a:gd name="connsiteX3" fmla="*/ 0 w 8208912"/>
              <a:gd name="connsiteY3" fmla="*/ 1224137 h 1224137"/>
              <a:gd name="connsiteX4" fmla="*/ 1142999 w 8208912"/>
              <a:gd name="connsiteY4" fmla="*/ 0 h 1224137"/>
              <a:gd name="connsiteX0" fmla="*/ 1130967 w 8208912"/>
              <a:gd name="connsiteY0" fmla="*/ 42110 h 1127883"/>
              <a:gd name="connsiteX1" fmla="*/ 7150133 w 8208912"/>
              <a:gd name="connsiteY1" fmla="*/ 0 h 1127883"/>
              <a:gd name="connsiteX2" fmla="*/ 8208912 w 8208912"/>
              <a:gd name="connsiteY2" fmla="*/ 1127883 h 1127883"/>
              <a:gd name="connsiteX3" fmla="*/ 0 w 8208912"/>
              <a:gd name="connsiteY3" fmla="*/ 1127883 h 1127883"/>
              <a:gd name="connsiteX4" fmla="*/ 1130967 w 8208912"/>
              <a:gd name="connsiteY4" fmla="*/ 42110 h 1127883"/>
              <a:gd name="connsiteX0" fmla="*/ 1052762 w 8208912"/>
              <a:gd name="connsiteY0" fmla="*/ 0 h 1133899"/>
              <a:gd name="connsiteX1" fmla="*/ 7150133 w 8208912"/>
              <a:gd name="connsiteY1" fmla="*/ 6016 h 1133899"/>
              <a:gd name="connsiteX2" fmla="*/ 8208912 w 8208912"/>
              <a:gd name="connsiteY2" fmla="*/ 1133899 h 1133899"/>
              <a:gd name="connsiteX3" fmla="*/ 0 w 8208912"/>
              <a:gd name="connsiteY3" fmla="*/ 1133899 h 1133899"/>
              <a:gd name="connsiteX4" fmla="*/ 1052762 w 8208912"/>
              <a:gd name="connsiteY4" fmla="*/ 0 h 1133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08912" h="1133899">
                <a:moveTo>
                  <a:pt x="1052762" y="0"/>
                </a:moveTo>
                <a:lnTo>
                  <a:pt x="7150133" y="6016"/>
                </a:lnTo>
                <a:lnTo>
                  <a:pt x="8208912" y="1133899"/>
                </a:lnTo>
                <a:lnTo>
                  <a:pt x="0" y="1133899"/>
                </a:lnTo>
                <a:lnTo>
                  <a:pt x="1052762" y="0"/>
                </a:lnTo>
                <a:close/>
              </a:path>
            </a:pathLst>
          </a:custGeom>
          <a:solidFill>
            <a:srgbClr val="9E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46" name="TextBox 45"/>
          <p:cNvSpPr txBox="1">
            <a:spLocks noChangeAspect="1"/>
          </p:cNvSpPr>
          <p:nvPr/>
        </p:nvSpPr>
        <p:spPr>
          <a:xfrm>
            <a:off x="2637368" y="1983461"/>
            <a:ext cx="3977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인간의 존엄과 가치</a:t>
            </a:r>
            <a:r>
              <a:rPr lang="en-US" altLang="ko-KR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, </a:t>
            </a:r>
            <a:r>
              <a:rPr lang="ko-KR" alt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행복추구권</a:t>
            </a:r>
            <a:endParaRPr lang="ko-KR" alt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9" name="직사각형 38"/>
          <p:cNvSpPr>
            <a:spLocks noChangeAspect="1"/>
          </p:cNvSpPr>
          <p:nvPr/>
        </p:nvSpPr>
        <p:spPr>
          <a:xfrm>
            <a:off x="2941659" y="3003496"/>
            <a:ext cx="3422358" cy="174345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52" name="그룹 51"/>
          <p:cNvGrpSpPr/>
          <p:nvPr/>
        </p:nvGrpSpPr>
        <p:grpSpPr>
          <a:xfrm>
            <a:off x="665819" y="949872"/>
            <a:ext cx="3834173" cy="568285"/>
            <a:chOff x="2699790" y="3036435"/>
            <a:chExt cx="2820258" cy="568285"/>
          </a:xfrm>
        </p:grpSpPr>
        <p:sp>
          <p:nvSpPr>
            <p:cNvPr id="53" name="모서리가 둥근 직사각형 52"/>
            <p:cNvSpPr/>
            <p:nvPr/>
          </p:nvSpPr>
          <p:spPr>
            <a:xfrm>
              <a:off x="2699792" y="3036435"/>
              <a:ext cx="2820256" cy="506649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모서리가 둥근 직사각형 53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65819" y="1039466"/>
            <a:ext cx="3690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헌법에서 보장하는 국민의 기본권</a:t>
            </a:r>
            <a:endParaRPr lang="en-US" altLang="ko-KR" sz="2000" spc="-15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>
            <a:spLocks noChangeAspect="1"/>
          </p:cNvSpPr>
          <p:nvPr/>
        </p:nvSpPr>
        <p:spPr>
          <a:xfrm>
            <a:off x="1650571" y="3993499"/>
            <a:ext cx="11527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5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12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endParaRPr lang="en-US" altLang="ko-KR" sz="1500" b="1" dirty="0" smtClean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algn="ctr" fontAlgn="base"/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~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23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5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8" name="TextBox 37"/>
          <p:cNvSpPr txBox="1">
            <a:spLocks noChangeAspect="1"/>
          </p:cNvSpPr>
          <p:nvPr/>
        </p:nvSpPr>
        <p:spPr>
          <a:xfrm>
            <a:off x="6500549" y="3938911"/>
            <a:ext cx="11527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11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5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0" name="TextBox 39"/>
          <p:cNvSpPr txBox="1">
            <a:spLocks noChangeAspect="1"/>
          </p:cNvSpPr>
          <p:nvPr/>
        </p:nvSpPr>
        <p:spPr>
          <a:xfrm>
            <a:off x="1650570" y="5490010"/>
            <a:ext cx="20003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24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~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25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5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7" name="TextBox 56"/>
          <p:cNvSpPr txBox="1">
            <a:spLocks noChangeAspect="1"/>
          </p:cNvSpPr>
          <p:nvPr/>
        </p:nvSpPr>
        <p:spPr>
          <a:xfrm>
            <a:off x="3654935" y="5490010"/>
            <a:ext cx="20003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ko-KR" sz="1500" b="1" dirty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31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~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36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5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8" name="TextBox 57"/>
          <p:cNvSpPr txBox="1">
            <a:spLocks noChangeAspect="1"/>
          </p:cNvSpPr>
          <p:nvPr/>
        </p:nvSpPr>
        <p:spPr>
          <a:xfrm>
            <a:off x="5651985" y="5490010"/>
            <a:ext cx="20003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26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~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</a:t>
            </a:r>
            <a:r>
              <a:rPr lang="ko-KR" altLang="en-US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15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500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9" name="TextBox 58"/>
          <p:cNvSpPr txBox="1">
            <a:spLocks noChangeAspect="1"/>
          </p:cNvSpPr>
          <p:nvPr/>
        </p:nvSpPr>
        <p:spPr>
          <a:xfrm>
            <a:off x="2729686" y="2331445"/>
            <a:ext cx="377086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10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7" b="-317"/>
          <a:stretch/>
        </p:blipFill>
        <p:spPr>
          <a:xfrm>
            <a:off x="4119614" y="3968482"/>
            <a:ext cx="1296144" cy="766596"/>
          </a:xfrm>
          <a:prstGeom prst="rect">
            <a:avLst/>
          </a:prstGeom>
        </p:spPr>
      </p:pic>
      <p:sp>
        <p:nvSpPr>
          <p:cNvPr id="41" name="TextBox 40"/>
          <p:cNvSpPr txBox="1">
            <a:spLocks noChangeAspect="1"/>
          </p:cNvSpPr>
          <p:nvPr/>
        </p:nvSpPr>
        <p:spPr>
          <a:xfrm>
            <a:off x="2926624" y="3183611"/>
            <a:ext cx="3437393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800" b="1" dirty="0" smtClean="0"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헌법 제</a:t>
            </a:r>
            <a:r>
              <a:rPr lang="en-US" altLang="ko-KR" sz="2800" b="1" dirty="0" smtClean="0"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</a:t>
            </a:r>
            <a:r>
              <a:rPr lang="ko-KR" altLang="en-US" sz="2800" b="1" dirty="0" smtClean="0"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</a:t>
            </a:r>
          </a:p>
          <a:p>
            <a:pPr algn="ctr" fontAlgn="base"/>
            <a:r>
              <a:rPr lang="en-US" altLang="ko-KR" sz="1500" b="1" spc="-150" dirty="0" smtClean="0"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1500" b="1" spc="-150" dirty="0" smtClean="0"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대한민국의 권리장전</a:t>
            </a:r>
            <a:r>
              <a:rPr lang="en-US" altLang="ko-KR" sz="1500" b="1" spc="-150" dirty="0" smtClean="0">
                <a:solidFill>
                  <a:schemeClr val="bg2">
                    <a:lumMod val="2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1500" spc="-150" dirty="0">
              <a:solidFill>
                <a:schemeClr val="bg2">
                  <a:lumMod val="25000"/>
                </a:scheme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11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2" grpId="0" animBg="1"/>
      <p:bldP spid="43" grpId="0" animBg="1"/>
      <p:bldP spid="44" grpId="0" animBg="1"/>
      <p:bldP spid="45" grpId="0" animBg="1"/>
      <p:bldP spid="47" grpId="0"/>
      <p:bldP spid="48" grpId="0"/>
      <p:bldP spid="49" grpId="0"/>
      <p:bldP spid="50" grpId="0"/>
      <p:bldP spid="51" grpId="0"/>
      <p:bldP spid="25" grpId="0" animBg="1"/>
      <p:bldP spid="46" grpId="0"/>
      <p:bldP spid="39" grpId="0" animBg="1"/>
      <p:bldP spid="37" grpId="0"/>
      <p:bldP spid="38" grpId="0"/>
      <p:bldP spid="40" grpId="0"/>
      <p:bldP spid="57" grpId="0"/>
      <p:bldP spid="58" grpId="0"/>
      <p:bldP spid="59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1" t="8118" r="1356" b="2767"/>
          <a:stretch/>
        </p:blipFill>
        <p:spPr>
          <a:xfrm>
            <a:off x="665819" y="1518157"/>
            <a:ext cx="7866621" cy="4763442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9" name="직선 연결선 28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/>
          <p:cNvGrpSpPr/>
          <p:nvPr/>
        </p:nvGrpSpPr>
        <p:grpSpPr>
          <a:xfrm>
            <a:off x="665819" y="949872"/>
            <a:ext cx="5302246" cy="568285"/>
            <a:chOff x="2699790" y="3036435"/>
            <a:chExt cx="2820258" cy="568285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2699792" y="3036435"/>
              <a:ext cx="2820256" cy="506649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665819" y="1039466"/>
            <a:ext cx="5230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국민의 자유와 권리 경시 및 제한</a:t>
            </a:r>
            <a:r>
              <a:rPr lang="en-US" altLang="ko-KR" sz="200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</a:t>
            </a:r>
            <a:r>
              <a:rPr lang="ko-KR" altLang="en-US" sz="200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헌법 제</a:t>
            </a:r>
            <a:r>
              <a:rPr lang="en-US" altLang="ko-KR" sz="200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37</a:t>
            </a:r>
            <a:r>
              <a:rPr lang="ko-KR" altLang="en-US" sz="200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조</a:t>
            </a:r>
            <a:r>
              <a:rPr lang="en-US" altLang="ko-KR" sz="2000" spc="-15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)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부제목 2"/>
          <p:cNvSpPr txBox="1">
            <a:spLocks/>
          </p:cNvSpPr>
          <p:nvPr/>
        </p:nvSpPr>
        <p:spPr>
          <a:xfrm>
            <a:off x="1157167" y="1988840"/>
            <a:ext cx="6899630" cy="149496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8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국민의 자유와 권리는 헌법에 </a:t>
            </a:r>
            <a:endParaRPr lang="en-US" altLang="ko-KR" sz="2800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8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열거되지 </a:t>
            </a:r>
            <a:r>
              <a:rPr lang="ko-KR" altLang="en-US" sz="28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아니한 이유로 경시되지 아니한다</a:t>
            </a:r>
            <a:r>
              <a:rPr lang="en-US" altLang="ko-KR" sz="28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971600" y="3861048"/>
            <a:ext cx="7301292" cy="2088232"/>
            <a:chOff x="971600" y="3861048"/>
            <a:chExt cx="7301292" cy="2088232"/>
          </a:xfrm>
        </p:grpSpPr>
        <p:sp>
          <p:nvSpPr>
            <p:cNvPr id="20" name="직사각형 19"/>
            <p:cNvSpPr/>
            <p:nvPr/>
          </p:nvSpPr>
          <p:spPr>
            <a:xfrm>
              <a:off x="971600" y="3861048"/>
              <a:ext cx="7301292" cy="208823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부제목 2"/>
            <p:cNvSpPr txBox="1">
              <a:spLocks/>
            </p:cNvSpPr>
            <p:nvPr/>
          </p:nvSpPr>
          <p:spPr>
            <a:xfrm>
              <a:off x="1157167" y="4196502"/>
              <a:ext cx="6899630" cy="137553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ko-KR" altLang="en-US" sz="2000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국민의 모든 자유와 권리는 국가안전보장</a:t>
              </a:r>
              <a:r>
                <a:rPr lang="en-US" altLang="ko-KR" sz="2000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·</a:t>
              </a:r>
              <a:r>
                <a:rPr lang="ko-KR" altLang="en-US" sz="2000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질서유지 또는 공공복리를 위하여 필요한 경우에 한하여 법률로써 제한할 수 있으며</a:t>
              </a:r>
              <a:r>
                <a:rPr lang="en-US" altLang="ko-KR" sz="2000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, </a:t>
              </a:r>
              <a:r>
                <a:rPr lang="ko-KR" altLang="en-US" sz="2000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제한하는 </a:t>
              </a:r>
              <a:r>
                <a:rPr lang="en-US" altLang="ko-KR" sz="2000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/>
              </a:r>
              <a:br>
                <a:rPr lang="en-US" altLang="ko-KR" sz="2000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</a:br>
              <a:r>
                <a:rPr lang="ko-KR" altLang="en-US" sz="2000" b="1" kern="1000" spc="-50" dirty="0" smtClean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경우에도 </a:t>
              </a:r>
              <a:r>
                <a:rPr lang="ko-KR" altLang="en-US" sz="2000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자유와 권리의 본질적인 내용을 침해할 수 없다</a:t>
              </a:r>
              <a:r>
                <a:rPr lang="en-US" altLang="ko-KR" sz="2000" b="1" kern="1000" spc="-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나눔바른고딕" pitchFamily="50" charset="-127"/>
                  <a:ea typeface="나눔바른고딕" pitchFamily="50" charset="-127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021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9" name="직선 연결선 28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/>
          <p:cNvGrpSpPr/>
          <p:nvPr/>
        </p:nvGrpSpPr>
        <p:grpSpPr>
          <a:xfrm>
            <a:off x="665819" y="949872"/>
            <a:ext cx="3618149" cy="568285"/>
            <a:chOff x="2699790" y="3036435"/>
            <a:chExt cx="2820258" cy="568285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2699792" y="3036435"/>
              <a:ext cx="2820256" cy="506649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665819" y="1039466"/>
            <a:ext cx="3690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</a:t>
            </a:r>
            <a:r>
              <a:rPr lang="en-US" altLang="ko-KR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(human rights)</a:t>
            </a:r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의 </a:t>
            </a:r>
            <a:r>
              <a:rPr lang="ko-KR" altLang="en-US" sz="20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특성</a:t>
            </a:r>
            <a:endParaRPr lang="en-US" altLang="ko-KR" sz="20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부제목 2"/>
          <p:cNvSpPr txBox="1">
            <a:spLocks/>
          </p:cNvSpPr>
          <p:nvPr/>
        </p:nvSpPr>
        <p:spPr>
          <a:xfrm>
            <a:off x="1111493" y="1902058"/>
            <a:ext cx="4326398" cy="40216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All </a:t>
            </a:r>
            <a:r>
              <a:rPr lang="en-US" altLang="ko-KR" sz="3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human rights are </a:t>
            </a:r>
          </a:p>
          <a:p>
            <a:pPr algn="just">
              <a:lnSpc>
                <a:spcPct val="130000"/>
              </a:lnSpc>
            </a:pP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universal,</a:t>
            </a: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</a:p>
          <a:p>
            <a:pPr algn="just">
              <a:lnSpc>
                <a:spcPct val="130000"/>
              </a:lnSpc>
            </a:pP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itchFamily="50" charset="-127"/>
                <a:ea typeface="나눔바른고딕" pitchFamily="50" charset="-127"/>
              </a:rPr>
              <a:t>Indivisible, </a:t>
            </a:r>
          </a:p>
          <a:p>
            <a:pPr algn="just">
              <a:lnSpc>
                <a:spcPct val="130000"/>
              </a:lnSpc>
            </a:pP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/>
                </a:solidFill>
                <a:latin typeface="나눔바른고딕" pitchFamily="50" charset="-127"/>
                <a:ea typeface="나눔바른고딕" pitchFamily="50" charset="-127"/>
              </a:rPr>
              <a:t>interdependent</a:t>
            </a: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and</a:t>
            </a: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</a:p>
          <a:p>
            <a:pPr algn="just">
              <a:lnSpc>
                <a:spcPct val="130000"/>
              </a:lnSpc>
            </a:pP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Interrelated</a:t>
            </a: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</a:t>
            </a:r>
            <a:endParaRPr lang="en-US" altLang="ko-KR" sz="36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2" name="부제목 2"/>
          <p:cNvSpPr txBox="1">
            <a:spLocks/>
          </p:cNvSpPr>
          <p:nvPr/>
        </p:nvSpPr>
        <p:spPr>
          <a:xfrm>
            <a:off x="4367798" y="5648992"/>
            <a:ext cx="3924569" cy="4506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1993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년 비엔나 선언과 행동계획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(VDPA)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3347863" y="2830219"/>
            <a:ext cx="4925029" cy="46166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보편적</a:t>
            </a:r>
            <a:endParaRPr lang="ko-KR" altLang="en-US" sz="2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72938" y="1886867"/>
            <a:ext cx="4299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“</a:t>
            </a:r>
            <a:endParaRPr lang="ko-KR" altLang="en-US" sz="4400" dirty="0"/>
          </a:p>
        </p:txBody>
      </p:sp>
      <p:sp>
        <p:nvSpPr>
          <p:cNvPr id="90" name="직사각형 89"/>
          <p:cNvSpPr/>
          <p:nvPr/>
        </p:nvSpPr>
        <p:spPr>
          <a:xfrm>
            <a:off x="3679580" y="4822264"/>
            <a:ext cx="4299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”</a:t>
            </a:r>
            <a:endParaRPr lang="ko-KR" altLang="en-US" sz="4400" dirty="0"/>
          </a:p>
        </p:txBody>
      </p:sp>
      <p:sp>
        <p:nvSpPr>
          <p:cNvPr id="94" name="직사각형 93"/>
          <p:cNvSpPr/>
          <p:nvPr/>
        </p:nvSpPr>
        <p:spPr>
          <a:xfrm>
            <a:off x="3491880" y="3548853"/>
            <a:ext cx="4781013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상호불가분</a:t>
            </a:r>
            <a:endParaRPr lang="ko-KR" altLang="en-US" sz="2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292080" y="4224754"/>
            <a:ext cx="2980812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ko-KR" altLang="en-US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상호의존적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4067945" y="4930358"/>
            <a:ext cx="4218618" cy="461665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ko-KR" altLang="en-US" sz="2400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상호연관적</a:t>
            </a:r>
            <a:endParaRPr lang="ko-KR" altLang="en-US" sz="2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0008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2" grpId="0"/>
      <p:bldP spid="3" grpId="0" animBg="1"/>
      <p:bldP spid="5" grpId="0"/>
      <p:bldP spid="90" grpId="0"/>
      <p:bldP spid="94" grpId="0" animBg="1"/>
      <p:bldP spid="95" grpId="0" animBg="1"/>
      <p:bldP spid="9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9" name="직선 연결선 28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/>
          <p:cNvGrpSpPr/>
          <p:nvPr/>
        </p:nvGrpSpPr>
        <p:grpSpPr>
          <a:xfrm>
            <a:off x="665819" y="949872"/>
            <a:ext cx="3618149" cy="568285"/>
            <a:chOff x="2699790" y="3036435"/>
            <a:chExt cx="2820258" cy="568285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2699792" y="3036435"/>
              <a:ext cx="2820256" cy="506649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모서리가 둥근 직사각형 55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665819" y="1039466"/>
            <a:ext cx="3690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</a:t>
            </a:r>
            <a:r>
              <a:rPr lang="en-US" altLang="ko-KR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(human rights)</a:t>
            </a:r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의 </a:t>
            </a:r>
            <a:r>
              <a:rPr lang="ko-KR" altLang="en-US" sz="20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특성</a:t>
            </a:r>
            <a:endParaRPr lang="en-US" altLang="ko-KR" sz="20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부제목 2"/>
          <p:cNvSpPr txBox="1">
            <a:spLocks/>
          </p:cNvSpPr>
          <p:nvPr/>
        </p:nvSpPr>
        <p:spPr>
          <a:xfrm>
            <a:off x="9685891" y="6843634"/>
            <a:ext cx="3192255" cy="539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endParaRPr lang="en-US" altLang="ko-KR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9" name="부제목 2"/>
          <p:cNvSpPr txBox="1">
            <a:spLocks/>
          </p:cNvSpPr>
          <p:nvPr/>
        </p:nvSpPr>
        <p:spPr>
          <a:xfrm>
            <a:off x="1111493" y="1902058"/>
            <a:ext cx="4326398" cy="40216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All </a:t>
            </a:r>
            <a:r>
              <a:rPr lang="en-US" altLang="ko-KR" sz="3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human rights are </a:t>
            </a:r>
          </a:p>
          <a:p>
            <a:pPr algn="just">
              <a:lnSpc>
                <a:spcPct val="130000"/>
              </a:lnSpc>
            </a:pP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universal,</a:t>
            </a: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</a:p>
          <a:p>
            <a:pPr algn="just">
              <a:lnSpc>
                <a:spcPct val="130000"/>
              </a:lnSpc>
            </a:pP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itchFamily="50" charset="-127"/>
                <a:ea typeface="나눔바른고딕" pitchFamily="50" charset="-127"/>
              </a:rPr>
              <a:t>Indivisible, </a:t>
            </a:r>
          </a:p>
          <a:p>
            <a:pPr algn="just">
              <a:lnSpc>
                <a:spcPct val="130000"/>
              </a:lnSpc>
            </a:pP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/>
                </a:solidFill>
                <a:latin typeface="나눔바른고딕" pitchFamily="50" charset="-127"/>
                <a:ea typeface="나눔바른고딕" pitchFamily="50" charset="-127"/>
              </a:rPr>
              <a:t>interdependent</a:t>
            </a: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and</a:t>
            </a: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</a:p>
          <a:p>
            <a:pPr algn="just">
              <a:lnSpc>
                <a:spcPct val="130000"/>
              </a:lnSpc>
            </a:pP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Interrelated</a:t>
            </a: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</a:t>
            </a:r>
            <a:endParaRPr lang="en-US" altLang="ko-KR" sz="36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2" name="부제목 2"/>
          <p:cNvSpPr txBox="1">
            <a:spLocks/>
          </p:cNvSpPr>
          <p:nvPr/>
        </p:nvSpPr>
        <p:spPr>
          <a:xfrm>
            <a:off x="4367798" y="5648992"/>
            <a:ext cx="3924569" cy="4506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1993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년 비엔나 선언과 행동계획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(VDPA)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3347863" y="2830219"/>
            <a:ext cx="4925029" cy="46166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보편적</a:t>
            </a:r>
            <a:endParaRPr lang="ko-KR" altLang="en-US" sz="2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72938" y="1886867"/>
            <a:ext cx="4299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“</a:t>
            </a:r>
            <a:endParaRPr lang="ko-KR" altLang="en-US" sz="4400" dirty="0"/>
          </a:p>
        </p:txBody>
      </p:sp>
      <p:sp>
        <p:nvSpPr>
          <p:cNvPr id="90" name="직사각형 89"/>
          <p:cNvSpPr/>
          <p:nvPr/>
        </p:nvSpPr>
        <p:spPr>
          <a:xfrm>
            <a:off x="3679580" y="4822264"/>
            <a:ext cx="4299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”</a:t>
            </a:r>
            <a:endParaRPr lang="ko-KR" altLang="en-US" sz="4400" dirty="0"/>
          </a:p>
        </p:txBody>
      </p:sp>
      <p:sp>
        <p:nvSpPr>
          <p:cNvPr id="94" name="직사각형 93"/>
          <p:cNvSpPr/>
          <p:nvPr/>
        </p:nvSpPr>
        <p:spPr>
          <a:xfrm>
            <a:off x="3491880" y="3548853"/>
            <a:ext cx="4781013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상호불가분</a:t>
            </a:r>
            <a:endParaRPr lang="ko-KR" altLang="en-US" sz="2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5292080" y="4224754"/>
            <a:ext cx="2980812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ko-KR" altLang="en-US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상호의존적</a:t>
            </a:r>
          </a:p>
        </p:txBody>
      </p:sp>
      <p:sp>
        <p:nvSpPr>
          <p:cNvPr id="96" name="직사각형 95"/>
          <p:cNvSpPr/>
          <p:nvPr/>
        </p:nvSpPr>
        <p:spPr>
          <a:xfrm>
            <a:off x="4067945" y="4930358"/>
            <a:ext cx="4218618" cy="461665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ko-KR" altLang="en-US" sz="2400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바른고딕" pitchFamily="50" charset="-127"/>
                <a:ea typeface="나눔바른고딕" pitchFamily="50" charset="-127"/>
              </a:rPr>
              <a:t>상호연관적</a:t>
            </a:r>
            <a:endParaRPr lang="ko-KR" altLang="en-US" sz="2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99592" y="1886867"/>
            <a:ext cx="7445308" cy="41978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부제목 2"/>
          <p:cNvSpPr txBox="1">
            <a:spLocks/>
          </p:cNvSpPr>
          <p:nvPr/>
        </p:nvSpPr>
        <p:spPr>
          <a:xfrm>
            <a:off x="1006253" y="2298356"/>
            <a:ext cx="7231986" cy="337483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비엔나선언은</a:t>
            </a:r>
            <a:r>
              <a:rPr lang="ko-KR" altLang="en-US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사회권이든 </a:t>
            </a:r>
            <a:r>
              <a:rPr lang="ko-KR" altLang="en-US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자유권이든 </a:t>
            </a:r>
            <a:endParaRPr lang="en-US" altLang="ko-KR" sz="2400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모든 인권은</a:t>
            </a:r>
            <a:r>
              <a:rPr lang="en-US" altLang="ko-KR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보편적</a:t>
            </a:r>
            <a:r>
              <a:rPr lang="en-US" altLang="ko-KR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endParaRPr lang="en-US" altLang="ko-KR" sz="2400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서로 </a:t>
            </a:r>
            <a:r>
              <a:rPr lang="ko-KR" altLang="en-US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나눌 수 없는 한 덩어리이고</a:t>
            </a:r>
            <a:r>
              <a:rPr lang="en-US" altLang="ko-KR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2400" b="1" kern="1000" spc="-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상호불가분</a:t>
            </a:r>
            <a:r>
              <a:rPr lang="en-US" altLang="ko-KR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1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r>
              <a:rPr lang="en-US" altLang="ko-KR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</a:t>
            </a:r>
            <a:r>
              <a:rPr lang="en-US" altLang="ko-KR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endParaRPr lang="en-US" altLang="ko-KR" sz="2400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FFF00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/>
                </a:solidFill>
                <a:latin typeface="나눔바른고딕" pitchFamily="50" charset="-127"/>
                <a:ea typeface="나눔바른고딕" pitchFamily="50" charset="-127"/>
              </a:rPr>
              <a:t>모든 </a:t>
            </a:r>
            <a:r>
              <a:rPr lang="ko-KR" altLang="en-US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/>
                </a:solidFill>
                <a:latin typeface="나눔바른고딕" pitchFamily="50" charset="-127"/>
                <a:ea typeface="나눔바른고딕" pitchFamily="50" charset="-127"/>
              </a:rPr>
              <a:t>권리들이 서로 기대어 </a:t>
            </a:r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/>
                </a:solidFill>
                <a:latin typeface="나눔바른고딕" pitchFamily="50" charset="-127"/>
                <a:ea typeface="나눔바른고딕" pitchFamily="50" charset="-127"/>
              </a:rPr>
              <a:t>있으며</a:t>
            </a:r>
            <a:r>
              <a:rPr lang="en-US" altLang="ko-KR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/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/>
                </a:solidFill>
                <a:latin typeface="나눔바른고딕" pitchFamily="50" charset="-127"/>
                <a:ea typeface="나눔바른고딕" pitchFamily="50" charset="-127"/>
              </a:rPr>
              <a:t>상호의존</a:t>
            </a:r>
            <a:r>
              <a:rPr lang="en-US" altLang="ko-KR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4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r>
              <a:rPr lang="en-US" altLang="ko-KR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</a:t>
            </a:r>
            <a:r>
              <a:rPr lang="en-US" altLang="ko-KR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FF00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endParaRPr lang="en-US" altLang="ko-KR" sz="2400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FFFF00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모든 </a:t>
            </a:r>
            <a:r>
              <a:rPr lang="ko-KR" altLang="en-US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권리들이 서로 연결된다</a:t>
            </a:r>
            <a:r>
              <a:rPr lang="en-US" altLang="ko-KR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상호연관</a:t>
            </a:r>
            <a:r>
              <a:rPr lang="en-US" altLang="ko-KR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r>
              <a:rPr lang="ko-KR" altLang="en-US" sz="24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는 원칙을 재확인</a:t>
            </a:r>
            <a:endParaRPr lang="en-US" altLang="ko-KR" sz="24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497181" y="5703360"/>
            <a:ext cx="43489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900" dirty="0" smtClean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출처</a:t>
            </a:r>
            <a:r>
              <a:rPr lang="en-US" altLang="ko-KR" sz="900" dirty="0" smtClean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: </a:t>
            </a:r>
            <a:r>
              <a:rPr lang="ko-KR" altLang="en-US" sz="900" dirty="0" err="1" smtClean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조효제의</a:t>
            </a:r>
            <a:r>
              <a:rPr lang="ko-KR" altLang="en-US" sz="900" dirty="0" smtClean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 </a:t>
            </a:r>
            <a:r>
              <a:rPr lang="ko-KR" altLang="en-US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인권 오디세이</a:t>
            </a:r>
            <a:r>
              <a:rPr lang="en-US" altLang="ko-KR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, </a:t>
            </a:r>
            <a:r>
              <a:rPr lang="ko-KR" altLang="en-US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비엔나 </a:t>
            </a:r>
            <a:r>
              <a:rPr lang="ko-KR" altLang="en-US" sz="900" dirty="0" err="1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인권체제</a:t>
            </a:r>
            <a:r>
              <a:rPr lang="ko-KR" altLang="en-US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 </a:t>
            </a:r>
            <a:r>
              <a:rPr lang="en-US" altLang="ko-KR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25</a:t>
            </a:r>
            <a:r>
              <a:rPr lang="ko-KR" altLang="en-US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년</a:t>
            </a:r>
            <a:r>
              <a:rPr lang="en-US" altLang="ko-KR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. </a:t>
            </a:r>
            <a:r>
              <a:rPr lang="en-US" altLang="ko-KR" sz="900" dirty="0" smtClean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2018</a:t>
            </a:r>
            <a:endParaRPr lang="ko-KR" altLang="en-US" sz="900" b="1" dirty="0">
              <a:latin typeface="Noto Sans CJK KR DemiLight" panose="020B0400000000000000" pitchFamily="34" charset="-127"/>
              <a:ea typeface="Noto Sans CJK KR DemiLight" panose="020B04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137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29" name="직선 연결선 28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자유형 34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5973184" y="1518157"/>
            <a:ext cx="161015" cy="4763441"/>
          </a:xfrm>
          <a:prstGeom prst="rect">
            <a:avLst/>
          </a:prstGeom>
          <a:solidFill>
            <a:srgbClr val="B4B4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52" name="그룹 51"/>
          <p:cNvGrpSpPr/>
          <p:nvPr/>
        </p:nvGrpSpPr>
        <p:grpSpPr>
          <a:xfrm>
            <a:off x="4670418" y="3241373"/>
            <a:ext cx="1524000" cy="885825"/>
            <a:chOff x="3197225" y="3073400"/>
            <a:chExt cx="1524000" cy="885825"/>
          </a:xfrm>
        </p:grpSpPr>
        <p:sp>
          <p:nvSpPr>
            <p:cNvPr id="54" name="Freeform 17"/>
            <p:cNvSpPr>
              <a:spLocks/>
            </p:cNvSpPr>
            <p:nvPr userDrawn="1"/>
          </p:nvSpPr>
          <p:spPr bwMode="auto">
            <a:xfrm>
              <a:off x="3197225" y="3073400"/>
              <a:ext cx="1524000" cy="885825"/>
            </a:xfrm>
            <a:custGeom>
              <a:avLst/>
              <a:gdLst>
                <a:gd name="T0" fmla="*/ 868 w 960"/>
                <a:gd name="T1" fmla="*/ 200 h 558"/>
                <a:gd name="T2" fmla="*/ 836 w 960"/>
                <a:gd name="T3" fmla="*/ 206 h 558"/>
                <a:gd name="T4" fmla="*/ 808 w 960"/>
                <a:gd name="T5" fmla="*/ 222 h 558"/>
                <a:gd name="T6" fmla="*/ 788 w 960"/>
                <a:gd name="T7" fmla="*/ 246 h 558"/>
                <a:gd name="T8" fmla="*/ 776 w 960"/>
                <a:gd name="T9" fmla="*/ 276 h 558"/>
                <a:gd name="T10" fmla="*/ 558 w 960"/>
                <a:gd name="T11" fmla="*/ 276 h 558"/>
                <a:gd name="T12" fmla="*/ 552 w 960"/>
                <a:gd name="T13" fmla="*/ 222 h 558"/>
                <a:gd name="T14" fmla="*/ 536 w 960"/>
                <a:gd name="T15" fmla="*/ 170 h 558"/>
                <a:gd name="T16" fmla="*/ 510 w 960"/>
                <a:gd name="T17" fmla="*/ 122 h 558"/>
                <a:gd name="T18" fmla="*/ 476 w 960"/>
                <a:gd name="T19" fmla="*/ 82 h 558"/>
                <a:gd name="T20" fmla="*/ 434 w 960"/>
                <a:gd name="T21" fmla="*/ 48 h 558"/>
                <a:gd name="T22" fmla="*/ 388 w 960"/>
                <a:gd name="T23" fmla="*/ 22 h 558"/>
                <a:gd name="T24" fmla="*/ 336 w 960"/>
                <a:gd name="T25" fmla="*/ 6 h 558"/>
                <a:gd name="T26" fmla="*/ 280 w 960"/>
                <a:gd name="T27" fmla="*/ 0 h 558"/>
                <a:gd name="T28" fmla="*/ 250 w 960"/>
                <a:gd name="T29" fmla="*/ 2 h 558"/>
                <a:gd name="T30" fmla="*/ 196 w 960"/>
                <a:gd name="T31" fmla="*/ 12 h 558"/>
                <a:gd name="T32" fmla="*/ 146 w 960"/>
                <a:gd name="T33" fmla="*/ 34 h 558"/>
                <a:gd name="T34" fmla="*/ 102 w 960"/>
                <a:gd name="T35" fmla="*/ 64 h 558"/>
                <a:gd name="T36" fmla="*/ 64 w 960"/>
                <a:gd name="T37" fmla="*/ 102 h 558"/>
                <a:gd name="T38" fmla="*/ 34 w 960"/>
                <a:gd name="T39" fmla="*/ 146 h 558"/>
                <a:gd name="T40" fmla="*/ 14 w 960"/>
                <a:gd name="T41" fmla="*/ 196 h 558"/>
                <a:gd name="T42" fmla="*/ 2 w 960"/>
                <a:gd name="T43" fmla="*/ 250 h 558"/>
                <a:gd name="T44" fmla="*/ 0 w 960"/>
                <a:gd name="T45" fmla="*/ 278 h 558"/>
                <a:gd name="T46" fmla="*/ 6 w 960"/>
                <a:gd name="T47" fmla="*/ 334 h 558"/>
                <a:gd name="T48" fmla="*/ 22 w 960"/>
                <a:gd name="T49" fmla="*/ 388 h 558"/>
                <a:gd name="T50" fmla="*/ 48 w 960"/>
                <a:gd name="T51" fmla="*/ 434 h 558"/>
                <a:gd name="T52" fmla="*/ 82 w 960"/>
                <a:gd name="T53" fmla="*/ 476 h 558"/>
                <a:gd name="T54" fmla="*/ 124 w 960"/>
                <a:gd name="T55" fmla="*/ 510 h 558"/>
                <a:gd name="T56" fmla="*/ 170 w 960"/>
                <a:gd name="T57" fmla="*/ 536 h 558"/>
                <a:gd name="T58" fmla="*/ 224 w 960"/>
                <a:gd name="T59" fmla="*/ 552 h 558"/>
                <a:gd name="T60" fmla="*/ 280 w 960"/>
                <a:gd name="T61" fmla="*/ 558 h 558"/>
                <a:gd name="T62" fmla="*/ 306 w 960"/>
                <a:gd name="T63" fmla="*/ 556 h 558"/>
                <a:gd name="T64" fmla="*/ 358 w 960"/>
                <a:gd name="T65" fmla="*/ 546 h 558"/>
                <a:gd name="T66" fmla="*/ 404 w 960"/>
                <a:gd name="T67" fmla="*/ 528 h 558"/>
                <a:gd name="T68" fmla="*/ 448 w 960"/>
                <a:gd name="T69" fmla="*/ 500 h 558"/>
                <a:gd name="T70" fmla="*/ 484 w 960"/>
                <a:gd name="T71" fmla="*/ 468 h 558"/>
                <a:gd name="T72" fmla="*/ 514 w 960"/>
                <a:gd name="T73" fmla="*/ 428 h 558"/>
                <a:gd name="T74" fmla="*/ 538 w 960"/>
                <a:gd name="T75" fmla="*/ 382 h 558"/>
                <a:gd name="T76" fmla="*/ 552 w 960"/>
                <a:gd name="T77" fmla="*/ 334 h 558"/>
                <a:gd name="T78" fmla="*/ 776 w 960"/>
                <a:gd name="T79" fmla="*/ 308 h 558"/>
                <a:gd name="T80" fmla="*/ 780 w 960"/>
                <a:gd name="T81" fmla="*/ 324 h 558"/>
                <a:gd name="T82" fmla="*/ 796 w 960"/>
                <a:gd name="T83" fmla="*/ 350 h 558"/>
                <a:gd name="T84" fmla="*/ 820 w 960"/>
                <a:gd name="T85" fmla="*/ 372 h 558"/>
                <a:gd name="T86" fmla="*/ 852 w 960"/>
                <a:gd name="T87" fmla="*/ 382 h 558"/>
                <a:gd name="T88" fmla="*/ 868 w 960"/>
                <a:gd name="T89" fmla="*/ 384 h 558"/>
                <a:gd name="T90" fmla="*/ 904 w 960"/>
                <a:gd name="T91" fmla="*/ 378 h 558"/>
                <a:gd name="T92" fmla="*/ 934 w 960"/>
                <a:gd name="T93" fmla="*/ 358 h 558"/>
                <a:gd name="T94" fmla="*/ 954 w 960"/>
                <a:gd name="T95" fmla="*/ 328 h 558"/>
                <a:gd name="T96" fmla="*/ 960 w 960"/>
                <a:gd name="T97" fmla="*/ 292 h 558"/>
                <a:gd name="T98" fmla="*/ 958 w 960"/>
                <a:gd name="T99" fmla="*/ 274 h 558"/>
                <a:gd name="T100" fmla="*/ 944 w 960"/>
                <a:gd name="T101" fmla="*/ 240 h 558"/>
                <a:gd name="T102" fmla="*/ 920 w 960"/>
                <a:gd name="T103" fmla="*/ 216 h 558"/>
                <a:gd name="T104" fmla="*/ 886 w 960"/>
                <a:gd name="T105" fmla="*/ 202 h 558"/>
                <a:gd name="T106" fmla="*/ 868 w 960"/>
                <a:gd name="T107" fmla="*/ 20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0" h="558">
                  <a:moveTo>
                    <a:pt x="868" y="200"/>
                  </a:moveTo>
                  <a:lnTo>
                    <a:pt x="868" y="200"/>
                  </a:lnTo>
                  <a:lnTo>
                    <a:pt x="852" y="200"/>
                  </a:lnTo>
                  <a:lnTo>
                    <a:pt x="836" y="206"/>
                  </a:lnTo>
                  <a:lnTo>
                    <a:pt x="820" y="212"/>
                  </a:lnTo>
                  <a:lnTo>
                    <a:pt x="808" y="222"/>
                  </a:lnTo>
                  <a:lnTo>
                    <a:pt x="796" y="234"/>
                  </a:lnTo>
                  <a:lnTo>
                    <a:pt x="788" y="246"/>
                  </a:lnTo>
                  <a:lnTo>
                    <a:pt x="780" y="260"/>
                  </a:lnTo>
                  <a:lnTo>
                    <a:pt x="776" y="276"/>
                  </a:lnTo>
                  <a:lnTo>
                    <a:pt x="558" y="276"/>
                  </a:lnTo>
                  <a:lnTo>
                    <a:pt x="558" y="276"/>
                  </a:lnTo>
                  <a:lnTo>
                    <a:pt x="556" y="248"/>
                  </a:lnTo>
                  <a:lnTo>
                    <a:pt x="552" y="222"/>
                  </a:lnTo>
                  <a:lnTo>
                    <a:pt x="544" y="194"/>
                  </a:lnTo>
                  <a:lnTo>
                    <a:pt x="536" y="170"/>
                  </a:lnTo>
                  <a:lnTo>
                    <a:pt x="524" y="144"/>
                  </a:lnTo>
                  <a:lnTo>
                    <a:pt x="510" y="122"/>
                  </a:lnTo>
                  <a:lnTo>
                    <a:pt x="494" y="100"/>
                  </a:lnTo>
                  <a:lnTo>
                    <a:pt x="476" y="82"/>
                  </a:lnTo>
                  <a:lnTo>
                    <a:pt x="456" y="64"/>
                  </a:lnTo>
                  <a:lnTo>
                    <a:pt x="434" y="48"/>
                  </a:lnTo>
                  <a:lnTo>
                    <a:pt x="412" y="34"/>
                  </a:lnTo>
                  <a:lnTo>
                    <a:pt x="388" y="22"/>
                  </a:lnTo>
                  <a:lnTo>
                    <a:pt x="362" y="12"/>
                  </a:lnTo>
                  <a:lnTo>
                    <a:pt x="336" y="6"/>
                  </a:lnTo>
                  <a:lnTo>
                    <a:pt x="308" y="2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50" y="2"/>
                  </a:lnTo>
                  <a:lnTo>
                    <a:pt x="224" y="6"/>
                  </a:lnTo>
                  <a:lnTo>
                    <a:pt x="196" y="12"/>
                  </a:lnTo>
                  <a:lnTo>
                    <a:pt x="170" y="22"/>
                  </a:lnTo>
                  <a:lnTo>
                    <a:pt x="146" y="34"/>
                  </a:lnTo>
                  <a:lnTo>
                    <a:pt x="124" y="48"/>
                  </a:lnTo>
                  <a:lnTo>
                    <a:pt x="102" y="64"/>
                  </a:lnTo>
                  <a:lnTo>
                    <a:pt x="82" y="82"/>
                  </a:lnTo>
                  <a:lnTo>
                    <a:pt x="64" y="102"/>
                  </a:lnTo>
                  <a:lnTo>
                    <a:pt x="48" y="124"/>
                  </a:lnTo>
                  <a:lnTo>
                    <a:pt x="34" y="146"/>
                  </a:lnTo>
                  <a:lnTo>
                    <a:pt x="22" y="170"/>
                  </a:lnTo>
                  <a:lnTo>
                    <a:pt x="14" y="196"/>
                  </a:lnTo>
                  <a:lnTo>
                    <a:pt x="6" y="222"/>
                  </a:lnTo>
                  <a:lnTo>
                    <a:pt x="2" y="250"/>
                  </a:lnTo>
                  <a:lnTo>
                    <a:pt x="0" y="278"/>
                  </a:lnTo>
                  <a:lnTo>
                    <a:pt x="0" y="278"/>
                  </a:lnTo>
                  <a:lnTo>
                    <a:pt x="2" y="308"/>
                  </a:lnTo>
                  <a:lnTo>
                    <a:pt x="6" y="334"/>
                  </a:lnTo>
                  <a:lnTo>
                    <a:pt x="14" y="362"/>
                  </a:lnTo>
                  <a:lnTo>
                    <a:pt x="22" y="388"/>
                  </a:lnTo>
                  <a:lnTo>
                    <a:pt x="34" y="412"/>
                  </a:lnTo>
                  <a:lnTo>
                    <a:pt x="48" y="434"/>
                  </a:lnTo>
                  <a:lnTo>
                    <a:pt x="64" y="456"/>
                  </a:lnTo>
                  <a:lnTo>
                    <a:pt x="82" y="476"/>
                  </a:lnTo>
                  <a:lnTo>
                    <a:pt x="102" y="494"/>
                  </a:lnTo>
                  <a:lnTo>
                    <a:pt x="124" y="510"/>
                  </a:lnTo>
                  <a:lnTo>
                    <a:pt x="146" y="524"/>
                  </a:lnTo>
                  <a:lnTo>
                    <a:pt x="170" y="536"/>
                  </a:lnTo>
                  <a:lnTo>
                    <a:pt x="196" y="544"/>
                  </a:lnTo>
                  <a:lnTo>
                    <a:pt x="224" y="552"/>
                  </a:lnTo>
                  <a:lnTo>
                    <a:pt x="250" y="556"/>
                  </a:lnTo>
                  <a:lnTo>
                    <a:pt x="280" y="558"/>
                  </a:lnTo>
                  <a:lnTo>
                    <a:pt x="280" y="558"/>
                  </a:lnTo>
                  <a:lnTo>
                    <a:pt x="306" y="556"/>
                  </a:lnTo>
                  <a:lnTo>
                    <a:pt x="332" y="552"/>
                  </a:lnTo>
                  <a:lnTo>
                    <a:pt x="358" y="546"/>
                  </a:lnTo>
                  <a:lnTo>
                    <a:pt x="382" y="538"/>
                  </a:lnTo>
                  <a:lnTo>
                    <a:pt x="404" y="528"/>
                  </a:lnTo>
                  <a:lnTo>
                    <a:pt x="426" y="516"/>
                  </a:lnTo>
                  <a:lnTo>
                    <a:pt x="448" y="500"/>
                  </a:lnTo>
                  <a:lnTo>
                    <a:pt x="466" y="484"/>
                  </a:lnTo>
                  <a:lnTo>
                    <a:pt x="484" y="468"/>
                  </a:lnTo>
                  <a:lnTo>
                    <a:pt x="500" y="448"/>
                  </a:lnTo>
                  <a:lnTo>
                    <a:pt x="514" y="428"/>
                  </a:lnTo>
                  <a:lnTo>
                    <a:pt x="528" y="406"/>
                  </a:lnTo>
                  <a:lnTo>
                    <a:pt x="538" y="382"/>
                  </a:lnTo>
                  <a:lnTo>
                    <a:pt x="546" y="358"/>
                  </a:lnTo>
                  <a:lnTo>
                    <a:pt x="552" y="334"/>
                  </a:lnTo>
                  <a:lnTo>
                    <a:pt x="556" y="308"/>
                  </a:lnTo>
                  <a:lnTo>
                    <a:pt x="776" y="308"/>
                  </a:lnTo>
                  <a:lnTo>
                    <a:pt x="776" y="308"/>
                  </a:lnTo>
                  <a:lnTo>
                    <a:pt x="780" y="324"/>
                  </a:lnTo>
                  <a:lnTo>
                    <a:pt x="788" y="338"/>
                  </a:lnTo>
                  <a:lnTo>
                    <a:pt x="796" y="350"/>
                  </a:lnTo>
                  <a:lnTo>
                    <a:pt x="808" y="362"/>
                  </a:lnTo>
                  <a:lnTo>
                    <a:pt x="820" y="372"/>
                  </a:lnTo>
                  <a:lnTo>
                    <a:pt x="836" y="378"/>
                  </a:lnTo>
                  <a:lnTo>
                    <a:pt x="852" y="382"/>
                  </a:lnTo>
                  <a:lnTo>
                    <a:pt x="868" y="384"/>
                  </a:lnTo>
                  <a:lnTo>
                    <a:pt x="868" y="384"/>
                  </a:lnTo>
                  <a:lnTo>
                    <a:pt x="886" y="382"/>
                  </a:lnTo>
                  <a:lnTo>
                    <a:pt x="904" y="378"/>
                  </a:lnTo>
                  <a:lnTo>
                    <a:pt x="920" y="368"/>
                  </a:lnTo>
                  <a:lnTo>
                    <a:pt x="934" y="358"/>
                  </a:lnTo>
                  <a:lnTo>
                    <a:pt x="944" y="344"/>
                  </a:lnTo>
                  <a:lnTo>
                    <a:pt x="954" y="328"/>
                  </a:lnTo>
                  <a:lnTo>
                    <a:pt x="958" y="310"/>
                  </a:lnTo>
                  <a:lnTo>
                    <a:pt x="960" y="292"/>
                  </a:lnTo>
                  <a:lnTo>
                    <a:pt x="960" y="292"/>
                  </a:lnTo>
                  <a:lnTo>
                    <a:pt x="958" y="274"/>
                  </a:lnTo>
                  <a:lnTo>
                    <a:pt x="954" y="256"/>
                  </a:lnTo>
                  <a:lnTo>
                    <a:pt x="944" y="240"/>
                  </a:lnTo>
                  <a:lnTo>
                    <a:pt x="934" y="226"/>
                  </a:lnTo>
                  <a:lnTo>
                    <a:pt x="920" y="216"/>
                  </a:lnTo>
                  <a:lnTo>
                    <a:pt x="904" y="206"/>
                  </a:lnTo>
                  <a:lnTo>
                    <a:pt x="886" y="202"/>
                  </a:lnTo>
                  <a:lnTo>
                    <a:pt x="868" y="200"/>
                  </a:lnTo>
                  <a:lnTo>
                    <a:pt x="868" y="20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18"/>
            <p:cNvSpPr>
              <a:spLocks/>
            </p:cNvSpPr>
            <p:nvPr userDrawn="1"/>
          </p:nvSpPr>
          <p:spPr bwMode="auto">
            <a:xfrm>
              <a:off x="4464050" y="3429000"/>
              <a:ext cx="222250" cy="222250"/>
            </a:xfrm>
            <a:custGeom>
              <a:avLst/>
              <a:gdLst>
                <a:gd name="T0" fmla="*/ 140 w 140"/>
                <a:gd name="T1" fmla="*/ 70 h 140"/>
                <a:gd name="T2" fmla="*/ 140 w 140"/>
                <a:gd name="T3" fmla="*/ 70 h 140"/>
                <a:gd name="T4" fmla="*/ 138 w 140"/>
                <a:gd name="T5" fmla="*/ 84 h 140"/>
                <a:gd name="T6" fmla="*/ 134 w 140"/>
                <a:gd name="T7" fmla="*/ 98 h 140"/>
                <a:gd name="T8" fmla="*/ 128 w 140"/>
                <a:gd name="T9" fmla="*/ 108 h 140"/>
                <a:gd name="T10" fmla="*/ 120 w 140"/>
                <a:gd name="T11" fmla="*/ 120 h 140"/>
                <a:gd name="T12" fmla="*/ 110 w 140"/>
                <a:gd name="T13" fmla="*/ 128 h 140"/>
                <a:gd name="T14" fmla="*/ 98 w 140"/>
                <a:gd name="T15" fmla="*/ 134 h 140"/>
                <a:gd name="T16" fmla="*/ 84 w 140"/>
                <a:gd name="T17" fmla="*/ 138 h 140"/>
                <a:gd name="T18" fmla="*/ 70 w 140"/>
                <a:gd name="T19" fmla="*/ 140 h 140"/>
                <a:gd name="T20" fmla="*/ 70 w 140"/>
                <a:gd name="T21" fmla="*/ 140 h 140"/>
                <a:gd name="T22" fmla="*/ 56 w 140"/>
                <a:gd name="T23" fmla="*/ 138 h 140"/>
                <a:gd name="T24" fmla="*/ 42 w 140"/>
                <a:gd name="T25" fmla="*/ 134 h 140"/>
                <a:gd name="T26" fmla="*/ 30 w 140"/>
                <a:gd name="T27" fmla="*/ 128 h 140"/>
                <a:gd name="T28" fmla="*/ 20 w 140"/>
                <a:gd name="T29" fmla="*/ 120 h 140"/>
                <a:gd name="T30" fmla="*/ 12 w 140"/>
                <a:gd name="T31" fmla="*/ 108 h 140"/>
                <a:gd name="T32" fmla="*/ 6 w 140"/>
                <a:gd name="T33" fmla="*/ 98 h 140"/>
                <a:gd name="T34" fmla="*/ 2 w 140"/>
                <a:gd name="T35" fmla="*/ 84 h 140"/>
                <a:gd name="T36" fmla="*/ 0 w 140"/>
                <a:gd name="T37" fmla="*/ 70 h 140"/>
                <a:gd name="T38" fmla="*/ 0 w 140"/>
                <a:gd name="T39" fmla="*/ 70 h 140"/>
                <a:gd name="T40" fmla="*/ 2 w 140"/>
                <a:gd name="T41" fmla="*/ 56 h 140"/>
                <a:gd name="T42" fmla="*/ 6 w 140"/>
                <a:gd name="T43" fmla="*/ 42 h 140"/>
                <a:gd name="T44" fmla="*/ 12 w 140"/>
                <a:gd name="T45" fmla="*/ 30 h 140"/>
                <a:gd name="T46" fmla="*/ 20 w 140"/>
                <a:gd name="T47" fmla="*/ 20 h 140"/>
                <a:gd name="T48" fmla="*/ 30 w 140"/>
                <a:gd name="T49" fmla="*/ 12 h 140"/>
                <a:gd name="T50" fmla="*/ 42 w 140"/>
                <a:gd name="T51" fmla="*/ 6 h 140"/>
                <a:gd name="T52" fmla="*/ 56 w 140"/>
                <a:gd name="T53" fmla="*/ 2 h 140"/>
                <a:gd name="T54" fmla="*/ 70 w 140"/>
                <a:gd name="T55" fmla="*/ 0 h 140"/>
                <a:gd name="T56" fmla="*/ 70 w 140"/>
                <a:gd name="T57" fmla="*/ 0 h 140"/>
                <a:gd name="T58" fmla="*/ 84 w 140"/>
                <a:gd name="T59" fmla="*/ 2 h 140"/>
                <a:gd name="T60" fmla="*/ 98 w 140"/>
                <a:gd name="T61" fmla="*/ 6 h 140"/>
                <a:gd name="T62" fmla="*/ 110 w 140"/>
                <a:gd name="T63" fmla="*/ 12 h 140"/>
                <a:gd name="T64" fmla="*/ 120 w 140"/>
                <a:gd name="T65" fmla="*/ 20 h 140"/>
                <a:gd name="T66" fmla="*/ 128 w 140"/>
                <a:gd name="T67" fmla="*/ 30 h 140"/>
                <a:gd name="T68" fmla="*/ 134 w 140"/>
                <a:gd name="T69" fmla="*/ 42 h 140"/>
                <a:gd name="T70" fmla="*/ 138 w 140"/>
                <a:gd name="T71" fmla="*/ 56 h 140"/>
                <a:gd name="T72" fmla="*/ 140 w 140"/>
                <a:gd name="T73" fmla="*/ 70 h 140"/>
                <a:gd name="T74" fmla="*/ 140 w 140"/>
                <a:gd name="T75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lnTo>
                    <a:pt x="140" y="70"/>
                  </a:lnTo>
                  <a:lnTo>
                    <a:pt x="138" y="84"/>
                  </a:lnTo>
                  <a:lnTo>
                    <a:pt x="134" y="98"/>
                  </a:lnTo>
                  <a:lnTo>
                    <a:pt x="128" y="108"/>
                  </a:lnTo>
                  <a:lnTo>
                    <a:pt x="120" y="120"/>
                  </a:lnTo>
                  <a:lnTo>
                    <a:pt x="110" y="128"/>
                  </a:lnTo>
                  <a:lnTo>
                    <a:pt x="98" y="134"/>
                  </a:lnTo>
                  <a:lnTo>
                    <a:pt x="84" y="138"/>
                  </a:lnTo>
                  <a:lnTo>
                    <a:pt x="70" y="140"/>
                  </a:lnTo>
                  <a:lnTo>
                    <a:pt x="70" y="140"/>
                  </a:lnTo>
                  <a:lnTo>
                    <a:pt x="56" y="138"/>
                  </a:lnTo>
                  <a:lnTo>
                    <a:pt x="42" y="134"/>
                  </a:lnTo>
                  <a:lnTo>
                    <a:pt x="30" y="128"/>
                  </a:lnTo>
                  <a:lnTo>
                    <a:pt x="20" y="120"/>
                  </a:lnTo>
                  <a:lnTo>
                    <a:pt x="12" y="108"/>
                  </a:lnTo>
                  <a:lnTo>
                    <a:pt x="6" y="98"/>
                  </a:lnTo>
                  <a:lnTo>
                    <a:pt x="2" y="8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20" y="20"/>
                  </a:lnTo>
                  <a:lnTo>
                    <a:pt x="30" y="12"/>
                  </a:lnTo>
                  <a:lnTo>
                    <a:pt x="42" y="6"/>
                  </a:lnTo>
                  <a:lnTo>
                    <a:pt x="56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4" y="2"/>
                  </a:lnTo>
                  <a:lnTo>
                    <a:pt x="98" y="6"/>
                  </a:lnTo>
                  <a:lnTo>
                    <a:pt x="110" y="12"/>
                  </a:lnTo>
                  <a:lnTo>
                    <a:pt x="120" y="20"/>
                  </a:lnTo>
                  <a:lnTo>
                    <a:pt x="128" y="30"/>
                  </a:lnTo>
                  <a:lnTo>
                    <a:pt x="134" y="42"/>
                  </a:lnTo>
                  <a:lnTo>
                    <a:pt x="138" y="56"/>
                  </a:lnTo>
                  <a:lnTo>
                    <a:pt x="140" y="70"/>
                  </a:lnTo>
                  <a:lnTo>
                    <a:pt x="140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25"/>
            <p:cNvSpPr>
              <a:spLocks/>
            </p:cNvSpPr>
            <p:nvPr userDrawn="1"/>
          </p:nvSpPr>
          <p:spPr bwMode="auto">
            <a:xfrm>
              <a:off x="4498975" y="3521075"/>
              <a:ext cx="152400" cy="76200"/>
            </a:xfrm>
            <a:custGeom>
              <a:avLst/>
              <a:gdLst>
                <a:gd name="T0" fmla="*/ 96 w 96"/>
                <a:gd name="T1" fmla="*/ 0 h 48"/>
                <a:gd name="T2" fmla="*/ 48 w 96"/>
                <a:gd name="T3" fmla="*/ 48 h 48"/>
                <a:gd name="T4" fmla="*/ 0 w 96"/>
                <a:gd name="T5" fmla="*/ 0 h 48"/>
                <a:gd name="T6" fmla="*/ 96 w 96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48">
                  <a:moveTo>
                    <a:pt x="96" y="0"/>
                  </a:moveTo>
                  <a:lnTo>
                    <a:pt x="48" y="48"/>
                  </a:lnTo>
                  <a:lnTo>
                    <a:pt x="0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26"/>
            <p:cNvSpPr>
              <a:spLocks/>
            </p:cNvSpPr>
            <p:nvPr userDrawn="1"/>
          </p:nvSpPr>
          <p:spPr bwMode="auto">
            <a:xfrm>
              <a:off x="4498975" y="3521075"/>
              <a:ext cx="152400" cy="76200"/>
            </a:xfrm>
            <a:custGeom>
              <a:avLst/>
              <a:gdLst>
                <a:gd name="T0" fmla="*/ 96 w 96"/>
                <a:gd name="T1" fmla="*/ 0 h 48"/>
                <a:gd name="T2" fmla="*/ 48 w 96"/>
                <a:gd name="T3" fmla="*/ 48 h 48"/>
                <a:gd name="T4" fmla="*/ 0 w 96"/>
                <a:gd name="T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48">
                  <a:moveTo>
                    <a:pt x="96" y="0"/>
                  </a:moveTo>
                  <a:lnTo>
                    <a:pt x="48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5902318" y="4187523"/>
            <a:ext cx="1574800" cy="882650"/>
            <a:chOff x="4429125" y="4019550"/>
            <a:chExt cx="1574800" cy="882650"/>
          </a:xfrm>
        </p:grpSpPr>
        <p:sp>
          <p:nvSpPr>
            <p:cNvPr id="61" name="Freeform 19"/>
            <p:cNvSpPr>
              <a:spLocks/>
            </p:cNvSpPr>
            <p:nvPr userDrawn="1"/>
          </p:nvSpPr>
          <p:spPr bwMode="auto">
            <a:xfrm>
              <a:off x="4429125" y="4019550"/>
              <a:ext cx="1574800" cy="882650"/>
            </a:xfrm>
            <a:custGeom>
              <a:avLst/>
              <a:gdLst>
                <a:gd name="T0" fmla="*/ 714 w 992"/>
                <a:gd name="T1" fmla="*/ 0 h 556"/>
                <a:gd name="T2" fmla="*/ 658 w 992"/>
                <a:gd name="T3" fmla="*/ 4 h 556"/>
                <a:gd name="T4" fmla="*/ 606 w 992"/>
                <a:gd name="T5" fmla="*/ 22 h 556"/>
                <a:gd name="T6" fmla="*/ 558 w 992"/>
                <a:gd name="T7" fmla="*/ 46 h 556"/>
                <a:gd name="T8" fmla="*/ 518 w 992"/>
                <a:gd name="T9" fmla="*/ 80 h 556"/>
                <a:gd name="T10" fmla="*/ 484 w 992"/>
                <a:gd name="T11" fmla="*/ 122 h 556"/>
                <a:gd name="T12" fmla="*/ 458 w 992"/>
                <a:gd name="T13" fmla="*/ 170 h 556"/>
                <a:gd name="T14" fmla="*/ 442 w 992"/>
                <a:gd name="T15" fmla="*/ 222 h 556"/>
                <a:gd name="T16" fmla="*/ 436 w 992"/>
                <a:gd name="T17" fmla="*/ 278 h 556"/>
                <a:gd name="T18" fmla="*/ 436 w 992"/>
                <a:gd name="T19" fmla="*/ 286 h 556"/>
                <a:gd name="T20" fmla="*/ 184 w 992"/>
                <a:gd name="T21" fmla="*/ 286 h 556"/>
                <a:gd name="T22" fmla="*/ 174 w 992"/>
                <a:gd name="T23" fmla="*/ 254 h 556"/>
                <a:gd name="T24" fmla="*/ 154 w 992"/>
                <a:gd name="T25" fmla="*/ 230 h 556"/>
                <a:gd name="T26" fmla="*/ 126 w 992"/>
                <a:gd name="T27" fmla="*/ 212 h 556"/>
                <a:gd name="T28" fmla="*/ 92 w 992"/>
                <a:gd name="T29" fmla="*/ 206 h 556"/>
                <a:gd name="T30" fmla="*/ 74 w 992"/>
                <a:gd name="T31" fmla="*/ 208 h 556"/>
                <a:gd name="T32" fmla="*/ 40 w 992"/>
                <a:gd name="T33" fmla="*/ 222 h 556"/>
                <a:gd name="T34" fmla="*/ 16 w 992"/>
                <a:gd name="T35" fmla="*/ 246 h 556"/>
                <a:gd name="T36" fmla="*/ 2 w 992"/>
                <a:gd name="T37" fmla="*/ 280 h 556"/>
                <a:gd name="T38" fmla="*/ 0 w 992"/>
                <a:gd name="T39" fmla="*/ 298 h 556"/>
                <a:gd name="T40" fmla="*/ 6 w 992"/>
                <a:gd name="T41" fmla="*/ 334 h 556"/>
                <a:gd name="T42" fmla="*/ 26 w 992"/>
                <a:gd name="T43" fmla="*/ 364 h 556"/>
                <a:gd name="T44" fmla="*/ 56 w 992"/>
                <a:gd name="T45" fmla="*/ 384 h 556"/>
                <a:gd name="T46" fmla="*/ 92 w 992"/>
                <a:gd name="T47" fmla="*/ 392 h 556"/>
                <a:gd name="T48" fmla="*/ 108 w 992"/>
                <a:gd name="T49" fmla="*/ 390 h 556"/>
                <a:gd name="T50" fmla="*/ 138 w 992"/>
                <a:gd name="T51" fmla="*/ 378 h 556"/>
                <a:gd name="T52" fmla="*/ 162 w 992"/>
                <a:gd name="T53" fmla="*/ 358 h 556"/>
                <a:gd name="T54" fmla="*/ 178 w 992"/>
                <a:gd name="T55" fmla="*/ 332 h 556"/>
                <a:gd name="T56" fmla="*/ 438 w 992"/>
                <a:gd name="T57" fmla="*/ 316 h 556"/>
                <a:gd name="T58" fmla="*/ 444 w 992"/>
                <a:gd name="T59" fmla="*/ 342 h 556"/>
                <a:gd name="T60" fmla="*/ 458 w 992"/>
                <a:gd name="T61" fmla="*/ 388 h 556"/>
                <a:gd name="T62" fmla="*/ 482 w 992"/>
                <a:gd name="T63" fmla="*/ 432 h 556"/>
                <a:gd name="T64" fmla="*/ 514 w 992"/>
                <a:gd name="T65" fmla="*/ 470 h 556"/>
                <a:gd name="T66" fmla="*/ 550 w 992"/>
                <a:gd name="T67" fmla="*/ 502 h 556"/>
                <a:gd name="T68" fmla="*/ 592 w 992"/>
                <a:gd name="T69" fmla="*/ 528 h 556"/>
                <a:gd name="T70" fmla="*/ 638 w 992"/>
                <a:gd name="T71" fmla="*/ 546 h 556"/>
                <a:gd name="T72" fmla="*/ 688 w 992"/>
                <a:gd name="T73" fmla="*/ 554 h 556"/>
                <a:gd name="T74" fmla="*/ 714 w 992"/>
                <a:gd name="T75" fmla="*/ 556 h 556"/>
                <a:gd name="T76" fmla="*/ 770 w 992"/>
                <a:gd name="T77" fmla="*/ 550 h 556"/>
                <a:gd name="T78" fmla="*/ 822 w 992"/>
                <a:gd name="T79" fmla="*/ 534 h 556"/>
                <a:gd name="T80" fmla="*/ 870 w 992"/>
                <a:gd name="T81" fmla="*/ 508 h 556"/>
                <a:gd name="T82" fmla="*/ 910 w 992"/>
                <a:gd name="T83" fmla="*/ 474 h 556"/>
                <a:gd name="T84" fmla="*/ 944 w 992"/>
                <a:gd name="T85" fmla="*/ 434 h 556"/>
                <a:gd name="T86" fmla="*/ 970 w 992"/>
                <a:gd name="T87" fmla="*/ 386 h 556"/>
                <a:gd name="T88" fmla="*/ 986 w 992"/>
                <a:gd name="T89" fmla="*/ 334 h 556"/>
                <a:gd name="T90" fmla="*/ 992 w 992"/>
                <a:gd name="T91" fmla="*/ 278 h 556"/>
                <a:gd name="T92" fmla="*/ 990 w 992"/>
                <a:gd name="T93" fmla="*/ 250 h 556"/>
                <a:gd name="T94" fmla="*/ 980 w 992"/>
                <a:gd name="T95" fmla="*/ 194 h 556"/>
                <a:gd name="T96" fmla="*/ 958 w 992"/>
                <a:gd name="T97" fmla="*/ 144 h 556"/>
                <a:gd name="T98" fmla="*/ 928 w 992"/>
                <a:gd name="T99" fmla="*/ 100 h 556"/>
                <a:gd name="T100" fmla="*/ 892 w 992"/>
                <a:gd name="T101" fmla="*/ 62 h 556"/>
                <a:gd name="T102" fmla="*/ 846 w 992"/>
                <a:gd name="T103" fmla="*/ 32 h 556"/>
                <a:gd name="T104" fmla="*/ 796 w 992"/>
                <a:gd name="T105" fmla="*/ 12 h 556"/>
                <a:gd name="T106" fmla="*/ 742 w 992"/>
                <a:gd name="T107" fmla="*/ 0 h 556"/>
                <a:gd name="T108" fmla="*/ 714 w 992"/>
                <a:gd name="T10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92" h="556">
                  <a:moveTo>
                    <a:pt x="714" y="0"/>
                  </a:moveTo>
                  <a:lnTo>
                    <a:pt x="714" y="0"/>
                  </a:lnTo>
                  <a:lnTo>
                    <a:pt x="686" y="0"/>
                  </a:lnTo>
                  <a:lnTo>
                    <a:pt x="658" y="4"/>
                  </a:lnTo>
                  <a:lnTo>
                    <a:pt x="632" y="12"/>
                  </a:lnTo>
                  <a:lnTo>
                    <a:pt x="606" y="22"/>
                  </a:lnTo>
                  <a:lnTo>
                    <a:pt x="582" y="32"/>
                  </a:lnTo>
                  <a:lnTo>
                    <a:pt x="558" y="46"/>
                  </a:lnTo>
                  <a:lnTo>
                    <a:pt x="536" y="62"/>
                  </a:lnTo>
                  <a:lnTo>
                    <a:pt x="518" y="80"/>
                  </a:lnTo>
                  <a:lnTo>
                    <a:pt x="500" y="100"/>
                  </a:lnTo>
                  <a:lnTo>
                    <a:pt x="484" y="122"/>
                  </a:lnTo>
                  <a:lnTo>
                    <a:pt x="470" y="144"/>
                  </a:lnTo>
                  <a:lnTo>
                    <a:pt x="458" y="170"/>
                  </a:lnTo>
                  <a:lnTo>
                    <a:pt x="448" y="194"/>
                  </a:lnTo>
                  <a:lnTo>
                    <a:pt x="442" y="222"/>
                  </a:lnTo>
                  <a:lnTo>
                    <a:pt x="438" y="250"/>
                  </a:lnTo>
                  <a:lnTo>
                    <a:pt x="436" y="278"/>
                  </a:lnTo>
                  <a:lnTo>
                    <a:pt x="436" y="278"/>
                  </a:lnTo>
                  <a:lnTo>
                    <a:pt x="436" y="286"/>
                  </a:lnTo>
                  <a:lnTo>
                    <a:pt x="184" y="286"/>
                  </a:lnTo>
                  <a:lnTo>
                    <a:pt x="184" y="286"/>
                  </a:lnTo>
                  <a:lnTo>
                    <a:pt x="180" y="270"/>
                  </a:lnTo>
                  <a:lnTo>
                    <a:pt x="174" y="254"/>
                  </a:lnTo>
                  <a:lnTo>
                    <a:pt x="164" y="240"/>
                  </a:lnTo>
                  <a:lnTo>
                    <a:pt x="154" y="230"/>
                  </a:lnTo>
                  <a:lnTo>
                    <a:pt x="140" y="220"/>
                  </a:lnTo>
                  <a:lnTo>
                    <a:pt x="126" y="212"/>
                  </a:lnTo>
                  <a:lnTo>
                    <a:pt x="110" y="208"/>
                  </a:lnTo>
                  <a:lnTo>
                    <a:pt x="92" y="206"/>
                  </a:lnTo>
                  <a:lnTo>
                    <a:pt x="92" y="206"/>
                  </a:lnTo>
                  <a:lnTo>
                    <a:pt x="74" y="208"/>
                  </a:lnTo>
                  <a:lnTo>
                    <a:pt x="56" y="214"/>
                  </a:lnTo>
                  <a:lnTo>
                    <a:pt x="40" y="222"/>
                  </a:lnTo>
                  <a:lnTo>
                    <a:pt x="26" y="234"/>
                  </a:lnTo>
                  <a:lnTo>
                    <a:pt x="16" y="246"/>
                  </a:lnTo>
                  <a:lnTo>
                    <a:pt x="6" y="262"/>
                  </a:lnTo>
                  <a:lnTo>
                    <a:pt x="2" y="280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2" y="318"/>
                  </a:lnTo>
                  <a:lnTo>
                    <a:pt x="6" y="334"/>
                  </a:lnTo>
                  <a:lnTo>
                    <a:pt x="16" y="350"/>
                  </a:lnTo>
                  <a:lnTo>
                    <a:pt x="26" y="364"/>
                  </a:lnTo>
                  <a:lnTo>
                    <a:pt x="40" y="376"/>
                  </a:lnTo>
                  <a:lnTo>
                    <a:pt x="56" y="384"/>
                  </a:lnTo>
                  <a:lnTo>
                    <a:pt x="74" y="390"/>
                  </a:lnTo>
                  <a:lnTo>
                    <a:pt x="92" y="392"/>
                  </a:lnTo>
                  <a:lnTo>
                    <a:pt x="92" y="392"/>
                  </a:lnTo>
                  <a:lnTo>
                    <a:pt x="108" y="390"/>
                  </a:lnTo>
                  <a:lnTo>
                    <a:pt x="124" y="386"/>
                  </a:lnTo>
                  <a:lnTo>
                    <a:pt x="138" y="378"/>
                  </a:lnTo>
                  <a:lnTo>
                    <a:pt x="150" y="370"/>
                  </a:lnTo>
                  <a:lnTo>
                    <a:pt x="162" y="358"/>
                  </a:lnTo>
                  <a:lnTo>
                    <a:pt x="172" y="346"/>
                  </a:lnTo>
                  <a:lnTo>
                    <a:pt x="178" y="332"/>
                  </a:lnTo>
                  <a:lnTo>
                    <a:pt x="182" y="316"/>
                  </a:lnTo>
                  <a:lnTo>
                    <a:pt x="438" y="316"/>
                  </a:lnTo>
                  <a:lnTo>
                    <a:pt x="438" y="316"/>
                  </a:lnTo>
                  <a:lnTo>
                    <a:pt x="444" y="342"/>
                  </a:lnTo>
                  <a:lnTo>
                    <a:pt x="450" y="366"/>
                  </a:lnTo>
                  <a:lnTo>
                    <a:pt x="458" y="388"/>
                  </a:lnTo>
                  <a:lnTo>
                    <a:pt x="470" y="412"/>
                  </a:lnTo>
                  <a:lnTo>
                    <a:pt x="482" y="432"/>
                  </a:lnTo>
                  <a:lnTo>
                    <a:pt x="498" y="452"/>
                  </a:lnTo>
                  <a:lnTo>
                    <a:pt x="514" y="470"/>
                  </a:lnTo>
                  <a:lnTo>
                    <a:pt x="530" y="486"/>
                  </a:lnTo>
                  <a:lnTo>
                    <a:pt x="550" y="502"/>
                  </a:lnTo>
                  <a:lnTo>
                    <a:pt x="570" y="516"/>
                  </a:lnTo>
                  <a:lnTo>
                    <a:pt x="592" y="528"/>
                  </a:lnTo>
                  <a:lnTo>
                    <a:pt x="614" y="538"/>
                  </a:lnTo>
                  <a:lnTo>
                    <a:pt x="638" y="546"/>
                  </a:lnTo>
                  <a:lnTo>
                    <a:pt x="662" y="552"/>
                  </a:lnTo>
                  <a:lnTo>
                    <a:pt x="688" y="554"/>
                  </a:lnTo>
                  <a:lnTo>
                    <a:pt x="714" y="556"/>
                  </a:lnTo>
                  <a:lnTo>
                    <a:pt x="714" y="556"/>
                  </a:lnTo>
                  <a:lnTo>
                    <a:pt x="742" y="554"/>
                  </a:lnTo>
                  <a:lnTo>
                    <a:pt x="770" y="550"/>
                  </a:lnTo>
                  <a:lnTo>
                    <a:pt x="796" y="544"/>
                  </a:lnTo>
                  <a:lnTo>
                    <a:pt x="822" y="534"/>
                  </a:lnTo>
                  <a:lnTo>
                    <a:pt x="846" y="522"/>
                  </a:lnTo>
                  <a:lnTo>
                    <a:pt x="870" y="508"/>
                  </a:lnTo>
                  <a:lnTo>
                    <a:pt x="892" y="492"/>
                  </a:lnTo>
                  <a:lnTo>
                    <a:pt x="910" y="474"/>
                  </a:lnTo>
                  <a:lnTo>
                    <a:pt x="928" y="454"/>
                  </a:lnTo>
                  <a:lnTo>
                    <a:pt x="944" y="434"/>
                  </a:lnTo>
                  <a:lnTo>
                    <a:pt x="958" y="410"/>
                  </a:lnTo>
                  <a:lnTo>
                    <a:pt x="970" y="386"/>
                  </a:lnTo>
                  <a:lnTo>
                    <a:pt x="980" y="360"/>
                  </a:lnTo>
                  <a:lnTo>
                    <a:pt x="986" y="334"/>
                  </a:lnTo>
                  <a:lnTo>
                    <a:pt x="990" y="306"/>
                  </a:lnTo>
                  <a:lnTo>
                    <a:pt x="992" y="278"/>
                  </a:lnTo>
                  <a:lnTo>
                    <a:pt x="992" y="278"/>
                  </a:lnTo>
                  <a:lnTo>
                    <a:pt x="990" y="250"/>
                  </a:lnTo>
                  <a:lnTo>
                    <a:pt x="986" y="222"/>
                  </a:lnTo>
                  <a:lnTo>
                    <a:pt x="980" y="194"/>
                  </a:lnTo>
                  <a:lnTo>
                    <a:pt x="970" y="170"/>
                  </a:lnTo>
                  <a:lnTo>
                    <a:pt x="958" y="144"/>
                  </a:lnTo>
                  <a:lnTo>
                    <a:pt x="944" y="122"/>
                  </a:lnTo>
                  <a:lnTo>
                    <a:pt x="928" y="100"/>
                  </a:lnTo>
                  <a:lnTo>
                    <a:pt x="910" y="80"/>
                  </a:lnTo>
                  <a:lnTo>
                    <a:pt x="892" y="62"/>
                  </a:lnTo>
                  <a:lnTo>
                    <a:pt x="870" y="46"/>
                  </a:lnTo>
                  <a:lnTo>
                    <a:pt x="846" y="32"/>
                  </a:lnTo>
                  <a:lnTo>
                    <a:pt x="822" y="22"/>
                  </a:lnTo>
                  <a:lnTo>
                    <a:pt x="796" y="12"/>
                  </a:lnTo>
                  <a:lnTo>
                    <a:pt x="770" y="4"/>
                  </a:lnTo>
                  <a:lnTo>
                    <a:pt x="742" y="0"/>
                  </a:lnTo>
                  <a:lnTo>
                    <a:pt x="714" y="0"/>
                  </a:lnTo>
                  <a:lnTo>
                    <a:pt x="714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20"/>
            <p:cNvSpPr>
              <a:spLocks/>
            </p:cNvSpPr>
            <p:nvPr userDrawn="1"/>
          </p:nvSpPr>
          <p:spPr bwMode="auto">
            <a:xfrm>
              <a:off x="4464050" y="4381500"/>
              <a:ext cx="222250" cy="222250"/>
            </a:xfrm>
            <a:custGeom>
              <a:avLst/>
              <a:gdLst>
                <a:gd name="T0" fmla="*/ 140 w 140"/>
                <a:gd name="T1" fmla="*/ 70 h 140"/>
                <a:gd name="T2" fmla="*/ 140 w 140"/>
                <a:gd name="T3" fmla="*/ 70 h 140"/>
                <a:gd name="T4" fmla="*/ 138 w 140"/>
                <a:gd name="T5" fmla="*/ 84 h 140"/>
                <a:gd name="T6" fmla="*/ 134 w 140"/>
                <a:gd name="T7" fmla="*/ 98 h 140"/>
                <a:gd name="T8" fmla="*/ 128 w 140"/>
                <a:gd name="T9" fmla="*/ 110 h 140"/>
                <a:gd name="T10" fmla="*/ 120 w 140"/>
                <a:gd name="T11" fmla="*/ 120 h 140"/>
                <a:gd name="T12" fmla="*/ 110 w 140"/>
                <a:gd name="T13" fmla="*/ 128 h 140"/>
                <a:gd name="T14" fmla="*/ 98 w 140"/>
                <a:gd name="T15" fmla="*/ 134 h 140"/>
                <a:gd name="T16" fmla="*/ 84 w 140"/>
                <a:gd name="T17" fmla="*/ 140 h 140"/>
                <a:gd name="T18" fmla="*/ 70 w 140"/>
                <a:gd name="T19" fmla="*/ 140 h 140"/>
                <a:gd name="T20" fmla="*/ 70 w 140"/>
                <a:gd name="T21" fmla="*/ 140 h 140"/>
                <a:gd name="T22" fmla="*/ 56 w 140"/>
                <a:gd name="T23" fmla="*/ 140 h 140"/>
                <a:gd name="T24" fmla="*/ 42 w 140"/>
                <a:gd name="T25" fmla="*/ 134 h 140"/>
                <a:gd name="T26" fmla="*/ 30 w 140"/>
                <a:gd name="T27" fmla="*/ 128 h 140"/>
                <a:gd name="T28" fmla="*/ 20 w 140"/>
                <a:gd name="T29" fmla="*/ 120 h 140"/>
                <a:gd name="T30" fmla="*/ 12 w 140"/>
                <a:gd name="T31" fmla="*/ 110 h 140"/>
                <a:gd name="T32" fmla="*/ 6 w 140"/>
                <a:gd name="T33" fmla="*/ 98 h 140"/>
                <a:gd name="T34" fmla="*/ 2 w 140"/>
                <a:gd name="T35" fmla="*/ 84 h 140"/>
                <a:gd name="T36" fmla="*/ 0 w 140"/>
                <a:gd name="T37" fmla="*/ 70 h 140"/>
                <a:gd name="T38" fmla="*/ 0 w 140"/>
                <a:gd name="T39" fmla="*/ 70 h 140"/>
                <a:gd name="T40" fmla="*/ 2 w 140"/>
                <a:gd name="T41" fmla="*/ 56 h 140"/>
                <a:gd name="T42" fmla="*/ 6 w 140"/>
                <a:gd name="T43" fmla="*/ 44 h 140"/>
                <a:gd name="T44" fmla="*/ 12 w 140"/>
                <a:gd name="T45" fmla="*/ 32 h 140"/>
                <a:gd name="T46" fmla="*/ 20 w 140"/>
                <a:gd name="T47" fmla="*/ 22 h 140"/>
                <a:gd name="T48" fmla="*/ 30 w 140"/>
                <a:gd name="T49" fmla="*/ 12 h 140"/>
                <a:gd name="T50" fmla="*/ 42 w 140"/>
                <a:gd name="T51" fmla="*/ 6 h 140"/>
                <a:gd name="T52" fmla="*/ 56 w 140"/>
                <a:gd name="T53" fmla="*/ 2 h 140"/>
                <a:gd name="T54" fmla="*/ 70 w 140"/>
                <a:gd name="T55" fmla="*/ 0 h 140"/>
                <a:gd name="T56" fmla="*/ 70 w 140"/>
                <a:gd name="T57" fmla="*/ 0 h 140"/>
                <a:gd name="T58" fmla="*/ 84 w 140"/>
                <a:gd name="T59" fmla="*/ 2 h 140"/>
                <a:gd name="T60" fmla="*/ 98 w 140"/>
                <a:gd name="T61" fmla="*/ 6 h 140"/>
                <a:gd name="T62" fmla="*/ 110 w 140"/>
                <a:gd name="T63" fmla="*/ 12 h 140"/>
                <a:gd name="T64" fmla="*/ 120 w 140"/>
                <a:gd name="T65" fmla="*/ 22 h 140"/>
                <a:gd name="T66" fmla="*/ 128 w 140"/>
                <a:gd name="T67" fmla="*/ 32 h 140"/>
                <a:gd name="T68" fmla="*/ 134 w 140"/>
                <a:gd name="T69" fmla="*/ 44 h 140"/>
                <a:gd name="T70" fmla="*/ 138 w 140"/>
                <a:gd name="T71" fmla="*/ 56 h 140"/>
                <a:gd name="T72" fmla="*/ 140 w 140"/>
                <a:gd name="T73" fmla="*/ 70 h 140"/>
                <a:gd name="T74" fmla="*/ 140 w 140"/>
                <a:gd name="T75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lnTo>
                    <a:pt x="140" y="70"/>
                  </a:lnTo>
                  <a:lnTo>
                    <a:pt x="138" y="84"/>
                  </a:lnTo>
                  <a:lnTo>
                    <a:pt x="134" y="98"/>
                  </a:lnTo>
                  <a:lnTo>
                    <a:pt x="128" y="110"/>
                  </a:lnTo>
                  <a:lnTo>
                    <a:pt x="120" y="120"/>
                  </a:lnTo>
                  <a:lnTo>
                    <a:pt x="110" y="128"/>
                  </a:lnTo>
                  <a:lnTo>
                    <a:pt x="98" y="134"/>
                  </a:lnTo>
                  <a:lnTo>
                    <a:pt x="84" y="140"/>
                  </a:lnTo>
                  <a:lnTo>
                    <a:pt x="70" y="140"/>
                  </a:lnTo>
                  <a:lnTo>
                    <a:pt x="70" y="140"/>
                  </a:lnTo>
                  <a:lnTo>
                    <a:pt x="56" y="140"/>
                  </a:lnTo>
                  <a:lnTo>
                    <a:pt x="42" y="134"/>
                  </a:lnTo>
                  <a:lnTo>
                    <a:pt x="30" y="128"/>
                  </a:lnTo>
                  <a:lnTo>
                    <a:pt x="20" y="120"/>
                  </a:lnTo>
                  <a:lnTo>
                    <a:pt x="12" y="110"/>
                  </a:lnTo>
                  <a:lnTo>
                    <a:pt x="6" y="98"/>
                  </a:lnTo>
                  <a:lnTo>
                    <a:pt x="2" y="8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6" y="44"/>
                  </a:lnTo>
                  <a:lnTo>
                    <a:pt x="12" y="32"/>
                  </a:lnTo>
                  <a:lnTo>
                    <a:pt x="20" y="22"/>
                  </a:lnTo>
                  <a:lnTo>
                    <a:pt x="30" y="12"/>
                  </a:lnTo>
                  <a:lnTo>
                    <a:pt x="42" y="6"/>
                  </a:lnTo>
                  <a:lnTo>
                    <a:pt x="56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4" y="2"/>
                  </a:lnTo>
                  <a:lnTo>
                    <a:pt x="98" y="6"/>
                  </a:lnTo>
                  <a:lnTo>
                    <a:pt x="110" y="12"/>
                  </a:lnTo>
                  <a:lnTo>
                    <a:pt x="120" y="22"/>
                  </a:lnTo>
                  <a:lnTo>
                    <a:pt x="128" y="32"/>
                  </a:lnTo>
                  <a:lnTo>
                    <a:pt x="134" y="44"/>
                  </a:lnTo>
                  <a:lnTo>
                    <a:pt x="138" y="56"/>
                  </a:lnTo>
                  <a:lnTo>
                    <a:pt x="140" y="70"/>
                  </a:lnTo>
                  <a:lnTo>
                    <a:pt x="140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27"/>
            <p:cNvSpPr>
              <a:spLocks/>
            </p:cNvSpPr>
            <p:nvPr userDrawn="1"/>
          </p:nvSpPr>
          <p:spPr bwMode="auto">
            <a:xfrm>
              <a:off x="4498975" y="4476750"/>
              <a:ext cx="152400" cy="76200"/>
            </a:xfrm>
            <a:custGeom>
              <a:avLst/>
              <a:gdLst>
                <a:gd name="T0" fmla="*/ 96 w 96"/>
                <a:gd name="T1" fmla="*/ 0 h 48"/>
                <a:gd name="T2" fmla="*/ 48 w 96"/>
                <a:gd name="T3" fmla="*/ 48 h 48"/>
                <a:gd name="T4" fmla="*/ 0 w 96"/>
                <a:gd name="T5" fmla="*/ 0 h 48"/>
                <a:gd name="T6" fmla="*/ 96 w 96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48">
                  <a:moveTo>
                    <a:pt x="96" y="0"/>
                  </a:moveTo>
                  <a:lnTo>
                    <a:pt x="48" y="48"/>
                  </a:lnTo>
                  <a:lnTo>
                    <a:pt x="0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28"/>
            <p:cNvSpPr>
              <a:spLocks/>
            </p:cNvSpPr>
            <p:nvPr userDrawn="1"/>
          </p:nvSpPr>
          <p:spPr bwMode="auto">
            <a:xfrm>
              <a:off x="4498975" y="4476750"/>
              <a:ext cx="152400" cy="76200"/>
            </a:xfrm>
            <a:custGeom>
              <a:avLst/>
              <a:gdLst>
                <a:gd name="T0" fmla="*/ 96 w 96"/>
                <a:gd name="T1" fmla="*/ 0 h 48"/>
                <a:gd name="T2" fmla="*/ 48 w 96"/>
                <a:gd name="T3" fmla="*/ 48 h 48"/>
                <a:gd name="T4" fmla="*/ 0 w 96"/>
                <a:gd name="T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48">
                  <a:moveTo>
                    <a:pt x="96" y="0"/>
                  </a:moveTo>
                  <a:lnTo>
                    <a:pt x="48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4670418" y="5130498"/>
            <a:ext cx="1524000" cy="882650"/>
            <a:chOff x="3197225" y="4962525"/>
            <a:chExt cx="1524000" cy="882650"/>
          </a:xfrm>
        </p:grpSpPr>
        <p:sp>
          <p:nvSpPr>
            <p:cNvPr id="68" name="Freeform 21"/>
            <p:cNvSpPr>
              <a:spLocks/>
            </p:cNvSpPr>
            <p:nvPr userDrawn="1"/>
          </p:nvSpPr>
          <p:spPr bwMode="auto">
            <a:xfrm>
              <a:off x="3197225" y="4962525"/>
              <a:ext cx="1524000" cy="882650"/>
            </a:xfrm>
            <a:custGeom>
              <a:avLst/>
              <a:gdLst>
                <a:gd name="T0" fmla="*/ 868 w 960"/>
                <a:gd name="T1" fmla="*/ 192 h 556"/>
                <a:gd name="T2" fmla="*/ 836 w 960"/>
                <a:gd name="T3" fmla="*/ 198 h 556"/>
                <a:gd name="T4" fmla="*/ 808 w 960"/>
                <a:gd name="T5" fmla="*/ 216 h 556"/>
                <a:gd name="T6" fmla="*/ 788 w 960"/>
                <a:gd name="T7" fmla="*/ 240 h 556"/>
                <a:gd name="T8" fmla="*/ 776 w 960"/>
                <a:gd name="T9" fmla="*/ 270 h 556"/>
                <a:gd name="T10" fmla="*/ 558 w 960"/>
                <a:gd name="T11" fmla="*/ 270 h 556"/>
                <a:gd name="T12" fmla="*/ 550 w 960"/>
                <a:gd name="T13" fmla="*/ 216 h 556"/>
                <a:gd name="T14" fmla="*/ 534 w 960"/>
                <a:gd name="T15" fmla="*/ 164 h 556"/>
                <a:gd name="T16" fmla="*/ 508 w 960"/>
                <a:gd name="T17" fmla="*/ 118 h 556"/>
                <a:gd name="T18" fmla="*/ 474 w 960"/>
                <a:gd name="T19" fmla="*/ 78 h 556"/>
                <a:gd name="T20" fmla="*/ 432 w 960"/>
                <a:gd name="T21" fmla="*/ 46 h 556"/>
                <a:gd name="T22" fmla="*/ 386 w 960"/>
                <a:gd name="T23" fmla="*/ 22 h 556"/>
                <a:gd name="T24" fmla="*/ 334 w 960"/>
                <a:gd name="T25" fmla="*/ 6 h 556"/>
                <a:gd name="T26" fmla="*/ 280 w 960"/>
                <a:gd name="T27" fmla="*/ 0 h 556"/>
                <a:gd name="T28" fmla="*/ 250 w 960"/>
                <a:gd name="T29" fmla="*/ 2 h 556"/>
                <a:gd name="T30" fmla="*/ 196 w 960"/>
                <a:gd name="T31" fmla="*/ 12 h 556"/>
                <a:gd name="T32" fmla="*/ 146 w 960"/>
                <a:gd name="T33" fmla="*/ 34 h 556"/>
                <a:gd name="T34" fmla="*/ 102 w 960"/>
                <a:gd name="T35" fmla="*/ 64 h 556"/>
                <a:gd name="T36" fmla="*/ 64 w 960"/>
                <a:gd name="T37" fmla="*/ 102 h 556"/>
                <a:gd name="T38" fmla="*/ 34 w 960"/>
                <a:gd name="T39" fmla="*/ 146 h 556"/>
                <a:gd name="T40" fmla="*/ 14 w 960"/>
                <a:gd name="T41" fmla="*/ 196 h 556"/>
                <a:gd name="T42" fmla="*/ 2 w 960"/>
                <a:gd name="T43" fmla="*/ 250 h 556"/>
                <a:gd name="T44" fmla="*/ 0 w 960"/>
                <a:gd name="T45" fmla="*/ 278 h 556"/>
                <a:gd name="T46" fmla="*/ 6 w 960"/>
                <a:gd name="T47" fmla="*/ 334 h 556"/>
                <a:gd name="T48" fmla="*/ 22 w 960"/>
                <a:gd name="T49" fmla="*/ 386 h 556"/>
                <a:gd name="T50" fmla="*/ 48 w 960"/>
                <a:gd name="T51" fmla="*/ 434 h 556"/>
                <a:gd name="T52" fmla="*/ 82 w 960"/>
                <a:gd name="T53" fmla="*/ 476 h 556"/>
                <a:gd name="T54" fmla="*/ 124 w 960"/>
                <a:gd name="T55" fmla="*/ 510 h 556"/>
                <a:gd name="T56" fmla="*/ 170 w 960"/>
                <a:gd name="T57" fmla="*/ 534 h 556"/>
                <a:gd name="T58" fmla="*/ 224 w 960"/>
                <a:gd name="T59" fmla="*/ 550 h 556"/>
                <a:gd name="T60" fmla="*/ 280 w 960"/>
                <a:gd name="T61" fmla="*/ 556 h 556"/>
                <a:gd name="T62" fmla="*/ 306 w 960"/>
                <a:gd name="T63" fmla="*/ 556 h 556"/>
                <a:gd name="T64" fmla="*/ 358 w 960"/>
                <a:gd name="T65" fmla="*/ 546 h 556"/>
                <a:gd name="T66" fmla="*/ 406 w 960"/>
                <a:gd name="T67" fmla="*/ 526 h 556"/>
                <a:gd name="T68" fmla="*/ 450 w 960"/>
                <a:gd name="T69" fmla="*/ 498 h 556"/>
                <a:gd name="T70" fmla="*/ 486 w 960"/>
                <a:gd name="T71" fmla="*/ 464 h 556"/>
                <a:gd name="T72" fmla="*/ 516 w 960"/>
                <a:gd name="T73" fmla="*/ 424 h 556"/>
                <a:gd name="T74" fmla="*/ 540 w 960"/>
                <a:gd name="T75" fmla="*/ 378 h 556"/>
                <a:gd name="T76" fmla="*/ 554 w 960"/>
                <a:gd name="T77" fmla="*/ 328 h 556"/>
                <a:gd name="T78" fmla="*/ 776 w 960"/>
                <a:gd name="T79" fmla="*/ 300 h 556"/>
                <a:gd name="T80" fmla="*/ 780 w 960"/>
                <a:gd name="T81" fmla="*/ 316 h 556"/>
                <a:gd name="T82" fmla="*/ 796 w 960"/>
                <a:gd name="T83" fmla="*/ 344 h 556"/>
                <a:gd name="T84" fmla="*/ 820 w 960"/>
                <a:gd name="T85" fmla="*/ 366 h 556"/>
                <a:gd name="T86" fmla="*/ 852 w 960"/>
                <a:gd name="T87" fmla="*/ 376 h 556"/>
                <a:gd name="T88" fmla="*/ 868 w 960"/>
                <a:gd name="T89" fmla="*/ 378 h 556"/>
                <a:gd name="T90" fmla="*/ 904 w 960"/>
                <a:gd name="T91" fmla="*/ 370 h 556"/>
                <a:gd name="T92" fmla="*/ 934 w 960"/>
                <a:gd name="T93" fmla="*/ 350 h 556"/>
                <a:gd name="T94" fmla="*/ 954 w 960"/>
                <a:gd name="T95" fmla="*/ 322 h 556"/>
                <a:gd name="T96" fmla="*/ 960 w 960"/>
                <a:gd name="T97" fmla="*/ 286 h 556"/>
                <a:gd name="T98" fmla="*/ 958 w 960"/>
                <a:gd name="T99" fmla="*/ 266 h 556"/>
                <a:gd name="T100" fmla="*/ 944 w 960"/>
                <a:gd name="T101" fmla="*/ 234 h 556"/>
                <a:gd name="T102" fmla="*/ 920 w 960"/>
                <a:gd name="T103" fmla="*/ 208 h 556"/>
                <a:gd name="T104" fmla="*/ 886 w 960"/>
                <a:gd name="T105" fmla="*/ 194 h 556"/>
                <a:gd name="T106" fmla="*/ 868 w 960"/>
                <a:gd name="T107" fmla="*/ 192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0" h="556">
                  <a:moveTo>
                    <a:pt x="868" y="192"/>
                  </a:moveTo>
                  <a:lnTo>
                    <a:pt x="868" y="192"/>
                  </a:lnTo>
                  <a:lnTo>
                    <a:pt x="852" y="194"/>
                  </a:lnTo>
                  <a:lnTo>
                    <a:pt x="836" y="198"/>
                  </a:lnTo>
                  <a:lnTo>
                    <a:pt x="820" y="206"/>
                  </a:lnTo>
                  <a:lnTo>
                    <a:pt x="808" y="216"/>
                  </a:lnTo>
                  <a:lnTo>
                    <a:pt x="796" y="226"/>
                  </a:lnTo>
                  <a:lnTo>
                    <a:pt x="788" y="240"/>
                  </a:lnTo>
                  <a:lnTo>
                    <a:pt x="780" y="254"/>
                  </a:lnTo>
                  <a:lnTo>
                    <a:pt x="776" y="270"/>
                  </a:lnTo>
                  <a:lnTo>
                    <a:pt x="558" y="270"/>
                  </a:lnTo>
                  <a:lnTo>
                    <a:pt x="558" y="270"/>
                  </a:lnTo>
                  <a:lnTo>
                    <a:pt x="556" y="242"/>
                  </a:lnTo>
                  <a:lnTo>
                    <a:pt x="550" y="216"/>
                  </a:lnTo>
                  <a:lnTo>
                    <a:pt x="544" y="190"/>
                  </a:lnTo>
                  <a:lnTo>
                    <a:pt x="534" y="164"/>
                  </a:lnTo>
                  <a:lnTo>
                    <a:pt x="522" y="142"/>
                  </a:lnTo>
                  <a:lnTo>
                    <a:pt x="508" y="118"/>
                  </a:lnTo>
                  <a:lnTo>
                    <a:pt x="492" y="98"/>
                  </a:lnTo>
                  <a:lnTo>
                    <a:pt x="474" y="78"/>
                  </a:lnTo>
                  <a:lnTo>
                    <a:pt x="454" y="62"/>
                  </a:lnTo>
                  <a:lnTo>
                    <a:pt x="432" y="46"/>
                  </a:lnTo>
                  <a:lnTo>
                    <a:pt x="410" y="32"/>
                  </a:lnTo>
                  <a:lnTo>
                    <a:pt x="386" y="22"/>
                  </a:lnTo>
                  <a:lnTo>
                    <a:pt x="360" y="12"/>
                  </a:lnTo>
                  <a:lnTo>
                    <a:pt x="334" y="6"/>
                  </a:lnTo>
                  <a:lnTo>
                    <a:pt x="308" y="2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50" y="2"/>
                  </a:lnTo>
                  <a:lnTo>
                    <a:pt x="224" y="6"/>
                  </a:lnTo>
                  <a:lnTo>
                    <a:pt x="196" y="12"/>
                  </a:lnTo>
                  <a:lnTo>
                    <a:pt x="170" y="22"/>
                  </a:lnTo>
                  <a:lnTo>
                    <a:pt x="146" y="34"/>
                  </a:lnTo>
                  <a:lnTo>
                    <a:pt x="124" y="48"/>
                  </a:lnTo>
                  <a:lnTo>
                    <a:pt x="102" y="64"/>
                  </a:lnTo>
                  <a:lnTo>
                    <a:pt x="82" y="82"/>
                  </a:lnTo>
                  <a:lnTo>
                    <a:pt x="64" y="102"/>
                  </a:lnTo>
                  <a:lnTo>
                    <a:pt x="48" y="122"/>
                  </a:lnTo>
                  <a:lnTo>
                    <a:pt x="34" y="146"/>
                  </a:lnTo>
                  <a:lnTo>
                    <a:pt x="22" y="170"/>
                  </a:lnTo>
                  <a:lnTo>
                    <a:pt x="14" y="196"/>
                  </a:lnTo>
                  <a:lnTo>
                    <a:pt x="6" y="222"/>
                  </a:lnTo>
                  <a:lnTo>
                    <a:pt x="2" y="250"/>
                  </a:lnTo>
                  <a:lnTo>
                    <a:pt x="0" y="278"/>
                  </a:lnTo>
                  <a:lnTo>
                    <a:pt x="0" y="278"/>
                  </a:lnTo>
                  <a:lnTo>
                    <a:pt x="2" y="306"/>
                  </a:lnTo>
                  <a:lnTo>
                    <a:pt x="6" y="334"/>
                  </a:lnTo>
                  <a:lnTo>
                    <a:pt x="14" y="362"/>
                  </a:lnTo>
                  <a:lnTo>
                    <a:pt x="22" y="386"/>
                  </a:lnTo>
                  <a:lnTo>
                    <a:pt x="34" y="410"/>
                  </a:lnTo>
                  <a:lnTo>
                    <a:pt x="48" y="434"/>
                  </a:lnTo>
                  <a:lnTo>
                    <a:pt x="64" y="456"/>
                  </a:lnTo>
                  <a:lnTo>
                    <a:pt x="82" y="476"/>
                  </a:lnTo>
                  <a:lnTo>
                    <a:pt x="102" y="494"/>
                  </a:lnTo>
                  <a:lnTo>
                    <a:pt x="124" y="510"/>
                  </a:lnTo>
                  <a:lnTo>
                    <a:pt x="146" y="524"/>
                  </a:lnTo>
                  <a:lnTo>
                    <a:pt x="170" y="534"/>
                  </a:lnTo>
                  <a:lnTo>
                    <a:pt x="196" y="544"/>
                  </a:lnTo>
                  <a:lnTo>
                    <a:pt x="224" y="550"/>
                  </a:lnTo>
                  <a:lnTo>
                    <a:pt x="250" y="556"/>
                  </a:lnTo>
                  <a:lnTo>
                    <a:pt x="280" y="556"/>
                  </a:lnTo>
                  <a:lnTo>
                    <a:pt x="280" y="556"/>
                  </a:lnTo>
                  <a:lnTo>
                    <a:pt x="306" y="556"/>
                  </a:lnTo>
                  <a:lnTo>
                    <a:pt x="332" y="552"/>
                  </a:lnTo>
                  <a:lnTo>
                    <a:pt x="358" y="546"/>
                  </a:lnTo>
                  <a:lnTo>
                    <a:pt x="382" y="536"/>
                  </a:lnTo>
                  <a:lnTo>
                    <a:pt x="406" y="526"/>
                  </a:lnTo>
                  <a:lnTo>
                    <a:pt x="428" y="514"/>
                  </a:lnTo>
                  <a:lnTo>
                    <a:pt x="450" y="498"/>
                  </a:lnTo>
                  <a:lnTo>
                    <a:pt x="468" y="482"/>
                  </a:lnTo>
                  <a:lnTo>
                    <a:pt x="486" y="464"/>
                  </a:lnTo>
                  <a:lnTo>
                    <a:pt x="502" y="444"/>
                  </a:lnTo>
                  <a:lnTo>
                    <a:pt x="516" y="424"/>
                  </a:lnTo>
                  <a:lnTo>
                    <a:pt x="528" y="402"/>
                  </a:lnTo>
                  <a:lnTo>
                    <a:pt x="540" y="378"/>
                  </a:lnTo>
                  <a:lnTo>
                    <a:pt x="548" y="354"/>
                  </a:lnTo>
                  <a:lnTo>
                    <a:pt x="554" y="328"/>
                  </a:lnTo>
                  <a:lnTo>
                    <a:pt x="556" y="300"/>
                  </a:lnTo>
                  <a:lnTo>
                    <a:pt x="776" y="300"/>
                  </a:lnTo>
                  <a:lnTo>
                    <a:pt x="776" y="300"/>
                  </a:lnTo>
                  <a:lnTo>
                    <a:pt x="780" y="316"/>
                  </a:lnTo>
                  <a:lnTo>
                    <a:pt x="788" y="332"/>
                  </a:lnTo>
                  <a:lnTo>
                    <a:pt x="796" y="344"/>
                  </a:lnTo>
                  <a:lnTo>
                    <a:pt x="808" y="356"/>
                  </a:lnTo>
                  <a:lnTo>
                    <a:pt x="820" y="366"/>
                  </a:lnTo>
                  <a:lnTo>
                    <a:pt x="836" y="372"/>
                  </a:lnTo>
                  <a:lnTo>
                    <a:pt x="852" y="376"/>
                  </a:lnTo>
                  <a:lnTo>
                    <a:pt x="868" y="378"/>
                  </a:lnTo>
                  <a:lnTo>
                    <a:pt x="868" y="378"/>
                  </a:lnTo>
                  <a:lnTo>
                    <a:pt x="886" y="376"/>
                  </a:lnTo>
                  <a:lnTo>
                    <a:pt x="904" y="370"/>
                  </a:lnTo>
                  <a:lnTo>
                    <a:pt x="920" y="362"/>
                  </a:lnTo>
                  <a:lnTo>
                    <a:pt x="934" y="350"/>
                  </a:lnTo>
                  <a:lnTo>
                    <a:pt x="944" y="338"/>
                  </a:lnTo>
                  <a:lnTo>
                    <a:pt x="954" y="322"/>
                  </a:lnTo>
                  <a:lnTo>
                    <a:pt x="958" y="304"/>
                  </a:lnTo>
                  <a:lnTo>
                    <a:pt x="960" y="286"/>
                  </a:lnTo>
                  <a:lnTo>
                    <a:pt x="960" y="286"/>
                  </a:lnTo>
                  <a:lnTo>
                    <a:pt x="958" y="266"/>
                  </a:lnTo>
                  <a:lnTo>
                    <a:pt x="954" y="250"/>
                  </a:lnTo>
                  <a:lnTo>
                    <a:pt x="944" y="234"/>
                  </a:lnTo>
                  <a:lnTo>
                    <a:pt x="934" y="220"/>
                  </a:lnTo>
                  <a:lnTo>
                    <a:pt x="920" y="208"/>
                  </a:lnTo>
                  <a:lnTo>
                    <a:pt x="904" y="200"/>
                  </a:lnTo>
                  <a:lnTo>
                    <a:pt x="886" y="194"/>
                  </a:lnTo>
                  <a:lnTo>
                    <a:pt x="868" y="192"/>
                  </a:lnTo>
                  <a:lnTo>
                    <a:pt x="868" y="192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22"/>
            <p:cNvSpPr>
              <a:spLocks/>
            </p:cNvSpPr>
            <p:nvPr userDrawn="1"/>
          </p:nvSpPr>
          <p:spPr bwMode="auto">
            <a:xfrm>
              <a:off x="4464050" y="5308600"/>
              <a:ext cx="222250" cy="222250"/>
            </a:xfrm>
            <a:custGeom>
              <a:avLst/>
              <a:gdLst>
                <a:gd name="T0" fmla="*/ 140 w 140"/>
                <a:gd name="T1" fmla="*/ 70 h 140"/>
                <a:gd name="T2" fmla="*/ 140 w 140"/>
                <a:gd name="T3" fmla="*/ 70 h 140"/>
                <a:gd name="T4" fmla="*/ 138 w 140"/>
                <a:gd name="T5" fmla="*/ 84 h 140"/>
                <a:gd name="T6" fmla="*/ 134 w 140"/>
                <a:gd name="T7" fmla="*/ 96 h 140"/>
                <a:gd name="T8" fmla="*/ 128 w 140"/>
                <a:gd name="T9" fmla="*/ 108 h 140"/>
                <a:gd name="T10" fmla="*/ 120 w 140"/>
                <a:gd name="T11" fmla="*/ 118 h 140"/>
                <a:gd name="T12" fmla="*/ 110 w 140"/>
                <a:gd name="T13" fmla="*/ 128 h 140"/>
                <a:gd name="T14" fmla="*/ 98 w 140"/>
                <a:gd name="T15" fmla="*/ 134 h 140"/>
                <a:gd name="T16" fmla="*/ 84 w 140"/>
                <a:gd name="T17" fmla="*/ 138 h 140"/>
                <a:gd name="T18" fmla="*/ 70 w 140"/>
                <a:gd name="T19" fmla="*/ 140 h 140"/>
                <a:gd name="T20" fmla="*/ 70 w 140"/>
                <a:gd name="T21" fmla="*/ 140 h 140"/>
                <a:gd name="T22" fmla="*/ 56 w 140"/>
                <a:gd name="T23" fmla="*/ 138 h 140"/>
                <a:gd name="T24" fmla="*/ 42 w 140"/>
                <a:gd name="T25" fmla="*/ 134 h 140"/>
                <a:gd name="T26" fmla="*/ 30 w 140"/>
                <a:gd name="T27" fmla="*/ 128 h 140"/>
                <a:gd name="T28" fmla="*/ 20 w 140"/>
                <a:gd name="T29" fmla="*/ 118 h 140"/>
                <a:gd name="T30" fmla="*/ 12 w 140"/>
                <a:gd name="T31" fmla="*/ 108 h 140"/>
                <a:gd name="T32" fmla="*/ 6 w 140"/>
                <a:gd name="T33" fmla="*/ 96 h 140"/>
                <a:gd name="T34" fmla="*/ 2 w 140"/>
                <a:gd name="T35" fmla="*/ 84 h 140"/>
                <a:gd name="T36" fmla="*/ 0 w 140"/>
                <a:gd name="T37" fmla="*/ 70 h 140"/>
                <a:gd name="T38" fmla="*/ 0 w 140"/>
                <a:gd name="T39" fmla="*/ 70 h 140"/>
                <a:gd name="T40" fmla="*/ 2 w 140"/>
                <a:gd name="T41" fmla="*/ 56 h 140"/>
                <a:gd name="T42" fmla="*/ 6 w 140"/>
                <a:gd name="T43" fmla="*/ 42 h 140"/>
                <a:gd name="T44" fmla="*/ 12 w 140"/>
                <a:gd name="T45" fmla="*/ 30 h 140"/>
                <a:gd name="T46" fmla="*/ 20 w 140"/>
                <a:gd name="T47" fmla="*/ 20 h 140"/>
                <a:gd name="T48" fmla="*/ 30 w 140"/>
                <a:gd name="T49" fmla="*/ 12 h 140"/>
                <a:gd name="T50" fmla="*/ 42 w 140"/>
                <a:gd name="T51" fmla="*/ 4 h 140"/>
                <a:gd name="T52" fmla="*/ 56 w 140"/>
                <a:gd name="T53" fmla="*/ 0 h 140"/>
                <a:gd name="T54" fmla="*/ 70 w 140"/>
                <a:gd name="T55" fmla="*/ 0 h 140"/>
                <a:gd name="T56" fmla="*/ 70 w 140"/>
                <a:gd name="T57" fmla="*/ 0 h 140"/>
                <a:gd name="T58" fmla="*/ 84 w 140"/>
                <a:gd name="T59" fmla="*/ 0 h 140"/>
                <a:gd name="T60" fmla="*/ 98 w 140"/>
                <a:gd name="T61" fmla="*/ 4 h 140"/>
                <a:gd name="T62" fmla="*/ 110 w 140"/>
                <a:gd name="T63" fmla="*/ 12 h 140"/>
                <a:gd name="T64" fmla="*/ 120 w 140"/>
                <a:gd name="T65" fmla="*/ 20 h 140"/>
                <a:gd name="T66" fmla="*/ 128 w 140"/>
                <a:gd name="T67" fmla="*/ 30 h 140"/>
                <a:gd name="T68" fmla="*/ 134 w 140"/>
                <a:gd name="T69" fmla="*/ 42 h 140"/>
                <a:gd name="T70" fmla="*/ 138 w 140"/>
                <a:gd name="T71" fmla="*/ 56 h 140"/>
                <a:gd name="T72" fmla="*/ 140 w 140"/>
                <a:gd name="T73" fmla="*/ 70 h 140"/>
                <a:gd name="T74" fmla="*/ 140 w 140"/>
                <a:gd name="T75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lnTo>
                    <a:pt x="140" y="70"/>
                  </a:lnTo>
                  <a:lnTo>
                    <a:pt x="138" y="84"/>
                  </a:lnTo>
                  <a:lnTo>
                    <a:pt x="134" y="96"/>
                  </a:lnTo>
                  <a:lnTo>
                    <a:pt x="128" y="108"/>
                  </a:lnTo>
                  <a:lnTo>
                    <a:pt x="120" y="118"/>
                  </a:lnTo>
                  <a:lnTo>
                    <a:pt x="110" y="128"/>
                  </a:lnTo>
                  <a:lnTo>
                    <a:pt x="98" y="134"/>
                  </a:lnTo>
                  <a:lnTo>
                    <a:pt x="84" y="138"/>
                  </a:lnTo>
                  <a:lnTo>
                    <a:pt x="70" y="140"/>
                  </a:lnTo>
                  <a:lnTo>
                    <a:pt x="70" y="140"/>
                  </a:lnTo>
                  <a:lnTo>
                    <a:pt x="56" y="138"/>
                  </a:lnTo>
                  <a:lnTo>
                    <a:pt x="42" y="134"/>
                  </a:lnTo>
                  <a:lnTo>
                    <a:pt x="30" y="128"/>
                  </a:lnTo>
                  <a:lnTo>
                    <a:pt x="20" y="118"/>
                  </a:lnTo>
                  <a:lnTo>
                    <a:pt x="12" y="108"/>
                  </a:lnTo>
                  <a:lnTo>
                    <a:pt x="6" y="96"/>
                  </a:lnTo>
                  <a:lnTo>
                    <a:pt x="2" y="8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2" y="56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20" y="20"/>
                  </a:lnTo>
                  <a:lnTo>
                    <a:pt x="30" y="12"/>
                  </a:lnTo>
                  <a:lnTo>
                    <a:pt x="42" y="4"/>
                  </a:lnTo>
                  <a:lnTo>
                    <a:pt x="56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4" y="0"/>
                  </a:lnTo>
                  <a:lnTo>
                    <a:pt x="98" y="4"/>
                  </a:lnTo>
                  <a:lnTo>
                    <a:pt x="110" y="12"/>
                  </a:lnTo>
                  <a:lnTo>
                    <a:pt x="120" y="20"/>
                  </a:lnTo>
                  <a:lnTo>
                    <a:pt x="128" y="30"/>
                  </a:lnTo>
                  <a:lnTo>
                    <a:pt x="134" y="42"/>
                  </a:lnTo>
                  <a:lnTo>
                    <a:pt x="138" y="56"/>
                  </a:lnTo>
                  <a:lnTo>
                    <a:pt x="140" y="70"/>
                  </a:lnTo>
                  <a:lnTo>
                    <a:pt x="140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29"/>
            <p:cNvSpPr>
              <a:spLocks/>
            </p:cNvSpPr>
            <p:nvPr userDrawn="1"/>
          </p:nvSpPr>
          <p:spPr bwMode="auto">
            <a:xfrm>
              <a:off x="4498975" y="5397500"/>
              <a:ext cx="152400" cy="76200"/>
            </a:xfrm>
            <a:custGeom>
              <a:avLst/>
              <a:gdLst>
                <a:gd name="T0" fmla="*/ 96 w 96"/>
                <a:gd name="T1" fmla="*/ 0 h 48"/>
                <a:gd name="T2" fmla="*/ 48 w 96"/>
                <a:gd name="T3" fmla="*/ 48 h 48"/>
                <a:gd name="T4" fmla="*/ 0 w 96"/>
                <a:gd name="T5" fmla="*/ 0 h 48"/>
                <a:gd name="T6" fmla="*/ 96 w 96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48">
                  <a:moveTo>
                    <a:pt x="96" y="0"/>
                  </a:moveTo>
                  <a:lnTo>
                    <a:pt x="48" y="48"/>
                  </a:lnTo>
                  <a:lnTo>
                    <a:pt x="0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30"/>
            <p:cNvSpPr>
              <a:spLocks/>
            </p:cNvSpPr>
            <p:nvPr userDrawn="1"/>
          </p:nvSpPr>
          <p:spPr bwMode="auto">
            <a:xfrm>
              <a:off x="4498975" y="5397500"/>
              <a:ext cx="152400" cy="76200"/>
            </a:xfrm>
            <a:custGeom>
              <a:avLst/>
              <a:gdLst>
                <a:gd name="T0" fmla="*/ 96 w 96"/>
                <a:gd name="T1" fmla="*/ 0 h 48"/>
                <a:gd name="T2" fmla="*/ 48 w 96"/>
                <a:gd name="T3" fmla="*/ 48 h 48"/>
                <a:gd name="T4" fmla="*/ 0 w 96"/>
                <a:gd name="T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48">
                  <a:moveTo>
                    <a:pt x="96" y="0"/>
                  </a:moveTo>
                  <a:lnTo>
                    <a:pt x="48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665819" y="949872"/>
            <a:ext cx="4194213" cy="568285"/>
            <a:chOff x="2699790" y="3036435"/>
            <a:chExt cx="2820258" cy="568285"/>
          </a:xfrm>
        </p:grpSpPr>
        <p:sp>
          <p:nvSpPr>
            <p:cNvPr id="73" name="모서리가 둥근 직사각형 72"/>
            <p:cNvSpPr/>
            <p:nvPr/>
          </p:nvSpPr>
          <p:spPr>
            <a:xfrm>
              <a:off x="2699792" y="3036435"/>
              <a:ext cx="2820256" cy="506649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모서리가 둥근 직사각형 73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665819" y="1039466"/>
            <a:ext cx="4122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</a:t>
            </a:r>
            <a:r>
              <a:rPr lang="en-US" altLang="ko-KR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(human rights)</a:t>
            </a:r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의 발전 과정 </a:t>
            </a:r>
            <a:endParaRPr lang="en-US" altLang="ko-KR" sz="20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7" name="그룹 76"/>
          <p:cNvGrpSpPr/>
          <p:nvPr/>
        </p:nvGrpSpPr>
        <p:grpSpPr>
          <a:xfrm>
            <a:off x="4490778" y="3072285"/>
            <a:ext cx="1224000" cy="1224000"/>
            <a:chOff x="1341802" y="-1318964"/>
            <a:chExt cx="1143000" cy="1143000"/>
          </a:xfrm>
        </p:grpSpPr>
        <p:grpSp>
          <p:nvGrpSpPr>
            <p:cNvPr id="78" name="그룹 77"/>
            <p:cNvGrpSpPr/>
            <p:nvPr/>
          </p:nvGrpSpPr>
          <p:grpSpPr>
            <a:xfrm>
              <a:off x="1341802" y="-1318964"/>
              <a:ext cx="1143000" cy="1143000"/>
              <a:chOff x="3848100" y="2205038"/>
              <a:chExt cx="1143000" cy="1143000"/>
            </a:xfrm>
          </p:grpSpPr>
          <p:sp>
            <p:nvSpPr>
              <p:cNvPr id="80" name="Freeform 8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solidFill>
                    <a:srgbClr val="FFC000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  <p:sp>
            <p:nvSpPr>
              <p:cNvPr id="81" name="Freeform 9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  <p:sp>
            <p:nvSpPr>
              <p:cNvPr id="82" name="Freeform 10"/>
              <p:cNvSpPr>
                <a:spLocks/>
              </p:cNvSpPr>
              <p:nvPr/>
            </p:nvSpPr>
            <p:spPr bwMode="auto">
              <a:xfrm>
                <a:off x="3848100" y="2205038"/>
                <a:ext cx="571500" cy="1143000"/>
              </a:xfrm>
              <a:custGeom>
                <a:avLst/>
                <a:gdLst>
                  <a:gd name="T0" fmla="*/ 360 w 360"/>
                  <a:gd name="T1" fmla="*/ 720 h 720"/>
                  <a:gd name="T2" fmla="*/ 288 w 360"/>
                  <a:gd name="T3" fmla="*/ 714 h 720"/>
                  <a:gd name="T4" fmla="*/ 220 w 360"/>
                  <a:gd name="T5" fmla="*/ 692 h 720"/>
                  <a:gd name="T6" fmla="*/ 158 w 360"/>
                  <a:gd name="T7" fmla="*/ 660 h 720"/>
                  <a:gd name="T8" fmla="*/ 106 w 360"/>
                  <a:gd name="T9" fmla="*/ 616 h 720"/>
                  <a:gd name="T10" fmla="*/ 62 w 360"/>
                  <a:gd name="T11" fmla="*/ 562 h 720"/>
                  <a:gd name="T12" fmla="*/ 28 w 360"/>
                  <a:gd name="T13" fmla="*/ 500 h 720"/>
                  <a:gd name="T14" fmla="*/ 8 w 360"/>
                  <a:gd name="T15" fmla="*/ 432 h 720"/>
                  <a:gd name="T16" fmla="*/ 0 w 360"/>
                  <a:gd name="T17" fmla="*/ 360 h 720"/>
                  <a:gd name="T18" fmla="*/ 2 w 360"/>
                  <a:gd name="T19" fmla="*/ 324 h 720"/>
                  <a:gd name="T20" fmla="*/ 16 w 360"/>
                  <a:gd name="T21" fmla="*/ 254 h 720"/>
                  <a:gd name="T22" fmla="*/ 44 w 360"/>
                  <a:gd name="T23" fmla="*/ 188 h 720"/>
                  <a:gd name="T24" fmla="*/ 82 w 360"/>
                  <a:gd name="T25" fmla="*/ 132 h 720"/>
                  <a:gd name="T26" fmla="*/ 130 w 360"/>
                  <a:gd name="T27" fmla="*/ 82 h 720"/>
                  <a:gd name="T28" fmla="*/ 188 w 360"/>
                  <a:gd name="T29" fmla="*/ 44 h 720"/>
                  <a:gd name="T30" fmla="*/ 254 w 360"/>
                  <a:gd name="T31" fmla="*/ 16 h 720"/>
                  <a:gd name="T32" fmla="*/ 324 w 360"/>
                  <a:gd name="T33" fmla="*/ 2 h 720"/>
                  <a:gd name="T34" fmla="*/ 360 w 360"/>
                  <a:gd name="T35" fmla="*/ 66 h 720"/>
                  <a:gd name="T36" fmla="*/ 330 w 360"/>
                  <a:gd name="T37" fmla="*/ 66 h 720"/>
                  <a:gd name="T38" fmla="*/ 272 w 360"/>
                  <a:gd name="T39" fmla="*/ 78 h 720"/>
                  <a:gd name="T40" fmla="*/ 220 w 360"/>
                  <a:gd name="T41" fmla="*/ 102 h 720"/>
                  <a:gd name="T42" fmla="*/ 172 w 360"/>
                  <a:gd name="T43" fmla="*/ 132 h 720"/>
                  <a:gd name="T44" fmla="*/ 132 w 360"/>
                  <a:gd name="T45" fmla="*/ 172 h 720"/>
                  <a:gd name="T46" fmla="*/ 100 w 360"/>
                  <a:gd name="T47" fmla="*/ 220 h 720"/>
                  <a:gd name="T48" fmla="*/ 78 w 360"/>
                  <a:gd name="T49" fmla="*/ 272 h 720"/>
                  <a:gd name="T50" fmla="*/ 66 w 360"/>
                  <a:gd name="T51" fmla="*/ 330 h 720"/>
                  <a:gd name="T52" fmla="*/ 66 w 360"/>
                  <a:gd name="T53" fmla="*/ 360 h 720"/>
                  <a:gd name="T54" fmla="*/ 72 w 360"/>
                  <a:gd name="T55" fmla="*/ 420 h 720"/>
                  <a:gd name="T56" fmla="*/ 88 w 360"/>
                  <a:gd name="T57" fmla="*/ 474 h 720"/>
                  <a:gd name="T58" fmla="*/ 116 w 360"/>
                  <a:gd name="T59" fmla="*/ 526 h 720"/>
                  <a:gd name="T60" fmla="*/ 152 w 360"/>
                  <a:gd name="T61" fmla="*/ 568 h 720"/>
                  <a:gd name="T62" fmla="*/ 196 w 360"/>
                  <a:gd name="T63" fmla="*/ 604 h 720"/>
                  <a:gd name="T64" fmla="*/ 246 w 360"/>
                  <a:gd name="T65" fmla="*/ 632 h 720"/>
                  <a:gd name="T66" fmla="*/ 300 w 360"/>
                  <a:gd name="T67" fmla="*/ 650 h 720"/>
                  <a:gd name="T68" fmla="*/ 360 w 360"/>
                  <a:gd name="T69" fmla="*/ 656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360" y="720"/>
                    </a:moveTo>
                    <a:lnTo>
                      <a:pt x="360" y="720"/>
                    </a:lnTo>
                    <a:lnTo>
                      <a:pt x="324" y="718"/>
                    </a:lnTo>
                    <a:lnTo>
                      <a:pt x="288" y="714"/>
                    </a:lnTo>
                    <a:lnTo>
                      <a:pt x="254" y="704"/>
                    </a:lnTo>
                    <a:lnTo>
                      <a:pt x="220" y="692"/>
                    </a:lnTo>
                    <a:lnTo>
                      <a:pt x="188" y="678"/>
                    </a:lnTo>
                    <a:lnTo>
                      <a:pt x="158" y="660"/>
                    </a:lnTo>
                    <a:lnTo>
                      <a:pt x="130" y="638"/>
                    </a:lnTo>
                    <a:lnTo>
                      <a:pt x="106" y="616"/>
                    </a:lnTo>
                    <a:lnTo>
                      <a:pt x="82" y="590"/>
                    </a:lnTo>
                    <a:lnTo>
                      <a:pt x="62" y="562"/>
                    </a:lnTo>
                    <a:lnTo>
                      <a:pt x="44" y="532"/>
                    </a:lnTo>
                    <a:lnTo>
                      <a:pt x="28" y="500"/>
                    </a:lnTo>
                    <a:lnTo>
                      <a:pt x="16" y="468"/>
                    </a:lnTo>
                    <a:lnTo>
                      <a:pt x="8" y="432"/>
                    </a:lnTo>
                    <a:lnTo>
                      <a:pt x="2" y="398"/>
                    </a:lnTo>
                    <a:lnTo>
                      <a:pt x="0" y="360"/>
                    </a:lnTo>
                    <a:lnTo>
                      <a:pt x="0" y="360"/>
                    </a:lnTo>
                    <a:lnTo>
                      <a:pt x="2" y="324"/>
                    </a:lnTo>
                    <a:lnTo>
                      <a:pt x="8" y="288"/>
                    </a:lnTo>
                    <a:lnTo>
                      <a:pt x="16" y="254"/>
                    </a:lnTo>
                    <a:lnTo>
                      <a:pt x="28" y="220"/>
                    </a:lnTo>
                    <a:lnTo>
                      <a:pt x="44" y="188"/>
                    </a:lnTo>
                    <a:lnTo>
                      <a:pt x="62" y="158"/>
                    </a:lnTo>
                    <a:lnTo>
                      <a:pt x="82" y="132"/>
                    </a:lnTo>
                    <a:lnTo>
                      <a:pt x="106" y="106"/>
                    </a:lnTo>
                    <a:lnTo>
                      <a:pt x="130" y="82"/>
                    </a:lnTo>
                    <a:lnTo>
                      <a:pt x="158" y="62"/>
                    </a:lnTo>
                    <a:lnTo>
                      <a:pt x="188" y="44"/>
                    </a:lnTo>
                    <a:lnTo>
                      <a:pt x="220" y="28"/>
                    </a:lnTo>
                    <a:lnTo>
                      <a:pt x="254" y="16"/>
                    </a:lnTo>
                    <a:lnTo>
                      <a:pt x="288" y="8"/>
                    </a:lnTo>
                    <a:lnTo>
                      <a:pt x="324" y="2"/>
                    </a:lnTo>
                    <a:lnTo>
                      <a:pt x="360" y="0"/>
                    </a:lnTo>
                    <a:lnTo>
                      <a:pt x="360" y="66"/>
                    </a:lnTo>
                    <a:lnTo>
                      <a:pt x="360" y="66"/>
                    </a:lnTo>
                    <a:lnTo>
                      <a:pt x="330" y="66"/>
                    </a:lnTo>
                    <a:lnTo>
                      <a:pt x="300" y="72"/>
                    </a:lnTo>
                    <a:lnTo>
                      <a:pt x="272" y="78"/>
                    </a:lnTo>
                    <a:lnTo>
                      <a:pt x="246" y="88"/>
                    </a:lnTo>
                    <a:lnTo>
                      <a:pt x="220" y="102"/>
                    </a:lnTo>
                    <a:lnTo>
                      <a:pt x="196" y="116"/>
                    </a:lnTo>
                    <a:lnTo>
                      <a:pt x="172" y="132"/>
                    </a:lnTo>
                    <a:lnTo>
                      <a:pt x="152" y="152"/>
                    </a:lnTo>
                    <a:lnTo>
                      <a:pt x="132" y="172"/>
                    </a:lnTo>
                    <a:lnTo>
                      <a:pt x="116" y="196"/>
                    </a:lnTo>
                    <a:lnTo>
                      <a:pt x="100" y="220"/>
                    </a:lnTo>
                    <a:lnTo>
                      <a:pt x="88" y="246"/>
                    </a:lnTo>
                    <a:lnTo>
                      <a:pt x="78" y="272"/>
                    </a:lnTo>
                    <a:lnTo>
                      <a:pt x="72" y="300"/>
                    </a:lnTo>
                    <a:lnTo>
                      <a:pt x="66" y="330"/>
                    </a:lnTo>
                    <a:lnTo>
                      <a:pt x="66" y="360"/>
                    </a:lnTo>
                    <a:lnTo>
                      <a:pt x="66" y="360"/>
                    </a:lnTo>
                    <a:lnTo>
                      <a:pt x="66" y="390"/>
                    </a:lnTo>
                    <a:lnTo>
                      <a:pt x="72" y="420"/>
                    </a:lnTo>
                    <a:lnTo>
                      <a:pt x="78" y="448"/>
                    </a:lnTo>
                    <a:lnTo>
                      <a:pt x="88" y="474"/>
                    </a:lnTo>
                    <a:lnTo>
                      <a:pt x="100" y="500"/>
                    </a:lnTo>
                    <a:lnTo>
                      <a:pt x="116" y="526"/>
                    </a:lnTo>
                    <a:lnTo>
                      <a:pt x="132" y="548"/>
                    </a:lnTo>
                    <a:lnTo>
                      <a:pt x="152" y="568"/>
                    </a:lnTo>
                    <a:lnTo>
                      <a:pt x="172" y="588"/>
                    </a:lnTo>
                    <a:lnTo>
                      <a:pt x="196" y="604"/>
                    </a:lnTo>
                    <a:lnTo>
                      <a:pt x="220" y="620"/>
                    </a:lnTo>
                    <a:lnTo>
                      <a:pt x="246" y="632"/>
                    </a:lnTo>
                    <a:lnTo>
                      <a:pt x="272" y="642"/>
                    </a:lnTo>
                    <a:lnTo>
                      <a:pt x="300" y="650"/>
                    </a:lnTo>
                    <a:lnTo>
                      <a:pt x="330" y="654"/>
                    </a:lnTo>
                    <a:lnTo>
                      <a:pt x="360" y="656"/>
                    </a:lnTo>
                    <a:lnTo>
                      <a:pt x="360" y="72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</p:grpSp>
        <p:pic>
          <p:nvPicPr>
            <p:cNvPr id="79" name="그림 7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254" y="-1179512"/>
              <a:ext cx="864096" cy="864096"/>
            </a:xfrm>
            <a:prstGeom prst="rect">
              <a:avLst/>
            </a:prstGeom>
          </p:spPr>
        </p:pic>
      </p:grpSp>
      <p:grpSp>
        <p:nvGrpSpPr>
          <p:cNvPr id="83" name="그룹 82"/>
          <p:cNvGrpSpPr/>
          <p:nvPr/>
        </p:nvGrpSpPr>
        <p:grpSpPr>
          <a:xfrm>
            <a:off x="6425600" y="4016217"/>
            <a:ext cx="1224000" cy="1224000"/>
            <a:chOff x="3928492" y="-1318964"/>
            <a:chExt cx="1143000" cy="1143000"/>
          </a:xfrm>
        </p:grpSpPr>
        <p:grpSp>
          <p:nvGrpSpPr>
            <p:cNvPr id="84" name="그룹 83"/>
            <p:cNvGrpSpPr/>
            <p:nvPr/>
          </p:nvGrpSpPr>
          <p:grpSpPr>
            <a:xfrm>
              <a:off x="3928492" y="-1318964"/>
              <a:ext cx="1143000" cy="1143000"/>
              <a:chOff x="3848100" y="2205038"/>
              <a:chExt cx="1143000" cy="1143000"/>
            </a:xfrm>
          </p:grpSpPr>
          <p:sp>
            <p:nvSpPr>
              <p:cNvPr id="86" name="Freeform 8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  <p:sp>
            <p:nvSpPr>
              <p:cNvPr id="87" name="Freeform 9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  <p:sp>
            <p:nvSpPr>
              <p:cNvPr id="88" name="Freeform 10"/>
              <p:cNvSpPr>
                <a:spLocks/>
              </p:cNvSpPr>
              <p:nvPr/>
            </p:nvSpPr>
            <p:spPr bwMode="auto">
              <a:xfrm>
                <a:off x="3848100" y="2205038"/>
                <a:ext cx="571500" cy="1143000"/>
              </a:xfrm>
              <a:custGeom>
                <a:avLst/>
                <a:gdLst>
                  <a:gd name="T0" fmla="*/ 360 w 360"/>
                  <a:gd name="T1" fmla="*/ 720 h 720"/>
                  <a:gd name="T2" fmla="*/ 288 w 360"/>
                  <a:gd name="T3" fmla="*/ 714 h 720"/>
                  <a:gd name="T4" fmla="*/ 220 w 360"/>
                  <a:gd name="T5" fmla="*/ 692 h 720"/>
                  <a:gd name="T6" fmla="*/ 158 w 360"/>
                  <a:gd name="T7" fmla="*/ 660 h 720"/>
                  <a:gd name="T8" fmla="*/ 106 w 360"/>
                  <a:gd name="T9" fmla="*/ 616 h 720"/>
                  <a:gd name="T10" fmla="*/ 62 w 360"/>
                  <a:gd name="T11" fmla="*/ 562 h 720"/>
                  <a:gd name="T12" fmla="*/ 28 w 360"/>
                  <a:gd name="T13" fmla="*/ 500 h 720"/>
                  <a:gd name="T14" fmla="*/ 8 w 360"/>
                  <a:gd name="T15" fmla="*/ 432 h 720"/>
                  <a:gd name="T16" fmla="*/ 0 w 360"/>
                  <a:gd name="T17" fmla="*/ 360 h 720"/>
                  <a:gd name="T18" fmla="*/ 2 w 360"/>
                  <a:gd name="T19" fmla="*/ 324 h 720"/>
                  <a:gd name="T20" fmla="*/ 16 w 360"/>
                  <a:gd name="T21" fmla="*/ 254 h 720"/>
                  <a:gd name="T22" fmla="*/ 44 w 360"/>
                  <a:gd name="T23" fmla="*/ 188 h 720"/>
                  <a:gd name="T24" fmla="*/ 82 w 360"/>
                  <a:gd name="T25" fmla="*/ 132 h 720"/>
                  <a:gd name="T26" fmla="*/ 130 w 360"/>
                  <a:gd name="T27" fmla="*/ 82 h 720"/>
                  <a:gd name="T28" fmla="*/ 188 w 360"/>
                  <a:gd name="T29" fmla="*/ 44 h 720"/>
                  <a:gd name="T30" fmla="*/ 254 w 360"/>
                  <a:gd name="T31" fmla="*/ 16 h 720"/>
                  <a:gd name="T32" fmla="*/ 324 w 360"/>
                  <a:gd name="T33" fmla="*/ 2 h 720"/>
                  <a:gd name="T34" fmla="*/ 360 w 360"/>
                  <a:gd name="T35" fmla="*/ 66 h 720"/>
                  <a:gd name="T36" fmla="*/ 330 w 360"/>
                  <a:gd name="T37" fmla="*/ 66 h 720"/>
                  <a:gd name="T38" fmla="*/ 272 w 360"/>
                  <a:gd name="T39" fmla="*/ 78 h 720"/>
                  <a:gd name="T40" fmla="*/ 220 w 360"/>
                  <a:gd name="T41" fmla="*/ 102 h 720"/>
                  <a:gd name="T42" fmla="*/ 172 w 360"/>
                  <a:gd name="T43" fmla="*/ 132 h 720"/>
                  <a:gd name="T44" fmla="*/ 132 w 360"/>
                  <a:gd name="T45" fmla="*/ 172 h 720"/>
                  <a:gd name="T46" fmla="*/ 100 w 360"/>
                  <a:gd name="T47" fmla="*/ 220 h 720"/>
                  <a:gd name="T48" fmla="*/ 78 w 360"/>
                  <a:gd name="T49" fmla="*/ 272 h 720"/>
                  <a:gd name="T50" fmla="*/ 66 w 360"/>
                  <a:gd name="T51" fmla="*/ 330 h 720"/>
                  <a:gd name="T52" fmla="*/ 66 w 360"/>
                  <a:gd name="T53" fmla="*/ 360 h 720"/>
                  <a:gd name="T54" fmla="*/ 72 w 360"/>
                  <a:gd name="T55" fmla="*/ 420 h 720"/>
                  <a:gd name="T56" fmla="*/ 88 w 360"/>
                  <a:gd name="T57" fmla="*/ 474 h 720"/>
                  <a:gd name="T58" fmla="*/ 116 w 360"/>
                  <a:gd name="T59" fmla="*/ 526 h 720"/>
                  <a:gd name="T60" fmla="*/ 152 w 360"/>
                  <a:gd name="T61" fmla="*/ 568 h 720"/>
                  <a:gd name="T62" fmla="*/ 196 w 360"/>
                  <a:gd name="T63" fmla="*/ 604 h 720"/>
                  <a:gd name="T64" fmla="*/ 246 w 360"/>
                  <a:gd name="T65" fmla="*/ 632 h 720"/>
                  <a:gd name="T66" fmla="*/ 300 w 360"/>
                  <a:gd name="T67" fmla="*/ 650 h 720"/>
                  <a:gd name="T68" fmla="*/ 360 w 360"/>
                  <a:gd name="T69" fmla="*/ 656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360" y="720"/>
                    </a:moveTo>
                    <a:lnTo>
                      <a:pt x="360" y="720"/>
                    </a:lnTo>
                    <a:lnTo>
                      <a:pt x="324" y="718"/>
                    </a:lnTo>
                    <a:lnTo>
                      <a:pt x="288" y="714"/>
                    </a:lnTo>
                    <a:lnTo>
                      <a:pt x="254" y="704"/>
                    </a:lnTo>
                    <a:lnTo>
                      <a:pt x="220" y="692"/>
                    </a:lnTo>
                    <a:lnTo>
                      <a:pt x="188" y="678"/>
                    </a:lnTo>
                    <a:lnTo>
                      <a:pt x="158" y="660"/>
                    </a:lnTo>
                    <a:lnTo>
                      <a:pt x="130" y="638"/>
                    </a:lnTo>
                    <a:lnTo>
                      <a:pt x="106" y="616"/>
                    </a:lnTo>
                    <a:lnTo>
                      <a:pt x="82" y="590"/>
                    </a:lnTo>
                    <a:lnTo>
                      <a:pt x="62" y="562"/>
                    </a:lnTo>
                    <a:lnTo>
                      <a:pt x="44" y="532"/>
                    </a:lnTo>
                    <a:lnTo>
                      <a:pt x="28" y="500"/>
                    </a:lnTo>
                    <a:lnTo>
                      <a:pt x="16" y="468"/>
                    </a:lnTo>
                    <a:lnTo>
                      <a:pt x="8" y="432"/>
                    </a:lnTo>
                    <a:lnTo>
                      <a:pt x="2" y="398"/>
                    </a:lnTo>
                    <a:lnTo>
                      <a:pt x="0" y="360"/>
                    </a:lnTo>
                    <a:lnTo>
                      <a:pt x="0" y="360"/>
                    </a:lnTo>
                    <a:lnTo>
                      <a:pt x="2" y="324"/>
                    </a:lnTo>
                    <a:lnTo>
                      <a:pt x="8" y="288"/>
                    </a:lnTo>
                    <a:lnTo>
                      <a:pt x="16" y="254"/>
                    </a:lnTo>
                    <a:lnTo>
                      <a:pt x="28" y="220"/>
                    </a:lnTo>
                    <a:lnTo>
                      <a:pt x="44" y="188"/>
                    </a:lnTo>
                    <a:lnTo>
                      <a:pt x="62" y="158"/>
                    </a:lnTo>
                    <a:lnTo>
                      <a:pt x="82" y="132"/>
                    </a:lnTo>
                    <a:lnTo>
                      <a:pt x="106" y="106"/>
                    </a:lnTo>
                    <a:lnTo>
                      <a:pt x="130" y="82"/>
                    </a:lnTo>
                    <a:lnTo>
                      <a:pt x="158" y="62"/>
                    </a:lnTo>
                    <a:lnTo>
                      <a:pt x="188" y="44"/>
                    </a:lnTo>
                    <a:lnTo>
                      <a:pt x="220" y="28"/>
                    </a:lnTo>
                    <a:lnTo>
                      <a:pt x="254" y="16"/>
                    </a:lnTo>
                    <a:lnTo>
                      <a:pt x="288" y="8"/>
                    </a:lnTo>
                    <a:lnTo>
                      <a:pt x="324" y="2"/>
                    </a:lnTo>
                    <a:lnTo>
                      <a:pt x="360" y="0"/>
                    </a:lnTo>
                    <a:lnTo>
                      <a:pt x="360" y="66"/>
                    </a:lnTo>
                    <a:lnTo>
                      <a:pt x="360" y="66"/>
                    </a:lnTo>
                    <a:lnTo>
                      <a:pt x="330" y="66"/>
                    </a:lnTo>
                    <a:lnTo>
                      <a:pt x="300" y="72"/>
                    </a:lnTo>
                    <a:lnTo>
                      <a:pt x="272" y="78"/>
                    </a:lnTo>
                    <a:lnTo>
                      <a:pt x="246" y="88"/>
                    </a:lnTo>
                    <a:lnTo>
                      <a:pt x="220" y="102"/>
                    </a:lnTo>
                    <a:lnTo>
                      <a:pt x="196" y="116"/>
                    </a:lnTo>
                    <a:lnTo>
                      <a:pt x="172" y="132"/>
                    </a:lnTo>
                    <a:lnTo>
                      <a:pt x="152" y="152"/>
                    </a:lnTo>
                    <a:lnTo>
                      <a:pt x="132" y="172"/>
                    </a:lnTo>
                    <a:lnTo>
                      <a:pt x="116" y="196"/>
                    </a:lnTo>
                    <a:lnTo>
                      <a:pt x="100" y="220"/>
                    </a:lnTo>
                    <a:lnTo>
                      <a:pt x="88" y="246"/>
                    </a:lnTo>
                    <a:lnTo>
                      <a:pt x="78" y="272"/>
                    </a:lnTo>
                    <a:lnTo>
                      <a:pt x="72" y="300"/>
                    </a:lnTo>
                    <a:lnTo>
                      <a:pt x="66" y="330"/>
                    </a:lnTo>
                    <a:lnTo>
                      <a:pt x="66" y="360"/>
                    </a:lnTo>
                    <a:lnTo>
                      <a:pt x="66" y="360"/>
                    </a:lnTo>
                    <a:lnTo>
                      <a:pt x="66" y="390"/>
                    </a:lnTo>
                    <a:lnTo>
                      <a:pt x="72" y="420"/>
                    </a:lnTo>
                    <a:lnTo>
                      <a:pt x="78" y="448"/>
                    </a:lnTo>
                    <a:lnTo>
                      <a:pt x="88" y="474"/>
                    </a:lnTo>
                    <a:lnTo>
                      <a:pt x="100" y="500"/>
                    </a:lnTo>
                    <a:lnTo>
                      <a:pt x="116" y="526"/>
                    </a:lnTo>
                    <a:lnTo>
                      <a:pt x="132" y="548"/>
                    </a:lnTo>
                    <a:lnTo>
                      <a:pt x="152" y="568"/>
                    </a:lnTo>
                    <a:lnTo>
                      <a:pt x="172" y="588"/>
                    </a:lnTo>
                    <a:lnTo>
                      <a:pt x="196" y="604"/>
                    </a:lnTo>
                    <a:lnTo>
                      <a:pt x="220" y="620"/>
                    </a:lnTo>
                    <a:lnTo>
                      <a:pt x="246" y="632"/>
                    </a:lnTo>
                    <a:lnTo>
                      <a:pt x="272" y="642"/>
                    </a:lnTo>
                    <a:lnTo>
                      <a:pt x="300" y="650"/>
                    </a:lnTo>
                    <a:lnTo>
                      <a:pt x="330" y="654"/>
                    </a:lnTo>
                    <a:lnTo>
                      <a:pt x="360" y="656"/>
                    </a:lnTo>
                    <a:lnTo>
                      <a:pt x="360" y="72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</p:grpSp>
        <p:pic>
          <p:nvPicPr>
            <p:cNvPr id="85" name="그림 8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67944" y="-1179512"/>
              <a:ext cx="864096" cy="864096"/>
            </a:xfrm>
            <a:prstGeom prst="rect">
              <a:avLst/>
            </a:prstGeom>
          </p:spPr>
        </p:pic>
      </p:grpSp>
      <p:grpSp>
        <p:nvGrpSpPr>
          <p:cNvPr id="89" name="그룹 88"/>
          <p:cNvGrpSpPr/>
          <p:nvPr/>
        </p:nvGrpSpPr>
        <p:grpSpPr>
          <a:xfrm>
            <a:off x="4497972" y="4953473"/>
            <a:ext cx="1224000" cy="1224000"/>
            <a:chOff x="6140834" y="-1318964"/>
            <a:chExt cx="1143000" cy="1143000"/>
          </a:xfrm>
        </p:grpSpPr>
        <p:grpSp>
          <p:nvGrpSpPr>
            <p:cNvPr id="90" name="그룹 89"/>
            <p:cNvGrpSpPr/>
            <p:nvPr/>
          </p:nvGrpSpPr>
          <p:grpSpPr>
            <a:xfrm>
              <a:off x="6140834" y="-1318964"/>
              <a:ext cx="1143000" cy="1143000"/>
              <a:chOff x="3848100" y="2205038"/>
              <a:chExt cx="1143000" cy="1143000"/>
            </a:xfrm>
          </p:grpSpPr>
          <p:sp>
            <p:nvSpPr>
              <p:cNvPr id="92" name="Freeform 8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  <p:sp>
            <p:nvSpPr>
              <p:cNvPr id="93" name="Freeform 9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  <p:sp>
            <p:nvSpPr>
              <p:cNvPr id="94" name="Freeform 10"/>
              <p:cNvSpPr>
                <a:spLocks/>
              </p:cNvSpPr>
              <p:nvPr/>
            </p:nvSpPr>
            <p:spPr bwMode="auto">
              <a:xfrm>
                <a:off x="3848100" y="2205038"/>
                <a:ext cx="571500" cy="1143000"/>
              </a:xfrm>
              <a:custGeom>
                <a:avLst/>
                <a:gdLst>
                  <a:gd name="T0" fmla="*/ 360 w 360"/>
                  <a:gd name="T1" fmla="*/ 720 h 720"/>
                  <a:gd name="T2" fmla="*/ 288 w 360"/>
                  <a:gd name="T3" fmla="*/ 714 h 720"/>
                  <a:gd name="T4" fmla="*/ 220 w 360"/>
                  <a:gd name="T5" fmla="*/ 692 h 720"/>
                  <a:gd name="T6" fmla="*/ 158 w 360"/>
                  <a:gd name="T7" fmla="*/ 660 h 720"/>
                  <a:gd name="T8" fmla="*/ 106 w 360"/>
                  <a:gd name="T9" fmla="*/ 616 h 720"/>
                  <a:gd name="T10" fmla="*/ 62 w 360"/>
                  <a:gd name="T11" fmla="*/ 562 h 720"/>
                  <a:gd name="T12" fmla="*/ 28 w 360"/>
                  <a:gd name="T13" fmla="*/ 500 h 720"/>
                  <a:gd name="T14" fmla="*/ 8 w 360"/>
                  <a:gd name="T15" fmla="*/ 432 h 720"/>
                  <a:gd name="T16" fmla="*/ 0 w 360"/>
                  <a:gd name="T17" fmla="*/ 360 h 720"/>
                  <a:gd name="T18" fmla="*/ 2 w 360"/>
                  <a:gd name="T19" fmla="*/ 324 h 720"/>
                  <a:gd name="T20" fmla="*/ 16 w 360"/>
                  <a:gd name="T21" fmla="*/ 254 h 720"/>
                  <a:gd name="T22" fmla="*/ 44 w 360"/>
                  <a:gd name="T23" fmla="*/ 188 h 720"/>
                  <a:gd name="T24" fmla="*/ 82 w 360"/>
                  <a:gd name="T25" fmla="*/ 132 h 720"/>
                  <a:gd name="T26" fmla="*/ 130 w 360"/>
                  <a:gd name="T27" fmla="*/ 82 h 720"/>
                  <a:gd name="T28" fmla="*/ 188 w 360"/>
                  <a:gd name="T29" fmla="*/ 44 h 720"/>
                  <a:gd name="T30" fmla="*/ 254 w 360"/>
                  <a:gd name="T31" fmla="*/ 16 h 720"/>
                  <a:gd name="T32" fmla="*/ 324 w 360"/>
                  <a:gd name="T33" fmla="*/ 2 h 720"/>
                  <a:gd name="T34" fmla="*/ 360 w 360"/>
                  <a:gd name="T35" fmla="*/ 66 h 720"/>
                  <a:gd name="T36" fmla="*/ 330 w 360"/>
                  <a:gd name="T37" fmla="*/ 66 h 720"/>
                  <a:gd name="T38" fmla="*/ 272 w 360"/>
                  <a:gd name="T39" fmla="*/ 78 h 720"/>
                  <a:gd name="T40" fmla="*/ 220 w 360"/>
                  <a:gd name="T41" fmla="*/ 102 h 720"/>
                  <a:gd name="T42" fmla="*/ 172 w 360"/>
                  <a:gd name="T43" fmla="*/ 132 h 720"/>
                  <a:gd name="T44" fmla="*/ 132 w 360"/>
                  <a:gd name="T45" fmla="*/ 172 h 720"/>
                  <a:gd name="T46" fmla="*/ 100 w 360"/>
                  <a:gd name="T47" fmla="*/ 220 h 720"/>
                  <a:gd name="T48" fmla="*/ 78 w 360"/>
                  <a:gd name="T49" fmla="*/ 272 h 720"/>
                  <a:gd name="T50" fmla="*/ 66 w 360"/>
                  <a:gd name="T51" fmla="*/ 330 h 720"/>
                  <a:gd name="T52" fmla="*/ 66 w 360"/>
                  <a:gd name="T53" fmla="*/ 360 h 720"/>
                  <a:gd name="T54" fmla="*/ 72 w 360"/>
                  <a:gd name="T55" fmla="*/ 420 h 720"/>
                  <a:gd name="T56" fmla="*/ 88 w 360"/>
                  <a:gd name="T57" fmla="*/ 474 h 720"/>
                  <a:gd name="T58" fmla="*/ 116 w 360"/>
                  <a:gd name="T59" fmla="*/ 526 h 720"/>
                  <a:gd name="T60" fmla="*/ 152 w 360"/>
                  <a:gd name="T61" fmla="*/ 568 h 720"/>
                  <a:gd name="T62" fmla="*/ 196 w 360"/>
                  <a:gd name="T63" fmla="*/ 604 h 720"/>
                  <a:gd name="T64" fmla="*/ 246 w 360"/>
                  <a:gd name="T65" fmla="*/ 632 h 720"/>
                  <a:gd name="T66" fmla="*/ 300 w 360"/>
                  <a:gd name="T67" fmla="*/ 650 h 720"/>
                  <a:gd name="T68" fmla="*/ 360 w 360"/>
                  <a:gd name="T69" fmla="*/ 656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360" y="720"/>
                    </a:moveTo>
                    <a:lnTo>
                      <a:pt x="360" y="720"/>
                    </a:lnTo>
                    <a:lnTo>
                      <a:pt x="324" y="718"/>
                    </a:lnTo>
                    <a:lnTo>
                      <a:pt x="288" y="714"/>
                    </a:lnTo>
                    <a:lnTo>
                      <a:pt x="254" y="704"/>
                    </a:lnTo>
                    <a:lnTo>
                      <a:pt x="220" y="692"/>
                    </a:lnTo>
                    <a:lnTo>
                      <a:pt x="188" y="678"/>
                    </a:lnTo>
                    <a:lnTo>
                      <a:pt x="158" y="660"/>
                    </a:lnTo>
                    <a:lnTo>
                      <a:pt x="130" y="638"/>
                    </a:lnTo>
                    <a:lnTo>
                      <a:pt x="106" y="616"/>
                    </a:lnTo>
                    <a:lnTo>
                      <a:pt x="82" y="590"/>
                    </a:lnTo>
                    <a:lnTo>
                      <a:pt x="62" y="562"/>
                    </a:lnTo>
                    <a:lnTo>
                      <a:pt x="44" y="532"/>
                    </a:lnTo>
                    <a:lnTo>
                      <a:pt x="28" y="500"/>
                    </a:lnTo>
                    <a:lnTo>
                      <a:pt x="16" y="468"/>
                    </a:lnTo>
                    <a:lnTo>
                      <a:pt x="8" y="432"/>
                    </a:lnTo>
                    <a:lnTo>
                      <a:pt x="2" y="398"/>
                    </a:lnTo>
                    <a:lnTo>
                      <a:pt x="0" y="360"/>
                    </a:lnTo>
                    <a:lnTo>
                      <a:pt x="0" y="360"/>
                    </a:lnTo>
                    <a:lnTo>
                      <a:pt x="2" y="324"/>
                    </a:lnTo>
                    <a:lnTo>
                      <a:pt x="8" y="288"/>
                    </a:lnTo>
                    <a:lnTo>
                      <a:pt x="16" y="254"/>
                    </a:lnTo>
                    <a:lnTo>
                      <a:pt x="28" y="220"/>
                    </a:lnTo>
                    <a:lnTo>
                      <a:pt x="44" y="188"/>
                    </a:lnTo>
                    <a:lnTo>
                      <a:pt x="62" y="158"/>
                    </a:lnTo>
                    <a:lnTo>
                      <a:pt x="82" y="132"/>
                    </a:lnTo>
                    <a:lnTo>
                      <a:pt x="106" y="106"/>
                    </a:lnTo>
                    <a:lnTo>
                      <a:pt x="130" y="82"/>
                    </a:lnTo>
                    <a:lnTo>
                      <a:pt x="158" y="62"/>
                    </a:lnTo>
                    <a:lnTo>
                      <a:pt x="188" y="44"/>
                    </a:lnTo>
                    <a:lnTo>
                      <a:pt x="220" y="28"/>
                    </a:lnTo>
                    <a:lnTo>
                      <a:pt x="254" y="16"/>
                    </a:lnTo>
                    <a:lnTo>
                      <a:pt x="288" y="8"/>
                    </a:lnTo>
                    <a:lnTo>
                      <a:pt x="324" y="2"/>
                    </a:lnTo>
                    <a:lnTo>
                      <a:pt x="360" y="0"/>
                    </a:lnTo>
                    <a:lnTo>
                      <a:pt x="360" y="66"/>
                    </a:lnTo>
                    <a:lnTo>
                      <a:pt x="360" y="66"/>
                    </a:lnTo>
                    <a:lnTo>
                      <a:pt x="330" y="66"/>
                    </a:lnTo>
                    <a:lnTo>
                      <a:pt x="300" y="72"/>
                    </a:lnTo>
                    <a:lnTo>
                      <a:pt x="272" y="78"/>
                    </a:lnTo>
                    <a:lnTo>
                      <a:pt x="246" y="88"/>
                    </a:lnTo>
                    <a:lnTo>
                      <a:pt x="220" y="102"/>
                    </a:lnTo>
                    <a:lnTo>
                      <a:pt x="196" y="116"/>
                    </a:lnTo>
                    <a:lnTo>
                      <a:pt x="172" y="132"/>
                    </a:lnTo>
                    <a:lnTo>
                      <a:pt x="152" y="152"/>
                    </a:lnTo>
                    <a:lnTo>
                      <a:pt x="132" y="172"/>
                    </a:lnTo>
                    <a:lnTo>
                      <a:pt x="116" y="196"/>
                    </a:lnTo>
                    <a:lnTo>
                      <a:pt x="100" y="220"/>
                    </a:lnTo>
                    <a:lnTo>
                      <a:pt x="88" y="246"/>
                    </a:lnTo>
                    <a:lnTo>
                      <a:pt x="78" y="272"/>
                    </a:lnTo>
                    <a:lnTo>
                      <a:pt x="72" y="300"/>
                    </a:lnTo>
                    <a:lnTo>
                      <a:pt x="66" y="330"/>
                    </a:lnTo>
                    <a:lnTo>
                      <a:pt x="66" y="360"/>
                    </a:lnTo>
                    <a:lnTo>
                      <a:pt x="66" y="360"/>
                    </a:lnTo>
                    <a:lnTo>
                      <a:pt x="66" y="390"/>
                    </a:lnTo>
                    <a:lnTo>
                      <a:pt x="72" y="420"/>
                    </a:lnTo>
                    <a:lnTo>
                      <a:pt x="78" y="448"/>
                    </a:lnTo>
                    <a:lnTo>
                      <a:pt x="88" y="474"/>
                    </a:lnTo>
                    <a:lnTo>
                      <a:pt x="100" y="500"/>
                    </a:lnTo>
                    <a:lnTo>
                      <a:pt x="116" y="526"/>
                    </a:lnTo>
                    <a:lnTo>
                      <a:pt x="132" y="548"/>
                    </a:lnTo>
                    <a:lnTo>
                      <a:pt x="152" y="568"/>
                    </a:lnTo>
                    <a:lnTo>
                      <a:pt x="172" y="588"/>
                    </a:lnTo>
                    <a:lnTo>
                      <a:pt x="196" y="604"/>
                    </a:lnTo>
                    <a:lnTo>
                      <a:pt x="220" y="620"/>
                    </a:lnTo>
                    <a:lnTo>
                      <a:pt x="246" y="632"/>
                    </a:lnTo>
                    <a:lnTo>
                      <a:pt x="272" y="642"/>
                    </a:lnTo>
                    <a:lnTo>
                      <a:pt x="300" y="650"/>
                    </a:lnTo>
                    <a:lnTo>
                      <a:pt x="330" y="654"/>
                    </a:lnTo>
                    <a:lnTo>
                      <a:pt x="360" y="656"/>
                    </a:lnTo>
                    <a:lnTo>
                      <a:pt x="360" y="72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</p:grpSp>
        <p:pic>
          <p:nvPicPr>
            <p:cNvPr id="91" name="그림 9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0286" y="-1179512"/>
              <a:ext cx="864096" cy="864096"/>
            </a:xfrm>
            <a:prstGeom prst="rect">
              <a:avLst/>
            </a:prstGeom>
          </p:spPr>
        </p:pic>
      </p:grpSp>
      <p:sp>
        <p:nvSpPr>
          <p:cNvPr id="2" name="직사각형 1"/>
          <p:cNvSpPr/>
          <p:nvPr/>
        </p:nvSpPr>
        <p:spPr>
          <a:xfrm>
            <a:off x="6253754" y="3399599"/>
            <a:ext cx="2400016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itchFamily="50" charset="-127"/>
                <a:ea typeface="나눔바른고딕" pitchFamily="50" charset="-127"/>
              </a:rPr>
              <a:t>제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itchFamily="50" charset="-127"/>
                <a:ea typeface="나눔바른고딕" pitchFamily="50" charset="-127"/>
              </a:rPr>
              <a:t>1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itchFamily="50" charset="-127"/>
                <a:ea typeface="나눔바른고딕" pitchFamily="50" charset="-127"/>
              </a:rPr>
              <a:t>세대 인권</a:t>
            </a:r>
            <a:endParaRPr lang="en-US" altLang="ko-KR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70C0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r>
              <a:rPr lang="ko-KR" altLang="en-US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itchFamily="50" charset="-127"/>
                <a:ea typeface="나눔바른고딕" pitchFamily="50" charset="-127"/>
              </a:rPr>
              <a:t>자유권</a:t>
            </a:r>
            <a:r>
              <a:rPr lang="en-US" altLang="ko-KR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500" b="1" kern="1000" spc="-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itchFamily="50" charset="-127"/>
                <a:ea typeface="나눔바른고딕" pitchFamily="50" charset="-127"/>
              </a:rPr>
              <a:t>시민적ㆍ정치적</a:t>
            </a:r>
            <a:r>
              <a:rPr lang="ko-KR" altLang="en-US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itchFamily="50" charset="-127"/>
                <a:ea typeface="나눔바른고딕" pitchFamily="50" charset="-127"/>
              </a:rPr>
              <a:t> 권리</a:t>
            </a:r>
            <a:r>
              <a:rPr lang="en-US" altLang="ko-KR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itchFamily="50" charset="-127"/>
                <a:ea typeface="나눔바른고딕" pitchFamily="50" charset="-127"/>
              </a:rPr>
              <a:t>) </a:t>
            </a:r>
            <a:endParaRPr lang="en-US" altLang="ko-KR" sz="15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70C0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2843808" y="4369466"/>
            <a:ext cx="3023584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itchFamily="50" charset="-127"/>
                <a:ea typeface="나눔바른고딕" pitchFamily="50" charset="-127"/>
              </a:rPr>
              <a:t>제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itchFamily="50" charset="-127"/>
                <a:ea typeface="나눔바른고딕" pitchFamily="50" charset="-127"/>
              </a:rPr>
              <a:t>2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itchFamily="50" charset="-127"/>
                <a:ea typeface="나눔바른고딕" pitchFamily="50" charset="-127"/>
              </a:rPr>
              <a:t>세대 인권</a:t>
            </a:r>
            <a:endParaRPr lang="en-US" altLang="ko-KR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C00000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algn="r"/>
            <a:r>
              <a:rPr lang="ko-KR" altLang="en-US" sz="15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itchFamily="50" charset="-127"/>
                <a:ea typeface="나눔바른고딕" pitchFamily="50" charset="-127"/>
              </a:rPr>
              <a:t>사회권</a:t>
            </a:r>
            <a:r>
              <a:rPr lang="en-US" altLang="ko-KR" sz="15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500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itchFamily="50" charset="-127"/>
                <a:ea typeface="나눔바른고딕" pitchFamily="50" charset="-127"/>
              </a:rPr>
              <a:t>경제적ㆍ사회적ㆍ문화적</a:t>
            </a:r>
            <a:r>
              <a:rPr lang="ko-KR" altLang="en-US" sz="15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itchFamily="50" charset="-127"/>
                <a:ea typeface="나눔바른고딕" pitchFamily="50" charset="-127"/>
              </a:rPr>
              <a:t> 권리</a:t>
            </a:r>
            <a:r>
              <a:rPr lang="en-US" altLang="ko-KR" sz="15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C00000"/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</p:txBody>
      </p:sp>
      <p:sp>
        <p:nvSpPr>
          <p:cNvPr id="67" name="직사각형 66"/>
          <p:cNvSpPr/>
          <p:nvPr/>
        </p:nvSpPr>
        <p:spPr>
          <a:xfrm>
            <a:off x="6229343" y="5341591"/>
            <a:ext cx="157927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제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3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세대 인권 </a:t>
            </a:r>
            <a:endParaRPr lang="en-US" altLang="ko-KR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B050"/>
              </a:solidFill>
              <a:latin typeface="나눔바른고딕" pitchFamily="50" charset="-127"/>
              <a:ea typeface="나눔바른고딕" pitchFamily="50" charset="-127"/>
            </a:endParaRPr>
          </a:p>
          <a:p>
            <a:r>
              <a:rPr lang="ko-KR" altLang="en-US" sz="1500" b="1" kern="1000" spc="-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집단권</a:t>
            </a:r>
            <a:r>
              <a:rPr lang="ko-KR" altLang="en-US" sz="15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 또는 </a:t>
            </a:r>
            <a:r>
              <a:rPr lang="ko-KR" altLang="en-US" sz="1500" b="1" kern="1000" spc="-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B050"/>
                </a:solidFill>
                <a:latin typeface="나눔바른고딕" pitchFamily="50" charset="-127"/>
                <a:ea typeface="나눔바른고딕" pitchFamily="50" charset="-127"/>
              </a:rPr>
              <a:t>연대권</a:t>
            </a:r>
            <a:endParaRPr lang="en-US" altLang="ko-KR" sz="1500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B050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56325" y="1737450"/>
            <a:ext cx="5211740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현재 사용되는 </a:t>
            </a:r>
            <a:r>
              <a:rPr lang="ko-KR" altLang="en-US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인권개념은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중세의 </a:t>
            </a:r>
            <a:r>
              <a:rPr lang="ko-KR" altLang="en-US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계급질서를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타파하고 근대국가를 설립하는 과정에서 모든 인간은 평등하다는 사실을 깨닫기 시작한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17~18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세기에 생겨남 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756325" y="3241373"/>
            <a:ext cx="3443051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사회가 변화하면서 인권의 개념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/>
            </a:r>
            <a:b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</a:b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역시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점진적 변화과정을 거치게 됨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</a:t>
            </a:r>
            <a:endParaRPr lang="ko-KR" altLang="en-US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587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  <p:bldP spid="65" grpId="0"/>
      <p:bldP spid="67" grpId="0"/>
      <p:bldP spid="3" grpId="0"/>
      <p:bldP spid="9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직사각형 77"/>
          <p:cNvSpPr/>
          <p:nvPr/>
        </p:nvSpPr>
        <p:spPr>
          <a:xfrm>
            <a:off x="163179" y="3354697"/>
            <a:ext cx="663282" cy="2812079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100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내       용</a:t>
            </a:r>
            <a:endParaRPr lang="ko-KR" altLang="en-US" sz="1100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162122" y="1975648"/>
            <a:ext cx="663364" cy="778996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100" kern="1000" spc="-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세대명칭</a:t>
            </a:r>
            <a:endParaRPr lang="ko-KR" altLang="en-US" sz="1100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163179" y="2829024"/>
            <a:ext cx="663282" cy="439137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ko-KR" altLang="en-US" sz="1100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100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기       원</a:t>
            </a:r>
            <a:endParaRPr lang="ko-KR" altLang="en-US" sz="1100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808052" y="1898443"/>
            <a:ext cx="2625863" cy="856200"/>
            <a:chOff x="1471910" y="2231016"/>
            <a:chExt cx="1736556" cy="856200"/>
          </a:xfrm>
        </p:grpSpPr>
        <p:sp>
          <p:nvSpPr>
            <p:cNvPr id="4" name="직사각형 3"/>
            <p:cNvSpPr/>
            <p:nvPr/>
          </p:nvSpPr>
          <p:spPr>
            <a:xfrm>
              <a:off x="1471910" y="2231016"/>
              <a:ext cx="1736556" cy="85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1471910" y="2520329"/>
              <a:ext cx="173087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시민적</a:t>
              </a:r>
              <a:r>
                <a:rPr lang="en-US" altLang="ko-KR" sz="1200" dirty="0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/</a:t>
              </a:r>
              <a:r>
                <a:rPr lang="ko-KR" altLang="en-US" sz="1200" dirty="0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정치적 권리</a:t>
              </a:r>
              <a:endParaRPr lang="en-US" altLang="ko-KR" sz="12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algn="ctr"/>
              <a:r>
                <a:rPr lang="en-US" altLang="ko-KR" sz="1200" dirty="0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&lt;</a:t>
              </a:r>
              <a:r>
                <a:rPr lang="ko-KR" altLang="en-US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자유권</a:t>
              </a:r>
              <a:r>
                <a:rPr lang="en-US" altLang="ko-KR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&gt; </a:t>
              </a: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433918" y="1898443"/>
            <a:ext cx="2805552" cy="856200"/>
            <a:chOff x="3741395" y="2231016"/>
            <a:chExt cx="1987350" cy="856200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" name="직사각형 6"/>
            <p:cNvSpPr/>
            <p:nvPr/>
          </p:nvSpPr>
          <p:spPr>
            <a:xfrm>
              <a:off x="3741396" y="2231016"/>
              <a:ext cx="1987349" cy="856200"/>
            </a:xfrm>
            <a:prstGeom prst="rect">
              <a:avLst/>
            </a:prstGeom>
            <a:solidFill>
              <a:srgbClr val="EFC7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741395" y="2525446"/>
              <a:ext cx="198735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경제적</a:t>
              </a:r>
              <a:r>
                <a:rPr lang="en-US" altLang="ko-KR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/</a:t>
              </a:r>
              <a:r>
                <a:rPr lang="ko-KR" altLang="en-US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사회적</a:t>
              </a:r>
              <a:r>
                <a:rPr lang="en-US" altLang="ko-KR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/</a:t>
              </a:r>
              <a:r>
                <a:rPr lang="ko-KR" altLang="en-US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문화적 </a:t>
              </a:r>
              <a:r>
                <a:rPr lang="ko-KR" altLang="en-US" sz="1200" dirty="0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권리</a:t>
              </a:r>
              <a:endParaRPr lang="en-US" altLang="ko-KR" sz="12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algn="ctr"/>
              <a:r>
                <a:rPr lang="en-US" altLang="ko-KR" sz="1200" dirty="0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&lt;</a:t>
              </a:r>
              <a:r>
                <a:rPr lang="ko-KR" altLang="en-US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사회권</a:t>
              </a:r>
              <a:r>
                <a:rPr lang="en-US" altLang="ko-KR" sz="1200" dirty="0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&gt;</a:t>
              </a:r>
              <a:endParaRPr lang="ko-KR" altLang="en-US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6230103" y="1770520"/>
            <a:ext cx="2734385" cy="984123"/>
            <a:chOff x="6271636" y="2079253"/>
            <a:chExt cx="2168725" cy="1007964"/>
          </a:xfrm>
        </p:grpSpPr>
        <p:sp>
          <p:nvSpPr>
            <p:cNvPr id="10" name="직사각형 9"/>
            <p:cNvSpPr/>
            <p:nvPr/>
          </p:nvSpPr>
          <p:spPr>
            <a:xfrm>
              <a:off x="6278459" y="2079253"/>
              <a:ext cx="2161902" cy="1007964"/>
            </a:xfrm>
            <a:prstGeom prst="rect">
              <a:avLst/>
            </a:prstGeom>
            <a:solidFill>
              <a:srgbClr val="D7E4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6271636" y="2505274"/>
              <a:ext cx="2168722" cy="456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집합적 권리</a:t>
              </a:r>
              <a:endParaRPr lang="en-US" altLang="ko-KR" sz="1200" dirty="0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algn="ctr"/>
              <a:r>
                <a:rPr lang="en-US" altLang="ko-KR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&lt;</a:t>
              </a:r>
              <a:r>
                <a:rPr lang="ko-KR" altLang="en-US" sz="1200" dirty="0" err="1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집단권</a:t>
              </a:r>
              <a:r>
                <a:rPr lang="en-US" altLang="ko-KR" sz="1200" dirty="0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r>
                <a:rPr lang="ko-KR" altLang="en-US" sz="1200" dirty="0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또는</a:t>
              </a:r>
              <a:r>
                <a:rPr lang="en-US" altLang="ko-KR" sz="1200" dirty="0" smtClean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r>
                <a:rPr lang="ko-KR" altLang="en-US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연대권</a:t>
              </a:r>
              <a:r>
                <a:rPr lang="en-US" altLang="ko-KR" sz="12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&gt; </a:t>
              </a:r>
              <a:endParaRPr lang="en-US" altLang="ko-KR" sz="1200" dirty="0" smtClean="0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  <p:sp>
        <p:nvSpPr>
          <p:cNvPr id="12" name="오른쪽 화살표 11"/>
          <p:cNvSpPr/>
          <p:nvPr/>
        </p:nvSpPr>
        <p:spPr>
          <a:xfrm>
            <a:off x="5858363" y="1290581"/>
            <a:ext cx="3106125" cy="948137"/>
          </a:xfrm>
          <a:prstGeom prst="rightArrow">
            <a:avLst/>
          </a:pr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2907484" y="1290581"/>
            <a:ext cx="3368584" cy="948137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그룹 17"/>
          <p:cNvGrpSpPr/>
          <p:nvPr/>
        </p:nvGrpSpPr>
        <p:grpSpPr>
          <a:xfrm>
            <a:off x="808052" y="2829024"/>
            <a:ext cx="2625863" cy="439138"/>
            <a:chOff x="1471910" y="3148101"/>
            <a:chExt cx="1736556" cy="43913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9" name="직사각형 18"/>
            <p:cNvSpPr/>
            <p:nvPr/>
          </p:nvSpPr>
          <p:spPr>
            <a:xfrm>
              <a:off x="1471910" y="3148101"/>
              <a:ext cx="1736556" cy="4391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484088" y="3179450"/>
              <a:ext cx="1678273" cy="38924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자유주의</a:t>
              </a:r>
              <a:endParaRPr lang="en-US" altLang="ko-KR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18~19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세기</a:t>
              </a:r>
              <a:endParaRPr lang="en-US" altLang="ko-KR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808052" y="3354696"/>
            <a:ext cx="2625863" cy="2812079"/>
            <a:chOff x="1471910" y="3644942"/>
            <a:chExt cx="1736556" cy="1224218"/>
          </a:xfrm>
        </p:grpSpPr>
        <p:sp>
          <p:nvSpPr>
            <p:cNvPr id="22" name="직사각형 21"/>
            <p:cNvSpPr/>
            <p:nvPr/>
          </p:nvSpPr>
          <p:spPr>
            <a:xfrm>
              <a:off x="1471910" y="3644942"/>
              <a:ext cx="1736556" cy="122421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484088" y="3648118"/>
              <a:ext cx="1718692" cy="1221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세계인권선언에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포함된 공정한 대우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선거권과 같은 시민적 정치적 권리에 강조를 둠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en-US" altLang="ko-KR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소극적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권리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(negative rights)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로서 개인의 자유를 박탈하는 어떠한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것으로부터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방해를 받지 않는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권리</a:t>
              </a:r>
              <a:endParaRPr lang="ko-KR" altLang="en-US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en-US" altLang="ko-KR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자연권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자연적 질서의 일부로서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우리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속에 내재하거나 소유하고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있는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권리</a:t>
              </a:r>
              <a:endParaRPr lang="da-DK" altLang="ko-KR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  <p:sp>
        <p:nvSpPr>
          <p:cNvPr id="24" name="오른쪽 화살표 23"/>
          <p:cNvSpPr/>
          <p:nvPr/>
        </p:nvSpPr>
        <p:spPr>
          <a:xfrm>
            <a:off x="162121" y="1290581"/>
            <a:ext cx="3417554" cy="948137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1602283" y="1605745"/>
            <a:ext cx="10081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altLang="ko-KR" sz="1400" dirty="0">
                <a:solidFill>
                  <a:srgbClr val="F7E825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1</a:t>
            </a:r>
            <a:r>
              <a:rPr lang="ko-KR" altLang="en-US" sz="1400" dirty="0">
                <a:solidFill>
                  <a:srgbClr val="F7E825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세대 </a:t>
            </a:r>
            <a:r>
              <a:rPr lang="ko-KR" altLang="en-US" sz="1400" dirty="0" smtClean="0">
                <a:solidFill>
                  <a:srgbClr val="F7E825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인권 </a:t>
            </a:r>
            <a:endParaRPr lang="en-US" altLang="ko-KR" sz="1400" dirty="0" smtClean="0">
              <a:solidFill>
                <a:srgbClr val="F7E825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3433922" y="2829024"/>
            <a:ext cx="2805551" cy="439138"/>
            <a:chOff x="3741396" y="3148101"/>
            <a:chExt cx="1987349" cy="43913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3741396" y="3148101"/>
              <a:ext cx="1987349" cy="439138"/>
            </a:xfrm>
            <a:prstGeom prst="rect">
              <a:avLst/>
            </a:prstGeom>
            <a:solidFill>
              <a:srgbClr val="F0C8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741396" y="3179450"/>
              <a:ext cx="1987349" cy="3892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사회주의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/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사회민주주의</a:t>
              </a:r>
              <a:endParaRPr lang="en-US" altLang="ko-KR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19~20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세기</a:t>
              </a:r>
              <a:endParaRPr lang="en-US" altLang="ko-KR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3433917" y="3354696"/>
            <a:ext cx="2805555" cy="2812076"/>
            <a:chOff x="3741393" y="3644942"/>
            <a:chExt cx="1987352" cy="1391959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30" name="직사각형 29"/>
            <p:cNvSpPr/>
            <p:nvPr/>
          </p:nvSpPr>
          <p:spPr>
            <a:xfrm>
              <a:off x="3741396" y="3644942"/>
              <a:ext cx="1987349" cy="1391959"/>
            </a:xfrm>
            <a:prstGeom prst="rect">
              <a:avLst/>
            </a:prstGeom>
            <a:solidFill>
              <a:srgbClr val="F0C8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741393" y="3647821"/>
              <a:ext cx="1982829" cy="1389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19-20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세기의 사회민주주의 또는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사회주의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여타의 집단주의 운동에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그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기반을 둠 </a:t>
              </a:r>
              <a:endParaRPr lang="en-US" altLang="ko-KR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ko-KR" altLang="en-US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적극적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권리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(positive rights)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로서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국가가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능동적이고 적극적인 역할을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수행할수록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더 많이 보장되는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권리</a:t>
              </a:r>
              <a:endParaRPr lang="en-US" altLang="ko-KR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endParaRPr lang="ko-KR" altLang="en-US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국가는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다양한 사회적 급여를 통해 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사회정의를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실천하고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결핍으로부터의 해방을 도모하며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 err="1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사회ㆍ경제ㆍ문화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/>
              </a:r>
              <a:b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</a:b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생활에의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참여를 실질적으로 보장하기 위해 노력</a:t>
              </a:r>
              <a:endParaRPr lang="da-DK" altLang="ko-KR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4726289" y="1605745"/>
            <a:ext cx="1080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altLang="ko-KR" sz="1400" dirty="0" smtClean="0">
                <a:solidFill>
                  <a:srgbClr val="F7E825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</a:t>
            </a:r>
            <a:r>
              <a:rPr lang="ko-KR" altLang="en-US" sz="1400" dirty="0" smtClean="0">
                <a:solidFill>
                  <a:srgbClr val="F7E825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세대 인권 </a:t>
            </a:r>
            <a:endParaRPr lang="en-US" altLang="ko-KR" sz="1400" dirty="0" smtClean="0">
              <a:solidFill>
                <a:srgbClr val="F7E825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6233094" y="2829024"/>
            <a:ext cx="2731393" cy="439138"/>
            <a:chOff x="6277126" y="3148101"/>
            <a:chExt cx="2166352" cy="439138"/>
          </a:xfrm>
        </p:grpSpPr>
        <p:sp>
          <p:nvSpPr>
            <p:cNvPr id="34" name="직사각형 33"/>
            <p:cNvSpPr/>
            <p:nvPr/>
          </p:nvSpPr>
          <p:spPr>
            <a:xfrm>
              <a:off x="6278460" y="3148101"/>
              <a:ext cx="2165018" cy="439138"/>
            </a:xfrm>
            <a:prstGeom prst="rect">
              <a:avLst/>
            </a:prstGeom>
            <a:solidFill>
              <a:srgbClr val="D7E4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277126" y="3179450"/>
              <a:ext cx="2166350" cy="3892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연대권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/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녹색이념</a:t>
              </a:r>
              <a:endParaRPr lang="en-US" altLang="ko-KR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algn="ctr"/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20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세기</a:t>
              </a:r>
              <a:endParaRPr lang="en-US" altLang="ko-KR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6233093" y="3352050"/>
            <a:ext cx="2731395" cy="2814719"/>
            <a:chOff x="6277127" y="3643790"/>
            <a:chExt cx="2166354" cy="1225369"/>
          </a:xfrm>
        </p:grpSpPr>
        <p:sp>
          <p:nvSpPr>
            <p:cNvPr id="37" name="직사각형 36"/>
            <p:cNvSpPr/>
            <p:nvPr/>
          </p:nvSpPr>
          <p:spPr>
            <a:xfrm>
              <a:off x="6278460" y="3644942"/>
              <a:ext cx="2165021" cy="1224217"/>
            </a:xfrm>
            <a:prstGeom prst="rect">
              <a:avLst/>
            </a:prstGeom>
            <a:solidFill>
              <a:srgbClr val="D7E4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6277127" y="3643790"/>
              <a:ext cx="2166351" cy="122536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n-US" altLang="ko-KR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20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세기 들어서야 인권으로 인식된 것으로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집단적 수준의 권리를 강조하며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아직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형성 단계에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있는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인권 개념 </a:t>
              </a:r>
              <a:endParaRPr lang="en-US" altLang="ko-KR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ko-KR" altLang="en-US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개인보다는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지역사회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세대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(generation),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국가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지구촌 수준에서 더 잘 적용될 수 있는 인권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개념</a:t>
              </a:r>
              <a:endParaRPr lang="en-US" altLang="ko-KR" sz="1200" dirty="0" smtClean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 </a:t>
              </a:r>
              <a:endParaRPr lang="ko-KR" altLang="en-US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 smtClean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세계무역과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경제성장으로부터 혜택을 받을 권리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인도적 구호를 받을 권리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조화로운 사회에서 살 권리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오염되지 않은 공기와 깨끗한 물을 마실 권리 등 세대간</a:t>
              </a:r>
              <a:r>
                <a:rPr lang="en-US" altLang="ko-KR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국가 간의 관계에서 적용되는 인권</a:t>
              </a: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7370532" y="1605745"/>
            <a:ext cx="10801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altLang="ko-KR" sz="1400" dirty="0" smtClean="0">
                <a:solidFill>
                  <a:srgbClr val="F7E825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3</a:t>
            </a:r>
            <a:r>
              <a:rPr lang="ko-KR" altLang="en-US" sz="1400" dirty="0" smtClean="0">
                <a:solidFill>
                  <a:srgbClr val="F7E825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세대 인권 </a:t>
            </a:r>
            <a:endParaRPr lang="en-US" altLang="ko-KR" sz="1400" dirty="0" smtClean="0">
              <a:solidFill>
                <a:srgbClr val="F7E825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522928" y="980728"/>
            <a:ext cx="1143000" cy="1143000"/>
            <a:chOff x="1341802" y="-1318964"/>
            <a:chExt cx="1143000" cy="1143000"/>
          </a:xfrm>
        </p:grpSpPr>
        <p:grpSp>
          <p:nvGrpSpPr>
            <p:cNvPr id="41" name="그룹 40"/>
            <p:cNvGrpSpPr/>
            <p:nvPr/>
          </p:nvGrpSpPr>
          <p:grpSpPr>
            <a:xfrm>
              <a:off x="1341802" y="-1318964"/>
              <a:ext cx="1143000" cy="1143000"/>
              <a:chOff x="3848100" y="2205038"/>
              <a:chExt cx="1143000" cy="1143000"/>
            </a:xfrm>
          </p:grpSpPr>
          <p:sp>
            <p:nvSpPr>
              <p:cNvPr id="43" name="Freeform 8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solidFill>
                    <a:srgbClr val="FFC000"/>
                  </a:solidFill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  <p:sp>
            <p:nvSpPr>
              <p:cNvPr id="44" name="Freeform 9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/>
            </p:nvSpPr>
            <p:spPr bwMode="auto">
              <a:xfrm>
                <a:off x="3848100" y="2205038"/>
                <a:ext cx="571500" cy="1143000"/>
              </a:xfrm>
              <a:custGeom>
                <a:avLst/>
                <a:gdLst>
                  <a:gd name="T0" fmla="*/ 360 w 360"/>
                  <a:gd name="T1" fmla="*/ 720 h 720"/>
                  <a:gd name="T2" fmla="*/ 288 w 360"/>
                  <a:gd name="T3" fmla="*/ 714 h 720"/>
                  <a:gd name="T4" fmla="*/ 220 w 360"/>
                  <a:gd name="T5" fmla="*/ 692 h 720"/>
                  <a:gd name="T6" fmla="*/ 158 w 360"/>
                  <a:gd name="T7" fmla="*/ 660 h 720"/>
                  <a:gd name="T8" fmla="*/ 106 w 360"/>
                  <a:gd name="T9" fmla="*/ 616 h 720"/>
                  <a:gd name="T10" fmla="*/ 62 w 360"/>
                  <a:gd name="T11" fmla="*/ 562 h 720"/>
                  <a:gd name="T12" fmla="*/ 28 w 360"/>
                  <a:gd name="T13" fmla="*/ 500 h 720"/>
                  <a:gd name="T14" fmla="*/ 8 w 360"/>
                  <a:gd name="T15" fmla="*/ 432 h 720"/>
                  <a:gd name="T16" fmla="*/ 0 w 360"/>
                  <a:gd name="T17" fmla="*/ 360 h 720"/>
                  <a:gd name="T18" fmla="*/ 2 w 360"/>
                  <a:gd name="T19" fmla="*/ 324 h 720"/>
                  <a:gd name="T20" fmla="*/ 16 w 360"/>
                  <a:gd name="T21" fmla="*/ 254 h 720"/>
                  <a:gd name="T22" fmla="*/ 44 w 360"/>
                  <a:gd name="T23" fmla="*/ 188 h 720"/>
                  <a:gd name="T24" fmla="*/ 82 w 360"/>
                  <a:gd name="T25" fmla="*/ 132 h 720"/>
                  <a:gd name="T26" fmla="*/ 130 w 360"/>
                  <a:gd name="T27" fmla="*/ 82 h 720"/>
                  <a:gd name="T28" fmla="*/ 188 w 360"/>
                  <a:gd name="T29" fmla="*/ 44 h 720"/>
                  <a:gd name="T30" fmla="*/ 254 w 360"/>
                  <a:gd name="T31" fmla="*/ 16 h 720"/>
                  <a:gd name="T32" fmla="*/ 324 w 360"/>
                  <a:gd name="T33" fmla="*/ 2 h 720"/>
                  <a:gd name="T34" fmla="*/ 360 w 360"/>
                  <a:gd name="T35" fmla="*/ 66 h 720"/>
                  <a:gd name="T36" fmla="*/ 330 w 360"/>
                  <a:gd name="T37" fmla="*/ 66 h 720"/>
                  <a:gd name="T38" fmla="*/ 272 w 360"/>
                  <a:gd name="T39" fmla="*/ 78 h 720"/>
                  <a:gd name="T40" fmla="*/ 220 w 360"/>
                  <a:gd name="T41" fmla="*/ 102 h 720"/>
                  <a:gd name="T42" fmla="*/ 172 w 360"/>
                  <a:gd name="T43" fmla="*/ 132 h 720"/>
                  <a:gd name="T44" fmla="*/ 132 w 360"/>
                  <a:gd name="T45" fmla="*/ 172 h 720"/>
                  <a:gd name="T46" fmla="*/ 100 w 360"/>
                  <a:gd name="T47" fmla="*/ 220 h 720"/>
                  <a:gd name="T48" fmla="*/ 78 w 360"/>
                  <a:gd name="T49" fmla="*/ 272 h 720"/>
                  <a:gd name="T50" fmla="*/ 66 w 360"/>
                  <a:gd name="T51" fmla="*/ 330 h 720"/>
                  <a:gd name="T52" fmla="*/ 66 w 360"/>
                  <a:gd name="T53" fmla="*/ 360 h 720"/>
                  <a:gd name="T54" fmla="*/ 72 w 360"/>
                  <a:gd name="T55" fmla="*/ 420 h 720"/>
                  <a:gd name="T56" fmla="*/ 88 w 360"/>
                  <a:gd name="T57" fmla="*/ 474 h 720"/>
                  <a:gd name="T58" fmla="*/ 116 w 360"/>
                  <a:gd name="T59" fmla="*/ 526 h 720"/>
                  <a:gd name="T60" fmla="*/ 152 w 360"/>
                  <a:gd name="T61" fmla="*/ 568 h 720"/>
                  <a:gd name="T62" fmla="*/ 196 w 360"/>
                  <a:gd name="T63" fmla="*/ 604 h 720"/>
                  <a:gd name="T64" fmla="*/ 246 w 360"/>
                  <a:gd name="T65" fmla="*/ 632 h 720"/>
                  <a:gd name="T66" fmla="*/ 300 w 360"/>
                  <a:gd name="T67" fmla="*/ 650 h 720"/>
                  <a:gd name="T68" fmla="*/ 360 w 360"/>
                  <a:gd name="T69" fmla="*/ 656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360" y="720"/>
                    </a:moveTo>
                    <a:lnTo>
                      <a:pt x="360" y="720"/>
                    </a:lnTo>
                    <a:lnTo>
                      <a:pt x="324" y="718"/>
                    </a:lnTo>
                    <a:lnTo>
                      <a:pt x="288" y="714"/>
                    </a:lnTo>
                    <a:lnTo>
                      <a:pt x="254" y="704"/>
                    </a:lnTo>
                    <a:lnTo>
                      <a:pt x="220" y="692"/>
                    </a:lnTo>
                    <a:lnTo>
                      <a:pt x="188" y="678"/>
                    </a:lnTo>
                    <a:lnTo>
                      <a:pt x="158" y="660"/>
                    </a:lnTo>
                    <a:lnTo>
                      <a:pt x="130" y="638"/>
                    </a:lnTo>
                    <a:lnTo>
                      <a:pt x="106" y="616"/>
                    </a:lnTo>
                    <a:lnTo>
                      <a:pt x="82" y="590"/>
                    </a:lnTo>
                    <a:lnTo>
                      <a:pt x="62" y="562"/>
                    </a:lnTo>
                    <a:lnTo>
                      <a:pt x="44" y="532"/>
                    </a:lnTo>
                    <a:lnTo>
                      <a:pt x="28" y="500"/>
                    </a:lnTo>
                    <a:lnTo>
                      <a:pt x="16" y="468"/>
                    </a:lnTo>
                    <a:lnTo>
                      <a:pt x="8" y="432"/>
                    </a:lnTo>
                    <a:lnTo>
                      <a:pt x="2" y="398"/>
                    </a:lnTo>
                    <a:lnTo>
                      <a:pt x="0" y="360"/>
                    </a:lnTo>
                    <a:lnTo>
                      <a:pt x="0" y="360"/>
                    </a:lnTo>
                    <a:lnTo>
                      <a:pt x="2" y="324"/>
                    </a:lnTo>
                    <a:lnTo>
                      <a:pt x="8" y="288"/>
                    </a:lnTo>
                    <a:lnTo>
                      <a:pt x="16" y="254"/>
                    </a:lnTo>
                    <a:lnTo>
                      <a:pt x="28" y="220"/>
                    </a:lnTo>
                    <a:lnTo>
                      <a:pt x="44" y="188"/>
                    </a:lnTo>
                    <a:lnTo>
                      <a:pt x="62" y="158"/>
                    </a:lnTo>
                    <a:lnTo>
                      <a:pt x="82" y="132"/>
                    </a:lnTo>
                    <a:lnTo>
                      <a:pt x="106" y="106"/>
                    </a:lnTo>
                    <a:lnTo>
                      <a:pt x="130" y="82"/>
                    </a:lnTo>
                    <a:lnTo>
                      <a:pt x="158" y="62"/>
                    </a:lnTo>
                    <a:lnTo>
                      <a:pt x="188" y="44"/>
                    </a:lnTo>
                    <a:lnTo>
                      <a:pt x="220" y="28"/>
                    </a:lnTo>
                    <a:lnTo>
                      <a:pt x="254" y="16"/>
                    </a:lnTo>
                    <a:lnTo>
                      <a:pt x="288" y="8"/>
                    </a:lnTo>
                    <a:lnTo>
                      <a:pt x="324" y="2"/>
                    </a:lnTo>
                    <a:lnTo>
                      <a:pt x="360" y="0"/>
                    </a:lnTo>
                    <a:lnTo>
                      <a:pt x="360" y="66"/>
                    </a:lnTo>
                    <a:lnTo>
                      <a:pt x="360" y="66"/>
                    </a:lnTo>
                    <a:lnTo>
                      <a:pt x="330" y="66"/>
                    </a:lnTo>
                    <a:lnTo>
                      <a:pt x="300" y="72"/>
                    </a:lnTo>
                    <a:lnTo>
                      <a:pt x="272" y="78"/>
                    </a:lnTo>
                    <a:lnTo>
                      <a:pt x="246" y="88"/>
                    </a:lnTo>
                    <a:lnTo>
                      <a:pt x="220" y="102"/>
                    </a:lnTo>
                    <a:lnTo>
                      <a:pt x="196" y="116"/>
                    </a:lnTo>
                    <a:lnTo>
                      <a:pt x="172" y="132"/>
                    </a:lnTo>
                    <a:lnTo>
                      <a:pt x="152" y="152"/>
                    </a:lnTo>
                    <a:lnTo>
                      <a:pt x="132" y="172"/>
                    </a:lnTo>
                    <a:lnTo>
                      <a:pt x="116" y="196"/>
                    </a:lnTo>
                    <a:lnTo>
                      <a:pt x="100" y="220"/>
                    </a:lnTo>
                    <a:lnTo>
                      <a:pt x="88" y="246"/>
                    </a:lnTo>
                    <a:lnTo>
                      <a:pt x="78" y="272"/>
                    </a:lnTo>
                    <a:lnTo>
                      <a:pt x="72" y="300"/>
                    </a:lnTo>
                    <a:lnTo>
                      <a:pt x="66" y="330"/>
                    </a:lnTo>
                    <a:lnTo>
                      <a:pt x="66" y="360"/>
                    </a:lnTo>
                    <a:lnTo>
                      <a:pt x="66" y="360"/>
                    </a:lnTo>
                    <a:lnTo>
                      <a:pt x="66" y="390"/>
                    </a:lnTo>
                    <a:lnTo>
                      <a:pt x="72" y="420"/>
                    </a:lnTo>
                    <a:lnTo>
                      <a:pt x="78" y="448"/>
                    </a:lnTo>
                    <a:lnTo>
                      <a:pt x="88" y="474"/>
                    </a:lnTo>
                    <a:lnTo>
                      <a:pt x="100" y="500"/>
                    </a:lnTo>
                    <a:lnTo>
                      <a:pt x="116" y="526"/>
                    </a:lnTo>
                    <a:lnTo>
                      <a:pt x="132" y="548"/>
                    </a:lnTo>
                    <a:lnTo>
                      <a:pt x="152" y="568"/>
                    </a:lnTo>
                    <a:lnTo>
                      <a:pt x="172" y="588"/>
                    </a:lnTo>
                    <a:lnTo>
                      <a:pt x="196" y="604"/>
                    </a:lnTo>
                    <a:lnTo>
                      <a:pt x="220" y="620"/>
                    </a:lnTo>
                    <a:lnTo>
                      <a:pt x="246" y="632"/>
                    </a:lnTo>
                    <a:lnTo>
                      <a:pt x="272" y="642"/>
                    </a:lnTo>
                    <a:lnTo>
                      <a:pt x="300" y="650"/>
                    </a:lnTo>
                    <a:lnTo>
                      <a:pt x="330" y="654"/>
                    </a:lnTo>
                    <a:lnTo>
                      <a:pt x="360" y="656"/>
                    </a:lnTo>
                    <a:lnTo>
                      <a:pt x="360" y="72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</p:grpSp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1254" y="-1179512"/>
              <a:ext cx="864096" cy="864096"/>
            </a:xfrm>
            <a:prstGeom prst="rect">
              <a:avLst/>
            </a:prstGeom>
          </p:spPr>
        </p:pic>
      </p:grpSp>
      <p:grpSp>
        <p:nvGrpSpPr>
          <p:cNvPr id="46" name="그룹 45"/>
          <p:cNvGrpSpPr/>
          <p:nvPr/>
        </p:nvGrpSpPr>
        <p:grpSpPr>
          <a:xfrm>
            <a:off x="3492177" y="980728"/>
            <a:ext cx="1143000" cy="1143000"/>
            <a:chOff x="3928492" y="-1318964"/>
            <a:chExt cx="1143000" cy="1143000"/>
          </a:xfrm>
        </p:grpSpPr>
        <p:grpSp>
          <p:nvGrpSpPr>
            <p:cNvPr id="47" name="그룹 46"/>
            <p:cNvGrpSpPr/>
            <p:nvPr/>
          </p:nvGrpSpPr>
          <p:grpSpPr>
            <a:xfrm>
              <a:off x="3928492" y="-1318964"/>
              <a:ext cx="1143000" cy="1143000"/>
              <a:chOff x="3848100" y="2205038"/>
              <a:chExt cx="1143000" cy="1143000"/>
            </a:xfrm>
          </p:grpSpPr>
          <p:sp>
            <p:nvSpPr>
              <p:cNvPr id="49" name="Freeform 8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0" name="Freeform 9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3848100" y="2205038"/>
                <a:ext cx="571500" cy="1143000"/>
              </a:xfrm>
              <a:custGeom>
                <a:avLst/>
                <a:gdLst>
                  <a:gd name="T0" fmla="*/ 360 w 360"/>
                  <a:gd name="T1" fmla="*/ 720 h 720"/>
                  <a:gd name="T2" fmla="*/ 288 w 360"/>
                  <a:gd name="T3" fmla="*/ 714 h 720"/>
                  <a:gd name="T4" fmla="*/ 220 w 360"/>
                  <a:gd name="T5" fmla="*/ 692 h 720"/>
                  <a:gd name="T6" fmla="*/ 158 w 360"/>
                  <a:gd name="T7" fmla="*/ 660 h 720"/>
                  <a:gd name="T8" fmla="*/ 106 w 360"/>
                  <a:gd name="T9" fmla="*/ 616 h 720"/>
                  <a:gd name="T10" fmla="*/ 62 w 360"/>
                  <a:gd name="T11" fmla="*/ 562 h 720"/>
                  <a:gd name="T12" fmla="*/ 28 w 360"/>
                  <a:gd name="T13" fmla="*/ 500 h 720"/>
                  <a:gd name="T14" fmla="*/ 8 w 360"/>
                  <a:gd name="T15" fmla="*/ 432 h 720"/>
                  <a:gd name="T16" fmla="*/ 0 w 360"/>
                  <a:gd name="T17" fmla="*/ 360 h 720"/>
                  <a:gd name="T18" fmla="*/ 2 w 360"/>
                  <a:gd name="T19" fmla="*/ 324 h 720"/>
                  <a:gd name="T20" fmla="*/ 16 w 360"/>
                  <a:gd name="T21" fmla="*/ 254 h 720"/>
                  <a:gd name="T22" fmla="*/ 44 w 360"/>
                  <a:gd name="T23" fmla="*/ 188 h 720"/>
                  <a:gd name="T24" fmla="*/ 82 w 360"/>
                  <a:gd name="T25" fmla="*/ 132 h 720"/>
                  <a:gd name="T26" fmla="*/ 130 w 360"/>
                  <a:gd name="T27" fmla="*/ 82 h 720"/>
                  <a:gd name="T28" fmla="*/ 188 w 360"/>
                  <a:gd name="T29" fmla="*/ 44 h 720"/>
                  <a:gd name="T30" fmla="*/ 254 w 360"/>
                  <a:gd name="T31" fmla="*/ 16 h 720"/>
                  <a:gd name="T32" fmla="*/ 324 w 360"/>
                  <a:gd name="T33" fmla="*/ 2 h 720"/>
                  <a:gd name="T34" fmla="*/ 360 w 360"/>
                  <a:gd name="T35" fmla="*/ 66 h 720"/>
                  <a:gd name="T36" fmla="*/ 330 w 360"/>
                  <a:gd name="T37" fmla="*/ 66 h 720"/>
                  <a:gd name="T38" fmla="*/ 272 w 360"/>
                  <a:gd name="T39" fmla="*/ 78 h 720"/>
                  <a:gd name="T40" fmla="*/ 220 w 360"/>
                  <a:gd name="T41" fmla="*/ 102 h 720"/>
                  <a:gd name="T42" fmla="*/ 172 w 360"/>
                  <a:gd name="T43" fmla="*/ 132 h 720"/>
                  <a:gd name="T44" fmla="*/ 132 w 360"/>
                  <a:gd name="T45" fmla="*/ 172 h 720"/>
                  <a:gd name="T46" fmla="*/ 100 w 360"/>
                  <a:gd name="T47" fmla="*/ 220 h 720"/>
                  <a:gd name="T48" fmla="*/ 78 w 360"/>
                  <a:gd name="T49" fmla="*/ 272 h 720"/>
                  <a:gd name="T50" fmla="*/ 66 w 360"/>
                  <a:gd name="T51" fmla="*/ 330 h 720"/>
                  <a:gd name="T52" fmla="*/ 66 w 360"/>
                  <a:gd name="T53" fmla="*/ 360 h 720"/>
                  <a:gd name="T54" fmla="*/ 72 w 360"/>
                  <a:gd name="T55" fmla="*/ 420 h 720"/>
                  <a:gd name="T56" fmla="*/ 88 w 360"/>
                  <a:gd name="T57" fmla="*/ 474 h 720"/>
                  <a:gd name="T58" fmla="*/ 116 w 360"/>
                  <a:gd name="T59" fmla="*/ 526 h 720"/>
                  <a:gd name="T60" fmla="*/ 152 w 360"/>
                  <a:gd name="T61" fmla="*/ 568 h 720"/>
                  <a:gd name="T62" fmla="*/ 196 w 360"/>
                  <a:gd name="T63" fmla="*/ 604 h 720"/>
                  <a:gd name="T64" fmla="*/ 246 w 360"/>
                  <a:gd name="T65" fmla="*/ 632 h 720"/>
                  <a:gd name="T66" fmla="*/ 300 w 360"/>
                  <a:gd name="T67" fmla="*/ 650 h 720"/>
                  <a:gd name="T68" fmla="*/ 360 w 360"/>
                  <a:gd name="T69" fmla="*/ 656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360" y="720"/>
                    </a:moveTo>
                    <a:lnTo>
                      <a:pt x="360" y="720"/>
                    </a:lnTo>
                    <a:lnTo>
                      <a:pt x="324" y="718"/>
                    </a:lnTo>
                    <a:lnTo>
                      <a:pt x="288" y="714"/>
                    </a:lnTo>
                    <a:lnTo>
                      <a:pt x="254" y="704"/>
                    </a:lnTo>
                    <a:lnTo>
                      <a:pt x="220" y="692"/>
                    </a:lnTo>
                    <a:lnTo>
                      <a:pt x="188" y="678"/>
                    </a:lnTo>
                    <a:lnTo>
                      <a:pt x="158" y="660"/>
                    </a:lnTo>
                    <a:lnTo>
                      <a:pt x="130" y="638"/>
                    </a:lnTo>
                    <a:lnTo>
                      <a:pt x="106" y="616"/>
                    </a:lnTo>
                    <a:lnTo>
                      <a:pt x="82" y="590"/>
                    </a:lnTo>
                    <a:lnTo>
                      <a:pt x="62" y="562"/>
                    </a:lnTo>
                    <a:lnTo>
                      <a:pt x="44" y="532"/>
                    </a:lnTo>
                    <a:lnTo>
                      <a:pt x="28" y="500"/>
                    </a:lnTo>
                    <a:lnTo>
                      <a:pt x="16" y="468"/>
                    </a:lnTo>
                    <a:lnTo>
                      <a:pt x="8" y="432"/>
                    </a:lnTo>
                    <a:lnTo>
                      <a:pt x="2" y="398"/>
                    </a:lnTo>
                    <a:lnTo>
                      <a:pt x="0" y="360"/>
                    </a:lnTo>
                    <a:lnTo>
                      <a:pt x="0" y="360"/>
                    </a:lnTo>
                    <a:lnTo>
                      <a:pt x="2" y="324"/>
                    </a:lnTo>
                    <a:lnTo>
                      <a:pt x="8" y="288"/>
                    </a:lnTo>
                    <a:lnTo>
                      <a:pt x="16" y="254"/>
                    </a:lnTo>
                    <a:lnTo>
                      <a:pt x="28" y="220"/>
                    </a:lnTo>
                    <a:lnTo>
                      <a:pt x="44" y="188"/>
                    </a:lnTo>
                    <a:lnTo>
                      <a:pt x="62" y="158"/>
                    </a:lnTo>
                    <a:lnTo>
                      <a:pt x="82" y="132"/>
                    </a:lnTo>
                    <a:lnTo>
                      <a:pt x="106" y="106"/>
                    </a:lnTo>
                    <a:lnTo>
                      <a:pt x="130" y="82"/>
                    </a:lnTo>
                    <a:lnTo>
                      <a:pt x="158" y="62"/>
                    </a:lnTo>
                    <a:lnTo>
                      <a:pt x="188" y="44"/>
                    </a:lnTo>
                    <a:lnTo>
                      <a:pt x="220" y="28"/>
                    </a:lnTo>
                    <a:lnTo>
                      <a:pt x="254" y="16"/>
                    </a:lnTo>
                    <a:lnTo>
                      <a:pt x="288" y="8"/>
                    </a:lnTo>
                    <a:lnTo>
                      <a:pt x="324" y="2"/>
                    </a:lnTo>
                    <a:lnTo>
                      <a:pt x="360" y="0"/>
                    </a:lnTo>
                    <a:lnTo>
                      <a:pt x="360" y="66"/>
                    </a:lnTo>
                    <a:lnTo>
                      <a:pt x="360" y="66"/>
                    </a:lnTo>
                    <a:lnTo>
                      <a:pt x="330" y="66"/>
                    </a:lnTo>
                    <a:lnTo>
                      <a:pt x="300" y="72"/>
                    </a:lnTo>
                    <a:lnTo>
                      <a:pt x="272" y="78"/>
                    </a:lnTo>
                    <a:lnTo>
                      <a:pt x="246" y="88"/>
                    </a:lnTo>
                    <a:lnTo>
                      <a:pt x="220" y="102"/>
                    </a:lnTo>
                    <a:lnTo>
                      <a:pt x="196" y="116"/>
                    </a:lnTo>
                    <a:lnTo>
                      <a:pt x="172" y="132"/>
                    </a:lnTo>
                    <a:lnTo>
                      <a:pt x="152" y="152"/>
                    </a:lnTo>
                    <a:lnTo>
                      <a:pt x="132" y="172"/>
                    </a:lnTo>
                    <a:lnTo>
                      <a:pt x="116" y="196"/>
                    </a:lnTo>
                    <a:lnTo>
                      <a:pt x="100" y="220"/>
                    </a:lnTo>
                    <a:lnTo>
                      <a:pt x="88" y="246"/>
                    </a:lnTo>
                    <a:lnTo>
                      <a:pt x="78" y="272"/>
                    </a:lnTo>
                    <a:lnTo>
                      <a:pt x="72" y="300"/>
                    </a:lnTo>
                    <a:lnTo>
                      <a:pt x="66" y="330"/>
                    </a:lnTo>
                    <a:lnTo>
                      <a:pt x="66" y="360"/>
                    </a:lnTo>
                    <a:lnTo>
                      <a:pt x="66" y="360"/>
                    </a:lnTo>
                    <a:lnTo>
                      <a:pt x="66" y="390"/>
                    </a:lnTo>
                    <a:lnTo>
                      <a:pt x="72" y="420"/>
                    </a:lnTo>
                    <a:lnTo>
                      <a:pt x="78" y="448"/>
                    </a:lnTo>
                    <a:lnTo>
                      <a:pt x="88" y="474"/>
                    </a:lnTo>
                    <a:lnTo>
                      <a:pt x="100" y="500"/>
                    </a:lnTo>
                    <a:lnTo>
                      <a:pt x="116" y="526"/>
                    </a:lnTo>
                    <a:lnTo>
                      <a:pt x="132" y="548"/>
                    </a:lnTo>
                    <a:lnTo>
                      <a:pt x="152" y="568"/>
                    </a:lnTo>
                    <a:lnTo>
                      <a:pt x="172" y="588"/>
                    </a:lnTo>
                    <a:lnTo>
                      <a:pt x="196" y="604"/>
                    </a:lnTo>
                    <a:lnTo>
                      <a:pt x="220" y="620"/>
                    </a:lnTo>
                    <a:lnTo>
                      <a:pt x="246" y="632"/>
                    </a:lnTo>
                    <a:lnTo>
                      <a:pt x="272" y="642"/>
                    </a:lnTo>
                    <a:lnTo>
                      <a:pt x="300" y="650"/>
                    </a:lnTo>
                    <a:lnTo>
                      <a:pt x="330" y="654"/>
                    </a:lnTo>
                    <a:lnTo>
                      <a:pt x="360" y="656"/>
                    </a:lnTo>
                    <a:lnTo>
                      <a:pt x="360" y="72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pic>
          <p:nvPicPr>
            <p:cNvPr id="48" name="그림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67944" y="-1179512"/>
              <a:ext cx="864096" cy="864096"/>
            </a:xfrm>
            <a:prstGeom prst="rect">
              <a:avLst/>
            </a:prstGeom>
          </p:spPr>
        </p:pic>
      </p:grpSp>
      <p:grpSp>
        <p:nvGrpSpPr>
          <p:cNvPr id="52" name="그룹 51"/>
          <p:cNvGrpSpPr/>
          <p:nvPr/>
        </p:nvGrpSpPr>
        <p:grpSpPr>
          <a:xfrm>
            <a:off x="6218404" y="980728"/>
            <a:ext cx="1143000" cy="1143000"/>
            <a:chOff x="6140834" y="-1318964"/>
            <a:chExt cx="1143000" cy="1143000"/>
          </a:xfrm>
        </p:grpSpPr>
        <p:grpSp>
          <p:nvGrpSpPr>
            <p:cNvPr id="53" name="그룹 52"/>
            <p:cNvGrpSpPr/>
            <p:nvPr/>
          </p:nvGrpSpPr>
          <p:grpSpPr>
            <a:xfrm>
              <a:off x="6140834" y="-1318964"/>
              <a:ext cx="1143000" cy="1143000"/>
              <a:chOff x="3848100" y="2205038"/>
              <a:chExt cx="1143000" cy="1143000"/>
            </a:xfrm>
          </p:grpSpPr>
          <p:sp>
            <p:nvSpPr>
              <p:cNvPr id="55" name="Freeform 8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  <p:sp>
            <p:nvSpPr>
              <p:cNvPr id="56" name="Freeform 9"/>
              <p:cNvSpPr>
                <a:spLocks/>
              </p:cNvSpPr>
              <p:nvPr/>
            </p:nvSpPr>
            <p:spPr bwMode="auto">
              <a:xfrm>
                <a:off x="4419600" y="2205038"/>
                <a:ext cx="571500" cy="1143000"/>
              </a:xfrm>
              <a:custGeom>
                <a:avLst/>
                <a:gdLst>
                  <a:gd name="T0" fmla="*/ 0 w 360"/>
                  <a:gd name="T1" fmla="*/ 66 h 720"/>
                  <a:gd name="T2" fmla="*/ 30 w 360"/>
                  <a:gd name="T3" fmla="*/ 66 h 720"/>
                  <a:gd name="T4" fmla="*/ 88 w 360"/>
                  <a:gd name="T5" fmla="*/ 78 h 720"/>
                  <a:gd name="T6" fmla="*/ 140 w 360"/>
                  <a:gd name="T7" fmla="*/ 102 h 720"/>
                  <a:gd name="T8" fmla="*/ 188 w 360"/>
                  <a:gd name="T9" fmla="*/ 132 h 720"/>
                  <a:gd name="T10" fmla="*/ 228 w 360"/>
                  <a:gd name="T11" fmla="*/ 172 h 720"/>
                  <a:gd name="T12" fmla="*/ 260 w 360"/>
                  <a:gd name="T13" fmla="*/ 220 h 720"/>
                  <a:gd name="T14" fmla="*/ 282 w 360"/>
                  <a:gd name="T15" fmla="*/ 272 h 720"/>
                  <a:gd name="T16" fmla="*/ 294 w 360"/>
                  <a:gd name="T17" fmla="*/ 330 h 720"/>
                  <a:gd name="T18" fmla="*/ 296 w 360"/>
                  <a:gd name="T19" fmla="*/ 360 h 720"/>
                  <a:gd name="T20" fmla="*/ 288 w 360"/>
                  <a:gd name="T21" fmla="*/ 420 h 720"/>
                  <a:gd name="T22" fmla="*/ 272 w 360"/>
                  <a:gd name="T23" fmla="*/ 474 h 720"/>
                  <a:gd name="T24" fmla="*/ 244 w 360"/>
                  <a:gd name="T25" fmla="*/ 526 h 720"/>
                  <a:gd name="T26" fmla="*/ 208 w 360"/>
                  <a:gd name="T27" fmla="*/ 568 h 720"/>
                  <a:gd name="T28" fmla="*/ 164 w 360"/>
                  <a:gd name="T29" fmla="*/ 604 h 720"/>
                  <a:gd name="T30" fmla="*/ 114 w 360"/>
                  <a:gd name="T31" fmla="*/ 632 h 720"/>
                  <a:gd name="T32" fmla="*/ 60 w 360"/>
                  <a:gd name="T33" fmla="*/ 650 h 720"/>
                  <a:gd name="T34" fmla="*/ 0 w 360"/>
                  <a:gd name="T35" fmla="*/ 656 h 720"/>
                  <a:gd name="T36" fmla="*/ 0 w 360"/>
                  <a:gd name="T37" fmla="*/ 720 h 720"/>
                  <a:gd name="T38" fmla="*/ 72 w 360"/>
                  <a:gd name="T39" fmla="*/ 714 h 720"/>
                  <a:gd name="T40" fmla="*/ 140 w 360"/>
                  <a:gd name="T41" fmla="*/ 692 h 720"/>
                  <a:gd name="T42" fmla="*/ 202 w 360"/>
                  <a:gd name="T43" fmla="*/ 660 h 720"/>
                  <a:gd name="T44" fmla="*/ 254 w 360"/>
                  <a:gd name="T45" fmla="*/ 616 h 720"/>
                  <a:gd name="T46" fmla="*/ 298 w 360"/>
                  <a:gd name="T47" fmla="*/ 562 h 720"/>
                  <a:gd name="T48" fmla="*/ 332 w 360"/>
                  <a:gd name="T49" fmla="*/ 500 h 720"/>
                  <a:gd name="T50" fmla="*/ 354 w 360"/>
                  <a:gd name="T51" fmla="*/ 432 h 720"/>
                  <a:gd name="T52" fmla="*/ 360 w 360"/>
                  <a:gd name="T53" fmla="*/ 360 h 720"/>
                  <a:gd name="T54" fmla="*/ 358 w 360"/>
                  <a:gd name="T55" fmla="*/ 324 h 720"/>
                  <a:gd name="T56" fmla="*/ 344 w 360"/>
                  <a:gd name="T57" fmla="*/ 254 h 720"/>
                  <a:gd name="T58" fmla="*/ 316 w 360"/>
                  <a:gd name="T59" fmla="*/ 188 h 720"/>
                  <a:gd name="T60" fmla="*/ 278 w 360"/>
                  <a:gd name="T61" fmla="*/ 132 h 720"/>
                  <a:gd name="T62" fmla="*/ 230 w 360"/>
                  <a:gd name="T63" fmla="*/ 82 h 720"/>
                  <a:gd name="T64" fmla="*/ 172 w 360"/>
                  <a:gd name="T65" fmla="*/ 44 h 720"/>
                  <a:gd name="T66" fmla="*/ 108 w 360"/>
                  <a:gd name="T67" fmla="*/ 16 h 720"/>
                  <a:gd name="T68" fmla="*/ 36 w 360"/>
                  <a:gd name="T69" fmla="*/ 2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0" y="0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30" y="66"/>
                    </a:lnTo>
                    <a:lnTo>
                      <a:pt x="60" y="72"/>
                    </a:lnTo>
                    <a:lnTo>
                      <a:pt x="88" y="78"/>
                    </a:lnTo>
                    <a:lnTo>
                      <a:pt x="114" y="88"/>
                    </a:lnTo>
                    <a:lnTo>
                      <a:pt x="140" y="102"/>
                    </a:lnTo>
                    <a:lnTo>
                      <a:pt x="164" y="116"/>
                    </a:lnTo>
                    <a:lnTo>
                      <a:pt x="188" y="132"/>
                    </a:lnTo>
                    <a:lnTo>
                      <a:pt x="208" y="152"/>
                    </a:lnTo>
                    <a:lnTo>
                      <a:pt x="228" y="172"/>
                    </a:lnTo>
                    <a:lnTo>
                      <a:pt x="244" y="196"/>
                    </a:lnTo>
                    <a:lnTo>
                      <a:pt x="260" y="220"/>
                    </a:lnTo>
                    <a:lnTo>
                      <a:pt x="272" y="246"/>
                    </a:lnTo>
                    <a:lnTo>
                      <a:pt x="282" y="272"/>
                    </a:lnTo>
                    <a:lnTo>
                      <a:pt x="288" y="300"/>
                    </a:lnTo>
                    <a:lnTo>
                      <a:pt x="294" y="330"/>
                    </a:lnTo>
                    <a:lnTo>
                      <a:pt x="296" y="360"/>
                    </a:lnTo>
                    <a:lnTo>
                      <a:pt x="296" y="360"/>
                    </a:lnTo>
                    <a:lnTo>
                      <a:pt x="294" y="390"/>
                    </a:lnTo>
                    <a:lnTo>
                      <a:pt x="288" y="420"/>
                    </a:lnTo>
                    <a:lnTo>
                      <a:pt x="282" y="448"/>
                    </a:lnTo>
                    <a:lnTo>
                      <a:pt x="272" y="474"/>
                    </a:lnTo>
                    <a:lnTo>
                      <a:pt x="260" y="500"/>
                    </a:lnTo>
                    <a:lnTo>
                      <a:pt x="244" y="526"/>
                    </a:lnTo>
                    <a:lnTo>
                      <a:pt x="228" y="548"/>
                    </a:lnTo>
                    <a:lnTo>
                      <a:pt x="208" y="568"/>
                    </a:lnTo>
                    <a:lnTo>
                      <a:pt x="188" y="588"/>
                    </a:lnTo>
                    <a:lnTo>
                      <a:pt x="164" y="604"/>
                    </a:lnTo>
                    <a:lnTo>
                      <a:pt x="140" y="620"/>
                    </a:lnTo>
                    <a:lnTo>
                      <a:pt x="114" y="632"/>
                    </a:lnTo>
                    <a:lnTo>
                      <a:pt x="88" y="642"/>
                    </a:lnTo>
                    <a:lnTo>
                      <a:pt x="60" y="650"/>
                    </a:lnTo>
                    <a:lnTo>
                      <a:pt x="30" y="654"/>
                    </a:lnTo>
                    <a:lnTo>
                      <a:pt x="0" y="656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36" y="718"/>
                    </a:lnTo>
                    <a:lnTo>
                      <a:pt x="72" y="714"/>
                    </a:lnTo>
                    <a:lnTo>
                      <a:pt x="108" y="704"/>
                    </a:lnTo>
                    <a:lnTo>
                      <a:pt x="140" y="692"/>
                    </a:lnTo>
                    <a:lnTo>
                      <a:pt x="172" y="678"/>
                    </a:lnTo>
                    <a:lnTo>
                      <a:pt x="202" y="660"/>
                    </a:lnTo>
                    <a:lnTo>
                      <a:pt x="230" y="638"/>
                    </a:lnTo>
                    <a:lnTo>
                      <a:pt x="254" y="616"/>
                    </a:lnTo>
                    <a:lnTo>
                      <a:pt x="278" y="590"/>
                    </a:lnTo>
                    <a:lnTo>
                      <a:pt x="298" y="562"/>
                    </a:lnTo>
                    <a:lnTo>
                      <a:pt x="316" y="532"/>
                    </a:lnTo>
                    <a:lnTo>
                      <a:pt x="332" y="500"/>
                    </a:lnTo>
                    <a:lnTo>
                      <a:pt x="344" y="468"/>
                    </a:lnTo>
                    <a:lnTo>
                      <a:pt x="354" y="432"/>
                    </a:lnTo>
                    <a:lnTo>
                      <a:pt x="358" y="398"/>
                    </a:lnTo>
                    <a:lnTo>
                      <a:pt x="360" y="360"/>
                    </a:lnTo>
                    <a:lnTo>
                      <a:pt x="360" y="360"/>
                    </a:lnTo>
                    <a:lnTo>
                      <a:pt x="358" y="324"/>
                    </a:lnTo>
                    <a:lnTo>
                      <a:pt x="354" y="288"/>
                    </a:lnTo>
                    <a:lnTo>
                      <a:pt x="344" y="254"/>
                    </a:lnTo>
                    <a:lnTo>
                      <a:pt x="332" y="220"/>
                    </a:lnTo>
                    <a:lnTo>
                      <a:pt x="316" y="188"/>
                    </a:lnTo>
                    <a:lnTo>
                      <a:pt x="298" y="158"/>
                    </a:lnTo>
                    <a:lnTo>
                      <a:pt x="278" y="132"/>
                    </a:lnTo>
                    <a:lnTo>
                      <a:pt x="254" y="106"/>
                    </a:lnTo>
                    <a:lnTo>
                      <a:pt x="230" y="82"/>
                    </a:lnTo>
                    <a:lnTo>
                      <a:pt x="202" y="62"/>
                    </a:lnTo>
                    <a:lnTo>
                      <a:pt x="172" y="44"/>
                    </a:lnTo>
                    <a:lnTo>
                      <a:pt x="140" y="28"/>
                    </a:lnTo>
                    <a:lnTo>
                      <a:pt x="108" y="16"/>
                    </a:lnTo>
                    <a:lnTo>
                      <a:pt x="72" y="8"/>
                    </a:lnTo>
                    <a:lnTo>
                      <a:pt x="36" y="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  <p:sp>
            <p:nvSpPr>
              <p:cNvPr id="57" name="Freeform 10"/>
              <p:cNvSpPr>
                <a:spLocks/>
              </p:cNvSpPr>
              <p:nvPr/>
            </p:nvSpPr>
            <p:spPr bwMode="auto">
              <a:xfrm>
                <a:off x="3848100" y="2205038"/>
                <a:ext cx="571500" cy="1143000"/>
              </a:xfrm>
              <a:custGeom>
                <a:avLst/>
                <a:gdLst>
                  <a:gd name="T0" fmla="*/ 360 w 360"/>
                  <a:gd name="T1" fmla="*/ 720 h 720"/>
                  <a:gd name="T2" fmla="*/ 288 w 360"/>
                  <a:gd name="T3" fmla="*/ 714 h 720"/>
                  <a:gd name="T4" fmla="*/ 220 w 360"/>
                  <a:gd name="T5" fmla="*/ 692 h 720"/>
                  <a:gd name="T6" fmla="*/ 158 w 360"/>
                  <a:gd name="T7" fmla="*/ 660 h 720"/>
                  <a:gd name="T8" fmla="*/ 106 w 360"/>
                  <a:gd name="T9" fmla="*/ 616 h 720"/>
                  <a:gd name="T10" fmla="*/ 62 w 360"/>
                  <a:gd name="T11" fmla="*/ 562 h 720"/>
                  <a:gd name="T12" fmla="*/ 28 w 360"/>
                  <a:gd name="T13" fmla="*/ 500 h 720"/>
                  <a:gd name="T14" fmla="*/ 8 w 360"/>
                  <a:gd name="T15" fmla="*/ 432 h 720"/>
                  <a:gd name="T16" fmla="*/ 0 w 360"/>
                  <a:gd name="T17" fmla="*/ 360 h 720"/>
                  <a:gd name="T18" fmla="*/ 2 w 360"/>
                  <a:gd name="T19" fmla="*/ 324 h 720"/>
                  <a:gd name="T20" fmla="*/ 16 w 360"/>
                  <a:gd name="T21" fmla="*/ 254 h 720"/>
                  <a:gd name="T22" fmla="*/ 44 w 360"/>
                  <a:gd name="T23" fmla="*/ 188 h 720"/>
                  <a:gd name="T24" fmla="*/ 82 w 360"/>
                  <a:gd name="T25" fmla="*/ 132 h 720"/>
                  <a:gd name="T26" fmla="*/ 130 w 360"/>
                  <a:gd name="T27" fmla="*/ 82 h 720"/>
                  <a:gd name="T28" fmla="*/ 188 w 360"/>
                  <a:gd name="T29" fmla="*/ 44 h 720"/>
                  <a:gd name="T30" fmla="*/ 254 w 360"/>
                  <a:gd name="T31" fmla="*/ 16 h 720"/>
                  <a:gd name="T32" fmla="*/ 324 w 360"/>
                  <a:gd name="T33" fmla="*/ 2 h 720"/>
                  <a:gd name="T34" fmla="*/ 360 w 360"/>
                  <a:gd name="T35" fmla="*/ 66 h 720"/>
                  <a:gd name="T36" fmla="*/ 330 w 360"/>
                  <a:gd name="T37" fmla="*/ 66 h 720"/>
                  <a:gd name="T38" fmla="*/ 272 w 360"/>
                  <a:gd name="T39" fmla="*/ 78 h 720"/>
                  <a:gd name="T40" fmla="*/ 220 w 360"/>
                  <a:gd name="T41" fmla="*/ 102 h 720"/>
                  <a:gd name="T42" fmla="*/ 172 w 360"/>
                  <a:gd name="T43" fmla="*/ 132 h 720"/>
                  <a:gd name="T44" fmla="*/ 132 w 360"/>
                  <a:gd name="T45" fmla="*/ 172 h 720"/>
                  <a:gd name="T46" fmla="*/ 100 w 360"/>
                  <a:gd name="T47" fmla="*/ 220 h 720"/>
                  <a:gd name="T48" fmla="*/ 78 w 360"/>
                  <a:gd name="T49" fmla="*/ 272 h 720"/>
                  <a:gd name="T50" fmla="*/ 66 w 360"/>
                  <a:gd name="T51" fmla="*/ 330 h 720"/>
                  <a:gd name="T52" fmla="*/ 66 w 360"/>
                  <a:gd name="T53" fmla="*/ 360 h 720"/>
                  <a:gd name="T54" fmla="*/ 72 w 360"/>
                  <a:gd name="T55" fmla="*/ 420 h 720"/>
                  <a:gd name="T56" fmla="*/ 88 w 360"/>
                  <a:gd name="T57" fmla="*/ 474 h 720"/>
                  <a:gd name="T58" fmla="*/ 116 w 360"/>
                  <a:gd name="T59" fmla="*/ 526 h 720"/>
                  <a:gd name="T60" fmla="*/ 152 w 360"/>
                  <a:gd name="T61" fmla="*/ 568 h 720"/>
                  <a:gd name="T62" fmla="*/ 196 w 360"/>
                  <a:gd name="T63" fmla="*/ 604 h 720"/>
                  <a:gd name="T64" fmla="*/ 246 w 360"/>
                  <a:gd name="T65" fmla="*/ 632 h 720"/>
                  <a:gd name="T66" fmla="*/ 300 w 360"/>
                  <a:gd name="T67" fmla="*/ 650 h 720"/>
                  <a:gd name="T68" fmla="*/ 360 w 360"/>
                  <a:gd name="T69" fmla="*/ 656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720">
                    <a:moveTo>
                      <a:pt x="360" y="720"/>
                    </a:moveTo>
                    <a:lnTo>
                      <a:pt x="360" y="720"/>
                    </a:lnTo>
                    <a:lnTo>
                      <a:pt x="324" y="718"/>
                    </a:lnTo>
                    <a:lnTo>
                      <a:pt x="288" y="714"/>
                    </a:lnTo>
                    <a:lnTo>
                      <a:pt x="254" y="704"/>
                    </a:lnTo>
                    <a:lnTo>
                      <a:pt x="220" y="692"/>
                    </a:lnTo>
                    <a:lnTo>
                      <a:pt x="188" y="678"/>
                    </a:lnTo>
                    <a:lnTo>
                      <a:pt x="158" y="660"/>
                    </a:lnTo>
                    <a:lnTo>
                      <a:pt x="130" y="638"/>
                    </a:lnTo>
                    <a:lnTo>
                      <a:pt x="106" y="616"/>
                    </a:lnTo>
                    <a:lnTo>
                      <a:pt x="82" y="590"/>
                    </a:lnTo>
                    <a:lnTo>
                      <a:pt x="62" y="562"/>
                    </a:lnTo>
                    <a:lnTo>
                      <a:pt x="44" y="532"/>
                    </a:lnTo>
                    <a:lnTo>
                      <a:pt x="28" y="500"/>
                    </a:lnTo>
                    <a:lnTo>
                      <a:pt x="16" y="468"/>
                    </a:lnTo>
                    <a:lnTo>
                      <a:pt x="8" y="432"/>
                    </a:lnTo>
                    <a:lnTo>
                      <a:pt x="2" y="398"/>
                    </a:lnTo>
                    <a:lnTo>
                      <a:pt x="0" y="360"/>
                    </a:lnTo>
                    <a:lnTo>
                      <a:pt x="0" y="360"/>
                    </a:lnTo>
                    <a:lnTo>
                      <a:pt x="2" y="324"/>
                    </a:lnTo>
                    <a:lnTo>
                      <a:pt x="8" y="288"/>
                    </a:lnTo>
                    <a:lnTo>
                      <a:pt x="16" y="254"/>
                    </a:lnTo>
                    <a:lnTo>
                      <a:pt x="28" y="220"/>
                    </a:lnTo>
                    <a:lnTo>
                      <a:pt x="44" y="188"/>
                    </a:lnTo>
                    <a:lnTo>
                      <a:pt x="62" y="158"/>
                    </a:lnTo>
                    <a:lnTo>
                      <a:pt x="82" y="132"/>
                    </a:lnTo>
                    <a:lnTo>
                      <a:pt x="106" y="106"/>
                    </a:lnTo>
                    <a:lnTo>
                      <a:pt x="130" y="82"/>
                    </a:lnTo>
                    <a:lnTo>
                      <a:pt x="158" y="62"/>
                    </a:lnTo>
                    <a:lnTo>
                      <a:pt x="188" y="44"/>
                    </a:lnTo>
                    <a:lnTo>
                      <a:pt x="220" y="28"/>
                    </a:lnTo>
                    <a:lnTo>
                      <a:pt x="254" y="16"/>
                    </a:lnTo>
                    <a:lnTo>
                      <a:pt x="288" y="8"/>
                    </a:lnTo>
                    <a:lnTo>
                      <a:pt x="324" y="2"/>
                    </a:lnTo>
                    <a:lnTo>
                      <a:pt x="360" y="0"/>
                    </a:lnTo>
                    <a:lnTo>
                      <a:pt x="360" y="66"/>
                    </a:lnTo>
                    <a:lnTo>
                      <a:pt x="360" y="66"/>
                    </a:lnTo>
                    <a:lnTo>
                      <a:pt x="330" y="66"/>
                    </a:lnTo>
                    <a:lnTo>
                      <a:pt x="300" y="72"/>
                    </a:lnTo>
                    <a:lnTo>
                      <a:pt x="272" y="78"/>
                    </a:lnTo>
                    <a:lnTo>
                      <a:pt x="246" y="88"/>
                    </a:lnTo>
                    <a:lnTo>
                      <a:pt x="220" y="102"/>
                    </a:lnTo>
                    <a:lnTo>
                      <a:pt x="196" y="116"/>
                    </a:lnTo>
                    <a:lnTo>
                      <a:pt x="172" y="132"/>
                    </a:lnTo>
                    <a:lnTo>
                      <a:pt x="152" y="152"/>
                    </a:lnTo>
                    <a:lnTo>
                      <a:pt x="132" y="172"/>
                    </a:lnTo>
                    <a:lnTo>
                      <a:pt x="116" y="196"/>
                    </a:lnTo>
                    <a:lnTo>
                      <a:pt x="100" y="220"/>
                    </a:lnTo>
                    <a:lnTo>
                      <a:pt x="88" y="246"/>
                    </a:lnTo>
                    <a:lnTo>
                      <a:pt x="78" y="272"/>
                    </a:lnTo>
                    <a:lnTo>
                      <a:pt x="72" y="300"/>
                    </a:lnTo>
                    <a:lnTo>
                      <a:pt x="66" y="330"/>
                    </a:lnTo>
                    <a:lnTo>
                      <a:pt x="66" y="360"/>
                    </a:lnTo>
                    <a:lnTo>
                      <a:pt x="66" y="360"/>
                    </a:lnTo>
                    <a:lnTo>
                      <a:pt x="66" y="390"/>
                    </a:lnTo>
                    <a:lnTo>
                      <a:pt x="72" y="420"/>
                    </a:lnTo>
                    <a:lnTo>
                      <a:pt x="78" y="448"/>
                    </a:lnTo>
                    <a:lnTo>
                      <a:pt x="88" y="474"/>
                    </a:lnTo>
                    <a:lnTo>
                      <a:pt x="100" y="500"/>
                    </a:lnTo>
                    <a:lnTo>
                      <a:pt x="116" y="526"/>
                    </a:lnTo>
                    <a:lnTo>
                      <a:pt x="132" y="548"/>
                    </a:lnTo>
                    <a:lnTo>
                      <a:pt x="152" y="568"/>
                    </a:lnTo>
                    <a:lnTo>
                      <a:pt x="172" y="588"/>
                    </a:lnTo>
                    <a:lnTo>
                      <a:pt x="196" y="604"/>
                    </a:lnTo>
                    <a:lnTo>
                      <a:pt x="220" y="620"/>
                    </a:lnTo>
                    <a:lnTo>
                      <a:pt x="246" y="632"/>
                    </a:lnTo>
                    <a:lnTo>
                      <a:pt x="272" y="642"/>
                    </a:lnTo>
                    <a:lnTo>
                      <a:pt x="300" y="650"/>
                    </a:lnTo>
                    <a:lnTo>
                      <a:pt x="330" y="654"/>
                    </a:lnTo>
                    <a:lnTo>
                      <a:pt x="360" y="656"/>
                    </a:lnTo>
                    <a:lnTo>
                      <a:pt x="360" y="72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u="sng">
                  <a:latin typeface="배달의민족 주아" panose="02020603020101020101" pitchFamily="18" charset="-127"/>
                  <a:ea typeface="배달의민족 주아" panose="02020603020101020101" pitchFamily="18" charset="-127"/>
                </a:endParaRPr>
              </a:p>
            </p:txBody>
          </p:sp>
        </p:grpSp>
        <p:pic>
          <p:nvPicPr>
            <p:cNvPr id="54" name="그림 5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0286" y="-1179512"/>
              <a:ext cx="864096" cy="864096"/>
            </a:xfrm>
            <a:prstGeom prst="rect">
              <a:avLst/>
            </a:prstGeom>
          </p:spPr>
        </p:pic>
      </p:grpSp>
      <p:sp>
        <p:nvSpPr>
          <p:cNvPr id="77" name="직사각형 76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2" name="그림 8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83" name="직선 연결선 82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직사각형 83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86" name="직사각형 85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88" name="직사각형 87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자유형 88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47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91" grpId="0" animBg="1"/>
      <p:bldP spid="12" grpId="0" animBg="1"/>
      <p:bldP spid="13" grpId="0" animBg="1"/>
      <p:bldP spid="24" grpId="0" animBg="1"/>
      <p:bldP spid="25" grpId="0"/>
      <p:bldP spid="32" grpId="0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2"/>
          <a:stretch/>
        </p:blipFill>
        <p:spPr>
          <a:xfrm>
            <a:off x="0" y="705919"/>
            <a:ext cx="9144000" cy="6179465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부제목 2"/>
          <p:cNvSpPr txBox="1">
            <a:spLocks/>
          </p:cNvSpPr>
          <p:nvPr/>
        </p:nvSpPr>
        <p:spPr>
          <a:xfrm>
            <a:off x="1218154" y="1756324"/>
            <a:ext cx="7021883" cy="22487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21C</a:t>
            </a:r>
            <a:r>
              <a:rPr lang="ko-KR" altLang="en-US" sz="3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는 ‘인권의 시대’</a:t>
            </a:r>
          </a:p>
          <a:p>
            <a:pPr algn="just">
              <a:lnSpc>
                <a:spcPct val="150000"/>
              </a:lnSpc>
            </a:pP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인류가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실현할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보편적 가치로 자리 매김 </a:t>
            </a:r>
          </a:p>
          <a:p>
            <a:pPr algn="just">
              <a:lnSpc>
                <a:spcPct val="150000"/>
              </a:lnSpc>
            </a:pP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‘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인권의 </a:t>
            </a:r>
            <a:r>
              <a:rPr lang="ko-KR" altLang="en-US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프리즘’을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통해 세상을 다시 바라본다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      * </a:t>
            </a:r>
            <a:r>
              <a:rPr lang="ko-KR" altLang="en-US" sz="1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무지개가 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아름다운 이유는 </a:t>
            </a:r>
            <a:r>
              <a:rPr lang="en-US" altLang="ko-KR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7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가지 </a:t>
            </a:r>
            <a:r>
              <a:rPr lang="ko-KR" altLang="en-US" sz="1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다양한 </a:t>
            </a:r>
            <a:r>
              <a:rPr lang="ko-KR" altLang="en-US" sz="1600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색깔이 있기 </a:t>
            </a:r>
            <a:r>
              <a:rPr lang="ko-KR" altLang="en-US" sz="1600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2"/>
                </a:solidFill>
                <a:latin typeface="나눔바른고딕" pitchFamily="50" charset="-127"/>
                <a:ea typeface="나눔바른고딕" pitchFamily="50" charset="-127"/>
              </a:rPr>
              <a:t>때문</a:t>
            </a:r>
            <a:endParaRPr lang="en-US" altLang="ko-KR" sz="1600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accent2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665819" y="949872"/>
            <a:ext cx="4482245" cy="568285"/>
            <a:chOff x="2699790" y="3036435"/>
            <a:chExt cx="2820258" cy="568285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699792" y="3036435"/>
              <a:ext cx="2820256" cy="506649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65819" y="1039466"/>
            <a:ext cx="4482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왜 ‘</a:t>
            </a:r>
            <a:r>
              <a:rPr lang="ko-KR" altLang="en-US" sz="2000" dirty="0" err="1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인권’이</a:t>
            </a:r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en-US" altLang="ko-KR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21C </a:t>
            </a:r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화두로 등장했는가</a:t>
            </a:r>
            <a:r>
              <a:rPr lang="en-US" altLang="ko-KR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4183476" y="6343603"/>
            <a:ext cx="43489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900" dirty="0" smtClean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출처</a:t>
            </a:r>
            <a:r>
              <a:rPr lang="en-US" altLang="ko-KR" sz="900" dirty="0" smtClean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: </a:t>
            </a:r>
            <a:r>
              <a:rPr lang="ko-KR" altLang="en-US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인권행정길라잡이</a:t>
            </a:r>
            <a:r>
              <a:rPr lang="en-US" altLang="ko-KR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, </a:t>
            </a:r>
            <a:r>
              <a:rPr lang="ko-KR" altLang="en-US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국가인권위원회</a:t>
            </a:r>
            <a:r>
              <a:rPr lang="en-US" altLang="ko-KR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. 2015</a:t>
            </a:r>
            <a:endParaRPr lang="ko-KR" altLang="en-US" sz="900" dirty="0">
              <a:latin typeface="Noto Sans CJK KR DemiLight" panose="020B0400000000000000" pitchFamily="34" charset="-127"/>
              <a:ea typeface="Noto Sans CJK KR DemiLight" panose="020B0400000000000000" pitchFamily="34" charset="-127"/>
            </a:endParaRPr>
          </a:p>
        </p:txBody>
      </p:sp>
      <p:sp>
        <p:nvSpPr>
          <p:cNvPr id="21" name="부제목 2"/>
          <p:cNvSpPr txBox="1">
            <a:spLocks/>
          </p:cNvSpPr>
          <p:nvPr/>
        </p:nvSpPr>
        <p:spPr>
          <a:xfrm>
            <a:off x="1218154" y="4189663"/>
            <a:ext cx="6810230" cy="1843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l"/>
            </a:pPr>
            <a:r>
              <a:rPr lang="ko-KR" altLang="en-US" b="1" kern="1000" spc="-50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초국적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인권망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구축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/ </a:t>
            </a:r>
            <a:r>
              <a:rPr lang="ko-KR" altLang="en-US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초국적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인권단체 자연스럽게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구축</a:t>
            </a:r>
            <a:endParaRPr lang="en-US" altLang="ko-KR" b="1" kern="1000" spc="-50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  <a:p>
            <a:pPr algn="just">
              <a:lnSpc>
                <a:spcPct val="150000"/>
              </a:lnSpc>
              <a:buClr>
                <a:schemeClr val="accent6">
                  <a:lumMod val="50000"/>
                </a:schemeClr>
              </a:buClr>
            </a:pPr>
            <a:endParaRPr lang="en-US" altLang="ko-KR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l"/>
            </a:pP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보편적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인권의 구체적 실현을 위해 인권제도가 국제사회는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물론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개별 국가 단위를 거쳐 지방정부 단위로 확산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중</a:t>
            </a:r>
            <a:endParaRPr lang="en-US" altLang="ko-KR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882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2"/>
          <a:stretch/>
        </p:blipFill>
        <p:spPr>
          <a:xfrm>
            <a:off x="0" y="705919"/>
            <a:ext cx="9144000" cy="6179465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0"/>
            <a:ext cx="9144000" cy="259011"/>
          </a:xfrm>
          <a:prstGeom prst="rect">
            <a:avLst/>
          </a:prstGeom>
          <a:solidFill>
            <a:srgbClr val="F3A3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99"/>
          <a:stretch/>
        </p:blipFill>
        <p:spPr>
          <a:xfrm>
            <a:off x="0" y="157681"/>
            <a:ext cx="9167700" cy="535016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5968065" y="530944"/>
            <a:ext cx="3175935" cy="1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5436096" y="170904"/>
            <a:ext cx="991930" cy="369332"/>
          </a:xfrm>
          <a:prstGeom prst="rect">
            <a:avLst/>
          </a:prstGeom>
          <a:solidFill>
            <a:srgbClr val="F3A3A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01 </a:t>
            </a:r>
          </a:p>
          <a:p>
            <a:pPr algn="ctr"/>
            <a:r>
              <a:rPr lang="ko-KR" altLang="en-US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인권이란</a:t>
            </a:r>
            <a:r>
              <a:rPr lang="en-US" altLang="ko-KR" sz="800" dirty="0" smtClean="0">
                <a:solidFill>
                  <a:schemeClr val="bg1"/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?</a:t>
            </a:r>
            <a:endParaRPr lang="ko-KR" altLang="en-US" sz="800" dirty="0">
              <a:solidFill>
                <a:schemeClr val="bg1"/>
              </a:solidFill>
              <a:latin typeface="배달의민족 주아" panose="02020603020101020101" pitchFamily="18" charset="-127"/>
              <a:ea typeface="배달의민족 주아" panose="0202060302010102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63511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02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709507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812931" y="278626"/>
            <a:ext cx="9919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배달의민족 주아" panose="02020603020101020101" pitchFamily="18" charset="-127"/>
                <a:ea typeface="배달의민족 주아" panose="02020603020101020101" pitchFamily="18" charset="-127"/>
              </a:rPr>
              <a:t>03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8272892" y="494940"/>
            <a:ext cx="72008" cy="720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5436096" y="530944"/>
            <a:ext cx="997528" cy="120912"/>
          </a:xfrm>
          <a:custGeom>
            <a:avLst/>
            <a:gdLst>
              <a:gd name="connsiteX0" fmla="*/ 0 w 997528"/>
              <a:gd name="connsiteY0" fmla="*/ 0 h 120912"/>
              <a:gd name="connsiteX1" fmla="*/ 487428 w 997528"/>
              <a:gd name="connsiteY1" fmla="*/ 120912 h 120912"/>
              <a:gd name="connsiteX2" fmla="*/ 997528 w 997528"/>
              <a:gd name="connsiteY2" fmla="*/ 3779 h 120912"/>
              <a:gd name="connsiteX3" fmla="*/ 0 w 997528"/>
              <a:gd name="connsiteY3" fmla="*/ 0 h 12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8" h="120912">
                <a:moveTo>
                  <a:pt x="0" y="0"/>
                </a:moveTo>
                <a:lnTo>
                  <a:pt x="487428" y="120912"/>
                </a:lnTo>
                <a:lnTo>
                  <a:pt x="997528" y="37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896057" y="494940"/>
            <a:ext cx="72008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/>
          <p:cNvGrpSpPr/>
          <p:nvPr/>
        </p:nvGrpSpPr>
        <p:grpSpPr>
          <a:xfrm>
            <a:off x="665819" y="949872"/>
            <a:ext cx="4482245" cy="568285"/>
            <a:chOff x="2699790" y="3036435"/>
            <a:chExt cx="2820258" cy="568285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2699792" y="3036435"/>
              <a:ext cx="2820256" cy="506649"/>
            </a:xfrm>
            <a:prstGeom prst="roundRect">
              <a:avLst>
                <a:gd name="adj" fmla="val 32570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2699790" y="3279269"/>
              <a:ext cx="2820258" cy="325451"/>
            </a:xfrm>
            <a:prstGeom prst="roundRect">
              <a:avLst>
                <a:gd name="adj" fmla="val 1246"/>
              </a:avLst>
            </a:prstGeom>
            <a:solidFill>
              <a:schemeClr val="accent6"/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65819" y="1039466"/>
            <a:ext cx="4482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왜 ‘</a:t>
            </a:r>
            <a:r>
              <a:rPr lang="ko-KR" altLang="en-US" sz="2000" dirty="0" err="1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인권’이</a:t>
            </a:r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en-US" altLang="ko-KR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21C </a:t>
            </a:r>
            <a:r>
              <a:rPr lang="ko-KR" altLang="en-US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화두로 등장했는가</a:t>
            </a:r>
            <a:r>
              <a:rPr lang="en-US" altLang="ko-KR" sz="20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?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65820" y="1518157"/>
            <a:ext cx="7866620" cy="4763442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4183476" y="6343603"/>
            <a:ext cx="43489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900" dirty="0" smtClean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출처</a:t>
            </a:r>
            <a:r>
              <a:rPr lang="en-US" altLang="ko-KR" sz="900" dirty="0" smtClean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: </a:t>
            </a:r>
            <a:r>
              <a:rPr lang="ko-KR" altLang="en-US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인권행정길라잡이</a:t>
            </a:r>
            <a:r>
              <a:rPr lang="en-US" altLang="ko-KR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, </a:t>
            </a:r>
            <a:r>
              <a:rPr lang="ko-KR" altLang="en-US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국가인권위원회</a:t>
            </a:r>
            <a:r>
              <a:rPr lang="en-US" altLang="ko-KR" sz="900" dirty="0"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. 2015</a:t>
            </a:r>
            <a:endParaRPr lang="ko-KR" altLang="en-US" sz="900" dirty="0">
              <a:latin typeface="Noto Sans CJK KR DemiLight" panose="020B0400000000000000" pitchFamily="34" charset="-127"/>
              <a:ea typeface="Noto Sans CJK KR DemiLight" panose="020B0400000000000000" pitchFamily="34" charset="-127"/>
            </a:endParaRPr>
          </a:p>
        </p:txBody>
      </p:sp>
      <p:sp>
        <p:nvSpPr>
          <p:cNvPr id="21" name="부제목 2"/>
          <p:cNvSpPr txBox="1">
            <a:spLocks/>
          </p:cNvSpPr>
          <p:nvPr/>
        </p:nvSpPr>
        <p:spPr>
          <a:xfrm>
            <a:off x="1218154" y="2027578"/>
            <a:ext cx="6810230" cy="108133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UN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등 국제기구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rPr>
              <a:t>➔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대륙별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인권기구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rPr>
              <a:t>➔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국가별 </a:t>
            </a:r>
            <a:r>
              <a:rPr lang="ko-KR" altLang="en-US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이행체계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국가인권기구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인권법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인권조례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인권도시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)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2"/>
                </a:solidFill>
                <a:latin typeface="나눔바른고딕" pitchFamily="50" charset="-127"/>
                <a:ea typeface="나눔바른고딕" pitchFamily="50" charset="-127"/>
              </a:rPr>
              <a:t>➔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accent5"/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지방자치단체의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 이행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체계</a:t>
            </a:r>
            <a:endParaRPr lang="en-US" altLang="ko-KR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2" name="부제목 2"/>
          <p:cNvSpPr txBox="1">
            <a:spLocks/>
          </p:cNvSpPr>
          <p:nvPr/>
        </p:nvSpPr>
        <p:spPr>
          <a:xfrm>
            <a:off x="1547664" y="3074409"/>
            <a:ext cx="6480720" cy="108133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buClr>
                <a:schemeClr val="accent6">
                  <a:lumMod val="50000"/>
                </a:schemeClr>
              </a:buClr>
            </a:pP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인권조례 제정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: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풀뿌리민주주의 ‘희망의 메시지’ 전파</a:t>
            </a:r>
          </a:p>
          <a:p>
            <a:pPr algn="just">
              <a:lnSpc>
                <a:spcPct val="150000"/>
              </a:lnSpc>
              <a:buClr>
                <a:schemeClr val="accent6">
                  <a:lumMod val="50000"/>
                </a:schemeClr>
              </a:buClr>
            </a:pPr>
            <a:r>
              <a:rPr lang="en-US" altLang="ko-KR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정치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/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행정 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교육 영역에서도 ‘인권에 기반을 둔 접근</a:t>
            </a:r>
            <a:r>
              <a:rPr lang="en-US" altLang="ko-KR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(RBA)’ </a:t>
            </a: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확산</a:t>
            </a:r>
            <a:endParaRPr lang="en-US" altLang="ko-KR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3" name="부제목 2"/>
          <p:cNvSpPr txBox="1">
            <a:spLocks/>
          </p:cNvSpPr>
          <p:nvPr/>
        </p:nvSpPr>
        <p:spPr>
          <a:xfrm>
            <a:off x="1218154" y="4567250"/>
            <a:ext cx="6666214" cy="108133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l"/>
            </a:pPr>
            <a:r>
              <a:rPr lang="ko-KR" altLang="en-US" b="1" kern="1000" spc="-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이에 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따라 국제기구의 인권적 기능이 강화되고 각 대륙에서도 인권기구 설립이 확산되는 등 국가 </a:t>
            </a:r>
            <a:r>
              <a:rPr lang="ko-KR" altLang="en-US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인권기구나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b="1" kern="1000" spc="-50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인권제도의</a:t>
            </a:r>
            <a:r>
              <a:rPr lang="ko-KR" altLang="en-US" b="1" kern="1000" spc="-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나눔바른고딕" pitchFamily="50" charset="-127"/>
                <a:ea typeface="나눔바른고딕" pitchFamily="50" charset="-127"/>
              </a:rPr>
              <a:t> 발전이 가속화</a:t>
            </a:r>
            <a:endParaRPr lang="en-US" altLang="ko-KR" b="1" kern="1000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712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24343</TotalTime>
  <Words>1416</Words>
  <Application>Microsoft Office PowerPoint</Application>
  <PresentationFormat>화면 슬라이드 쇼(4:3)</PresentationFormat>
  <Paragraphs>306</Paragraphs>
  <Slides>20</Slides>
  <Notes>20</Notes>
  <HiddenSlides>0</HiddenSlides>
  <MMClips>1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4" baseType="lpstr">
      <vt:lpstr>Noto Sans CJK KR DemiLight</vt:lpstr>
      <vt:lpstr>나눔고딕</vt:lpstr>
      <vt:lpstr>나눔고딕 ExtraBold</vt:lpstr>
      <vt:lpstr>나눔바른고딕</vt:lpstr>
      <vt:lpstr>나눔스퀘어</vt:lpstr>
      <vt:lpstr>나눔스퀘어 Bold</vt:lpstr>
      <vt:lpstr>나눔스퀘어 ExtraBold</vt:lpstr>
      <vt:lpstr>나눔스퀘어OTF Bold</vt:lpstr>
      <vt:lpstr>나눔스퀘어OTF ExtraBold</vt:lpstr>
      <vt:lpstr>맑은 고딕</vt:lpstr>
      <vt:lpstr>배달의민족 주아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</dc:creator>
  <cp:lastModifiedBy>p</cp:lastModifiedBy>
  <cp:revision>5</cp:revision>
  <dcterms:created xsi:type="dcterms:W3CDTF">2014-09-29T01:10:15Z</dcterms:created>
  <dcterms:modified xsi:type="dcterms:W3CDTF">2020-06-01T02:08:02Z</dcterms:modified>
</cp:coreProperties>
</file>