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8" r:id="rId2"/>
    <p:sldId id="383" r:id="rId3"/>
    <p:sldId id="577" r:id="rId4"/>
    <p:sldId id="583" r:id="rId5"/>
    <p:sldId id="385" r:id="rId6"/>
    <p:sldId id="335" r:id="rId7"/>
    <p:sldId id="384" r:id="rId8"/>
    <p:sldId id="389" r:id="rId9"/>
    <p:sldId id="300" r:id="rId10"/>
    <p:sldId id="581" r:id="rId11"/>
    <p:sldId id="301" r:id="rId12"/>
    <p:sldId id="626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2A75503-96B9-4A91-B94E-46D0907B5CCD}">
          <p14:sldIdLst>
            <p14:sldId id="328"/>
            <p14:sldId id="383"/>
            <p14:sldId id="577"/>
            <p14:sldId id="583"/>
            <p14:sldId id="385"/>
            <p14:sldId id="335"/>
            <p14:sldId id="384"/>
            <p14:sldId id="389"/>
            <p14:sldId id="300"/>
            <p14:sldId id="581"/>
            <p14:sldId id="301"/>
            <p14:sldId id="6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FD2"/>
    <a:srgbClr val="E89A02"/>
    <a:srgbClr val="DBEEF3"/>
    <a:srgbClr val="A4D391"/>
    <a:srgbClr val="69B64A"/>
    <a:srgbClr val="7D619F"/>
    <a:srgbClr val="B3A2C7"/>
    <a:srgbClr val="E6E6E6"/>
    <a:srgbClr val="B8B126"/>
    <a:srgbClr val="DFD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6" autoAdjust="0"/>
    <p:restoredTop sz="95616" autoAdjust="0"/>
  </p:normalViewPr>
  <p:slideViewPr>
    <p:cSldViewPr>
      <p:cViewPr varScale="1">
        <p:scale>
          <a:sx n="73" d="100"/>
          <a:sy n="73" d="100"/>
        </p:scale>
        <p:origin x="13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92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9BDDD-B10C-4B89-BD1D-120DBEA34998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868F6-7239-47E8-9264-E221D58C82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8679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968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72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1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78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09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7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ko-KR" altLang="en-US" sz="900" dirty="0"/>
              <a:t>“인권과 노인복지종사자인 나와 사회복지 </a:t>
            </a:r>
            <a:r>
              <a:rPr lang="ko-KR" altLang="en-US" sz="900" dirty="0" err="1"/>
              <a:t>실천”이</a:t>
            </a:r>
            <a:r>
              <a:rPr lang="ko-KR" altLang="en-US" sz="900" dirty="0"/>
              <a:t> 어떻게 </a:t>
            </a:r>
            <a:r>
              <a:rPr lang="ko-KR" altLang="en-US" sz="900" dirty="0" err="1"/>
              <a:t>상호관여</a:t>
            </a:r>
            <a:r>
              <a:rPr lang="ko-KR" altLang="en-US" sz="900" dirty="0"/>
              <a:t> 될 수 있는가에 대해 생각해보기 위해 다음 내용을 살펴보는 것이 </a:t>
            </a:r>
            <a:r>
              <a:rPr lang="ko-KR" altLang="en-US" sz="900" dirty="0" smtClean="0"/>
              <a:t>필요합니다</a:t>
            </a:r>
            <a:r>
              <a:rPr lang="en-US" altLang="ko-KR" sz="900" dirty="0" smtClean="0"/>
              <a:t>.</a:t>
            </a:r>
          </a:p>
          <a:p>
            <a:pPr fontAlgn="base"/>
            <a:endParaRPr lang="ko-KR" altLang="en-US" sz="900" dirty="0"/>
          </a:p>
          <a:p>
            <a:pPr fontAlgn="base"/>
            <a:r>
              <a:rPr lang="ko-KR" altLang="en-US" sz="900" dirty="0"/>
              <a:t>▶ 강사가 본 내용에서 다루어야 할 주요 내용</a:t>
            </a:r>
          </a:p>
          <a:p>
            <a:pPr fontAlgn="base"/>
            <a:r>
              <a:rPr lang="ko-KR" altLang="en-US" sz="900" dirty="0"/>
              <a:t>강사는 아래 내용을 교육생들에게 전달하되</a:t>
            </a:r>
            <a:r>
              <a:rPr lang="en-US" altLang="ko-KR" sz="900" dirty="0"/>
              <a:t>, </a:t>
            </a:r>
            <a:r>
              <a:rPr lang="ko-KR" altLang="en-US" sz="900" dirty="0"/>
              <a:t>자신의 언어로 전달할 수 있도록 교육내용을 잘 숙지하도록 하는 것이 </a:t>
            </a:r>
            <a:r>
              <a:rPr lang="ko-KR" altLang="en-US" sz="900" dirty="0" smtClean="0"/>
              <a:t>필요하다</a:t>
            </a:r>
            <a:r>
              <a:rPr lang="en-US" altLang="ko-KR" sz="900" dirty="0" smtClean="0"/>
              <a:t>. </a:t>
            </a:r>
            <a:r>
              <a:rPr lang="ko-KR" altLang="en-US" sz="900" dirty="0"/>
              <a:t>특히 본 내용에서의 핵심사항인 밑줄 친 부분은 반드시 전달되어야 할 내용이므로 꼭 기억해두도록 한다</a:t>
            </a:r>
            <a:r>
              <a:rPr lang="en-US" altLang="ko-KR" sz="900" dirty="0" smtClean="0"/>
              <a:t>.</a:t>
            </a:r>
          </a:p>
          <a:p>
            <a:pPr fontAlgn="base"/>
            <a:endParaRPr lang="ko-KR" altLang="en-US" sz="900" dirty="0"/>
          </a:p>
          <a:p>
            <a:pPr fontAlgn="base"/>
            <a:r>
              <a:rPr lang="ko-KR" altLang="en-US" sz="900" dirty="0"/>
              <a:t>세계인권선언문은 모든 개인이 세계 어디에 살고 있는지를 불문하고</a:t>
            </a:r>
            <a:r>
              <a:rPr lang="en-US" altLang="ko-KR" sz="900" dirty="0"/>
              <a:t>, </a:t>
            </a:r>
            <a:r>
              <a:rPr lang="ko-KR" altLang="en-US" sz="900" dirty="0"/>
              <a:t>마땅히 향유해야 하는 여러 가지 권리와 자유에 대한 사항을 포함하고 있는데</a:t>
            </a:r>
            <a:r>
              <a:rPr lang="en-US" altLang="ko-KR" sz="900" dirty="0"/>
              <a:t>, </a:t>
            </a:r>
            <a:r>
              <a:rPr lang="ko-KR" altLang="en-US" sz="900" dirty="0"/>
              <a:t>이러한 일들은 사회복지사들이 그 직무를 수행하면서 자연스럽게 수행해 나갈 수 있는 일들이다</a:t>
            </a:r>
            <a:r>
              <a:rPr lang="en-US" altLang="ko-KR" sz="900" dirty="0"/>
              <a:t>. </a:t>
            </a:r>
            <a:r>
              <a:rPr lang="ko-KR" altLang="en-US" sz="900" dirty="0"/>
              <a:t>즉</a:t>
            </a:r>
            <a:r>
              <a:rPr lang="en-US" altLang="ko-KR" sz="900" dirty="0"/>
              <a:t>, </a:t>
            </a:r>
            <a:r>
              <a:rPr lang="ko-KR" altLang="en-US" sz="900" dirty="0"/>
              <a:t>사회복지정책은 본질상 인권의 이상을 여러 형태로 실현</a:t>
            </a:r>
            <a:r>
              <a:rPr lang="en-US" altLang="ko-KR" sz="900" dirty="0"/>
              <a:t>, </a:t>
            </a:r>
            <a:r>
              <a:rPr lang="ko-KR" altLang="en-US" sz="900" dirty="0"/>
              <a:t>보장해 주는 실천분야이다</a:t>
            </a:r>
            <a:r>
              <a:rPr lang="en-US" altLang="ko-KR" sz="900" dirty="0"/>
              <a:t>. </a:t>
            </a:r>
            <a:r>
              <a:rPr lang="ko-KR" altLang="en-US" sz="900" dirty="0"/>
              <a:t>인권은 사회복지의 방향을 제시하면 복지는 현실에서 인권을 실천하는 제도라고 할 수 있다</a:t>
            </a:r>
            <a:r>
              <a:rPr lang="en-US" altLang="ko-KR" sz="900" dirty="0"/>
              <a:t>.</a:t>
            </a:r>
            <a:endParaRPr lang="ko-KR" altLang="en-US" sz="900" dirty="0"/>
          </a:p>
          <a:p>
            <a:endParaRPr lang="ko-KR" altLang="en-US" sz="9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78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1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인권에 기반을 둔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사회복지실천</a:t>
            </a:r>
            <a:endParaRPr lang="en-US" altLang="ko-KR" sz="9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인권이 추상적이고 형식적 수준의 담론에 그친다면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인권은 공허한 메아리에 불과할 것이다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그러므로 인권을 현실에서 보장하고 실현할 수 있는 실질적인 메커니즘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(mechanism)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만들어져야 한다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이봉철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2001;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조효제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2007).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인권에 내포된 자유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평등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민주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정의 등의 가치를 구현하기 위한 각종 사회제도가 있지만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인권이 삶을 영위하는데 필요한 자유와 욕구의 충족을 목적으로 한다는 점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Gewirth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1982)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 사회복지제도와 더욱 깊은 연관성을 지니고 있다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그리고 현대사회의 사회복지제도는 인권이 추구하는 가치들로부터 실천적 의미와 정당성을 확보할 수 있게 되며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미래의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인권담론이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인간의 자유와 존엄 그리고 가치라는 원래의 인권 이념을 계승하되 모든 인간의 기본적 욕구를 보장해주고 역량을 강화하여 행복을 증진시키는 복지형 체계를 비전으로 삼아야 한다는 점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조효제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2007)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에서 인권과 사회복지실천은 깊은 연관성을 지니고 있다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9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사회복지실천은 인간 존엄성 존중이라는 가치를 기반으로 하여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빈곤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차별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고독과 소외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질병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노동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교육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자유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학대와 폭력 등의 다양한 사회문제에 개입하여 사회구성원의 삶의 질 향상과 인간다운 삶을 영위할 수 있도록 돕는데 목적을 두고 있다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그러므로 인권과 사회복지실천이 기반을 두고 있는 가치와 추구하는 목표는 그 맥락을 같이 하고 있다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실제로 국제사회사업가협회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(IFSW)(2002)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인권이 사회복지의 심장부라고 보고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이를 실현하기 위한 사회복지 전공자를 위한 인권훈련매뉴얼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(Human Rights Training Manual)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제작하였다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매뉴얼에서는 사회복지실천은 그 시작에서부터 인간의 욕구충족과 잠재력 및 자원의 개발에 초점을 두어야 하며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모든 시민의 삶의 질 향상을 위하여 집단과 지역사회의 서비스에 적극적으로 개입하여야 하며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정치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사회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경제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문화 및 정신적 문제를 문화적 민감성을 갖고 해결해 나갈 것을 권고하고 있다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9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따라서 사회복지실천의 가치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윤리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이론 및 서비스 과정 전체에 걸쳐서 인권을 고려하지 않으면 안 되며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인간의 욕구에 반응하는 인권은 반드시 옹호되고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촉진되어야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한다고 보고 있다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이와 같이 인권에 민감한 사회복지실천이 이루어질 때 사회복지실천은 정당성을 확보할 수 있으며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사회복지실천의 기본 원칙이자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원조관계의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핵심 원칙이라 할 수 있는 사회복지수급권자의 자기결정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수용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비심판적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태도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비밀보장 등에는 인권의 원칙들이 내재되어 있으므로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인권과 사회복지실천이 서로 별개의 것이라고 보아서는 안 된다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이혜원 역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2005; </a:t>
            </a:r>
            <a:r>
              <a:rPr lang="en-US" altLang="ko-KR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Reighert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2003).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49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  <a:buFontTx/>
              <a:buNone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사회복지 전문직은 인권 전문직이며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pPr algn="l">
              <a:lnSpc>
                <a:spcPct val="150000"/>
              </a:lnSpc>
              <a:buFontTx/>
              <a:buNone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사회복지 전문가는 인권을 증진시키고 보호하며 </a:t>
            </a:r>
            <a:endParaRPr lang="en-US" altLang="ko-KR" sz="9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>
              <a:lnSpc>
                <a:spcPct val="150000"/>
              </a:lnSpc>
              <a:buFontTx/>
              <a:buNone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인간의 기본적인 사회적 욕구를 충족시키기 위해 확실하고 충분하게 관여해야 한다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Tx/>
              <a:buNone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이를 위해서 사회복지 전문직은 인권에 대해 더 많이 알고 깊이 이해해야 한다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Tx/>
              <a:buNone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또한 인권감수성을 갖추고 인권 관점에 근거해 서비스 </a:t>
            </a: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수급권자의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욕구와 문제 파악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자원 사정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계획 수립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서비스 제공 과정이 이루어지면 사회복지 실천의 질적인 수준이 높아질 수 있다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Tx/>
              <a:buNone/>
            </a:pP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이렇듯 인권에 민감한 사회복지 실천으로 더 전문적인 수준의 사회복지 실천이 이루어질 수 있으므로 사회복지 실천과 인권은 상호보완적인 관계이다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55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91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bg>
      <p:bgPr>
        <a:solidFill>
          <a:srgbClr val="F3A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bg>
      <p:bgPr>
        <a:solidFill>
          <a:srgbClr val="85C7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448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캡션 있는 콘텐츠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682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캡션 있는 콘텐츠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837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0" y="-99392"/>
            <a:ext cx="9332465" cy="70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40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0" y="-94407"/>
            <a:ext cx="9332465" cy="7057717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334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6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4A95-2120-4457-A615-5D0596752E27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93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4A95-2120-4457-A615-5D0596752E27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790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4A95-2120-4457-A615-5D0596752E27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82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61" r:id="rId3"/>
    <p:sldLayoutId id="2147483662" r:id="rId4"/>
    <p:sldLayoutId id="2147483651" r:id="rId5"/>
    <p:sldLayoutId id="2147483649" r:id="rId6"/>
    <p:sldLayoutId id="2147483657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995936" y="6343603"/>
            <a:ext cx="43489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이미지 출처</a:t>
            </a:r>
            <a:r>
              <a:rPr lang="en-US" altLang="ko-KR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: 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http://v.media.daum.net/v/20170628021526629?f=m</a:t>
            </a:r>
            <a:endParaRPr lang="ko-KR" altLang="en-US" sz="900" dirty="0">
              <a:latin typeface="Noto Sans CJK KR DemiLight" panose="020B0400000000000000" pitchFamily="34" charset="-127"/>
              <a:ea typeface="Noto Sans CJK KR DemiLight" panose="020B0400000000000000" pitchFamily="34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 </a:t>
            </a:r>
            <a:endParaRPr lang="ko-KR" altLang="en-US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941393" y="2574418"/>
            <a:ext cx="5220851" cy="3552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Box 31"/>
          <p:cNvSpPr txBox="1"/>
          <p:nvPr/>
        </p:nvSpPr>
        <p:spPr>
          <a:xfrm>
            <a:off x="827584" y="3429000"/>
            <a:ext cx="7517316" cy="1969193"/>
          </a:xfrm>
          <a:prstGeom prst="rect">
            <a:avLst/>
          </a:prstGeom>
          <a:solidFill>
            <a:schemeClr val="accent6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8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어떤 상황이나 </a:t>
            </a:r>
            <a:r>
              <a:rPr lang="ko-KR" altLang="en-US" sz="28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문제를</a:t>
            </a:r>
            <a:endParaRPr lang="en-US" altLang="ko-KR" sz="28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2800" dirty="0">
                <a:solidFill>
                  <a:srgbClr val="C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인권의 관점</a:t>
            </a:r>
            <a:r>
              <a:rPr lang="ko-KR" altLang="en-US" sz="28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에서</a:t>
            </a:r>
            <a:r>
              <a:rPr lang="ko-KR" altLang="en-US" sz="2800" dirty="0">
                <a:solidFill>
                  <a:srgbClr val="C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28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생각하고 </a:t>
            </a:r>
            <a:endParaRPr lang="en-US" altLang="ko-KR" sz="28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28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해결하려는 </a:t>
            </a:r>
            <a:r>
              <a:rPr lang="ko-KR" altLang="en-US" sz="28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능력</a:t>
            </a:r>
            <a:endParaRPr lang="en-US" altLang="ko-KR" sz="28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7584" y="1856177"/>
            <a:ext cx="751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인권감수성이란</a:t>
            </a:r>
            <a:r>
              <a:rPr lang="en-US" altLang="ko-KR" sz="32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en-US" altLang="ko-KR" sz="32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39994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 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27584" y="1856177"/>
            <a:ext cx="751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200" dirty="0" err="1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인권감수성</a:t>
            </a:r>
            <a:r>
              <a:rPr lang="ko-KR" alt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훈련</a:t>
            </a:r>
            <a:endParaRPr lang="en-US" altLang="ko-KR" sz="32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6" name="부제목 2"/>
          <p:cNvSpPr txBox="1">
            <a:spLocks/>
          </p:cNvSpPr>
          <p:nvPr/>
        </p:nvSpPr>
        <p:spPr>
          <a:xfrm>
            <a:off x="3836133" y="6281599"/>
            <a:ext cx="4516897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인권의 첫 걸음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국가인권위원회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.2014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57" y="2992388"/>
            <a:ext cx="7224279" cy="307031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56657" y="3501008"/>
            <a:ext cx="7224279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역지사지가 시작이다</a:t>
            </a:r>
            <a:r>
              <a:rPr lang="en-US" altLang="ko-KR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en-US" altLang="ko-KR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6657" y="4059359"/>
            <a:ext cx="7224279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인권이 무엇인지 알아야 한다</a:t>
            </a:r>
            <a:r>
              <a:rPr lang="en-US" altLang="ko-KR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6657" y="4650077"/>
            <a:ext cx="7224279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바라보는 방향을 바꾸어야 한다</a:t>
            </a:r>
            <a:r>
              <a:rPr lang="en-US" altLang="ko-KR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6657" y="5273164"/>
            <a:ext cx="7224279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끊임없이 자신을 성찰해야 한다</a:t>
            </a:r>
            <a:r>
              <a:rPr lang="en-US" altLang="ko-KR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400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 </a:t>
            </a:r>
            <a:endParaRPr lang="ko-KR" altLang="en-US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57" y="2494883"/>
            <a:ext cx="7224279" cy="356981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827584" y="1838657"/>
            <a:ext cx="751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가해자</a:t>
            </a:r>
            <a:r>
              <a:rPr lang="en-US" altLang="ko-KR" sz="32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 </a:t>
            </a:r>
            <a:r>
              <a:rPr lang="ko-KR" altLang="en-US" sz="3200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피해자</a:t>
            </a:r>
            <a:r>
              <a:rPr lang="en-US" altLang="ko-KR" sz="3200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501" y="2492896"/>
            <a:ext cx="5328591" cy="357378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7584" y="3048683"/>
            <a:ext cx="7517315" cy="2462213"/>
          </a:xfrm>
          <a:prstGeom prst="rect">
            <a:avLst/>
          </a:prstGeom>
          <a:solidFill>
            <a:schemeClr val="accent6">
              <a:lumMod val="20000"/>
              <a:lumOff val="80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 fontAlgn="base"/>
            <a:endParaRPr lang="en-US" altLang="ko-KR" sz="2200" dirty="0" smtClean="0">
              <a:solidFill>
                <a:schemeClr val="bg1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  <a:p>
            <a:pPr algn="ctr" fontAlgn="base"/>
            <a:r>
              <a:rPr lang="ko-KR" altLang="en-US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인권을 </a:t>
            </a:r>
            <a:endParaRPr lang="en-US" altLang="ko-KR" sz="2200" dirty="0" smtClean="0"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  <a:p>
            <a:pPr algn="ctr" fontAlgn="base"/>
            <a:r>
              <a:rPr lang="ko-KR" altLang="en-US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가해자</a:t>
            </a:r>
            <a:r>
              <a:rPr lang="en-US" altLang="ko-KR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, </a:t>
            </a:r>
            <a:r>
              <a:rPr lang="ko-KR" altLang="en-US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피해자로 </a:t>
            </a:r>
            <a:endParaRPr lang="en-US" altLang="ko-KR" sz="2200" dirty="0" smtClean="0"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  <a:p>
            <a:pPr algn="ctr" fontAlgn="base"/>
            <a:r>
              <a:rPr lang="ko-KR" altLang="en-US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바라보는 </a:t>
            </a:r>
            <a:r>
              <a:rPr lang="en-US" altLang="ko-KR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1</a:t>
            </a:r>
            <a:r>
              <a:rPr lang="ko-KR" altLang="en-US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차원적인 구조에서 벗어나 </a:t>
            </a:r>
            <a:endParaRPr lang="en-US" altLang="ko-KR" sz="2200" dirty="0" smtClean="0"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  <a:p>
            <a:pPr algn="ctr" fontAlgn="base"/>
            <a:r>
              <a:rPr lang="ko-KR" altLang="en-US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역사적</a:t>
            </a:r>
            <a:r>
              <a:rPr lang="en-US" altLang="ko-KR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, </a:t>
            </a:r>
            <a:r>
              <a:rPr lang="ko-KR" altLang="en-US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사회구조가 </a:t>
            </a:r>
            <a:r>
              <a:rPr lang="ko-KR" altLang="en-US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빚어내는 인권 </a:t>
            </a:r>
            <a:r>
              <a:rPr lang="ko-KR" altLang="en-US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조건에 </a:t>
            </a:r>
            <a:endParaRPr lang="en-US" altLang="ko-KR" sz="2200" dirty="0" smtClean="0"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  <a:p>
            <a:pPr algn="ctr" fontAlgn="base"/>
            <a:r>
              <a:rPr lang="ko-KR" altLang="en-US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대해 </a:t>
            </a:r>
            <a:r>
              <a:rPr lang="ko-KR" altLang="en-US" sz="2200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생각해봅시다</a:t>
            </a:r>
            <a:r>
              <a:rPr lang="en-US" altLang="ko-KR" sz="2200" dirty="0" smtClean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</a:p>
          <a:p>
            <a:pPr algn="ctr" fontAlgn="base"/>
            <a:endParaRPr lang="ko-KR" altLang="en-US" sz="2200" dirty="0"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638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340768"/>
            <a:ext cx="7517317" cy="48965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직사각형 2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2339753" y="6281599"/>
            <a:ext cx="6013278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기사출처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http://www.ohmynews.com/NWS_Web/View/at_pg.aspx?CNTN_CD=A0002494024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64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u="sng" dirty="0" smtClean="0"/>
              <a:t>         </a:t>
            </a:r>
            <a:endParaRPr lang="ko-KR" altLang="en-US" u="sng" dirty="0"/>
          </a:p>
        </p:txBody>
      </p:sp>
      <p:sp>
        <p:nvSpPr>
          <p:cNvPr id="26" name="직사각형 25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8" name="직선 연결선 27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"/>
          <a:stretch/>
        </p:blipFill>
        <p:spPr>
          <a:xfrm rot="10800000" flipH="1" flipV="1">
            <a:off x="934985" y="1521043"/>
            <a:ext cx="7291015" cy="4608000"/>
          </a:xfrm>
          <a:prstGeom prst="rect">
            <a:avLst/>
          </a:prstGeom>
          <a:ln>
            <a:noFill/>
          </a:ln>
        </p:spPr>
      </p:pic>
      <p:sp>
        <p:nvSpPr>
          <p:cNvPr id="18" name="직사각형 17"/>
          <p:cNvSpPr/>
          <p:nvPr/>
        </p:nvSpPr>
        <p:spPr>
          <a:xfrm>
            <a:off x="3898163" y="2735165"/>
            <a:ext cx="1358528" cy="1062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spc="-15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8000" y="2394880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성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98163" y="2814340"/>
            <a:ext cx="13585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300" b="1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The Types of</a:t>
            </a:r>
          </a:p>
          <a:p>
            <a:pPr algn="ctr" fontAlgn="base"/>
            <a:r>
              <a:rPr lang="en-US" altLang="ko-KR" sz="1300" b="1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Discrimination</a:t>
            </a:r>
            <a:endParaRPr lang="ko-KR" altLang="en-US" sz="13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98163" y="3343196"/>
            <a:ext cx="1358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spc="-150" dirty="0" smtClean="0">
                <a:solidFill>
                  <a:srgbClr val="FFFF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차 별</a:t>
            </a:r>
            <a:endParaRPr lang="ko-KR" altLang="en-US" sz="2000" spc="-150" dirty="0">
              <a:solidFill>
                <a:srgbClr val="FFFF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94332" y="2394880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종교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44854" y="2394880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05700" y="2394880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연령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66546" y="2394880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사회적 신분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8000" y="3558361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출신지역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94332" y="3558361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국가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05700" y="3558361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민족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66546" y="3558361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외모 등 신체조건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8000" y="4691622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결혼유무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94332" y="4691622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임신</a:t>
            </a:r>
            <a:r>
              <a:rPr lang="en-US" altLang="ko-KR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출산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44854" y="4691622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학력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05700" y="4691622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가족상황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66546" y="4691622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인종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18000" y="5839993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피부색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394332" y="5839993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정치</a:t>
            </a:r>
            <a:r>
              <a:rPr lang="en-US" altLang="ko-KR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사상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44854" y="5839993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실효된 </a:t>
            </a:r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전과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305700" y="5839993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성적지향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766546" y="5839993"/>
            <a:ext cx="1438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병력</a:t>
            </a:r>
            <a:r>
              <a:rPr lang="en-US" altLang="ko-KR" sz="1500" b="1" spc="-150" dirty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질병</a:t>
            </a:r>
            <a:r>
              <a:rPr lang="en-US" altLang="ko-KR" sz="1500" b="1" spc="-150" dirty="0" smtClean="0"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  <a:endParaRPr lang="ko-KR" altLang="en-US" sz="1500" spc="-150" dirty="0"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7584" y="836135"/>
            <a:ext cx="7517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차별 사유 </a:t>
            </a:r>
            <a:r>
              <a:rPr lang="en-US" altLang="ko-KR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19</a:t>
            </a:r>
            <a:r>
              <a:rPr lang="ko-KR" altLang="en-US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가지</a:t>
            </a:r>
            <a:r>
              <a:rPr lang="en-US" altLang="ko-KR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국가인권위원회법 제</a:t>
            </a:r>
            <a:r>
              <a:rPr lang="en-US" altLang="ko-KR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</a:t>
            </a:r>
            <a:r>
              <a:rPr lang="ko-KR" altLang="en-US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조</a:t>
            </a:r>
            <a:r>
              <a:rPr lang="en-US" altLang="ko-KR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ko-KR" altLang="en-US" sz="28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항</a:t>
            </a:r>
            <a:r>
              <a:rPr lang="en-US" altLang="ko-KR" sz="28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  <a:endParaRPr lang="en-US" altLang="ko-KR" sz="28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708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3" grpId="0"/>
      <p:bldP spid="24" grpId="0"/>
      <p:bldP spid="2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16844" y="1674346"/>
            <a:ext cx="266429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base"/>
            <a:r>
              <a:rPr lang="ko-KR" altLang="en-US" sz="3200" dirty="0">
                <a:solidFill>
                  <a:schemeClr val="accent4">
                    <a:lumMod val="5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통장 </a:t>
            </a:r>
            <a:endParaRPr lang="en-US" altLang="ko-KR" sz="3200" dirty="0" smtClean="0">
              <a:solidFill>
                <a:schemeClr val="accent4">
                  <a:lumMod val="5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fontAlgn="base"/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나이 </a:t>
            </a:r>
            <a:r>
              <a:rPr lang="ko-KR" altLang="en-US" sz="3200" dirty="0">
                <a:solidFill>
                  <a:schemeClr val="accent4">
                    <a:lumMod val="5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제한은 </a:t>
            </a:r>
            <a:endParaRPr lang="en-US" altLang="ko-KR" sz="3200" dirty="0" smtClean="0">
              <a:solidFill>
                <a:schemeClr val="accent4">
                  <a:lumMod val="5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fontAlgn="base"/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차별</a:t>
            </a:r>
            <a:r>
              <a:rPr lang="en-US" altLang="ko-KR" sz="3200" dirty="0">
                <a:solidFill>
                  <a:schemeClr val="accent4">
                    <a:lumMod val="5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04" y="1615348"/>
            <a:ext cx="4516305" cy="4419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 rot="21325477">
            <a:off x="1130654" y="3606989"/>
            <a:ext cx="3660130" cy="492443"/>
          </a:xfrm>
          <a:prstGeom prst="rect">
            <a:avLst/>
          </a:prstGeo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600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야간업무</a:t>
            </a:r>
            <a:r>
              <a:rPr lang="ko-KR" altLang="en-US" sz="26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수행해야</a:t>
            </a:r>
            <a:r>
              <a:rPr lang="en-US" altLang="ko-KR" sz="2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 …</a:t>
            </a:r>
            <a:endParaRPr lang="en-US" altLang="ko-KR" sz="2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3" name="부제목 2"/>
          <p:cNvSpPr txBox="1">
            <a:spLocks/>
          </p:cNvSpPr>
          <p:nvPr/>
        </p:nvSpPr>
        <p:spPr>
          <a:xfrm>
            <a:off x="3836133" y="6281599"/>
            <a:ext cx="4516897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기사출처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http://www.knnews.co.kr/news/articleView.php?idxno=893282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 rot="21325477">
            <a:off x="1130654" y="4370482"/>
            <a:ext cx="3660130" cy="492443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6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긴급상황 대처해야</a:t>
            </a:r>
            <a:r>
              <a:rPr lang="en-US" altLang="ko-KR" sz="2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…</a:t>
            </a:r>
            <a:endParaRPr lang="en-US" altLang="ko-KR" sz="2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 rot="21325477">
            <a:off x="1130654" y="5137310"/>
            <a:ext cx="3660130" cy="492443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6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그래서 </a:t>
            </a:r>
            <a:r>
              <a:rPr lang="ko-KR" altLang="en-US" sz="2600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젊어야</a:t>
            </a:r>
            <a:r>
              <a:rPr lang="en-US" altLang="ko-KR" sz="2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…?</a:t>
            </a:r>
            <a:endParaRPr lang="en-US" altLang="ko-KR" sz="2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8" name="직선 연결선 27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56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87624" y="2043365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base"/>
            <a:r>
              <a:rPr lang="ko-KR" altLang="en-US" sz="320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간병인 모집 시 </a:t>
            </a:r>
            <a:endParaRPr lang="en-US" altLang="ko-KR" sz="3200" dirty="0" smtClean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fontAlgn="base"/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임의적인 </a:t>
            </a:r>
            <a:endParaRPr lang="en-US" altLang="ko-KR" sz="3200" dirty="0" smtClean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fontAlgn="base"/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나이 </a:t>
            </a:r>
            <a:r>
              <a:rPr lang="ko-KR" altLang="en-US" sz="320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제한은 </a:t>
            </a:r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차별</a:t>
            </a:r>
            <a:endParaRPr lang="en-US" altLang="ko-KR" sz="3200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7624" y="4280920"/>
            <a:ext cx="67350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진정인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당시 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69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은 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급 </a:t>
            </a:r>
            <a:r>
              <a:rPr lang="ko-KR" altLang="en-US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요양사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자격증이 있어 </a:t>
            </a:r>
            <a:r>
              <a:rPr lang="ko-KR" altLang="en-US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ㄱ간병고용협회에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가입하려고 하였으나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나이가 많다는 이유로 거절당했다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간병인의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경우 ‘</a:t>
            </a:r>
            <a:r>
              <a:rPr lang="ko-KR" altLang="en-US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준고령자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고령자 우선고용직종’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준고령자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50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 이상 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55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 미만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고령자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 55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 이상인 사람</a:t>
            </a:r>
            <a:endParaRPr lang="en-US" altLang="ko-KR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8" name="직선 연결선 27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434108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630275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 </a:t>
            </a:r>
          </a:p>
          <a:p>
            <a:pPr algn="ctr"/>
            <a:r>
              <a:rPr lang="ko-KR" altLang="en-US" sz="800" dirty="0" err="1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인권감수성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>
            <a:off x="6630275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090236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862" y="1617976"/>
            <a:ext cx="2687802" cy="265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7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31"/>
          <a:stretch/>
        </p:blipFill>
        <p:spPr>
          <a:xfrm>
            <a:off x="1979712" y="2407616"/>
            <a:ext cx="4933712" cy="3757688"/>
          </a:xfrm>
          <a:prstGeom prst="rect">
            <a:avLst/>
          </a:prstGeom>
        </p:spPr>
      </p:pic>
      <p:sp>
        <p:nvSpPr>
          <p:cNvPr id="9" name="타원 8"/>
          <p:cNvSpPr/>
          <p:nvPr/>
        </p:nvSpPr>
        <p:spPr>
          <a:xfrm>
            <a:off x="1081753" y="3777147"/>
            <a:ext cx="2050386" cy="2129544"/>
          </a:xfrm>
          <a:prstGeom prst="ellipse">
            <a:avLst/>
          </a:prstGeom>
          <a:solidFill>
            <a:schemeClr val="accent1">
              <a:alpha val="5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081754" y="4241755"/>
            <a:ext cx="20503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ko-KR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사회복지</a:t>
            </a:r>
            <a:endParaRPr kumimoji="0" lang="en-US" altLang="ko-KR" sz="24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ko-KR" altLang="en-US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인권실현의 도구</a:t>
            </a:r>
            <a:endParaRPr lang="en-US" altLang="ko-KR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ln>
                  <a:solidFill>
                    <a:schemeClr val="accent6">
                      <a:lumMod val="50000"/>
                      <a:alpha val="45000"/>
                    </a:schemeClr>
                  </a:solidFill>
                </a:ln>
                <a:effectLst>
                  <a:glow rad="101600">
                    <a:srgbClr val="F2DFB8"/>
                  </a:glo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현실</a:t>
            </a:r>
            <a:endParaRPr kumimoji="0" lang="en-US" altLang="ko-KR" sz="2000" b="1" dirty="0" smtClean="0">
              <a:ln>
                <a:solidFill>
                  <a:schemeClr val="accent6">
                    <a:lumMod val="50000"/>
                    <a:alpha val="45000"/>
                  </a:schemeClr>
                </a:solidFill>
              </a:ln>
              <a:effectLst>
                <a:glow rad="101600">
                  <a:srgbClr val="F2DFB8"/>
                </a:glow>
              </a:effectLst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4" name="직선 연결선 23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812151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인권과 사회복지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7812151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8272112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436693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19" name="타원 18"/>
          <p:cNvSpPr/>
          <p:nvPr/>
        </p:nvSpPr>
        <p:spPr>
          <a:xfrm>
            <a:off x="5443968" y="2564904"/>
            <a:ext cx="2050386" cy="2129544"/>
          </a:xfrm>
          <a:prstGeom prst="ellipse">
            <a:avLst/>
          </a:prstGeom>
          <a:solidFill>
            <a:srgbClr val="FFFF00">
              <a:alpha val="6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443969" y="3029512"/>
            <a:ext cx="20503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ko-KR" alt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 권</a:t>
            </a:r>
            <a:endParaRPr kumimoji="0" lang="en-US" altLang="ko-KR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복지의 </a:t>
            </a:r>
            <a:r>
              <a:rPr lang="ko-KR" alt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목적가치</a:t>
            </a:r>
            <a:endParaRPr lang="en-US" altLang="ko-KR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ln>
                  <a:solidFill>
                    <a:schemeClr val="accent6">
                      <a:lumMod val="50000"/>
                      <a:alpha val="45000"/>
                    </a:schemeClr>
                  </a:solidFill>
                </a:ln>
                <a:effectLst>
                  <a:glow rad="101600">
                    <a:srgbClr val="F2DFB8"/>
                  </a:glow>
                </a:effectLst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이상</a:t>
            </a:r>
            <a:endParaRPr kumimoji="0" lang="en-US" altLang="ko-KR" sz="2000" b="1" dirty="0" smtClean="0">
              <a:ln>
                <a:solidFill>
                  <a:schemeClr val="accent6">
                    <a:lumMod val="50000"/>
                    <a:alpha val="45000"/>
                  </a:schemeClr>
                </a:solidFill>
              </a:ln>
              <a:effectLst>
                <a:glow rad="101600">
                  <a:srgbClr val="F2DFB8"/>
                </a:glow>
              </a:effectLst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584" y="1749071"/>
            <a:ext cx="751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사회복지와 인권의 관계</a:t>
            </a:r>
            <a:endParaRPr lang="en-US" altLang="ko-KR" sz="3200" dirty="0"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283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b="40332"/>
          <a:stretch/>
        </p:blipFill>
        <p:spPr>
          <a:xfrm>
            <a:off x="629556" y="3573016"/>
            <a:ext cx="7908586" cy="3411760"/>
          </a:xfrm>
          <a:prstGeom prst="rect">
            <a:avLst/>
          </a:prstGeom>
        </p:spPr>
      </p:pic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399068" y="2528694"/>
            <a:ext cx="8345861" cy="145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ko-KR" altLang="en-US" sz="2000" spc="-150" dirty="0" smtClean="0">
                <a:solidFill>
                  <a:schemeClr val="accent6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계몽주의 시기에 인권을 선언하면서 썼던 표현</a:t>
            </a:r>
            <a:endParaRPr lang="en-US" altLang="ko-KR" sz="2000" spc="-150" dirty="0" smtClean="0">
              <a:solidFill>
                <a:schemeClr val="accent6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buFontTx/>
              <a:buNone/>
            </a:pPr>
            <a:r>
              <a:rPr lang="ko-KR" altLang="en-US" sz="2000" spc="-150" dirty="0" smtClean="0">
                <a:solidFill>
                  <a:schemeClr val="accent6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현실과 조금 동떨어진 이야기를 할 수밖에 없는 이유는 </a:t>
            </a:r>
            <a:endParaRPr lang="en-US" altLang="ko-KR" sz="2000" spc="-150" dirty="0" smtClean="0">
              <a:solidFill>
                <a:schemeClr val="accent6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buFontTx/>
              <a:buNone/>
            </a:pPr>
            <a:r>
              <a:rPr lang="ko-KR" altLang="en-US" sz="2000" spc="-150" dirty="0" smtClean="0">
                <a:solidFill>
                  <a:schemeClr val="accent6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인권은 지향적인 의미를 가지고 있기 때문이다</a:t>
            </a:r>
            <a:r>
              <a:rPr lang="en-US" altLang="ko-KR" sz="2000" spc="-150" dirty="0" smtClean="0">
                <a:solidFill>
                  <a:schemeClr val="accent6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18" name="직선 연결선 17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812151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인권과 사회복지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7812151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272112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436693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082" y="178655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지향적 명제</a:t>
            </a:r>
            <a:endParaRPr lang="en-US" altLang="ko-KR" sz="32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4419947"/>
            <a:ext cx="9167699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6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모든 사람이 똑같이 귀하다</a:t>
            </a:r>
            <a:endParaRPr lang="en-US" altLang="ko-KR" sz="3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649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24561 L 4.72222E-6 -0.399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057" y="1102093"/>
            <a:ext cx="2796106" cy="218341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3"/>
          <a:stretch/>
        </p:blipFill>
        <p:spPr>
          <a:xfrm>
            <a:off x="1" y="1988840"/>
            <a:ext cx="9144000" cy="5172247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7" y="4737847"/>
            <a:ext cx="7300513" cy="161927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4850605" y="6564357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빈곤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733446" y="6157848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차별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378145" y="6475895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고독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23527" y="6100644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소외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75479" y="6139599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질병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907349" y="6215433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노동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211037" y="6369579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교육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729603" y="6566039"/>
            <a:ext cx="652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자유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331195" y="6484748"/>
            <a:ext cx="1418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학대와 폭력</a:t>
            </a:r>
            <a:endParaRPr lang="ko-KR" altLang="en-US" sz="2000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15" name="그림 45" descr="화살표.png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4107834" y="4765799"/>
            <a:ext cx="974706" cy="10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3482542" y="4306272"/>
            <a:ext cx="2225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인간존엄성 존중</a:t>
            </a:r>
            <a:endParaRPr lang="ko-KR" altLang="en-US" sz="2400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4455525" y="2560398"/>
            <a:ext cx="1928826" cy="928694"/>
            <a:chOff x="2195704" y="2135616"/>
            <a:chExt cx="1928826" cy="928694"/>
          </a:xfrm>
        </p:grpSpPr>
        <p:sp>
          <p:nvSpPr>
            <p:cNvPr id="18" name="타원 17"/>
            <p:cNvSpPr/>
            <p:nvPr/>
          </p:nvSpPr>
          <p:spPr>
            <a:xfrm>
              <a:off x="2195704" y="2135616"/>
              <a:ext cx="1928826" cy="928694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251376" y="2239010"/>
              <a:ext cx="18573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2000" spc="-150" dirty="0" smtClean="0">
                  <a:solidFill>
                    <a:srgbClr val="FFFF00"/>
                  </a:solidFill>
                  <a:effectLst>
                    <a:glow rad="101600">
                      <a:schemeClr val="tx1">
                        <a:lumMod val="75000"/>
                        <a:lumOff val="2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사회구성원의</a:t>
              </a:r>
              <a:endParaRPr kumimoji="0" lang="en-US" altLang="ko-KR" sz="2000" spc="-150" dirty="0" smtClean="0">
                <a:solidFill>
                  <a:srgbClr val="FFFF00"/>
                </a:solidFill>
                <a:effectLst>
                  <a:glow rad="101600">
                    <a:schemeClr val="tx1">
                      <a:lumMod val="75000"/>
                      <a:lumOff val="2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kumimoji="0" lang="ko-KR" altLang="en-US" sz="2000" spc="-150" dirty="0" smtClean="0">
                  <a:solidFill>
                    <a:srgbClr val="FFFF00"/>
                  </a:solidFill>
                  <a:effectLst>
                    <a:glow rad="101600">
                      <a:schemeClr val="tx1">
                        <a:lumMod val="75000"/>
                        <a:lumOff val="2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삶의 질 향상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091561" y="3278053"/>
            <a:ext cx="1928826" cy="928694"/>
            <a:chOff x="3798744" y="2840536"/>
            <a:chExt cx="1928826" cy="928694"/>
          </a:xfrm>
        </p:grpSpPr>
        <p:sp>
          <p:nvSpPr>
            <p:cNvPr id="21" name="타원 20"/>
            <p:cNvSpPr/>
            <p:nvPr/>
          </p:nvSpPr>
          <p:spPr>
            <a:xfrm>
              <a:off x="3798744" y="2840536"/>
              <a:ext cx="1928826" cy="928694"/>
            </a:xfrm>
            <a:prstGeom prst="ellipse">
              <a:avLst/>
            </a:prstGeom>
            <a:solidFill>
              <a:srgbClr val="FE76D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871143" y="3109302"/>
              <a:ext cx="17780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2000" spc="-150" dirty="0" smtClean="0">
                  <a:solidFill>
                    <a:srgbClr val="FFFF00"/>
                  </a:solidFill>
                  <a:effectLst>
                    <a:glow rad="101600">
                      <a:schemeClr val="tx1">
                        <a:lumMod val="75000"/>
                        <a:lumOff val="2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인간다운 삶 영위</a:t>
              </a:r>
              <a:endParaRPr kumimoji="0" lang="ko-KR" altLang="en-US" sz="2000" spc="-150" dirty="0">
                <a:solidFill>
                  <a:srgbClr val="FFFF00"/>
                </a:solidFill>
                <a:effectLst>
                  <a:glow rad="101600">
                    <a:schemeClr val="tx1">
                      <a:lumMod val="75000"/>
                      <a:lumOff val="2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812151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인권과 사회복지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7812151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272112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436693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02425" y="1660211"/>
            <a:ext cx="438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인권에 기반한 사회복지 실천</a:t>
            </a:r>
            <a:endParaRPr lang="en-US" altLang="ko-KR" sz="28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956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827584" y="1412775"/>
            <a:ext cx="7517316" cy="48245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62448"/>
            <a:ext cx="9167700" cy="535016"/>
          </a:xfrm>
          <a:prstGeom prst="rect">
            <a:avLst/>
          </a:prstGeom>
        </p:spPr>
      </p:pic>
      <p:cxnSp>
        <p:nvCxnSpPr>
          <p:cNvPr id="8" name="직선 연결선 7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7812151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인권과 사회복지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7812151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272112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436693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  <p:sp>
        <p:nvSpPr>
          <p:cNvPr id="20" name="부제목 2"/>
          <p:cNvSpPr txBox="1">
            <a:spLocks/>
          </p:cNvSpPr>
          <p:nvPr/>
        </p:nvSpPr>
        <p:spPr>
          <a:xfrm>
            <a:off x="6156175" y="6249346"/>
            <a:ext cx="2304256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출처</a:t>
            </a:r>
            <a:r>
              <a:rPr lang="en-US" altLang="ko-KR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국가인권위원회</a:t>
            </a:r>
            <a:r>
              <a:rPr lang="en-US" altLang="ko-KR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2008 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355457" y="2998926"/>
            <a:ext cx="1529106" cy="72008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1787637" y="4681579"/>
            <a:ext cx="923361" cy="36068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stCxn id="65" idx="2"/>
          </p:cNvCxnSpPr>
          <p:nvPr/>
        </p:nvCxnSpPr>
        <p:spPr>
          <a:xfrm flipH="1">
            <a:off x="4196619" y="2711759"/>
            <a:ext cx="1875042" cy="658582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>
            <a:stCxn id="38" idx="7"/>
            <a:endCxn id="65" idx="4"/>
          </p:cNvCxnSpPr>
          <p:nvPr/>
        </p:nvCxnSpPr>
        <p:spPr>
          <a:xfrm flipV="1">
            <a:off x="6498392" y="3228075"/>
            <a:ext cx="89587" cy="142266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 flipH="1" flipV="1">
            <a:off x="3656351" y="4495109"/>
            <a:ext cx="2415310" cy="1096556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>
            <a:stCxn id="73" idx="3"/>
            <a:endCxn id="57" idx="4"/>
          </p:cNvCxnSpPr>
          <p:nvPr/>
        </p:nvCxnSpPr>
        <p:spPr>
          <a:xfrm flipV="1">
            <a:off x="7063597" y="4542115"/>
            <a:ext cx="563444" cy="833066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>
            <a:stCxn id="72" idx="1"/>
            <a:endCxn id="38" idx="6"/>
          </p:cNvCxnSpPr>
          <p:nvPr/>
        </p:nvCxnSpPr>
        <p:spPr>
          <a:xfrm flipH="1" flipV="1">
            <a:off x="6715456" y="3894379"/>
            <a:ext cx="360457" cy="54283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/>
          <p:cNvSpPr/>
          <p:nvPr/>
        </p:nvSpPr>
        <p:spPr>
          <a:xfrm>
            <a:off x="1032398" y="2516773"/>
            <a:ext cx="1126499" cy="112649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6071661" y="2195442"/>
            <a:ext cx="1032635" cy="103263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7" name="타원 56"/>
          <p:cNvSpPr/>
          <p:nvPr/>
        </p:nvSpPr>
        <p:spPr>
          <a:xfrm>
            <a:off x="7075913" y="3439863"/>
            <a:ext cx="1102255" cy="110225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5858492" y="4711383"/>
            <a:ext cx="1219884" cy="1219881"/>
          </a:xfrm>
          <a:prstGeom prst="ellipse">
            <a:avLst/>
          </a:prstGeom>
          <a:solidFill>
            <a:srgbClr val="404040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2422834" y="2939635"/>
            <a:ext cx="2302240" cy="230223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949922" y="3456059"/>
            <a:ext cx="1246697" cy="850962"/>
            <a:chOff x="-8707125" y="-1191645"/>
            <a:chExt cx="2279237" cy="1555748"/>
          </a:xfrm>
          <a:solidFill>
            <a:schemeClr val="bg1"/>
          </a:solidFill>
        </p:grpSpPr>
        <p:sp>
          <p:nvSpPr>
            <p:cNvPr id="44" name="Freeform 91"/>
            <p:cNvSpPr>
              <a:spLocks/>
            </p:cNvSpPr>
            <p:nvPr/>
          </p:nvSpPr>
          <p:spPr bwMode="auto">
            <a:xfrm>
              <a:off x="-8589651" y="-1185296"/>
              <a:ext cx="676275" cy="688973"/>
            </a:xfrm>
            <a:custGeom>
              <a:avLst/>
              <a:gdLst>
                <a:gd name="T0" fmla="*/ 426 w 426"/>
                <a:gd name="T1" fmla="*/ 218 h 434"/>
                <a:gd name="T2" fmla="*/ 422 w 426"/>
                <a:gd name="T3" fmla="*/ 260 h 434"/>
                <a:gd name="T4" fmla="*/ 410 w 426"/>
                <a:gd name="T5" fmla="*/ 302 h 434"/>
                <a:gd name="T6" fmla="*/ 390 w 426"/>
                <a:gd name="T7" fmla="*/ 338 h 434"/>
                <a:gd name="T8" fmla="*/ 364 w 426"/>
                <a:gd name="T9" fmla="*/ 370 h 434"/>
                <a:gd name="T10" fmla="*/ 332 w 426"/>
                <a:gd name="T11" fmla="*/ 396 h 434"/>
                <a:gd name="T12" fmla="*/ 296 w 426"/>
                <a:gd name="T13" fmla="*/ 416 h 434"/>
                <a:gd name="T14" fmla="*/ 256 w 426"/>
                <a:gd name="T15" fmla="*/ 430 h 434"/>
                <a:gd name="T16" fmla="*/ 212 w 426"/>
                <a:gd name="T17" fmla="*/ 434 h 434"/>
                <a:gd name="T18" fmla="*/ 190 w 426"/>
                <a:gd name="T19" fmla="*/ 432 h 434"/>
                <a:gd name="T20" fmla="*/ 150 w 426"/>
                <a:gd name="T21" fmla="*/ 424 h 434"/>
                <a:gd name="T22" fmla="*/ 110 w 426"/>
                <a:gd name="T23" fmla="*/ 408 h 434"/>
                <a:gd name="T24" fmla="*/ 76 w 426"/>
                <a:gd name="T25" fmla="*/ 384 h 434"/>
                <a:gd name="T26" fmla="*/ 48 w 426"/>
                <a:gd name="T27" fmla="*/ 354 h 434"/>
                <a:gd name="T28" fmla="*/ 24 w 426"/>
                <a:gd name="T29" fmla="*/ 320 h 434"/>
                <a:gd name="T30" fmla="*/ 8 w 426"/>
                <a:gd name="T31" fmla="*/ 282 h 434"/>
                <a:gd name="T32" fmla="*/ 0 w 426"/>
                <a:gd name="T33" fmla="*/ 240 h 434"/>
                <a:gd name="T34" fmla="*/ 0 w 426"/>
                <a:gd name="T35" fmla="*/ 218 h 434"/>
                <a:gd name="T36" fmla="*/ 4 w 426"/>
                <a:gd name="T37" fmla="*/ 174 h 434"/>
                <a:gd name="T38" fmla="*/ 16 w 426"/>
                <a:gd name="T39" fmla="*/ 132 h 434"/>
                <a:gd name="T40" fmla="*/ 36 w 426"/>
                <a:gd name="T41" fmla="*/ 96 h 434"/>
                <a:gd name="T42" fmla="*/ 62 w 426"/>
                <a:gd name="T43" fmla="*/ 64 h 434"/>
                <a:gd name="T44" fmla="*/ 94 w 426"/>
                <a:gd name="T45" fmla="*/ 38 h 434"/>
                <a:gd name="T46" fmla="*/ 130 w 426"/>
                <a:gd name="T47" fmla="*/ 18 h 434"/>
                <a:gd name="T48" fmla="*/ 170 w 426"/>
                <a:gd name="T49" fmla="*/ 6 h 434"/>
                <a:gd name="T50" fmla="*/ 212 w 426"/>
                <a:gd name="T51" fmla="*/ 0 h 434"/>
                <a:gd name="T52" fmla="*/ 234 w 426"/>
                <a:gd name="T53" fmla="*/ 2 h 434"/>
                <a:gd name="T54" fmla="*/ 276 w 426"/>
                <a:gd name="T55" fmla="*/ 10 h 434"/>
                <a:gd name="T56" fmla="*/ 314 w 426"/>
                <a:gd name="T57" fmla="*/ 26 h 434"/>
                <a:gd name="T58" fmla="*/ 348 w 426"/>
                <a:gd name="T59" fmla="*/ 50 h 434"/>
                <a:gd name="T60" fmla="*/ 378 w 426"/>
                <a:gd name="T61" fmla="*/ 80 h 434"/>
                <a:gd name="T62" fmla="*/ 400 w 426"/>
                <a:gd name="T63" fmla="*/ 114 h 434"/>
                <a:gd name="T64" fmla="*/ 416 w 426"/>
                <a:gd name="T65" fmla="*/ 152 h 434"/>
                <a:gd name="T66" fmla="*/ 424 w 426"/>
                <a:gd name="T67" fmla="*/ 194 h 434"/>
                <a:gd name="T68" fmla="*/ 426 w 426"/>
                <a:gd name="T69" fmla="*/ 21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6" h="434">
                  <a:moveTo>
                    <a:pt x="426" y="218"/>
                  </a:moveTo>
                  <a:lnTo>
                    <a:pt x="426" y="218"/>
                  </a:lnTo>
                  <a:lnTo>
                    <a:pt x="424" y="240"/>
                  </a:lnTo>
                  <a:lnTo>
                    <a:pt x="422" y="260"/>
                  </a:lnTo>
                  <a:lnTo>
                    <a:pt x="416" y="282"/>
                  </a:lnTo>
                  <a:lnTo>
                    <a:pt x="410" y="302"/>
                  </a:lnTo>
                  <a:lnTo>
                    <a:pt x="400" y="320"/>
                  </a:lnTo>
                  <a:lnTo>
                    <a:pt x="390" y="338"/>
                  </a:lnTo>
                  <a:lnTo>
                    <a:pt x="378" y="354"/>
                  </a:lnTo>
                  <a:lnTo>
                    <a:pt x="364" y="370"/>
                  </a:lnTo>
                  <a:lnTo>
                    <a:pt x="348" y="384"/>
                  </a:lnTo>
                  <a:lnTo>
                    <a:pt x="332" y="396"/>
                  </a:lnTo>
                  <a:lnTo>
                    <a:pt x="314" y="408"/>
                  </a:lnTo>
                  <a:lnTo>
                    <a:pt x="296" y="416"/>
                  </a:lnTo>
                  <a:lnTo>
                    <a:pt x="276" y="424"/>
                  </a:lnTo>
                  <a:lnTo>
                    <a:pt x="256" y="430"/>
                  </a:lnTo>
                  <a:lnTo>
                    <a:pt x="234" y="432"/>
                  </a:lnTo>
                  <a:lnTo>
                    <a:pt x="212" y="434"/>
                  </a:lnTo>
                  <a:lnTo>
                    <a:pt x="212" y="434"/>
                  </a:lnTo>
                  <a:lnTo>
                    <a:pt x="190" y="432"/>
                  </a:lnTo>
                  <a:lnTo>
                    <a:pt x="170" y="430"/>
                  </a:lnTo>
                  <a:lnTo>
                    <a:pt x="150" y="424"/>
                  </a:lnTo>
                  <a:lnTo>
                    <a:pt x="130" y="416"/>
                  </a:lnTo>
                  <a:lnTo>
                    <a:pt x="110" y="408"/>
                  </a:lnTo>
                  <a:lnTo>
                    <a:pt x="94" y="396"/>
                  </a:lnTo>
                  <a:lnTo>
                    <a:pt x="76" y="384"/>
                  </a:lnTo>
                  <a:lnTo>
                    <a:pt x="62" y="370"/>
                  </a:lnTo>
                  <a:lnTo>
                    <a:pt x="48" y="354"/>
                  </a:lnTo>
                  <a:lnTo>
                    <a:pt x="36" y="338"/>
                  </a:lnTo>
                  <a:lnTo>
                    <a:pt x="24" y="320"/>
                  </a:lnTo>
                  <a:lnTo>
                    <a:pt x="16" y="302"/>
                  </a:lnTo>
                  <a:lnTo>
                    <a:pt x="8" y="282"/>
                  </a:lnTo>
                  <a:lnTo>
                    <a:pt x="4" y="260"/>
                  </a:lnTo>
                  <a:lnTo>
                    <a:pt x="0" y="240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194"/>
                  </a:lnTo>
                  <a:lnTo>
                    <a:pt x="4" y="174"/>
                  </a:lnTo>
                  <a:lnTo>
                    <a:pt x="8" y="152"/>
                  </a:lnTo>
                  <a:lnTo>
                    <a:pt x="16" y="132"/>
                  </a:lnTo>
                  <a:lnTo>
                    <a:pt x="24" y="114"/>
                  </a:lnTo>
                  <a:lnTo>
                    <a:pt x="36" y="96"/>
                  </a:lnTo>
                  <a:lnTo>
                    <a:pt x="48" y="80"/>
                  </a:lnTo>
                  <a:lnTo>
                    <a:pt x="62" y="64"/>
                  </a:lnTo>
                  <a:lnTo>
                    <a:pt x="76" y="50"/>
                  </a:lnTo>
                  <a:lnTo>
                    <a:pt x="94" y="38"/>
                  </a:lnTo>
                  <a:lnTo>
                    <a:pt x="110" y="26"/>
                  </a:lnTo>
                  <a:lnTo>
                    <a:pt x="130" y="18"/>
                  </a:lnTo>
                  <a:lnTo>
                    <a:pt x="150" y="10"/>
                  </a:lnTo>
                  <a:lnTo>
                    <a:pt x="170" y="6"/>
                  </a:lnTo>
                  <a:lnTo>
                    <a:pt x="190" y="2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34" y="2"/>
                  </a:lnTo>
                  <a:lnTo>
                    <a:pt x="256" y="6"/>
                  </a:lnTo>
                  <a:lnTo>
                    <a:pt x="276" y="10"/>
                  </a:lnTo>
                  <a:lnTo>
                    <a:pt x="296" y="18"/>
                  </a:lnTo>
                  <a:lnTo>
                    <a:pt x="314" y="26"/>
                  </a:lnTo>
                  <a:lnTo>
                    <a:pt x="332" y="38"/>
                  </a:lnTo>
                  <a:lnTo>
                    <a:pt x="348" y="50"/>
                  </a:lnTo>
                  <a:lnTo>
                    <a:pt x="364" y="64"/>
                  </a:lnTo>
                  <a:lnTo>
                    <a:pt x="378" y="80"/>
                  </a:lnTo>
                  <a:lnTo>
                    <a:pt x="390" y="96"/>
                  </a:lnTo>
                  <a:lnTo>
                    <a:pt x="400" y="114"/>
                  </a:lnTo>
                  <a:lnTo>
                    <a:pt x="410" y="132"/>
                  </a:lnTo>
                  <a:lnTo>
                    <a:pt x="416" y="152"/>
                  </a:lnTo>
                  <a:lnTo>
                    <a:pt x="422" y="174"/>
                  </a:lnTo>
                  <a:lnTo>
                    <a:pt x="424" y="194"/>
                  </a:lnTo>
                  <a:lnTo>
                    <a:pt x="426" y="218"/>
                  </a:lnTo>
                  <a:lnTo>
                    <a:pt x="426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45" name="Freeform 92"/>
            <p:cNvSpPr>
              <a:spLocks/>
            </p:cNvSpPr>
            <p:nvPr/>
          </p:nvSpPr>
          <p:spPr bwMode="auto">
            <a:xfrm>
              <a:off x="-8707125" y="-474097"/>
              <a:ext cx="914401" cy="838200"/>
            </a:xfrm>
            <a:custGeom>
              <a:avLst/>
              <a:gdLst>
                <a:gd name="T0" fmla="*/ 402 w 576"/>
                <a:gd name="T1" fmla="*/ 24 h 528"/>
                <a:gd name="T2" fmla="*/ 350 w 576"/>
                <a:gd name="T3" fmla="*/ 8 h 528"/>
                <a:gd name="T4" fmla="*/ 296 w 576"/>
                <a:gd name="T5" fmla="*/ 0 h 528"/>
                <a:gd name="T6" fmla="*/ 296 w 576"/>
                <a:gd name="T7" fmla="*/ 0 h 528"/>
                <a:gd name="T8" fmla="*/ 294 w 576"/>
                <a:gd name="T9" fmla="*/ 0 h 528"/>
                <a:gd name="T10" fmla="*/ 288 w 576"/>
                <a:gd name="T11" fmla="*/ 0 h 528"/>
                <a:gd name="T12" fmla="*/ 282 w 576"/>
                <a:gd name="T13" fmla="*/ 0 h 528"/>
                <a:gd name="T14" fmla="*/ 280 w 576"/>
                <a:gd name="T15" fmla="*/ 0 h 528"/>
                <a:gd name="T16" fmla="*/ 254 w 576"/>
                <a:gd name="T17" fmla="*/ 2 h 528"/>
                <a:gd name="T18" fmla="*/ 200 w 576"/>
                <a:gd name="T19" fmla="*/ 14 h 528"/>
                <a:gd name="T20" fmla="*/ 176 w 576"/>
                <a:gd name="T21" fmla="*/ 24 h 528"/>
                <a:gd name="T22" fmla="*/ 142 w 576"/>
                <a:gd name="T23" fmla="*/ 40 h 528"/>
                <a:gd name="T24" fmla="*/ 114 w 576"/>
                <a:gd name="T25" fmla="*/ 60 h 528"/>
                <a:gd name="T26" fmla="*/ 70 w 576"/>
                <a:gd name="T27" fmla="*/ 108 h 528"/>
                <a:gd name="T28" fmla="*/ 38 w 576"/>
                <a:gd name="T29" fmla="*/ 166 h 528"/>
                <a:gd name="T30" fmla="*/ 16 w 576"/>
                <a:gd name="T31" fmla="*/ 228 h 528"/>
                <a:gd name="T32" fmla="*/ 4 w 576"/>
                <a:gd name="T33" fmla="*/ 290 h 528"/>
                <a:gd name="T34" fmla="*/ 0 w 576"/>
                <a:gd name="T35" fmla="*/ 350 h 528"/>
                <a:gd name="T36" fmla="*/ 4 w 576"/>
                <a:gd name="T37" fmla="*/ 448 h 528"/>
                <a:gd name="T38" fmla="*/ 6 w 576"/>
                <a:gd name="T39" fmla="*/ 508 h 528"/>
                <a:gd name="T40" fmla="*/ 12 w 576"/>
                <a:gd name="T41" fmla="*/ 520 h 528"/>
                <a:gd name="T42" fmla="*/ 24 w 576"/>
                <a:gd name="T43" fmla="*/ 526 h 528"/>
                <a:gd name="T44" fmla="*/ 280 w 576"/>
                <a:gd name="T45" fmla="*/ 528 h 528"/>
                <a:gd name="T46" fmla="*/ 296 w 576"/>
                <a:gd name="T47" fmla="*/ 528 h 528"/>
                <a:gd name="T48" fmla="*/ 552 w 576"/>
                <a:gd name="T49" fmla="*/ 526 h 528"/>
                <a:gd name="T50" fmla="*/ 560 w 576"/>
                <a:gd name="T51" fmla="*/ 524 h 528"/>
                <a:gd name="T52" fmla="*/ 568 w 576"/>
                <a:gd name="T53" fmla="*/ 516 h 528"/>
                <a:gd name="T54" fmla="*/ 574 w 576"/>
                <a:gd name="T55" fmla="*/ 448 h 528"/>
                <a:gd name="T56" fmla="*/ 576 w 576"/>
                <a:gd name="T57" fmla="*/ 404 h 528"/>
                <a:gd name="T58" fmla="*/ 574 w 576"/>
                <a:gd name="T59" fmla="*/ 320 h 528"/>
                <a:gd name="T60" fmla="*/ 568 w 576"/>
                <a:gd name="T61" fmla="*/ 258 h 528"/>
                <a:gd name="T62" fmla="*/ 552 w 576"/>
                <a:gd name="T63" fmla="*/ 196 h 528"/>
                <a:gd name="T64" fmla="*/ 526 w 576"/>
                <a:gd name="T65" fmla="*/ 136 h 528"/>
                <a:gd name="T66" fmla="*/ 486 w 576"/>
                <a:gd name="T67" fmla="*/ 84 h 528"/>
                <a:gd name="T68" fmla="*/ 448 w 576"/>
                <a:gd name="T69" fmla="*/ 50 h 528"/>
                <a:gd name="T70" fmla="*/ 418 w 576"/>
                <a:gd name="T71" fmla="*/ 32 h 528"/>
                <a:gd name="T72" fmla="*/ 402 w 576"/>
                <a:gd name="T73" fmla="*/ 2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" h="528">
                  <a:moveTo>
                    <a:pt x="402" y="24"/>
                  </a:moveTo>
                  <a:lnTo>
                    <a:pt x="402" y="24"/>
                  </a:lnTo>
                  <a:lnTo>
                    <a:pt x="376" y="14"/>
                  </a:lnTo>
                  <a:lnTo>
                    <a:pt x="350" y="8"/>
                  </a:lnTo>
                  <a:lnTo>
                    <a:pt x="324" y="2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54" y="2"/>
                  </a:lnTo>
                  <a:lnTo>
                    <a:pt x="226" y="8"/>
                  </a:lnTo>
                  <a:lnTo>
                    <a:pt x="200" y="14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58" y="32"/>
                  </a:lnTo>
                  <a:lnTo>
                    <a:pt x="142" y="40"/>
                  </a:lnTo>
                  <a:lnTo>
                    <a:pt x="128" y="50"/>
                  </a:lnTo>
                  <a:lnTo>
                    <a:pt x="114" y="60"/>
                  </a:lnTo>
                  <a:lnTo>
                    <a:pt x="90" y="84"/>
                  </a:lnTo>
                  <a:lnTo>
                    <a:pt x="70" y="108"/>
                  </a:lnTo>
                  <a:lnTo>
                    <a:pt x="52" y="136"/>
                  </a:lnTo>
                  <a:lnTo>
                    <a:pt x="38" y="166"/>
                  </a:lnTo>
                  <a:lnTo>
                    <a:pt x="26" y="196"/>
                  </a:lnTo>
                  <a:lnTo>
                    <a:pt x="16" y="228"/>
                  </a:lnTo>
                  <a:lnTo>
                    <a:pt x="10" y="258"/>
                  </a:lnTo>
                  <a:lnTo>
                    <a:pt x="4" y="290"/>
                  </a:lnTo>
                  <a:lnTo>
                    <a:pt x="2" y="320"/>
                  </a:lnTo>
                  <a:lnTo>
                    <a:pt x="0" y="350"/>
                  </a:lnTo>
                  <a:lnTo>
                    <a:pt x="0" y="404"/>
                  </a:lnTo>
                  <a:lnTo>
                    <a:pt x="4" y="448"/>
                  </a:lnTo>
                  <a:lnTo>
                    <a:pt x="6" y="508"/>
                  </a:lnTo>
                  <a:lnTo>
                    <a:pt x="6" y="508"/>
                  </a:lnTo>
                  <a:lnTo>
                    <a:pt x="8" y="516"/>
                  </a:lnTo>
                  <a:lnTo>
                    <a:pt x="12" y="520"/>
                  </a:lnTo>
                  <a:lnTo>
                    <a:pt x="18" y="524"/>
                  </a:lnTo>
                  <a:lnTo>
                    <a:pt x="24" y="526"/>
                  </a:lnTo>
                  <a:lnTo>
                    <a:pt x="280" y="528"/>
                  </a:lnTo>
                  <a:lnTo>
                    <a:pt x="280" y="528"/>
                  </a:lnTo>
                  <a:lnTo>
                    <a:pt x="288" y="528"/>
                  </a:lnTo>
                  <a:lnTo>
                    <a:pt x="296" y="528"/>
                  </a:lnTo>
                  <a:lnTo>
                    <a:pt x="296" y="528"/>
                  </a:lnTo>
                  <a:lnTo>
                    <a:pt x="552" y="526"/>
                  </a:lnTo>
                  <a:lnTo>
                    <a:pt x="552" y="526"/>
                  </a:lnTo>
                  <a:lnTo>
                    <a:pt x="560" y="524"/>
                  </a:lnTo>
                  <a:lnTo>
                    <a:pt x="564" y="520"/>
                  </a:lnTo>
                  <a:lnTo>
                    <a:pt x="568" y="516"/>
                  </a:lnTo>
                  <a:lnTo>
                    <a:pt x="570" y="508"/>
                  </a:lnTo>
                  <a:lnTo>
                    <a:pt x="574" y="448"/>
                  </a:lnTo>
                  <a:lnTo>
                    <a:pt x="574" y="448"/>
                  </a:lnTo>
                  <a:lnTo>
                    <a:pt x="576" y="404"/>
                  </a:lnTo>
                  <a:lnTo>
                    <a:pt x="576" y="350"/>
                  </a:lnTo>
                  <a:lnTo>
                    <a:pt x="574" y="320"/>
                  </a:lnTo>
                  <a:lnTo>
                    <a:pt x="572" y="290"/>
                  </a:lnTo>
                  <a:lnTo>
                    <a:pt x="568" y="258"/>
                  </a:lnTo>
                  <a:lnTo>
                    <a:pt x="560" y="228"/>
                  </a:lnTo>
                  <a:lnTo>
                    <a:pt x="552" y="196"/>
                  </a:lnTo>
                  <a:lnTo>
                    <a:pt x="540" y="166"/>
                  </a:lnTo>
                  <a:lnTo>
                    <a:pt x="526" y="136"/>
                  </a:lnTo>
                  <a:lnTo>
                    <a:pt x="508" y="108"/>
                  </a:lnTo>
                  <a:lnTo>
                    <a:pt x="486" y="84"/>
                  </a:lnTo>
                  <a:lnTo>
                    <a:pt x="462" y="60"/>
                  </a:lnTo>
                  <a:lnTo>
                    <a:pt x="448" y="50"/>
                  </a:lnTo>
                  <a:lnTo>
                    <a:pt x="434" y="40"/>
                  </a:lnTo>
                  <a:lnTo>
                    <a:pt x="418" y="32"/>
                  </a:lnTo>
                  <a:lnTo>
                    <a:pt x="402" y="24"/>
                  </a:lnTo>
                  <a:lnTo>
                    <a:pt x="4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46" name="Freeform 93"/>
            <p:cNvSpPr>
              <a:spLocks/>
            </p:cNvSpPr>
            <p:nvPr/>
          </p:nvSpPr>
          <p:spPr bwMode="auto">
            <a:xfrm>
              <a:off x="-7224813" y="-1191645"/>
              <a:ext cx="676275" cy="688975"/>
            </a:xfrm>
            <a:custGeom>
              <a:avLst/>
              <a:gdLst>
                <a:gd name="T0" fmla="*/ 426 w 426"/>
                <a:gd name="T1" fmla="*/ 216 h 434"/>
                <a:gd name="T2" fmla="*/ 422 w 426"/>
                <a:gd name="T3" fmla="*/ 260 h 434"/>
                <a:gd name="T4" fmla="*/ 410 w 426"/>
                <a:gd name="T5" fmla="*/ 300 h 434"/>
                <a:gd name="T6" fmla="*/ 390 w 426"/>
                <a:gd name="T7" fmla="*/ 338 h 434"/>
                <a:gd name="T8" fmla="*/ 364 w 426"/>
                <a:gd name="T9" fmla="*/ 370 h 434"/>
                <a:gd name="T10" fmla="*/ 332 w 426"/>
                <a:gd name="T11" fmla="*/ 396 h 434"/>
                <a:gd name="T12" fmla="*/ 296 w 426"/>
                <a:gd name="T13" fmla="*/ 416 h 434"/>
                <a:gd name="T14" fmla="*/ 256 w 426"/>
                <a:gd name="T15" fmla="*/ 428 h 434"/>
                <a:gd name="T16" fmla="*/ 212 w 426"/>
                <a:gd name="T17" fmla="*/ 434 h 434"/>
                <a:gd name="T18" fmla="*/ 190 w 426"/>
                <a:gd name="T19" fmla="*/ 432 h 434"/>
                <a:gd name="T20" fmla="*/ 150 w 426"/>
                <a:gd name="T21" fmla="*/ 424 h 434"/>
                <a:gd name="T22" fmla="*/ 110 w 426"/>
                <a:gd name="T23" fmla="*/ 406 h 434"/>
                <a:gd name="T24" fmla="*/ 76 w 426"/>
                <a:gd name="T25" fmla="*/ 384 h 434"/>
                <a:gd name="T26" fmla="*/ 48 w 426"/>
                <a:gd name="T27" fmla="*/ 354 h 434"/>
                <a:gd name="T28" fmla="*/ 24 w 426"/>
                <a:gd name="T29" fmla="*/ 320 h 434"/>
                <a:gd name="T30" fmla="*/ 8 w 426"/>
                <a:gd name="T31" fmla="*/ 280 h 434"/>
                <a:gd name="T32" fmla="*/ 0 w 426"/>
                <a:gd name="T33" fmla="*/ 238 h 434"/>
                <a:gd name="T34" fmla="*/ 0 w 426"/>
                <a:gd name="T35" fmla="*/ 216 h 434"/>
                <a:gd name="T36" fmla="*/ 4 w 426"/>
                <a:gd name="T37" fmla="*/ 172 h 434"/>
                <a:gd name="T38" fmla="*/ 16 w 426"/>
                <a:gd name="T39" fmla="*/ 132 h 434"/>
                <a:gd name="T40" fmla="*/ 36 w 426"/>
                <a:gd name="T41" fmla="*/ 96 h 434"/>
                <a:gd name="T42" fmla="*/ 62 w 426"/>
                <a:gd name="T43" fmla="*/ 64 h 434"/>
                <a:gd name="T44" fmla="*/ 94 w 426"/>
                <a:gd name="T45" fmla="*/ 36 h 434"/>
                <a:gd name="T46" fmla="*/ 130 w 426"/>
                <a:gd name="T47" fmla="*/ 18 h 434"/>
                <a:gd name="T48" fmla="*/ 170 w 426"/>
                <a:gd name="T49" fmla="*/ 4 h 434"/>
                <a:gd name="T50" fmla="*/ 212 w 426"/>
                <a:gd name="T51" fmla="*/ 0 h 434"/>
                <a:gd name="T52" fmla="*/ 234 w 426"/>
                <a:gd name="T53" fmla="*/ 2 h 434"/>
                <a:gd name="T54" fmla="*/ 276 w 426"/>
                <a:gd name="T55" fmla="*/ 10 h 434"/>
                <a:gd name="T56" fmla="*/ 314 w 426"/>
                <a:gd name="T57" fmla="*/ 26 h 434"/>
                <a:gd name="T58" fmla="*/ 348 w 426"/>
                <a:gd name="T59" fmla="*/ 50 h 434"/>
                <a:gd name="T60" fmla="*/ 378 w 426"/>
                <a:gd name="T61" fmla="*/ 78 h 434"/>
                <a:gd name="T62" fmla="*/ 400 w 426"/>
                <a:gd name="T63" fmla="*/ 114 h 434"/>
                <a:gd name="T64" fmla="*/ 416 w 426"/>
                <a:gd name="T65" fmla="*/ 152 h 434"/>
                <a:gd name="T66" fmla="*/ 424 w 426"/>
                <a:gd name="T67" fmla="*/ 194 h 434"/>
                <a:gd name="T68" fmla="*/ 426 w 426"/>
                <a:gd name="T69" fmla="*/ 21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6" h="434">
                  <a:moveTo>
                    <a:pt x="426" y="216"/>
                  </a:moveTo>
                  <a:lnTo>
                    <a:pt x="426" y="216"/>
                  </a:lnTo>
                  <a:lnTo>
                    <a:pt x="424" y="238"/>
                  </a:lnTo>
                  <a:lnTo>
                    <a:pt x="422" y="260"/>
                  </a:lnTo>
                  <a:lnTo>
                    <a:pt x="416" y="280"/>
                  </a:lnTo>
                  <a:lnTo>
                    <a:pt x="410" y="300"/>
                  </a:lnTo>
                  <a:lnTo>
                    <a:pt x="400" y="320"/>
                  </a:lnTo>
                  <a:lnTo>
                    <a:pt x="390" y="338"/>
                  </a:lnTo>
                  <a:lnTo>
                    <a:pt x="378" y="354"/>
                  </a:lnTo>
                  <a:lnTo>
                    <a:pt x="364" y="370"/>
                  </a:lnTo>
                  <a:lnTo>
                    <a:pt x="348" y="384"/>
                  </a:lnTo>
                  <a:lnTo>
                    <a:pt x="332" y="396"/>
                  </a:lnTo>
                  <a:lnTo>
                    <a:pt x="314" y="406"/>
                  </a:lnTo>
                  <a:lnTo>
                    <a:pt x="296" y="416"/>
                  </a:lnTo>
                  <a:lnTo>
                    <a:pt x="276" y="424"/>
                  </a:lnTo>
                  <a:lnTo>
                    <a:pt x="256" y="428"/>
                  </a:lnTo>
                  <a:lnTo>
                    <a:pt x="234" y="432"/>
                  </a:lnTo>
                  <a:lnTo>
                    <a:pt x="212" y="434"/>
                  </a:lnTo>
                  <a:lnTo>
                    <a:pt x="212" y="434"/>
                  </a:lnTo>
                  <a:lnTo>
                    <a:pt x="190" y="432"/>
                  </a:lnTo>
                  <a:lnTo>
                    <a:pt x="170" y="428"/>
                  </a:lnTo>
                  <a:lnTo>
                    <a:pt x="150" y="424"/>
                  </a:lnTo>
                  <a:lnTo>
                    <a:pt x="130" y="416"/>
                  </a:lnTo>
                  <a:lnTo>
                    <a:pt x="110" y="406"/>
                  </a:lnTo>
                  <a:lnTo>
                    <a:pt x="94" y="396"/>
                  </a:lnTo>
                  <a:lnTo>
                    <a:pt x="76" y="384"/>
                  </a:lnTo>
                  <a:lnTo>
                    <a:pt x="62" y="370"/>
                  </a:lnTo>
                  <a:lnTo>
                    <a:pt x="48" y="354"/>
                  </a:lnTo>
                  <a:lnTo>
                    <a:pt x="36" y="338"/>
                  </a:lnTo>
                  <a:lnTo>
                    <a:pt x="24" y="320"/>
                  </a:lnTo>
                  <a:lnTo>
                    <a:pt x="16" y="300"/>
                  </a:lnTo>
                  <a:lnTo>
                    <a:pt x="8" y="280"/>
                  </a:lnTo>
                  <a:lnTo>
                    <a:pt x="4" y="260"/>
                  </a:lnTo>
                  <a:lnTo>
                    <a:pt x="0" y="238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4"/>
                  </a:lnTo>
                  <a:lnTo>
                    <a:pt x="4" y="172"/>
                  </a:lnTo>
                  <a:lnTo>
                    <a:pt x="8" y="152"/>
                  </a:lnTo>
                  <a:lnTo>
                    <a:pt x="16" y="132"/>
                  </a:lnTo>
                  <a:lnTo>
                    <a:pt x="24" y="114"/>
                  </a:lnTo>
                  <a:lnTo>
                    <a:pt x="36" y="96"/>
                  </a:lnTo>
                  <a:lnTo>
                    <a:pt x="48" y="78"/>
                  </a:lnTo>
                  <a:lnTo>
                    <a:pt x="62" y="64"/>
                  </a:lnTo>
                  <a:lnTo>
                    <a:pt x="76" y="50"/>
                  </a:lnTo>
                  <a:lnTo>
                    <a:pt x="94" y="36"/>
                  </a:lnTo>
                  <a:lnTo>
                    <a:pt x="110" y="26"/>
                  </a:lnTo>
                  <a:lnTo>
                    <a:pt x="130" y="18"/>
                  </a:lnTo>
                  <a:lnTo>
                    <a:pt x="150" y="10"/>
                  </a:lnTo>
                  <a:lnTo>
                    <a:pt x="170" y="4"/>
                  </a:lnTo>
                  <a:lnTo>
                    <a:pt x="190" y="2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34" y="2"/>
                  </a:lnTo>
                  <a:lnTo>
                    <a:pt x="256" y="4"/>
                  </a:lnTo>
                  <a:lnTo>
                    <a:pt x="276" y="10"/>
                  </a:lnTo>
                  <a:lnTo>
                    <a:pt x="296" y="18"/>
                  </a:lnTo>
                  <a:lnTo>
                    <a:pt x="314" y="26"/>
                  </a:lnTo>
                  <a:lnTo>
                    <a:pt x="332" y="36"/>
                  </a:lnTo>
                  <a:lnTo>
                    <a:pt x="348" y="50"/>
                  </a:lnTo>
                  <a:lnTo>
                    <a:pt x="364" y="64"/>
                  </a:lnTo>
                  <a:lnTo>
                    <a:pt x="378" y="78"/>
                  </a:lnTo>
                  <a:lnTo>
                    <a:pt x="390" y="96"/>
                  </a:lnTo>
                  <a:lnTo>
                    <a:pt x="400" y="114"/>
                  </a:lnTo>
                  <a:lnTo>
                    <a:pt x="410" y="132"/>
                  </a:lnTo>
                  <a:lnTo>
                    <a:pt x="416" y="152"/>
                  </a:lnTo>
                  <a:lnTo>
                    <a:pt x="422" y="172"/>
                  </a:lnTo>
                  <a:lnTo>
                    <a:pt x="424" y="194"/>
                  </a:lnTo>
                  <a:lnTo>
                    <a:pt x="426" y="216"/>
                  </a:lnTo>
                  <a:lnTo>
                    <a:pt x="426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47" name="Freeform 94"/>
            <p:cNvSpPr>
              <a:spLocks/>
            </p:cNvSpPr>
            <p:nvPr/>
          </p:nvSpPr>
          <p:spPr bwMode="auto">
            <a:xfrm>
              <a:off x="-7342289" y="-480444"/>
              <a:ext cx="914401" cy="835024"/>
            </a:xfrm>
            <a:custGeom>
              <a:avLst/>
              <a:gdLst>
                <a:gd name="T0" fmla="*/ 402 w 576"/>
                <a:gd name="T1" fmla="*/ 24 h 526"/>
                <a:gd name="T2" fmla="*/ 350 w 576"/>
                <a:gd name="T3" fmla="*/ 6 h 526"/>
                <a:gd name="T4" fmla="*/ 296 w 576"/>
                <a:gd name="T5" fmla="*/ 0 h 526"/>
                <a:gd name="T6" fmla="*/ 296 w 576"/>
                <a:gd name="T7" fmla="*/ 0 h 526"/>
                <a:gd name="T8" fmla="*/ 294 w 576"/>
                <a:gd name="T9" fmla="*/ 0 h 526"/>
                <a:gd name="T10" fmla="*/ 288 w 576"/>
                <a:gd name="T11" fmla="*/ 0 h 526"/>
                <a:gd name="T12" fmla="*/ 282 w 576"/>
                <a:gd name="T13" fmla="*/ 0 h 526"/>
                <a:gd name="T14" fmla="*/ 280 w 576"/>
                <a:gd name="T15" fmla="*/ 0 h 526"/>
                <a:gd name="T16" fmla="*/ 254 w 576"/>
                <a:gd name="T17" fmla="*/ 2 h 526"/>
                <a:gd name="T18" fmla="*/ 200 w 576"/>
                <a:gd name="T19" fmla="*/ 14 h 526"/>
                <a:gd name="T20" fmla="*/ 176 w 576"/>
                <a:gd name="T21" fmla="*/ 24 h 526"/>
                <a:gd name="T22" fmla="*/ 142 w 576"/>
                <a:gd name="T23" fmla="*/ 40 h 526"/>
                <a:gd name="T24" fmla="*/ 114 w 576"/>
                <a:gd name="T25" fmla="*/ 60 h 526"/>
                <a:gd name="T26" fmla="*/ 70 w 576"/>
                <a:gd name="T27" fmla="*/ 108 h 526"/>
                <a:gd name="T28" fmla="*/ 38 w 576"/>
                <a:gd name="T29" fmla="*/ 164 h 526"/>
                <a:gd name="T30" fmla="*/ 16 w 576"/>
                <a:gd name="T31" fmla="*/ 226 h 526"/>
                <a:gd name="T32" fmla="*/ 4 w 576"/>
                <a:gd name="T33" fmla="*/ 290 h 526"/>
                <a:gd name="T34" fmla="*/ 0 w 576"/>
                <a:gd name="T35" fmla="*/ 350 h 526"/>
                <a:gd name="T36" fmla="*/ 4 w 576"/>
                <a:gd name="T37" fmla="*/ 448 h 526"/>
                <a:gd name="T38" fmla="*/ 6 w 576"/>
                <a:gd name="T39" fmla="*/ 508 h 526"/>
                <a:gd name="T40" fmla="*/ 12 w 576"/>
                <a:gd name="T41" fmla="*/ 520 h 526"/>
                <a:gd name="T42" fmla="*/ 24 w 576"/>
                <a:gd name="T43" fmla="*/ 526 h 526"/>
                <a:gd name="T44" fmla="*/ 280 w 576"/>
                <a:gd name="T45" fmla="*/ 526 h 526"/>
                <a:gd name="T46" fmla="*/ 296 w 576"/>
                <a:gd name="T47" fmla="*/ 526 h 526"/>
                <a:gd name="T48" fmla="*/ 552 w 576"/>
                <a:gd name="T49" fmla="*/ 526 h 526"/>
                <a:gd name="T50" fmla="*/ 560 w 576"/>
                <a:gd name="T51" fmla="*/ 524 h 526"/>
                <a:gd name="T52" fmla="*/ 570 w 576"/>
                <a:gd name="T53" fmla="*/ 514 h 526"/>
                <a:gd name="T54" fmla="*/ 574 w 576"/>
                <a:gd name="T55" fmla="*/ 448 h 526"/>
                <a:gd name="T56" fmla="*/ 576 w 576"/>
                <a:gd name="T57" fmla="*/ 404 h 526"/>
                <a:gd name="T58" fmla="*/ 576 w 576"/>
                <a:gd name="T59" fmla="*/ 320 h 526"/>
                <a:gd name="T60" fmla="*/ 568 w 576"/>
                <a:gd name="T61" fmla="*/ 258 h 526"/>
                <a:gd name="T62" fmla="*/ 552 w 576"/>
                <a:gd name="T63" fmla="*/ 196 h 526"/>
                <a:gd name="T64" fmla="*/ 526 w 576"/>
                <a:gd name="T65" fmla="*/ 136 h 526"/>
                <a:gd name="T66" fmla="*/ 486 w 576"/>
                <a:gd name="T67" fmla="*/ 82 h 526"/>
                <a:gd name="T68" fmla="*/ 448 w 576"/>
                <a:gd name="T69" fmla="*/ 50 h 526"/>
                <a:gd name="T70" fmla="*/ 418 w 576"/>
                <a:gd name="T71" fmla="*/ 32 h 526"/>
                <a:gd name="T72" fmla="*/ 402 w 576"/>
                <a:gd name="T73" fmla="*/ 2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" h="526">
                  <a:moveTo>
                    <a:pt x="402" y="24"/>
                  </a:moveTo>
                  <a:lnTo>
                    <a:pt x="402" y="24"/>
                  </a:lnTo>
                  <a:lnTo>
                    <a:pt x="376" y="14"/>
                  </a:lnTo>
                  <a:lnTo>
                    <a:pt x="350" y="6"/>
                  </a:lnTo>
                  <a:lnTo>
                    <a:pt x="324" y="2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94" y="0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54" y="2"/>
                  </a:lnTo>
                  <a:lnTo>
                    <a:pt x="228" y="6"/>
                  </a:lnTo>
                  <a:lnTo>
                    <a:pt x="200" y="14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58" y="32"/>
                  </a:lnTo>
                  <a:lnTo>
                    <a:pt x="142" y="40"/>
                  </a:lnTo>
                  <a:lnTo>
                    <a:pt x="128" y="50"/>
                  </a:lnTo>
                  <a:lnTo>
                    <a:pt x="114" y="60"/>
                  </a:lnTo>
                  <a:lnTo>
                    <a:pt x="90" y="82"/>
                  </a:lnTo>
                  <a:lnTo>
                    <a:pt x="70" y="108"/>
                  </a:lnTo>
                  <a:lnTo>
                    <a:pt x="52" y="136"/>
                  </a:lnTo>
                  <a:lnTo>
                    <a:pt x="38" y="164"/>
                  </a:lnTo>
                  <a:lnTo>
                    <a:pt x="26" y="196"/>
                  </a:lnTo>
                  <a:lnTo>
                    <a:pt x="16" y="226"/>
                  </a:lnTo>
                  <a:lnTo>
                    <a:pt x="10" y="258"/>
                  </a:lnTo>
                  <a:lnTo>
                    <a:pt x="4" y="290"/>
                  </a:lnTo>
                  <a:lnTo>
                    <a:pt x="2" y="320"/>
                  </a:lnTo>
                  <a:lnTo>
                    <a:pt x="0" y="350"/>
                  </a:lnTo>
                  <a:lnTo>
                    <a:pt x="0" y="404"/>
                  </a:lnTo>
                  <a:lnTo>
                    <a:pt x="4" y="448"/>
                  </a:lnTo>
                  <a:lnTo>
                    <a:pt x="6" y="508"/>
                  </a:lnTo>
                  <a:lnTo>
                    <a:pt x="6" y="508"/>
                  </a:lnTo>
                  <a:lnTo>
                    <a:pt x="8" y="514"/>
                  </a:lnTo>
                  <a:lnTo>
                    <a:pt x="12" y="520"/>
                  </a:lnTo>
                  <a:lnTo>
                    <a:pt x="18" y="524"/>
                  </a:lnTo>
                  <a:lnTo>
                    <a:pt x="24" y="526"/>
                  </a:lnTo>
                  <a:lnTo>
                    <a:pt x="280" y="526"/>
                  </a:lnTo>
                  <a:lnTo>
                    <a:pt x="280" y="526"/>
                  </a:lnTo>
                  <a:lnTo>
                    <a:pt x="288" y="526"/>
                  </a:lnTo>
                  <a:lnTo>
                    <a:pt x="296" y="526"/>
                  </a:lnTo>
                  <a:lnTo>
                    <a:pt x="296" y="526"/>
                  </a:lnTo>
                  <a:lnTo>
                    <a:pt x="552" y="526"/>
                  </a:lnTo>
                  <a:lnTo>
                    <a:pt x="552" y="526"/>
                  </a:lnTo>
                  <a:lnTo>
                    <a:pt x="560" y="524"/>
                  </a:lnTo>
                  <a:lnTo>
                    <a:pt x="566" y="520"/>
                  </a:lnTo>
                  <a:lnTo>
                    <a:pt x="570" y="514"/>
                  </a:lnTo>
                  <a:lnTo>
                    <a:pt x="570" y="508"/>
                  </a:lnTo>
                  <a:lnTo>
                    <a:pt x="574" y="448"/>
                  </a:lnTo>
                  <a:lnTo>
                    <a:pt x="574" y="448"/>
                  </a:lnTo>
                  <a:lnTo>
                    <a:pt x="576" y="404"/>
                  </a:lnTo>
                  <a:lnTo>
                    <a:pt x="576" y="350"/>
                  </a:lnTo>
                  <a:lnTo>
                    <a:pt x="576" y="320"/>
                  </a:lnTo>
                  <a:lnTo>
                    <a:pt x="572" y="290"/>
                  </a:lnTo>
                  <a:lnTo>
                    <a:pt x="568" y="258"/>
                  </a:lnTo>
                  <a:lnTo>
                    <a:pt x="560" y="226"/>
                  </a:lnTo>
                  <a:lnTo>
                    <a:pt x="552" y="196"/>
                  </a:lnTo>
                  <a:lnTo>
                    <a:pt x="540" y="164"/>
                  </a:lnTo>
                  <a:lnTo>
                    <a:pt x="526" y="136"/>
                  </a:lnTo>
                  <a:lnTo>
                    <a:pt x="508" y="108"/>
                  </a:lnTo>
                  <a:lnTo>
                    <a:pt x="486" y="82"/>
                  </a:lnTo>
                  <a:lnTo>
                    <a:pt x="462" y="60"/>
                  </a:lnTo>
                  <a:lnTo>
                    <a:pt x="448" y="50"/>
                  </a:lnTo>
                  <a:lnTo>
                    <a:pt x="434" y="40"/>
                  </a:lnTo>
                  <a:lnTo>
                    <a:pt x="418" y="32"/>
                  </a:lnTo>
                  <a:lnTo>
                    <a:pt x="402" y="24"/>
                  </a:lnTo>
                  <a:lnTo>
                    <a:pt x="4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48" name="Freeform 95"/>
            <p:cNvSpPr>
              <a:spLocks/>
            </p:cNvSpPr>
            <p:nvPr/>
          </p:nvSpPr>
          <p:spPr bwMode="auto">
            <a:xfrm>
              <a:off x="-7612290" y="-709045"/>
              <a:ext cx="174624" cy="177800"/>
            </a:xfrm>
            <a:custGeom>
              <a:avLst/>
              <a:gdLst>
                <a:gd name="T0" fmla="*/ 104 w 110"/>
                <a:gd name="T1" fmla="*/ 42 h 112"/>
                <a:gd name="T2" fmla="*/ 12 w 110"/>
                <a:gd name="T3" fmla="*/ 0 h 112"/>
                <a:gd name="T4" fmla="*/ 12 w 110"/>
                <a:gd name="T5" fmla="*/ 0 h 112"/>
                <a:gd name="T6" fmla="*/ 8 w 110"/>
                <a:gd name="T7" fmla="*/ 0 h 112"/>
                <a:gd name="T8" fmla="*/ 4 w 110"/>
                <a:gd name="T9" fmla="*/ 2 h 112"/>
                <a:gd name="T10" fmla="*/ 4 w 110"/>
                <a:gd name="T11" fmla="*/ 2 h 112"/>
                <a:gd name="T12" fmla="*/ 0 w 110"/>
                <a:gd name="T13" fmla="*/ 4 h 112"/>
                <a:gd name="T14" fmla="*/ 0 w 110"/>
                <a:gd name="T15" fmla="*/ 10 h 112"/>
                <a:gd name="T16" fmla="*/ 0 w 110"/>
                <a:gd name="T17" fmla="*/ 104 h 112"/>
                <a:gd name="T18" fmla="*/ 0 w 110"/>
                <a:gd name="T19" fmla="*/ 104 h 112"/>
                <a:gd name="T20" fmla="*/ 0 w 110"/>
                <a:gd name="T21" fmla="*/ 108 h 112"/>
                <a:gd name="T22" fmla="*/ 4 w 110"/>
                <a:gd name="T23" fmla="*/ 112 h 112"/>
                <a:gd name="T24" fmla="*/ 4 w 110"/>
                <a:gd name="T25" fmla="*/ 112 h 112"/>
                <a:gd name="T26" fmla="*/ 8 w 110"/>
                <a:gd name="T27" fmla="*/ 112 h 112"/>
                <a:gd name="T28" fmla="*/ 8 w 110"/>
                <a:gd name="T29" fmla="*/ 112 h 112"/>
                <a:gd name="T30" fmla="*/ 14 w 110"/>
                <a:gd name="T31" fmla="*/ 112 h 112"/>
                <a:gd name="T32" fmla="*/ 104 w 110"/>
                <a:gd name="T33" fmla="*/ 58 h 112"/>
                <a:gd name="T34" fmla="*/ 104 w 110"/>
                <a:gd name="T35" fmla="*/ 58 h 112"/>
                <a:gd name="T36" fmla="*/ 108 w 110"/>
                <a:gd name="T37" fmla="*/ 54 h 112"/>
                <a:gd name="T38" fmla="*/ 110 w 110"/>
                <a:gd name="T39" fmla="*/ 50 h 112"/>
                <a:gd name="T40" fmla="*/ 110 w 110"/>
                <a:gd name="T41" fmla="*/ 50 h 112"/>
                <a:gd name="T42" fmla="*/ 108 w 110"/>
                <a:gd name="T43" fmla="*/ 44 h 112"/>
                <a:gd name="T44" fmla="*/ 104 w 110"/>
                <a:gd name="T45" fmla="*/ 42 h 112"/>
                <a:gd name="T46" fmla="*/ 104 w 110"/>
                <a:gd name="T47" fmla="*/ 4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" h="112">
                  <a:moveTo>
                    <a:pt x="104" y="42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1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4" y="112"/>
                  </a:lnTo>
                  <a:lnTo>
                    <a:pt x="4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14" y="112"/>
                  </a:lnTo>
                  <a:lnTo>
                    <a:pt x="104" y="58"/>
                  </a:lnTo>
                  <a:lnTo>
                    <a:pt x="104" y="58"/>
                  </a:lnTo>
                  <a:lnTo>
                    <a:pt x="108" y="54"/>
                  </a:lnTo>
                  <a:lnTo>
                    <a:pt x="110" y="50"/>
                  </a:lnTo>
                  <a:lnTo>
                    <a:pt x="110" y="50"/>
                  </a:lnTo>
                  <a:lnTo>
                    <a:pt x="108" y="44"/>
                  </a:lnTo>
                  <a:lnTo>
                    <a:pt x="104" y="42"/>
                  </a:lnTo>
                  <a:lnTo>
                    <a:pt x="10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-7618639" y="-296297"/>
              <a:ext cx="171451" cy="177800"/>
            </a:xfrm>
            <a:custGeom>
              <a:avLst/>
              <a:gdLst>
                <a:gd name="T0" fmla="*/ 4 w 108"/>
                <a:gd name="T1" fmla="*/ 40 h 112"/>
                <a:gd name="T2" fmla="*/ 96 w 108"/>
                <a:gd name="T3" fmla="*/ 0 h 112"/>
                <a:gd name="T4" fmla="*/ 96 w 108"/>
                <a:gd name="T5" fmla="*/ 0 h 112"/>
                <a:gd name="T6" fmla="*/ 100 w 108"/>
                <a:gd name="T7" fmla="*/ 0 h 112"/>
                <a:gd name="T8" fmla="*/ 104 w 108"/>
                <a:gd name="T9" fmla="*/ 0 h 112"/>
                <a:gd name="T10" fmla="*/ 104 w 108"/>
                <a:gd name="T11" fmla="*/ 0 h 112"/>
                <a:gd name="T12" fmla="*/ 108 w 108"/>
                <a:gd name="T13" fmla="*/ 4 h 112"/>
                <a:gd name="T14" fmla="*/ 108 w 108"/>
                <a:gd name="T15" fmla="*/ 8 h 112"/>
                <a:gd name="T16" fmla="*/ 108 w 108"/>
                <a:gd name="T17" fmla="*/ 102 h 112"/>
                <a:gd name="T18" fmla="*/ 108 w 108"/>
                <a:gd name="T19" fmla="*/ 102 h 112"/>
                <a:gd name="T20" fmla="*/ 108 w 108"/>
                <a:gd name="T21" fmla="*/ 108 h 112"/>
                <a:gd name="T22" fmla="*/ 104 w 108"/>
                <a:gd name="T23" fmla="*/ 110 h 112"/>
                <a:gd name="T24" fmla="*/ 104 w 108"/>
                <a:gd name="T25" fmla="*/ 110 h 112"/>
                <a:gd name="T26" fmla="*/ 100 w 108"/>
                <a:gd name="T27" fmla="*/ 112 h 112"/>
                <a:gd name="T28" fmla="*/ 100 w 108"/>
                <a:gd name="T29" fmla="*/ 112 h 112"/>
                <a:gd name="T30" fmla="*/ 94 w 108"/>
                <a:gd name="T31" fmla="*/ 110 h 112"/>
                <a:gd name="T32" fmla="*/ 4 w 108"/>
                <a:gd name="T33" fmla="*/ 56 h 112"/>
                <a:gd name="T34" fmla="*/ 4 w 108"/>
                <a:gd name="T35" fmla="*/ 56 h 112"/>
                <a:gd name="T36" fmla="*/ 0 w 108"/>
                <a:gd name="T37" fmla="*/ 54 h 112"/>
                <a:gd name="T38" fmla="*/ 0 w 108"/>
                <a:gd name="T39" fmla="*/ 48 h 112"/>
                <a:gd name="T40" fmla="*/ 0 w 108"/>
                <a:gd name="T41" fmla="*/ 48 h 112"/>
                <a:gd name="T42" fmla="*/ 0 w 108"/>
                <a:gd name="T43" fmla="*/ 44 h 112"/>
                <a:gd name="T44" fmla="*/ 4 w 108"/>
                <a:gd name="T45" fmla="*/ 40 h 112"/>
                <a:gd name="T46" fmla="*/ 4 w 108"/>
                <a:gd name="T47" fmla="*/ 4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12">
                  <a:moveTo>
                    <a:pt x="4" y="4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8" y="4"/>
                  </a:lnTo>
                  <a:lnTo>
                    <a:pt x="108" y="8"/>
                  </a:lnTo>
                  <a:lnTo>
                    <a:pt x="108" y="102"/>
                  </a:lnTo>
                  <a:lnTo>
                    <a:pt x="108" y="102"/>
                  </a:lnTo>
                  <a:lnTo>
                    <a:pt x="108" y="108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0" y="112"/>
                  </a:lnTo>
                  <a:lnTo>
                    <a:pt x="100" y="112"/>
                  </a:lnTo>
                  <a:lnTo>
                    <a:pt x="94" y="11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2719373" y="4366138"/>
            <a:ext cx="16662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5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사회복지전문가</a:t>
            </a:r>
            <a:endParaRPr lang="en-US" altLang="ko-KR" sz="15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en-US" altLang="ko-KR" sz="15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15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 전문직</a:t>
            </a:r>
            <a:r>
              <a:rPr lang="en-US" altLang="ko-KR" sz="15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</a:p>
        </p:txBody>
      </p:sp>
      <p:sp>
        <p:nvSpPr>
          <p:cNvPr id="38" name="타원 37"/>
          <p:cNvSpPr/>
          <p:nvPr/>
        </p:nvSpPr>
        <p:spPr>
          <a:xfrm>
            <a:off x="5233249" y="3153277"/>
            <a:ext cx="1482207" cy="148220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76210" y="2633746"/>
            <a:ext cx="10388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인간의 </a:t>
            </a:r>
            <a:endParaRPr lang="en-US" altLang="ko-KR" sz="1300" dirty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3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기본적인 </a:t>
            </a:r>
            <a:endParaRPr lang="en-US" altLang="ko-KR" sz="13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3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사회적 욕구</a:t>
            </a:r>
            <a:endParaRPr lang="en-US" altLang="ko-KR" sz="13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3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충족</a:t>
            </a:r>
            <a:endParaRPr lang="en-US" altLang="ko-KR" sz="13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256543" y="2406321"/>
            <a:ext cx="7088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감수성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250857" y="3418231"/>
            <a:ext cx="1446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인권관점으로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500" dirty="0" err="1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수급권자의</a:t>
            </a:r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욕구와 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문제 파악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075913" y="3556247"/>
            <a:ext cx="11022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지원 사정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계획 수립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5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서비스제공</a:t>
            </a:r>
            <a:endParaRPr lang="en-US" altLang="ko-KR" sz="15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86182" y="5082793"/>
            <a:ext cx="1177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 </a:t>
            </a:r>
            <a:endParaRPr lang="en-US" altLang="ko-KR" sz="1600" dirty="0" smtClean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16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실천</a:t>
            </a:r>
            <a:endParaRPr lang="en-US" altLang="ko-KR" sz="1600" dirty="0">
              <a:solidFill>
                <a:srgbClr val="FFDB0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989965" y="4603505"/>
            <a:ext cx="1342742" cy="1342740"/>
            <a:chOff x="1206311" y="4051232"/>
            <a:chExt cx="1342742" cy="1342740"/>
          </a:xfrm>
        </p:grpSpPr>
        <p:sp>
          <p:nvSpPr>
            <p:cNvPr id="35" name="타원 34"/>
            <p:cNvSpPr/>
            <p:nvPr/>
          </p:nvSpPr>
          <p:spPr>
            <a:xfrm>
              <a:off x="1206311" y="4051232"/>
              <a:ext cx="1342742" cy="134274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1546403" y="4238248"/>
              <a:ext cx="662558" cy="551202"/>
            </a:xfrm>
            <a:custGeom>
              <a:avLst/>
              <a:gdLst>
                <a:gd name="T0" fmla="*/ 410 w 476"/>
                <a:gd name="T1" fmla="*/ 218 h 396"/>
                <a:gd name="T2" fmla="*/ 396 w 476"/>
                <a:gd name="T3" fmla="*/ 204 h 396"/>
                <a:gd name="T4" fmla="*/ 446 w 476"/>
                <a:gd name="T5" fmla="*/ 182 h 396"/>
                <a:gd name="T6" fmla="*/ 422 w 476"/>
                <a:gd name="T7" fmla="*/ 154 h 396"/>
                <a:gd name="T8" fmla="*/ 412 w 476"/>
                <a:gd name="T9" fmla="*/ 88 h 396"/>
                <a:gd name="T10" fmla="*/ 378 w 476"/>
                <a:gd name="T11" fmla="*/ 60 h 396"/>
                <a:gd name="T12" fmla="*/ 344 w 476"/>
                <a:gd name="T13" fmla="*/ 64 h 396"/>
                <a:gd name="T14" fmla="*/ 346 w 476"/>
                <a:gd name="T15" fmla="*/ 112 h 396"/>
                <a:gd name="T16" fmla="*/ 342 w 476"/>
                <a:gd name="T17" fmla="*/ 164 h 396"/>
                <a:gd name="T18" fmla="*/ 322 w 476"/>
                <a:gd name="T19" fmla="*/ 194 h 396"/>
                <a:gd name="T20" fmla="*/ 336 w 476"/>
                <a:gd name="T21" fmla="*/ 206 h 396"/>
                <a:gd name="T22" fmla="*/ 312 w 476"/>
                <a:gd name="T23" fmla="*/ 222 h 396"/>
                <a:gd name="T24" fmla="*/ 352 w 476"/>
                <a:gd name="T25" fmla="*/ 256 h 396"/>
                <a:gd name="T26" fmla="*/ 418 w 476"/>
                <a:gd name="T27" fmla="*/ 296 h 396"/>
                <a:gd name="T28" fmla="*/ 474 w 476"/>
                <a:gd name="T29" fmla="*/ 286 h 396"/>
                <a:gd name="T30" fmla="*/ 466 w 476"/>
                <a:gd name="T31" fmla="*/ 248 h 396"/>
                <a:gd name="T32" fmla="*/ 164 w 476"/>
                <a:gd name="T33" fmla="*/ 236 h 396"/>
                <a:gd name="T34" fmla="*/ 144 w 476"/>
                <a:gd name="T35" fmla="*/ 214 h 396"/>
                <a:gd name="T36" fmla="*/ 138 w 476"/>
                <a:gd name="T37" fmla="*/ 188 h 396"/>
                <a:gd name="T38" fmla="*/ 130 w 476"/>
                <a:gd name="T39" fmla="*/ 152 h 396"/>
                <a:gd name="T40" fmla="*/ 136 w 476"/>
                <a:gd name="T41" fmla="*/ 102 h 396"/>
                <a:gd name="T42" fmla="*/ 108 w 476"/>
                <a:gd name="T43" fmla="*/ 60 h 396"/>
                <a:gd name="T44" fmla="*/ 70 w 476"/>
                <a:gd name="T45" fmla="*/ 70 h 396"/>
                <a:gd name="T46" fmla="*/ 62 w 476"/>
                <a:gd name="T47" fmla="*/ 118 h 396"/>
                <a:gd name="T48" fmla="*/ 56 w 476"/>
                <a:gd name="T49" fmla="*/ 140 h 396"/>
                <a:gd name="T50" fmla="*/ 68 w 476"/>
                <a:gd name="T51" fmla="*/ 164 h 396"/>
                <a:gd name="T52" fmla="*/ 80 w 476"/>
                <a:gd name="T53" fmla="*/ 188 h 396"/>
                <a:gd name="T54" fmla="*/ 78 w 476"/>
                <a:gd name="T55" fmla="*/ 210 h 396"/>
                <a:gd name="T56" fmla="*/ 22 w 476"/>
                <a:gd name="T57" fmla="*/ 238 h 396"/>
                <a:gd name="T58" fmla="*/ 4 w 476"/>
                <a:gd name="T59" fmla="*/ 266 h 396"/>
                <a:gd name="T60" fmla="*/ 4 w 476"/>
                <a:gd name="T61" fmla="*/ 288 h 396"/>
                <a:gd name="T62" fmla="*/ 64 w 476"/>
                <a:gd name="T63" fmla="*/ 288 h 396"/>
                <a:gd name="T64" fmla="*/ 158 w 476"/>
                <a:gd name="T65" fmla="*/ 240 h 396"/>
                <a:gd name="T66" fmla="*/ 286 w 476"/>
                <a:gd name="T67" fmla="*/ 246 h 396"/>
                <a:gd name="T68" fmla="*/ 292 w 476"/>
                <a:gd name="T69" fmla="*/ 204 h 396"/>
                <a:gd name="T70" fmla="*/ 312 w 476"/>
                <a:gd name="T71" fmla="*/ 168 h 396"/>
                <a:gd name="T72" fmla="*/ 322 w 476"/>
                <a:gd name="T73" fmla="*/ 124 h 396"/>
                <a:gd name="T74" fmla="*/ 318 w 476"/>
                <a:gd name="T75" fmla="*/ 58 h 396"/>
                <a:gd name="T76" fmla="*/ 306 w 476"/>
                <a:gd name="T77" fmla="*/ 24 h 396"/>
                <a:gd name="T78" fmla="*/ 280 w 476"/>
                <a:gd name="T79" fmla="*/ 10 h 396"/>
                <a:gd name="T80" fmla="*/ 232 w 476"/>
                <a:gd name="T81" fmla="*/ 0 h 396"/>
                <a:gd name="T82" fmla="*/ 174 w 476"/>
                <a:gd name="T83" fmla="*/ 16 h 396"/>
                <a:gd name="T84" fmla="*/ 158 w 476"/>
                <a:gd name="T85" fmla="*/ 42 h 396"/>
                <a:gd name="T86" fmla="*/ 162 w 476"/>
                <a:gd name="T87" fmla="*/ 112 h 396"/>
                <a:gd name="T88" fmla="*/ 154 w 476"/>
                <a:gd name="T89" fmla="*/ 146 h 396"/>
                <a:gd name="T90" fmla="*/ 176 w 476"/>
                <a:gd name="T91" fmla="*/ 174 h 396"/>
                <a:gd name="T92" fmla="*/ 190 w 476"/>
                <a:gd name="T93" fmla="*/ 240 h 396"/>
                <a:gd name="T94" fmla="*/ 168 w 476"/>
                <a:gd name="T95" fmla="*/ 262 h 396"/>
                <a:gd name="T96" fmla="*/ 82 w 476"/>
                <a:gd name="T97" fmla="*/ 306 h 396"/>
                <a:gd name="T98" fmla="*/ 60 w 476"/>
                <a:gd name="T99" fmla="*/ 372 h 396"/>
                <a:gd name="T100" fmla="*/ 88 w 476"/>
                <a:gd name="T101" fmla="*/ 384 h 396"/>
                <a:gd name="T102" fmla="*/ 302 w 476"/>
                <a:gd name="T103" fmla="*/ 394 h 396"/>
                <a:gd name="T104" fmla="*/ 414 w 476"/>
                <a:gd name="T105" fmla="*/ 378 h 396"/>
                <a:gd name="T106" fmla="*/ 404 w 476"/>
                <a:gd name="T107" fmla="*/ 322 h 396"/>
                <a:gd name="T108" fmla="*/ 356 w 476"/>
                <a:gd name="T109" fmla="*/ 28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6" h="396">
                  <a:moveTo>
                    <a:pt x="462" y="244"/>
                  </a:moveTo>
                  <a:lnTo>
                    <a:pt x="462" y="244"/>
                  </a:lnTo>
                  <a:lnTo>
                    <a:pt x="452" y="238"/>
                  </a:lnTo>
                  <a:lnTo>
                    <a:pt x="438" y="230"/>
                  </a:lnTo>
                  <a:lnTo>
                    <a:pt x="410" y="218"/>
                  </a:lnTo>
                  <a:lnTo>
                    <a:pt x="410" y="218"/>
                  </a:lnTo>
                  <a:lnTo>
                    <a:pt x="402" y="214"/>
                  </a:lnTo>
                  <a:lnTo>
                    <a:pt x="398" y="210"/>
                  </a:lnTo>
                  <a:lnTo>
                    <a:pt x="396" y="206"/>
                  </a:lnTo>
                  <a:lnTo>
                    <a:pt x="396" y="204"/>
                  </a:lnTo>
                  <a:lnTo>
                    <a:pt x="396" y="196"/>
                  </a:lnTo>
                  <a:lnTo>
                    <a:pt x="396" y="196"/>
                  </a:lnTo>
                  <a:lnTo>
                    <a:pt x="424" y="192"/>
                  </a:lnTo>
                  <a:lnTo>
                    <a:pt x="434" y="188"/>
                  </a:lnTo>
                  <a:lnTo>
                    <a:pt x="446" y="182"/>
                  </a:lnTo>
                  <a:lnTo>
                    <a:pt x="446" y="182"/>
                  </a:lnTo>
                  <a:lnTo>
                    <a:pt x="438" y="178"/>
                  </a:lnTo>
                  <a:lnTo>
                    <a:pt x="430" y="172"/>
                  </a:lnTo>
                  <a:lnTo>
                    <a:pt x="426" y="164"/>
                  </a:lnTo>
                  <a:lnTo>
                    <a:pt x="422" y="154"/>
                  </a:lnTo>
                  <a:lnTo>
                    <a:pt x="418" y="132"/>
                  </a:lnTo>
                  <a:lnTo>
                    <a:pt x="416" y="110"/>
                  </a:lnTo>
                  <a:lnTo>
                    <a:pt x="416" y="110"/>
                  </a:lnTo>
                  <a:lnTo>
                    <a:pt x="414" y="98"/>
                  </a:lnTo>
                  <a:lnTo>
                    <a:pt x="412" y="88"/>
                  </a:lnTo>
                  <a:lnTo>
                    <a:pt x="408" y="80"/>
                  </a:lnTo>
                  <a:lnTo>
                    <a:pt x="402" y="74"/>
                  </a:lnTo>
                  <a:lnTo>
                    <a:pt x="396" y="68"/>
                  </a:lnTo>
                  <a:lnTo>
                    <a:pt x="386" y="64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66" y="60"/>
                  </a:lnTo>
                  <a:lnTo>
                    <a:pt x="354" y="60"/>
                  </a:lnTo>
                  <a:lnTo>
                    <a:pt x="344" y="64"/>
                  </a:lnTo>
                  <a:lnTo>
                    <a:pt x="344" y="64"/>
                  </a:lnTo>
                  <a:lnTo>
                    <a:pt x="340" y="100"/>
                  </a:lnTo>
                  <a:lnTo>
                    <a:pt x="340" y="100"/>
                  </a:lnTo>
                  <a:lnTo>
                    <a:pt x="340" y="102"/>
                  </a:lnTo>
                  <a:lnTo>
                    <a:pt x="340" y="102"/>
                  </a:lnTo>
                  <a:lnTo>
                    <a:pt x="346" y="112"/>
                  </a:lnTo>
                  <a:lnTo>
                    <a:pt x="348" y="124"/>
                  </a:lnTo>
                  <a:lnTo>
                    <a:pt x="348" y="138"/>
                  </a:lnTo>
                  <a:lnTo>
                    <a:pt x="346" y="152"/>
                  </a:lnTo>
                  <a:lnTo>
                    <a:pt x="346" y="152"/>
                  </a:lnTo>
                  <a:lnTo>
                    <a:pt x="342" y="164"/>
                  </a:lnTo>
                  <a:lnTo>
                    <a:pt x="338" y="174"/>
                  </a:lnTo>
                  <a:lnTo>
                    <a:pt x="330" y="184"/>
                  </a:lnTo>
                  <a:lnTo>
                    <a:pt x="322" y="192"/>
                  </a:lnTo>
                  <a:lnTo>
                    <a:pt x="322" y="192"/>
                  </a:lnTo>
                  <a:lnTo>
                    <a:pt x="322" y="194"/>
                  </a:lnTo>
                  <a:lnTo>
                    <a:pt x="322" y="194"/>
                  </a:lnTo>
                  <a:lnTo>
                    <a:pt x="336" y="196"/>
                  </a:lnTo>
                  <a:lnTo>
                    <a:pt x="336" y="204"/>
                  </a:lnTo>
                  <a:lnTo>
                    <a:pt x="336" y="204"/>
                  </a:lnTo>
                  <a:lnTo>
                    <a:pt x="336" y="206"/>
                  </a:lnTo>
                  <a:lnTo>
                    <a:pt x="334" y="210"/>
                  </a:lnTo>
                  <a:lnTo>
                    <a:pt x="330" y="214"/>
                  </a:lnTo>
                  <a:lnTo>
                    <a:pt x="324" y="218"/>
                  </a:lnTo>
                  <a:lnTo>
                    <a:pt x="324" y="218"/>
                  </a:lnTo>
                  <a:lnTo>
                    <a:pt x="312" y="222"/>
                  </a:lnTo>
                  <a:lnTo>
                    <a:pt x="312" y="236"/>
                  </a:lnTo>
                  <a:lnTo>
                    <a:pt x="312" y="236"/>
                  </a:lnTo>
                  <a:lnTo>
                    <a:pt x="318" y="240"/>
                  </a:lnTo>
                  <a:lnTo>
                    <a:pt x="318" y="240"/>
                  </a:lnTo>
                  <a:lnTo>
                    <a:pt x="352" y="256"/>
                  </a:lnTo>
                  <a:lnTo>
                    <a:pt x="380" y="268"/>
                  </a:lnTo>
                  <a:lnTo>
                    <a:pt x="400" y="280"/>
                  </a:lnTo>
                  <a:lnTo>
                    <a:pt x="412" y="288"/>
                  </a:lnTo>
                  <a:lnTo>
                    <a:pt x="412" y="288"/>
                  </a:lnTo>
                  <a:lnTo>
                    <a:pt x="418" y="296"/>
                  </a:lnTo>
                  <a:lnTo>
                    <a:pt x="418" y="296"/>
                  </a:lnTo>
                  <a:lnTo>
                    <a:pt x="452" y="292"/>
                  </a:lnTo>
                  <a:lnTo>
                    <a:pt x="470" y="288"/>
                  </a:lnTo>
                  <a:lnTo>
                    <a:pt x="470" y="288"/>
                  </a:lnTo>
                  <a:lnTo>
                    <a:pt x="474" y="286"/>
                  </a:lnTo>
                  <a:lnTo>
                    <a:pt x="476" y="282"/>
                  </a:lnTo>
                  <a:lnTo>
                    <a:pt x="476" y="282"/>
                  </a:lnTo>
                  <a:lnTo>
                    <a:pt x="472" y="266"/>
                  </a:lnTo>
                  <a:lnTo>
                    <a:pt x="468" y="252"/>
                  </a:lnTo>
                  <a:lnTo>
                    <a:pt x="466" y="248"/>
                  </a:lnTo>
                  <a:lnTo>
                    <a:pt x="462" y="244"/>
                  </a:lnTo>
                  <a:lnTo>
                    <a:pt x="462" y="244"/>
                  </a:lnTo>
                  <a:close/>
                  <a:moveTo>
                    <a:pt x="158" y="240"/>
                  </a:moveTo>
                  <a:lnTo>
                    <a:pt x="158" y="240"/>
                  </a:lnTo>
                  <a:lnTo>
                    <a:pt x="164" y="236"/>
                  </a:lnTo>
                  <a:lnTo>
                    <a:pt x="164" y="222"/>
                  </a:lnTo>
                  <a:lnTo>
                    <a:pt x="164" y="222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44" y="214"/>
                  </a:lnTo>
                  <a:lnTo>
                    <a:pt x="140" y="210"/>
                  </a:lnTo>
                  <a:lnTo>
                    <a:pt x="140" y="206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34" y="168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28" y="138"/>
                  </a:lnTo>
                  <a:lnTo>
                    <a:pt x="128" y="124"/>
                  </a:lnTo>
                  <a:lnTo>
                    <a:pt x="130" y="112"/>
                  </a:lnTo>
                  <a:lnTo>
                    <a:pt x="136" y="102"/>
                  </a:lnTo>
                  <a:lnTo>
                    <a:pt x="136" y="102"/>
                  </a:lnTo>
                  <a:lnTo>
                    <a:pt x="132" y="64"/>
                  </a:lnTo>
                  <a:lnTo>
                    <a:pt x="132" y="64"/>
                  </a:lnTo>
                  <a:lnTo>
                    <a:pt x="124" y="60"/>
                  </a:lnTo>
                  <a:lnTo>
                    <a:pt x="108" y="60"/>
                  </a:lnTo>
                  <a:lnTo>
                    <a:pt x="108" y="60"/>
                  </a:lnTo>
                  <a:lnTo>
                    <a:pt x="94" y="62"/>
                  </a:lnTo>
                  <a:lnTo>
                    <a:pt x="82" y="64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64" y="76"/>
                  </a:lnTo>
                  <a:lnTo>
                    <a:pt x="62" y="86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62" y="118"/>
                  </a:lnTo>
                  <a:lnTo>
                    <a:pt x="62" y="126"/>
                  </a:lnTo>
                  <a:lnTo>
                    <a:pt x="62" y="126"/>
                  </a:lnTo>
                  <a:lnTo>
                    <a:pt x="60" y="128"/>
                  </a:lnTo>
                  <a:lnTo>
                    <a:pt x="58" y="134"/>
                  </a:lnTo>
                  <a:lnTo>
                    <a:pt x="56" y="140"/>
                  </a:lnTo>
                  <a:lnTo>
                    <a:pt x="58" y="148"/>
                  </a:lnTo>
                  <a:lnTo>
                    <a:pt x="58" y="148"/>
                  </a:lnTo>
                  <a:lnTo>
                    <a:pt x="60" y="154"/>
                  </a:lnTo>
                  <a:lnTo>
                    <a:pt x="64" y="160"/>
                  </a:lnTo>
                  <a:lnTo>
                    <a:pt x="68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74" y="174"/>
                  </a:lnTo>
                  <a:lnTo>
                    <a:pt x="76" y="182"/>
                  </a:lnTo>
                  <a:lnTo>
                    <a:pt x="80" y="188"/>
                  </a:lnTo>
                  <a:lnTo>
                    <a:pt x="80" y="188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80" y="206"/>
                  </a:lnTo>
                  <a:lnTo>
                    <a:pt x="78" y="210"/>
                  </a:lnTo>
                  <a:lnTo>
                    <a:pt x="74" y="214"/>
                  </a:lnTo>
                  <a:lnTo>
                    <a:pt x="66" y="218"/>
                  </a:lnTo>
                  <a:lnTo>
                    <a:pt x="66" y="218"/>
                  </a:lnTo>
                  <a:lnTo>
                    <a:pt x="38" y="230"/>
                  </a:lnTo>
                  <a:lnTo>
                    <a:pt x="22" y="238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10" y="248"/>
                  </a:lnTo>
                  <a:lnTo>
                    <a:pt x="8" y="252"/>
                  </a:lnTo>
                  <a:lnTo>
                    <a:pt x="4" y="266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2" y="286"/>
                  </a:lnTo>
                  <a:lnTo>
                    <a:pt x="4" y="288"/>
                  </a:lnTo>
                  <a:lnTo>
                    <a:pt x="4" y="288"/>
                  </a:lnTo>
                  <a:lnTo>
                    <a:pt x="24" y="292"/>
                  </a:lnTo>
                  <a:lnTo>
                    <a:pt x="58" y="296"/>
                  </a:lnTo>
                  <a:lnTo>
                    <a:pt x="58" y="296"/>
                  </a:lnTo>
                  <a:lnTo>
                    <a:pt x="64" y="288"/>
                  </a:lnTo>
                  <a:lnTo>
                    <a:pt x="64" y="288"/>
                  </a:lnTo>
                  <a:lnTo>
                    <a:pt x="74" y="282"/>
                  </a:lnTo>
                  <a:lnTo>
                    <a:pt x="86" y="274"/>
                  </a:lnTo>
                  <a:lnTo>
                    <a:pt x="118" y="258"/>
                  </a:lnTo>
                  <a:lnTo>
                    <a:pt x="158" y="240"/>
                  </a:lnTo>
                  <a:lnTo>
                    <a:pt x="158" y="240"/>
                  </a:lnTo>
                  <a:close/>
                  <a:moveTo>
                    <a:pt x="308" y="262"/>
                  </a:moveTo>
                  <a:lnTo>
                    <a:pt x="308" y="262"/>
                  </a:lnTo>
                  <a:lnTo>
                    <a:pt x="296" y="256"/>
                  </a:lnTo>
                  <a:lnTo>
                    <a:pt x="290" y="250"/>
                  </a:lnTo>
                  <a:lnTo>
                    <a:pt x="286" y="246"/>
                  </a:lnTo>
                  <a:lnTo>
                    <a:pt x="286" y="240"/>
                  </a:lnTo>
                  <a:lnTo>
                    <a:pt x="286" y="240"/>
                  </a:lnTo>
                  <a:lnTo>
                    <a:pt x="286" y="214"/>
                  </a:lnTo>
                  <a:lnTo>
                    <a:pt x="286" y="214"/>
                  </a:lnTo>
                  <a:lnTo>
                    <a:pt x="292" y="204"/>
                  </a:lnTo>
                  <a:lnTo>
                    <a:pt x="296" y="192"/>
                  </a:lnTo>
                  <a:lnTo>
                    <a:pt x="300" y="174"/>
                  </a:lnTo>
                  <a:lnTo>
                    <a:pt x="300" y="174"/>
                  </a:lnTo>
                  <a:lnTo>
                    <a:pt x="306" y="174"/>
                  </a:lnTo>
                  <a:lnTo>
                    <a:pt x="312" y="168"/>
                  </a:lnTo>
                  <a:lnTo>
                    <a:pt x="318" y="158"/>
                  </a:lnTo>
                  <a:lnTo>
                    <a:pt x="322" y="146"/>
                  </a:lnTo>
                  <a:lnTo>
                    <a:pt x="322" y="146"/>
                  </a:lnTo>
                  <a:lnTo>
                    <a:pt x="324" y="134"/>
                  </a:lnTo>
                  <a:lnTo>
                    <a:pt x="322" y="124"/>
                  </a:lnTo>
                  <a:lnTo>
                    <a:pt x="320" y="116"/>
                  </a:lnTo>
                  <a:lnTo>
                    <a:pt x="314" y="112"/>
                  </a:lnTo>
                  <a:lnTo>
                    <a:pt x="314" y="112"/>
                  </a:lnTo>
                  <a:lnTo>
                    <a:pt x="316" y="92"/>
                  </a:lnTo>
                  <a:lnTo>
                    <a:pt x="318" y="58"/>
                  </a:lnTo>
                  <a:lnTo>
                    <a:pt x="318" y="58"/>
                  </a:lnTo>
                  <a:lnTo>
                    <a:pt x="316" y="42"/>
                  </a:lnTo>
                  <a:lnTo>
                    <a:pt x="314" y="34"/>
                  </a:lnTo>
                  <a:lnTo>
                    <a:pt x="312" y="28"/>
                  </a:lnTo>
                  <a:lnTo>
                    <a:pt x="306" y="24"/>
                  </a:lnTo>
                  <a:lnTo>
                    <a:pt x="302" y="20"/>
                  </a:lnTo>
                  <a:lnTo>
                    <a:pt x="294" y="18"/>
                  </a:lnTo>
                  <a:lnTo>
                    <a:pt x="286" y="16"/>
                  </a:lnTo>
                  <a:lnTo>
                    <a:pt x="286" y="16"/>
                  </a:lnTo>
                  <a:lnTo>
                    <a:pt x="280" y="10"/>
                  </a:lnTo>
                  <a:lnTo>
                    <a:pt x="272" y="4"/>
                  </a:lnTo>
                  <a:lnTo>
                    <a:pt x="260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32" y="0"/>
                  </a:lnTo>
                  <a:lnTo>
                    <a:pt x="224" y="2"/>
                  </a:lnTo>
                  <a:lnTo>
                    <a:pt x="208" y="8"/>
                  </a:lnTo>
                  <a:lnTo>
                    <a:pt x="192" y="14"/>
                  </a:lnTo>
                  <a:lnTo>
                    <a:pt x="182" y="16"/>
                  </a:lnTo>
                  <a:lnTo>
                    <a:pt x="174" y="16"/>
                  </a:lnTo>
                  <a:lnTo>
                    <a:pt x="174" y="16"/>
                  </a:lnTo>
                  <a:lnTo>
                    <a:pt x="170" y="18"/>
                  </a:lnTo>
                  <a:lnTo>
                    <a:pt x="166" y="20"/>
                  </a:lnTo>
                  <a:lnTo>
                    <a:pt x="160" y="30"/>
                  </a:lnTo>
                  <a:lnTo>
                    <a:pt x="158" y="42"/>
                  </a:lnTo>
                  <a:lnTo>
                    <a:pt x="158" y="58"/>
                  </a:lnTo>
                  <a:lnTo>
                    <a:pt x="158" y="58"/>
                  </a:lnTo>
                  <a:lnTo>
                    <a:pt x="160" y="94"/>
                  </a:lnTo>
                  <a:lnTo>
                    <a:pt x="162" y="112"/>
                  </a:lnTo>
                  <a:lnTo>
                    <a:pt x="162" y="112"/>
                  </a:lnTo>
                  <a:lnTo>
                    <a:pt x="156" y="116"/>
                  </a:lnTo>
                  <a:lnTo>
                    <a:pt x="154" y="124"/>
                  </a:lnTo>
                  <a:lnTo>
                    <a:pt x="152" y="134"/>
                  </a:lnTo>
                  <a:lnTo>
                    <a:pt x="154" y="146"/>
                  </a:lnTo>
                  <a:lnTo>
                    <a:pt x="154" y="146"/>
                  </a:lnTo>
                  <a:lnTo>
                    <a:pt x="158" y="158"/>
                  </a:lnTo>
                  <a:lnTo>
                    <a:pt x="164" y="168"/>
                  </a:lnTo>
                  <a:lnTo>
                    <a:pt x="170" y="174"/>
                  </a:lnTo>
                  <a:lnTo>
                    <a:pt x="176" y="174"/>
                  </a:lnTo>
                  <a:lnTo>
                    <a:pt x="176" y="174"/>
                  </a:lnTo>
                  <a:lnTo>
                    <a:pt x="180" y="192"/>
                  </a:lnTo>
                  <a:lnTo>
                    <a:pt x="184" y="204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190" y="240"/>
                  </a:lnTo>
                  <a:lnTo>
                    <a:pt x="190" y="240"/>
                  </a:lnTo>
                  <a:lnTo>
                    <a:pt x="188" y="246"/>
                  </a:lnTo>
                  <a:lnTo>
                    <a:pt x="186" y="250"/>
                  </a:lnTo>
                  <a:lnTo>
                    <a:pt x="180" y="256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20" y="284"/>
                  </a:lnTo>
                  <a:lnTo>
                    <a:pt x="96" y="296"/>
                  </a:lnTo>
                  <a:lnTo>
                    <a:pt x="82" y="306"/>
                  </a:lnTo>
                  <a:lnTo>
                    <a:pt x="82" y="306"/>
                  </a:lnTo>
                  <a:lnTo>
                    <a:pt x="76" y="314"/>
                  </a:lnTo>
                  <a:lnTo>
                    <a:pt x="72" y="322"/>
                  </a:lnTo>
                  <a:lnTo>
                    <a:pt x="64" y="344"/>
                  </a:lnTo>
                  <a:lnTo>
                    <a:pt x="60" y="362"/>
                  </a:lnTo>
                  <a:lnTo>
                    <a:pt x="60" y="372"/>
                  </a:lnTo>
                  <a:lnTo>
                    <a:pt x="60" y="372"/>
                  </a:lnTo>
                  <a:lnTo>
                    <a:pt x="62" y="378"/>
                  </a:lnTo>
                  <a:lnTo>
                    <a:pt x="66" y="380"/>
                  </a:lnTo>
                  <a:lnTo>
                    <a:pt x="66" y="380"/>
                  </a:lnTo>
                  <a:lnTo>
                    <a:pt x="88" y="384"/>
                  </a:lnTo>
                  <a:lnTo>
                    <a:pt x="122" y="390"/>
                  </a:lnTo>
                  <a:lnTo>
                    <a:pt x="172" y="394"/>
                  </a:lnTo>
                  <a:lnTo>
                    <a:pt x="238" y="396"/>
                  </a:lnTo>
                  <a:lnTo>
                    <a:pt x="238" y="396"/>
                  </a:lnTo>
                  <a:lnTo>
                    <a:pt x="302" y="394"/>
                  </a:lnTo>
                  <a:lnTo>
                    <a:pt x="354" y="390"/>
                  </a:lnTo>
                  <a:lnTo>
                    <a:pt x="388" y="384"/>
                  </a:lnTo>
                  <a:lnTo>
                    <a:pt x="408" y="380"/>
                  </a:lnTo>
                  <a:lnTo>
                    <a:pt x="408" y="380"/>
                  </a:lnTo>
                  <a:lnTo>
                    <a:pt x="414" y="378"/>
                  </a:lnTo>
                  <a:lnTo>
                    <a:pt x="416" y="372"/>
                  </a:lnTo>
                  <a:lnTo>
                    <a:pt x="416" y="372"/>
                  </a:lnTo>
                  <a:lnTo>
                    <a:pt x="414" y="362"/>
                  </a:lnTo>
                  <a:lnTo>
                    <a:pt x="412" y="344"/>
                  </a:lnTo>
                  <a:lnTo>
                    <a:pt x="404" y="322"/>
                  </a:lnTo>
                  <a:lnTo>
                    <a:pt x="400" y="314"/>
                  </a:lnTo>
                  <a:lnTo>
                    <a:pt x="394" y="306"/>
                  </a:lnTo>
                  <a:lnTo>
                    <a:pt x="394" y="306"/>
                  </a:lnTo>
                  <a:lnTo>
                    <a:pt x="380" y="296"/>
                  </a:lnTo>
                  <a:lnTo>
                    <a:pt x="356" y="284"/>
                  </a:lnTo>
                  <a:lnTo>
                    <a:pt x="308" y="262"/>
                  </a:lnTo>
                  <a:lnTo>
                    <a:pt x="308" y="262"/>
                  </a:lnTo>
                  <a:close/>
                </a:path>
              </a:pathLst>
            </a:custGeom>
            <a:solidFill>
              <a:srgbClr val="FFDB0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87506" y="4774630"/>
              <a:ext cx="81304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300" dirty="0" smtClean="0">
                  <a:solidFill>
                    <a:srgbClr val="FFDB0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인권증진</a:t>
              </a:r>
              <a:endParaRPr lang="en-US" altLang="ko-KR" sz="13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/>
              <a:r>
                <a:rPr lang="ko-KR" altLang="en-US" sz="1300" dirty="0" smtClean="0">
                  <a:solidFill>
                    <a:srgbClr val="FFDB0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보호</a:t>
              </a:r>
              <a:endParaRPr lang="en-US" altLang="ko-KR" sz="1300" dirty="0" smtClean="0">
                <a:solidFill>
                  <a:srgbClr val="FFDB0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925313" y="1730544"/>
            <a:ext cx="5670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 전문직은 인권 전문직</a:t>
            </a:r>
            <a:r>
              <a:rPr lang="en-US" altLang="ko-KR" sz="2800" dirty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!</a:t>
            </a:r>
            <a:endParaRPr lang="en-US" altLang="ko-KR" sz="28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27584" y="6943198"/>
            <a:ext cx="7516535" cy="2416385"/>
          </a:xfrm>
          <a:prstGeom prst="rect">
            <a:avLst/>
          </a:prstGeom>
          <a:solidFill>
            <a:schemeClr val="accent6"/>
          </a:solidFill>
        </p:spPr>
        <p:txBody>
          <a:bodyPr wrap="square" lIns="0" tIns="180000" rIns="0" bIns="180000" rtlCol="0">
            <a:spAutoFit/>
          </a:bodyPr>
          <a:lstStyle/>
          <a:p>
            <a:pPr algn="ctr" fontAlgn="base">
              <a:lnSpc>
                <a:spcPct val="130000"/>
              </a:lnSpc>
            </a:pPr>
            <a:r>
              <a:rPr lang="ko-KR" altLang="en-US" sz="1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사회복지전문가는 </a:t>
            </a:r>
            <a:endParaRPr lang="en-US" altLang="ko-KR" sz="16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>
              <a:lnSpc>
                <a:spcPct val="130000"/>
              </a:lnSpc>
            </a:pPr>
            <a:r>
              <a:rPr lang="ko-KR" altLang="en-US" sz="1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인권을 </a:t>
            </a:r>
            <a:r>
              <a:rPr lang="ko-KR" altLang="en-US" sz="16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증진 및 보호하며 인간의 기본적인 사회적 욕구를 충족시키기 </a:t>
            </a:r>
            <a:r>
              <a:rPr lang="ko-KR" altLang="en-US" sz="1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위해</a:t>
            </a:r>
            <a:endParaRPr lang="en-US" altLang="ko-KR" sz="16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>
              <a:lnSpc>
                <a:spcPct val="130000"/>
              </a:lnSpc>
            </a:pPr>
            <a:r>
              <a:rPr lang="ko-KR" altLang="en-US" sz="1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6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확실하고 충분하게 </a:t>
            </a:r>
            <a:r>
              <a:rPr lang="ko-KR" altLang="en-US" sz="1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관여해야 합니다</a:t>
            </a:r>
            <a:r>
              <a:rPr lang="en-US" altLang="ko-KR" sz="1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  <a:p>
            <a:pPr algn="ctr" fontAlgn="base"/>
            <a:endParaRPr lang="en-US" altLang="ko-KR" sz="150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/>
            <a:r>
              <a:rPr lang="ko-KR" altLang="en-US" sz="28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 </a:t>
            </a:r>
            <a:r>
              <a:rPr lang="ko-KR" altLang="en-US" sz="28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실천과 인권은 </a:t>
            </a:r>
            <a:endParaRPr lang="en-US" altLang="ko-KR" sz="2800" dirty="0" smtClean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/>
            <a:r>
              <a:rPr lang="ko-KR" altLang="en-US" sz="28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상호보완적인 </a:t>
            </a:r>
            <a:r>
              <a:rPr lang="ko-KR" altLang="en-US" sz="28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관계</a:t>
            </a:r>
            <a:endParaRPr lang="en-US" altLang="ko-KR" sz="28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363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24561 L 0.00174 -0.5358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5" grpId="0" animBg="1"/>
      <p:bldP spid="57" grpId="0" animBg="1"/>
      <p:bldP spid="50" grpId="0" animBg="1"/>
      <p:bldP spid="41" grpId="0" animBg="1"/>
      <p:bldP spid="43" grpId="0"/>
      <p:bldP spid="38" grpId="0" animBg="1"/>
      <p:bldP spid="40" grpId="0"/>
      <p:bldP spid="70" grpId="0"/>
      <p:bldP spid="71" grpId="0"/>
      <p:bldP spid="72" grpId="0"/>
      <p:bldP spid="73" grpId="0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2"/>
          <a:stretch/>
        </p:blipFill>
        <p:spPr>
          <a:xfrm>
            <a:off x="813732" y="1412775"/>
            <a:ext cx="7516536" cy="482453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5" name="직사각형 14"/>
          <p:cNvSpPr/>
          <p:nvPr/>
        </p:nvSpPr>
        <p:spPr>
          <a:xfrm>
            <a:off x="971600" y="1628800"/>
            <a:ext cx="7215042" cy="4464496"/>
          </a:xfrm>
          <a:prstGeom prst="rect">
            <a:avLst/>
          </a:prstGeom>
          <a:gradFill>
            <a:gsLst>
              <a:gs pos="27000">
                <a:schemeClr val="bg1">
                  <a:alpha val="62000"/>
                </a:schemeClr>
              </a:gs>
              <a:gs pos="93000">
                <a:schemeClr val="bg1">
                  <a:alpha val="73000"/>
                </a:schemeClr>
              </a:gs>
            </a:gsLst>
            <a:lin ang="16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43608" y="1906296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노인복지시설 종사자는 </a:t>
            </a:r>
            <a:endParaRPr lang="en-US" altLang="ko-KR" sz="3200" dirty="0" smtClean="0">
              <a:solidFill>
                <a:schemeClr val="accent6">
                  <a:lumMod val="7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 fontAlgn="base"/>
            <a:r>
              <a:rPr lang="ko-KR" altLang="en-US" sz="3200" dirty="0" err="1" smtClean="0"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인권옹호자</a:t>
            </a:r>
            <a:endParaRPr lang="en-US" altLang="ko-KR" sz="3200" dirty="0"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44686" y="3335259"/>
            <a:ext cx="6710986" cy="50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노인복지시설은 </a:t>
            </a:r>
            <a:r>
              <a:rPr lang="ko-KR" altLang="en-US" sz="2000" dirty="0">
                <a:solidFill>
                  <a:schemeClr val="tx2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어르신들의 인권을 구현하는 사회복지 </a:t>
            </a: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현장</a:t>
            </a:r>
            <a:endParaRPr lang="ko-KR" altLang="en-US" sz="2000" dirty="0">
              <a:solidFill>
                <a:schemeClr val="tx2">
                  <a:lumMod val="7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259632" y="3899469"/>
            <a:ext cx="6559285" cy="521755"/>
          </a:xfrm>
          <a:prstGeom prst="roundRect">
            <a:avLst>
              <a:gd name="adj" fmla="val 21801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338198" y="3979884"/>
            <a:ext cx="600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dirty="0" smtClean="0">
                <a:solidFill>
                  <a:srgbClr val="FFFF00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▶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ko-KR" altLang="en-US" b="1" dirty="0">
                <a:solidFill>
                  <a:schemeClr val="bg1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노인복지시설 종사자 인권에 기반을 둔 사회복지 실천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1259632" y="5211501"/>
            <a:ext cx="6559285" cy="521755"/>
          </a:xfrm>
          <a:prstGeom prst="roundRect">
            <a:avLst>
              <a:gd name="adj" fmla="val 21801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338198" y="5291916"/>
            <a:ext cx="640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dirty="0" smtClean="0">
                <a:solidFill>
                  <a:srgbClr val="FFFF00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▶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ko-KR" altLang="en-US" b="1" dirty="0" err="1">
                <a:solidFill>
                  <a:schemeClr val="bg1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인권의식과</a:t>
            </a:r>
            <a:r>
              <a:rPr lang="ko-KR" altLang="en-US" b="1" dirty="0">
                <a:solidFill>
                  <a:schemeClr val="bg1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인권감수성으로 어르신들의 인권을 보호 증진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44686" y="4596649"/>
            <a:ext cx="6710986" cy="50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종사자들은 </a:t>
            </a:r>
            <a:r>
              <a:rPr lang="ko-KR" altLang="en-US" sz="2000" dirty="0">
                <a:solidFill>
                  <a:schemeClr val="tx2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누구보다 가까이에서 어르신들의 인권을 옹호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62448"/>
            <a:ext cx="9167700" cy="535016"/>
          </a:xfrm>
          <a:prstGeom prst="rect">
            <a:avLst/>
          </a:prstGeom>
        </p:spPr>
      </p:pic>
      <p:cxnSp>
        <p:nvCxnSpPr>
          <p:cNvPr id="46" name="직선 연결선 45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7812151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인권과 사회복지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7812151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8272112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5436693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547462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7" grpId="0" animBg="1"/>
      <p:bldP spid="20" grpId="0"/>
      <p:bldP spid="21" grpId="0" animBg="1"/>
      <p:bldP spid="32" grpId="0"/>
      <p:bldP spid="33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24342</TotalTime>
  <Words>975</Words>
  <Application>Microsoft Office PowerPoint</Application>
  <PresentationFormat>화면 슬라이드 쇼(4:3)</PresentationFormat>
  <Paragraphs>204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5" baseType="lpstr">
      <vt:lpstr>Noto Sans CJK KR DemiLight</vt:lpstr>
      <vt:lpstr>나눔고딕</vt:lpstr>
      <vt:lpstr>나눔바른고딕</vt:lpstr>
      <vt:lpstr>나눔스퀘어 Bold</vt:lpstr>
      <vt:lpstr>나눔스퀘어 ExtraBold</vt:lpstr>
      <vt:lpstr>나눔스퀘어OTF Bold</vt:lpstr>
      <vt:lpstr>나눔스퀘어OTF ExtraBold</vt:lpstr>
      <vt:lpstr>맑은 고딕</vt:lpstr>
      <vt:lpstr>배달의민족 도현</vt:lpstr>
      <vt:lpstr>배달의민족 주아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</dc:creator>
  <cp:lastModifiedBy>p</cp:lastModifiedBy>
  <cp:revision>5</cp:revision>
  <dcterms:created xsi:type="dcterms:W3CDTF">2014-09-29T01:10:15Z</dcterms:created>
  <dcterms:modified xsi:type="dcterms:W3CDTF">2020-06-01T02:09:11Z</dcterms:modified>
</cp:coreProperties>
</file>