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3937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1F7"/>
    <a:srgbClr val="F4E0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EF6E-E415-4612-AC3A-1D54C30545EC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7C47-A87E-40F1-B09E-940F20E57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3740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14CC1-76F0-4D4D-9846-95E8D6507D72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083FD-A886-42AC-B07E-D74B1F3BAD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472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083FD-A886-42AC-B07E-D74B1F3BADB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929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4759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0360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561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28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432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765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294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5881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0348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7663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2536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1841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1104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336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848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807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5155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372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8715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5553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38197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7301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17068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9497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99083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78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360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2019-07-01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1593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7290" y="1772816"/>
            <a:ext cx="6895477" cy="990600"/>
          </a:xfrm>
        </p:spPr>
        <p:txBody>
          <a:bodyPr>
            <a:noAutofit/>
          </a:bodyPr>
          <a:lstStyle/>
          <a:p>
            <a:r>
              <a:rPr lang="ko-KR" altLang="en-US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 인권 </a:t>
            </a:r>
            <a:r>
              <a:rPr lang="ko-KR" altLang="en-US" sz="4400" dirty="0" err="1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예방및</a:t>
            </a:r>
            <a:r>
              <a:rPr lang="ko-KR" altLang="en-US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4400" dirty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대응지침</a:t>
            </a:r>
          </a:p>
        </p:txBody>
      </p:sp>
      <p:sp>
        <p:nvSpPr>
          <p:cNvPr id="3" name="부제목 2"/>
          <p:cNvSpPr>
            <a:spLocks noGrp="1"/>
          </p:cNvSpPr>
          <p:nvPr>
            <p:ph idx="1"/>
          </p:nvPr>
        </p:nvSpPr>
        <p:spPr>
          <a:xfrm>
            <a:off x="2714612" y="4786322"/>
            <a:ext cx="3786214" cy="785818"/>
          </a:xfrm>
        </p:spPr>
        <p:txBody>
          <a:bodyPr>
            <a:noAutofit/>
          </a:bodyPr>
          <a:lstStyle/>
          <a:p>
            <a:r>
              <a:rPr lang="ko-KR" altLang="en-US" sz="2800" dirty="0" err="1" smtClean="0">
                <a:latin typeface="+mj-ea"/>
                <a:ea typeface="+mj-ea"/>
              </a:rPr>
              <a:t>샤론노인요양</a:t>
            </a:r>
            <a:r>
              <a:rPr lang="ko-KR" altLang="en-US" sz="2800" dirty="0" err="1" smtClean="0">
                <a:latin typeface="+mj-ea"/>
                <a:ea typeface="+mj-ea"/>
              </a:rPr>
              <a:t>원</a:t>
            </a:r>
            <a:endParaRPr lang="ko-KR" altLang="en-US" sz="280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노인인권이란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?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758746"/>
            <a:ext cx="7094022" cy="107157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sz="2400" dirty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400" dirty="0">
                <a:latin typeface="365달콤한머핀" pitchFamily="18" charset="-127"/>
                <a:ea typeface="365달콤한머핀"/>
              </a:rPr>
              <a:t>노후에도 인간답게 생활 할 수 있는 권리</a:t>
            </a:r>
            <a:r>
              <a:rPr lang="en-US" altLang="ko-KR" sz="2400" dirty="0">
                <a:latin typeface="365달콤한머핀" pitchFamily="18" charset="-127"/>
                <a:ea typeface="365달콤한머핀"/>
              </a:rPr>
              <a:t>’</a:t>
            </a:r>
          </a:p>
          <a:p>
            <a:pPr>
              <a:buNone/>
            </a:pPr>
            <a:r>
              <a:rPr lang="en-US" altLang="ko-KR" sz="2200" dirty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200" dirty="0">
                <a:latin typeface="365달콤한머핀" pitchFamily="18" charset="-127"/>
                <a:ea typeface="365달콤한머핀"/>
              </a:rPr>
              <a:t>노인이라는 이유로 인간의 존엄성을 차별 받지 않을 권리</a:t>
            </a:r>
            <a:r>
              <a:rPr lang="en-US" altLang="ko-KR" sz="2200" dirty="0">
                <a:latin typeface="365달콤한머핀" pitchFamily="18" charset="-127"/>
                <a:ea typeface="365달콤한머핀"/>
              </a:rPr>
              <a:t>’</a:t>
            </a:r>
            <a:endParaRPr lang="ko-KR" altLang="en-US" sz="2200" dirty="0">
              <a:latin typeface="365달콤한머핀" pitchFamily="18" charset="-127"/>
              <a:ea typeface="365달콤한머핀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42844" y="2628872"/>
            <a:ext cx="8786874" cy="10001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     노인에 대하여 신체적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정신적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정서적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성적 폭력 및 경제적 착취 또는 가혹행위를 하거나 유기 또는 방임하는 것을 말한다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.(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노인복지법 제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1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조의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2 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제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4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호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)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12648" y="1785926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235743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12648" y="3587562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노인학대특성</a:t>
            </a:r>
          </a:p>
        </p:txBody>
      </p:sp>
      <p:sp>
        <p:nvSpPr>
          <p:cNvPr id="15" name="순서도: 연결자 14"/>
          <p:cNvSpPr/>
          <p:nvPr/>
        </p:nvSpPr>
        <p:spPr>
          <a:xfrm>
            <a:off x="428596" y="415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0056769"/>
              </p:ext>
            </p:extLst>
          </p:nvPr>
        </p:nvGraphicFramePr>
        <p:xfrm>
          <a:off x="642908" y="4714884"/>
          <a:ext cx="7929620" cy="185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3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지 속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복 합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반 복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은 폐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82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오랜 기간 동안 노인학대가 발생되었음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가족 내에서 복합적이고 상호적인 원인이 존재함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노인학대는 한번이 아닌 반복하여 발생함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남에게 알리고 싶어하지 않음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71546"/>
            <a:ext cx="2487220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88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latin typeface="+mj-ea"/>
                <a:ea typeface="+mj-ea"/>
              </a:rPr>
              <a:t>물리적인 힘 또는 도구를 이용하여 노인에게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신체적</a:t>
            </a:r>
            <a:r>
              <a:rPr lang="ko-KR" altLang="en-US" sz="2000" dirty="0">
                <a:latin typeface="+mj-ea"/>
                <a:ea typeface="+mj-ea"/>
              </a:rPr>
              <a:t> 혹은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정신적 손상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고통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장애 등을 유발</a:t>
            </a:r>
            <a:r>
              <a:rPr lang="ko-KR" altLang="en-US" sz="2000" dirty="0">
                <a:latin typeface="+mj-ea"/>
                <a:ea typeface="+mj-ea"/>
              </a:rPr>
              <a:t>시키는 행위</a:t>
            </a:r>
          </a:p>
        </p:txBody>
      </p:sp>
      <p:sp>
        <p:nvSpPr>
          <p:cNvPr id="26" name="갈매기형 수장 25"/>
          <p:cNvSpPr/>
          <p:nvPr/>
        </p:nvSpPr>
        <p:spPr>
          <a:xfrm>
            <a:off x="735173" y="317269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6269" y="2612589"/>
            <a:ext cx="5875586" cy="336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주먹 등을 때리거나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발로 찬다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밀어서 넘어뜨린다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집 밖으로 나가지 못하게 하거나 들어오지 못하게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칼 등의 흉기로 위협한다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강제로 일을 강요한다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침대 등에 묶거나 강제로 가두어 움직이지 </a:t>
            </a:r>
            <a:endParaRPr lang="en-US" altLang="ko-KR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못하게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불필요한 약물을 강제로 먹게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꼭 드셔야 할 약물을 못 먹게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751248" y="35298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762321" y="3900525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776098" y="427581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771580" y="463961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갈매기형 수장 32"/>
          <p:cNvSpPr/>
          <p:nvPr/>
        </p:nvSpPr>
        <p:spPr>
          <a:xfrm>
            <a:off x="777338" y="536744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갈매기형 수장 33"/>
          <p:cNvSpPr/>
          <p:nvPr/>
        </p:nvSpPr>
        <p:spPr>
          <a:xfrm>
            <a:off x="781411" y="57207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5" name="그림 34" descr="노인학대#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474770"/>
            <a:ext cx="2746768" cy="1928231"/>
          </a:xfrm>
          <a:prstGeom prst="rect">
            <a:avLst/>
          </a:prstGeom>
        </p:spPr>
      </p:pic>
      <p:sp>
        <p:nvSpPr>
          <p:cNvPr id="17" name="갈매기형 수장 16"/>
          <p:cNvSpPr/>
          <p:nvPr/>
        </p:nvSpPr>
        <p:spPr>
          <a:xfrm>
            <a:off x="736986" y="277353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ko-KR" altLang="en-US" sz="2800" b="1" dirty="0">
                <a:latin typeface="PNH비엔나" pitchFamily="18" charset="-127"/>
                <a:ea typeface="PNH비엔나" pitchFamily="18" charset="-127"/>
              </a:rPr>
              <a:t> </a:t>
            </a:r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191115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정서적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비난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모욕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위협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협박 </a:t>
            </a:r>
            <a:r>
              <a:rPr lang="ko-KR" altLang="en-US" sz="2000" dirty="0">
                <a:latin typeface="+mj-ea"/>
                <a:ea typeface="+mj-ea"/>
              </a:rPr>
              <a:t>등의 언어 및 비언어적 행위를 통하여 노인에게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정서적으로 고통</a:t>
            </a:r>
            <a:r>
              <a:rPr lang="ko-KR" altLang="en-US" sz="2000" dirty="0">
                <a:latin typeface="+mj-ea"/>
                <a:ea typeface="+mj-ea"/>
              </a:rPr>
              <a:t>을 주는 행위</a:t>
            </a:r>
          </a:p>
        </p:txBody>
      </p:sp>
      <p:sp>
        <p:nvSpPr>
          <p:cNvPr id="26" name="갈매기형 수장 25"/>
          <p:cNvSpPr/>
          <p:nvPr/>
        </p:nvSpPr>
        <p:spPr>
          <a:xfrm>
            <a:off x="571472" y="2444433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434" y="2354613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고함을 지르거나 욕을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이성교제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사회활동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종교활동을 방해한다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자신에 대한 주요 결정 과정에서 소외시킨다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대화를 거부하거나 무시한다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64726" y="268775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69265" y="29518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4457" y="320516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3875870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성적 학대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596" y="4516700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성적수치심 유발행위 및 성폭력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성희롱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성추행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강간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) </a:t>
            </a:r>
            <a:r>
              <a:rPr lang="ko-KR" altLang="en-US" sz="2000" dirty="0">
                <a:latin typeface="+mj-ea"/>
                <a:ea typeface="+mj-ea"/>
              </a:rPr>
              <a:t>등 노인의 의사에 반하여 강제적으로 행하는 모든 성적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5817" y="5345512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원하지 않는데 강제로 성관계를 강요하거나 몸을 만진다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성적수치심을 주는 성적인 농담이나 행동을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사람들이 보는 곳에서 성적 부위를 드러내고 옷이나 </a:t>
            </a:r>
            <a:endParaRPr lang="en-US" altLang="ko-KR" sz="1600" dirty="0">
              <a:latin typeface="+mj-ea"/>
              <a:ea typeface="+mj-ea"/>
            </a:endParaRPr>
          </a:p>
          <a:p>
            <a:r>
              <a:rPr lang="ko-KR" altLang="en-US" sz="1600" dirty="0">
                <a:latin typeface="+mj-ea"/>
                <a:ea typeface="+mj-ea"/>
              </a:rPr>
              <a:t>기저귀를 교체한다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64726" y="544293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571472" y="566800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571472" y="59265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2" name="그림 41" descr="노인학대#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604261"/>
            <a:ext cx="2801488" cy="1714511"/>
          </a:xfrm>
          <a:prstGeom prst="rect">
            <a:avLst/>
          </a:prstGeom>
        </p:spPr>
      </p:pic>
      <p:pic>
        <p:nvPicPr>
          <p:cNvPr id="43" name="그림 42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1214" y="5154976"/>
            <a:ext cx="1964945" cy="1685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07773" y="1114881"/>
            <a:ext cx="2127181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경제적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2839" y="1780346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노인의 의사에 반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>
                <a:latin typeface="+mj-ea"/>
                <a:ea typeface="+mj-ea"/>
              </a:rPr>
              <a:t>反</a:t>
            </a:r>
            <a:r>
              <a:rPr lang="en-US" altLang="ko-KR" dirty="0">
                <a:latin typeface="+mj-ea"/>
                <a:ea typeface="+mj-ea"/>
              </a:rPr>
              <a:t>)</a:t>
            </a:r>
            <a:r>
              <a:rPr lang="ko-KR" altLang="en-US" dirty="0">
                <a:latin typeface="+mj-ea"/>
                <a:ea typeface="+mj-ea"/>
              </a:rPr>
              <a:t>하여 노인으로부터 재산 또는 권리를 빼앗아가는 행위로서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경제적 착취</a:t>
            </a:r>
            <a:r>
              <a:rPr lang="en-US" altLang="ko-KR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재산에 관한 법률 권리 위반</a:t>
            </a:r>
            <a:r>
              <a:rPr lang="en-US" altLang="ko-KR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경제적 권리와 관련 된 의사결정에서의 통제 </a:t>
            </a:r>
            <a:r>
              <a:rPr lang="ko-KR" altLang="en-US" dirty="0">
                <a:latin typeface="+mj-ea"/>
                <a:ea typeface="+mj-ea"/>
              </a:rPr>
              <a:t>등을 하는 행위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0080" y="2738703"/>
            <a:ext cx="53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허락 없이 재산 및 임금을 가로챈다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허락 없이 인감을 사용하여 피해를 준다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재산 관리 또는 사용을 마음대로 하지 못하게 한다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</a:t>
            </a:r>
          </a:p>
        </p:txBody>
      </p:sp>
      <p:sp>
        <p:nvSpPr>
          <p:cNvPr id="28" name="갈매기형 수장 27"/>
          <p:cNvSpPr/>
          <p:nvPr/>
        </p:nvSpPr>
        <p:spPr>
          <a:xfrm>
            <a:off x="590969" y="284740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607204" y="305543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630642" y="33070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5" y="3931653"/>
            <a:ext cx="1191077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유기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9512" y="4591068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보호자 또는 부양의무자가 노인을 버리는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1597" y="5217684"/>
            <a:ext cx="7000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연락을 두절하고 왕래하지 않는다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시설이나 병원에 입소시키고 연락을 두절한다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낯선 장소에 버린다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624064" y="536132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630642" y="557452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639999" y="582698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노인학대#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5" y="2568518"/>
            <a:ext cx="2176906" cy="1550948"/>
          </a:xfrm>
          <a:prstGeom prst="rect">
            <a:avLst/>
          </a:prstGeom>
        </p:spPr>
      </p:pic>
      <p:pic>
        <p:nvPicPr>
          <p:cNvPr id="21" name="그림 20" descr="노인학대#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4876830"/>
            <a:ext cx="2624047" cy="1791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35007" y="1090731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방  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347" y="1700478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부양의무자로서의 책임이나 의무를 의도적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비의도적으로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 거부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불이행 혹은 포기하여 노인의 의식주 및 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의료를 적절하게 제공하지 않는 행위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910" y="2684644"/>
            <a:ext cx="5327504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거동이 불편한 노인의 돌봄을 제공하지 않는다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생활비가 없는 노인에게 경제적 도움을 제공하지 않는다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의료적 치료가 필요한 노인을 방치한다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41210" y="283595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41210" y="32003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1472" y="3576213"/>
            <a:ext cx="142876" cy="1469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3347" y="4242044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자기방임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596" y="4800439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노인 스스로가 의식주 제공 및 의료처치 등의 최소한의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자기보호 관련 행위를 의도적으로 포기 또는 비의도적으로 관리하지 않아</a:t>
            </a:r>
            <a:r>
              <a:rPr lang="ko-KR" altLang="en-US" dirty="0">
                <a:latin typeface="+mj-ea"/>
                <a:ea typeface="+mj-ea"/>
              </a:rPr>
              <a:t> 심신이 위험한 상황이나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사망에 이르게 하는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4348" y="5995847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자신을 돌보지 않고 자해하거나 돌봄을 거부하여 생명이 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</a:p>
          <a:p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위협 받는다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71472" y="612446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 descr="노인학대#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040" y="5710631"/>
            <a:ext cx="1571635" cy="1134720"/>
          </a:xfrm>
          <a:prstGeom prst="rect">
            <a:avLst/>
          </a:prstGeom>
        </p:spPr>
      </p:pic>
      <p:pic>
        <p:nvPicPr>
          <p:cNvPr id="31" name="그림 30" descr="노인학대#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414" y="2329302"/>
            <a:ext cx="2448272" cy="14771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7745566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처벌 규정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노인복지법상 노인학대 처벌 기준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)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75098" y="947379"/>
            <a:ext cx="4396902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상해를 입히는 행위</a:t>
            </a: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175098" y="1650388"/>
            <a:ext cx="4684934" cy="220724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폭행을 가하는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성적 수치심을 주는 성폭행 성희롱 등의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유기하거나 의식주를 포함한 기본적 보호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치료를 소홀히 하는 방임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구걸하게 하거나 노인을 이용하여  구걸하는 행위</a:t>
            </a: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75098" y="4000504"/>
            <a:ext cx="4468340" cy="857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노인을 위하여 증여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급여된 금품을 목적 외의 용도에 사용하는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대각선 방향의 모서리가 둥근 사각형 24"/>
          <p:cNvSpPr/>
          <p:nvPr/>
        </p:nvSpPr>
        <p:spPr>
          <a:xfrm>
            <a:off x="175098" y="5072074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신고인 신분보호 및 신원노출 금지의무 위반자</a:t>
            </a: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75098" y="5857892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현장조사를 거부하거나 업무 방해한 자</a:t>
            </a: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5072066" y="947379"/>
            <a:ext cx="3714776" cy="571504"/>
          </a:xfrm>
          <a:prstGeom prst="round2DiagRect">
            <a:avLst/>
          </a:prstGeom>
          <a:noFill/>
          <a:ln w="31750" cmpd="sng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7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0" name="대각선 방향의 모서리가 둥근 사각형 29"/>
          <p:cNvSpPr/>
          <p:nvPr/>
        </p:nvSpPr>
        <p:spPr>
          <a:xfrm>
            <a:off x="5072066" y="1785926"/>
            <a:ext cx="3714776" cy="200026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 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5072066" y="4000504"/>
            <a:ext cx="3714776" cy="857256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대각선 방향의 모서리가 둥근 사각형 32"/>
          <p:cNvSpPr/>
          <p:nvPr/>
        </p:nvSpPr>
        <p:spPr>
          <a:xfrm>
            <a:off x="5072066" y="5072074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4" name="대각선 방향의 모서리가 둥근 사각형 33"/>
          <p:cNvSpPr/>
          <p:nvPr/>
        </p:nvSpPr>
        <p:spPr>
          <a:xfrm>
            <a:off x="5072066" y="5857892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 만원 이하의 과태료</a:t>
            </a:r>
          </a:p>
        </p:txBody>
      </p:sp>
      <p:sp>
        <p:nvSpPr>
          <p:cNvPr id="35" name="줄무늬가 있는 오른쪽 화살표 34"/>
          <p:cNvSpPr/>
          <p:nvPr/>
        </p:nvSpPr>
        <p:spPr>
          <a:xfrm>
            <a:off x="4643438" y="107154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4714876" y="2571744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>
            <a:off x="4643438" y="4214818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4643438" y="5143512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643438" y="5929330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0826" y="361088"/>
            <a:ext cx="5033744" cy="5715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노인학대 신고방법 및 </a:t>
            </a:r>
            <a:r>
              <a:rPr lang="ko-KR" alt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절차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모서리가 둥근 직사각형 18"/>
              <p:cNvSpPr/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en-US" altLang="ko-KR" sz="20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의무</a:t>
                </a:r>
              </a:p>
            </p:txBody>
          </p:sp>
        </mc:Choice>
        <mc:Fallback>
          <p:sp>
            <p:nvSpPr>
              <p:cNvPr id="19" name="모서리가 둥근 직사각형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4055" y="1631592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누구든지 노인학대를 알게 된 때에는 노인보호전문기관 또는 수사기관에 신고할 수 있다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4455" y="2987513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노인학대 사례 발견 시 </a:t>
            </a:r>
            <a:r>
              <a:rPr lang="en-US" altLang="ko-KR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129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en-US" altLang="ko-KR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1577-1389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전화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서신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온라인 등을 이용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1" name="모서리가 둥근 직사각형 30"/>
              <p:cNvSpPr/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방법</a:t>
                </a:r>
              </a:p>
            </p:txBody>
          </p:sp>
        </mc:Choice>
        <mc:Fallback>
          <p:sp>
            <p:nvSpPr>
              <p:cNvPr id="31" name="모서리가 둥근 직사각형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제목 1"/>
          <p:cNvSpPr txBox="1">
            <a:spLocks/>
          </p:cNvSpPr>
          <p:nvPr/>
        </p:nvSpPr>
        <p:spPr>
          <a:xfrm>
            <a:off x="500034" y="3104389"/>
            <a:ext cx="7745566" cy="55188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모서리가 둥근 직사각형 11"/>
              <p:cNvSpPr/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 신고내용</a:t>
                </a:r>
              </a:p>
            </p:txBody>
          </p:sp>
        </mc:Choice>
        <mc:Fallback>
          <p:sp>
            <p:nvSpPr>
              <p:cNvPr id="12" name="모서리가 둥근 직사각형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6069" y="4463693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r>
              <a:rPr lang="ko-KR" altLang="en-US" sz="1600" dirty="0">
                <a:latin typeface="+mj-ea"/>
                <a:ea typeface="+mj-ea"/>
              </a:rPr>
              <a:t>피해노인의 이름 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  <a:r>
              <a:rPr lang="ko-KR" altLang="en-US" sz="1600" dirty="0">
                <a:latin typeface="+mj-ea"/>
                <a:ea typeface="+mj-ea"/>
              </a:rPr>
              <a:t>성별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나이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  <a:r>
              <a:rPr lang="ko-KR" altLang="en-US" sz="1600" dirty="0">
                <a:latin typeface="+mj-ea"/>
                <a:ea typeface="+mj-ea"/>
              </a:rPr>
              <a:t>주소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전화번호</a:t>
            </a:r>
            <a:endParaRPr lang="en-US" altLang="ko-KR" sz="1600" dirty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 . </a:t>
            </a:r>
            <a:r>
              <a:rPr lang="ko-KR" altLang="en-US" sz="1600" dirty="0">
                <a:latin typeface="+mj-ea"/>
                <a:ea typeface="+mj-ea"/>
              </a:rPr>
              <a:t>노인의 학대상황과 입은 상처나 피해에 대한 설명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모서리가 둥근 직사각형 14"/>
              <p:cNvSpPr/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신고자의 비밀보장</a:t>
                </a:r>
              </a:p>
            </p:txBody>
          </p:sp>
        </mc:Choice>
        <mc:Fallback>
          <p:sp>
            <p:nvSpPr>
              <p:cNvPr id="15" name="모서리가 둥근 직사각형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86069" y="5874547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 노인전문기관 및 상담원은 신고자의 개인정보에 대한 비밀을 보장하며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신고인    이 원하는 경우 사례에 대한 결과를 제공 받을 수 있다</a:t>
            </a:r>
            <a:r>
              <a:rPr lang="en-US" altLang="ko-KR" sz="1600" dirty="0">
                <a:latin typeface="+mj-ea"/>
                <a:ea typeface="+mj-ea"/>
              </a:rPr>
              <a:t>.( </a:t>
            </a:r>
            <a:r>
              <a:rPr lang="ko-KR" altLang="en-US" sz="1600" dirty="0">
                <a:latin typeface="+mj-ea"/>
                <a:ea typeface="+mj-ea"/>
              </a:rPr>
              <a:t>노인복지법 제 </a:t>
            </a:r>
            <a:r>
              <a:rPr lang="en-US" altLang="ko-KR" sz="1600" dirty="0">
                <a:latin typeface="+mj-ea"/>
                <a:ea typeface="+mj-ea"/>
              </a:rPr>
              <a:t>39</a:t>
            </a:r>
            <a:r>
              <a:rPr lang="ko-KR" altLang="en-US" sz="1600" dirty="0">
                <a:latin typeface="+mj-ea"/>
                <a:ea typeface="+mj-ea"/>
              </a:rPr>
              <a:t>조의 </a:t>
            </a:r>
            <a:r>
              <a:rPr lang="en-US" altLang="ko-KR" sz="1600" dirty="0">
                <a:latin typeface="+mj-ea"/>
                <a:ea typeface="+mj-ea"/>
              </a:rPr>
              <a:t>6 </a:t>
            </a:r>
            <a:r>
              <a:rPr lang="ko-KR" altLang="en-US" sz="1600" dirty="0">
                <a:latin typeface="+mj-ea"/>
                <a:ea typeface="+mj-ea"/>
              </a:rPr>
              <a:t>제 </a:t>
            </a:r>
            <a:r>
              <a:rPr lang="en-US" altLang="ko-KR" sz="1600" dirty="0">
                <a:latin typeface="+mj-ea"/>
                <a:ea typeface="+mj-ea"/>
              </a:rPr>
              <a:t>3</a:t>
            </a:r>
            <a:r>
              <a:rPr lang="ko-KR" altLang="en-US" sz="1600" dirty="0">
                <a:latin typeface="+mj-ea"/>
                <a:ea typeface="+mj-ea"/>
              </a:rPr>
              <a:t>항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896544" cy="5568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o-KR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시설생활 노인의 권리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169" y="1196752"/>
            <a:ext cx="871483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존경과 존엄한 존재로 대우받고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착취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방임을 받지 않고 생활할 수 있는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개인적 욕구에 상응하는 질 높은 돌봄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(care)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 서비스를 요구하고 제공 받을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안전하고 가정과 같은 환경에서 생활할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활동에 신체적 구속을 받지 않을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개인의 사생활과 비밀 보장에 대한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우편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전화 등 개인적 연락을 주고받을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문화적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종교적 활동에 제약을 받지 않고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참여할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 소유 재산과 소유물을 스스로 관리할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비난이나 제약을 받지 않고 시설운영과 서비스에 대한 개인적 견해와 불평을 표현하고 이의 해결을 요구할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외부에서 개인활동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단체 및 사회적 관계에 참여할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입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퇴소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일상생활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이용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제반 시설활동 참여 등 개인의 삶에 영향을 미치는 모든  부분에서 정보에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접근하고 자기결정권을 행사할 권리</a:t>
            </a:r>
          </a:p>
        </p:txBody>
      </p:sp>
    </p:spTree>
    <p:extLst>
      <p:ext uri="{BB962C8B-B14F-4D97-AF65-F5344CB8AC3E}">
        <p14:creationId xmlns:p14="http://schemas.microsoft.com/office/powerpoint/2010/main" xmlns="" val="139249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453" y="343717"/>
            <a:ext cx="6347713" cy="5151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노인학대를 예방하려면</a:t>
            </a:r>
            <a:r>
              <a:rPr lang="en-US" altLang="ko-K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시설운영 유의점</a:t>
            </a:r>
            <a:r>
              <a:rPr lang="en-US" altLang="ko-K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9485" y="912912"/>
            <a:ext cx="6347714" cy="1224136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노인관련 시설에서 학대행위자는 노인의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노인학대행위자가 되지 않도록 노인인권 및 노인학대에 대한 올바른 인식을 정립하고 실천하는 것이 중요하다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808006" y="2198155"/>
            <a:ext cx="3070699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시설의 역할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12350" y="2495795"/>
            <a:ext cx="3070699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.</a:t>
            </a:r>
            <a:r>
              <a:rPr lang="ko-KR" altLang="en-US" sz="1200" dirty="0"/>
              <a:t>시설운영규정에 학대행위 예방 과 해          결을 위한 규정 명문화</a:t>
            </a:r>
            <a:r>
              <a:rPr lang="en-US" altLang="ko-KR" sz="1200" dirty="0"/>
              <a:t>,</a:t>
            </a:r>
            <a:r>
              <a:rPr lang="ko-KR" altLang="en-US" sz="1200" dirty="0"/>
              <a:t>철저한 교육과  지도감독 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 내에 노인학대에 해당하는  구체적 행위공시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종사자와 생활 노인들에게 인권교육 자료 보급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노인인권 및 학대와 관련된 교육을 최소 분기 </a:t>
            </a:r>
            <a:r>
              <a:rPr lang="en-US" altLang="ko-KR" sz="1200" dirty="0"/>
              <a:t>1</a:t>
            </a:r>
            <a:r>
              <a:rPr lang="ko-KR" altLang="en-US" sz="1200" dirty="0"/>
              <a:t>회 이상 정기적으로 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시설운영 전반에 대한 외부 전문가 자문실시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시설운영위원회에 생활 노인대표 또는 가족 </a:t>
            </a:r>
            <a:r>
              <a:rPr lang="en-US" altLang="ko-KR" sz="1200" dirty="0"/>
              <a:t>1</a:t>
            </a:r>
            <a:r>
              <a:rPr lang="ko-KR" altLang="en-US" sz="1200" dirty="0"/>
              <a:t>인 이상 참여</a:t>
            </a:r>
            <a:endParaRPr lang="en-US" altLang="ko-KR" sz="1200" dirty="0"/>
          </a:p>
          <a:p>
            <a:endParaRPr lang="ko-KR" altLang="en-US" sz="1200" dirty="0"/>
          </a:p>
        </p:txBody>
      </p:sp>
      <p:sp>
        <p:nvSpPr>
          <p:cNvPr id="6" name="직사각형 5"/>
          <p:cNvSpPr/>
          <p:nvPr/>
        </p:nvSpPr>
        <p:spPr>
          <a:xfrm>
            <a:off x="3909796" y="2198155"/>
            <a:ext cx="2592288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시설종사자의 역할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917330" y="2495795"/>
            <a:ext cx="2603360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/>
              <a:t>. </a:t>
            </a:r>
            <a:r>
              <a:rPr lang="ko-KR" altLang="en-US" sz="1200" dirty="0"/>
              <a:t>동료의 학대행위를 목격한 경우</a:t>
            </a:r>
            <a:r>
              <a:rPr lang="en-US" altLang="ko-KR" sz="1200" dirty="0"/>
              <a:t>,</a:t>
            </a:r>
            <a:r>
              <a:rPr lang="ko-KR" altLang="en-US" sz="1200" dirty="0"/>
              <a:t>신속히 신고</a:t>
            </a:r>
            <a:r>
              <a:rPr lang="en-US" altLang="ko-KR" sz="1200" dirty="0"/>
              <a:t>(</a:t>
            </a:r>
            <a:r>
              <a:rPr lang="ko-KR" altLang="en-US" sz="1200" dirty="0"/>
              <a:t>해당시설</a:t>
            </a:r>
            <a:r>
              <a:rPr lang="en-US" altLang="ko-KR" sz="1200" dirty="0"/>
              <a:t>,</a:t>
            </a:r>
            <a:r>
              <a:rPr lang="ko-KR" altLang="en-US" sz="1200" dirty="0"/>
              <a:t>노인보호전문기관 또는 수사기관</a:t>
            </a:r>
            <a:r>
              <a:rPr lang="en-US" altLang="ko-KR" sz="1200" dirty="0"/>
              <a:t>)</a:t>
            </a:r>
            <a:r>
              <a:rPr lang="ko-KR" altLang="en-US" sz="1200" dirty="0"/>
              <a:t>하고 제반 법률 규정이나 윤리기준에 따라 조치</a:t>
            </a:r>
            <a:r>
              <a:rPr lang="en-US" altLang="ko-KR" sz="1200" dirty="0"/>
              <a:t>(</a:t>
            </a:r>
            <a:r>
              <a:rPr lang="ko-KR" altLang="en-US" sz="1200" dirty="0"/>
              <a:t>증거물확보</a:t>
            </a:r>
            <a:r>
              <a:rPr lang="en-US" altLang="ko-KR" sz="1200" dirty="0"/>
              <a:t>)</a:t>
            </a:r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노인들간의 집단 따돌림이나 학대행위 예방 해결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노인학대 행위의 민감성 및 방지를 위한 개인 및 직원들 간의 노력</a:t>
            </a:r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바람직한 노인 돌봄 방법에 대한 모색 및 의견교환의장 마련</a:t>
            </a:r>
            <a:endParaRPr lang="en-US" altLang="ko-KR" sz="1200" dirty="0"/>
          </a:p>
          <a:p>
            <a:r>
              <a:rPr lang="en-US" altLang="ko-KR" sz="1200" dirty="0"/>
              <a:t>      </a:t>
            </a:r>
          </a:p>
          <a:p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C00000"/>
                </a:solidFill>
              </a:rPr>
              <a:t>어르신의 문제행동 시</a:t>
            </a:r>
            <a:r>
              <a:rPr lang="en-US" altLang="ko-KR" sz="1200" dirty="0">
                <a:solidFill>
                  <a:srgbClr val="C00000"/>
                </a:solidFill>
              </a:rPr>
              <a:t>＇</a:t>
            </a:r>
            <a:r>
              <a:rPr lang="ko-KR" altLang="en-US" sz="1200" dirty="0">
                <a:solidFill>
                  <a:srgbClr val="C00000"/>
                </a:solidFill>
              </a:rPr>
              <a:t>촉탁의</a:t>
            </a:r>
            <a:r>
              <a:rPr lang="en-US" altLang="ko-KR" sz="1200" dirty="0">
                <a:solidFill>
                  <a:srgbClr val="C00000"/>
                </a:solidFill>
              </a:rPr>
              <a:t>’</a:t>
            </a:r>
            <a:r>
              <a:rPr lang="ko-KR" altLang="en-US" sz="1200" dirty="0">
                <a:solidFill>
                  <a:srgbClr val="C00000"/>
                </a:solidFill>
              </a:rPr>
              <a:t>께 문제점 진단 돌봄</a:t>
            </a:r>
            <a:endParaRPr lang="en-US" altLang="ko-KR" sz="1200" dirty="0">
              <a:solidFill>
                <a:srgbClr val="C00000"/>
              </a:solidFill>
            </a:endParaRPr>
          </a:p>
          <a:p>
            <a:endParaRPr lang="en-US" altLang="ko-KR" sz="1200" dirty="0"/>
          </a:p>
          <a:p>
            <a:pPr algn="ctr"/>
            <a:endParaRPr lang="en-US" altLang="ko-KR" sz="1200" dirty="0"/>
          </a:p>
          <a:p>
            <a:pPr algn="ctr"/>
            <a:endParaRPr lang="ko-KR" altLang="en-US" sz="1200" dirty="0"/>
          </a:p>
        </p:txBody>
      </p:sp>
      <p:cxnSp>
        <p:nvCxnSpPr>
          <p:cNvPr id="12" name="구부러진 연결선 11"/>
          <p:cNvCxnSpPr/>
          <p:nvPr/>
        </p:nvCxnSpPr>
        <p:spPr>
          <a:xfrm>
            <a:off x="3707373" y="5301208"/>
            <a:ext cx="360040" cy="127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내용 개체 틀 2"/>
          <p:cNvSpPr txBox="1">
            <a:spLocks/>
          </p:cNvSpPr>
          <p:nvPr/>
        </p:nvSpPr>
        <p:spPr>
          <a:xfrm>
            <a:off x="533516" y="6411346"/>
            <a:ext cx="6347714" cy="639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  <a:r>
              <a:rPr lang="en-US" altLang="ko-K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3677548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패싯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TM02900688[[fn=패싯]]</Template>
  <TotalTime>697</TotalTime>
  <Words>947</Words>
  <Application>Microsoft Office PowerPoint</Application>
  <PresentationFormat>화면 슬라이드 쇼(4:3)</PresentationFormat>
  <Paragraphs>143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HDOfficeLightV0</vt:lpstr>
      <vt:lpstr>패싯</vt:lpstr>
      <vt:lpstr>노인 인권 예방및 대응지침</vt:lpstr>
      <vt:lpstr> 노인인권이란?</vt:lpstr>
      <vt:lpstr> 노인학대 유형</vt:lpstr>
      <vt:lpstr>  노인학대 유형</vt:lpstr>
      <vt:lpstr> 노인학대 유형</vt:lpstr>
      <vt:lpstr> 노인학대 유형</vt:lpstr>
      <vt:lpstr> 노인학대 처벌 규정 (노인복지법상 노인학대 처벌 기준)</vt:lpstr>
      <vt:lpstr>노인학대 신고방법 및 절차</vt:lpstr>
      <vt:lpstr>시설생활 노인의 권리</vt:lpstr>
      <vt:lpstr>노인학대를 예방하려면(시설운영 유의점)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mycom</dc:creator>
  <cp:lastModifiedBy>샤론이세연</cp:lastModifiedBy>
  <cp:revision>44</cp:revision>
  <dcterms:created xsi:type="dcterms:W3CDTF">2011-08-09T02:10:12Z</dcterms:created>
  <dcterms:modified xsi:type="dcterms:W3CDTF">2019-07-01T04:05:11Z</dcterms:modified>
</cp:coreProperties>
</file>