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  <p:sldMasterId id="2147483937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E1F7"/>
    <a:srgbClr val="F4E08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5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DEF6E-E415-4612-AC3A-1D54C30545EC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07C47-A87E-40F1-B09E-940F20E579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33740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14CC1-76F0-4D4D-9846-95E8D6507D72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083FD-A886-42AC-B07E-D74B1F3BADB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24722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083FD-A886-42AC-B07E-D74B1F3BADB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3929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4759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0360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4561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4628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432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765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52940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5881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59615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703487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76633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72536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01841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11045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23360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68480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448076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75155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33726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028715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55539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838197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573018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717068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59497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990835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1787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1360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4A2A1-C6D8-45CD-99E8-489E1E10CB07}" type="datetimeFigureOut">
              <a:rPr lang="ko-KR" altLang="en-US" smtClean="0"/>
              <a:pPr/>
              <a:t>2020-03-23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1593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87624" y="1772816"/>
            <a:ext cx="7391174" cy="990600"/>
          </a:xfrm>
        </p:spPr>
        <p:txBody>
          <a:bodyPr>
            <a:noAutofit/>
          </a:bodyPr>
          <a:lstStyle/>
          <a:p>
            <a:r>
              <a:rPr lang="ko-KR" altLang="en-US" sz="4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 인권 </a:t>
            </a:r>
            <a:r>
              <a:rPr lang="ko-KR" altLang="en-US" sz="4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예방 및 </a:t>
            </a:r>
            <a:r>
              <a:rPr lang="ko-KR" altLang="en-US" sz="4400" dirty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대응지침</a:t>
            </a:r>
          </a:p>
        </p:txBody>
      </p:sp>
      <p:sp>
        <p:nvSpPr>
          <p:cNvPr id="3" name="부제목 2"/>
          <p:cNvSpPr>
            <a:spLocks noGrp="1"/>
          </p:cNvSpPr>
          <p:nvPr>
            <p:ph idx="1"/>
          </p:nvPr>
        </p:nvSpPr>
        <p:spPr>
          <a:xfrm>
            <a:off x="2714612" y="4786322"/>
            <a:ext cx="3786214" cy="785818"/>
          </a:xfrm>
        </p:spPr>
        <p:txBody>
          <a:bodyPr>
            <a:noAutofit/>
          </a:bodyPr>
          <a:lstStyle/>
          <a:p>
            <a:r>
              <a:rPr lang="ko-KR" altLang="en-US" sz="2800" dirty="0" err="1" smtClean="0">
                <a:latin typeface="+mj-ea"/>
                <a:ea typeface="+mj-ea"/>
              </a:rPr>
              <a:t>샤론노인요양원</a:t>
            </a:r>
            <a:endParaRPr lang="ko-KR" altLang="en-US" sz="2800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노인인권이란</a:t>
            </a:r>
            <a:r>
              <a:rPr lang="en-US" altLang="ko-KR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?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758746"/>
            <a:ext cx="7094022" cy="107157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altLang="ko-KR" sz="2400" dirty="0">
                <a:latin typeface="365달콤한머핀" pitchFamily="18" charset="-127"/>
                <a:ea typeface="365달콤한머핀"/>
              </a:rPr>
              <a:t>‘</a:t>
            </a:r>
            <a:r>
              <a:rPr lang="ko-KR" altLang="en-US" sz="2400" dirty="0">
                <a:latin typeface="365달콤한머핀" pitchFamily="18" charset="-127"/>
                <a:ea typeface="365달콤한머핀"/>
              </a:rPr>
              <a:t>노후에도 인간답게 생활 할 수 있는 권리</a:t>
            </a:r>
            <a:r>
              <a:rPr lang="en-US" altLang="ko-KR" sz="2400" dirty="0">
                <a:latin typeface="365달콤한머핀" pitchFamily="18" charset="-127"/>
                <a:ea typeface="365달콤한머핀"/>
              </a:rPr>
              <a:t>’</a:t>
            </a:r>
          </a:p>
          <a:p>
            <a:pPr>
              <a:buNone/>
            </a:pPr>
            <a:r>
              <a:rPr lang="en-US" altLang="ko-KR" sz="2200" dirty="0">
                <a:latin typeface="365달콤한머핀" pitchFamily="18" charset="-127"/>
                <a:ea typeface="365달콤한머핀"/>
              </a:rPr>
              <a:t>‘</a:t>
            </a:r>
            <a:r>
              <a:rPr lang="ko-KR" altLang="en-US" sz="2200" dirty="0">
                <a:latin typeface="365달콤한머핀" pitchFamily="18" charset="-127"/>
                <a:ea typeface="365달콤한머핀"/>
              </a:rPr>
              <a:t>노인이라는 이유로 인간의 존엄성을 차별 받지 않을 권리</a:t>
            </a:r>
            <a:r>
              <a:rPr lang="en-US" altLang="ko-KR" sz="2200" dirty="0">
                <a:latin typeface="365달콤한머핀" pitchFamily="18" charset="-127"/>
                <a:ea typeface="365달콤한머핀"/>
              </a:rPr>
              <a:t>’</a:t>
            </a:r>
            <a:endParaRPr lang="ko-KR" altLang="en-US" sz="2200" dirty="0">
              <a:latin typeface="365달콤한머핀" pitchFamily="18" charset="-127"/>
              <a:ea typeface="365달콤한머핀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142844" y="2628872"/>
            <a:ext cx="8786874" cy="100013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     노인에 대하여 신체적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정신적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정서적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성적 폭력 및 경제적 착취 또는 가혹행위를 하거나 유기 또는 방임하는 것을 말한다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.(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노인복지법 제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1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조의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2 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제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4</a:t>
            </a:r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호</a:t>
            </a:r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)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8" name="순서도: 연결자 7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612648" y="1785926"/>
            <a:ext cx="2959220" cy="91438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노인학대란</a:t>
            </a:r>
            <a:r>
              <a:rPr kumimoji="0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13" name="순서도: 연결자 12"/>
          <p:cNvSpPr/>
          <p:nvPr/>
        </p:nvSpPr>
        <p:spPr>
          <a:xfrm>
            <a:off x="428596" y="235743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612648" y="3587562"/>
            <a:ext cx="2959220" cy="91438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노인학대특성</a:t>
            </a:r>
          </a:p>
        </p:txBody>
      </p:sp>
      <p:sp>
        <p:nvSpPr>
          <p:cNvPr id="15" name="순서도: 연결자 14"/>
          <p:cNvSpPr/>
          <p:nvPr/>
        </p:nvSpPr>
        <p:spPr>
          <a:xfrm>
            <a:off x="428596" y="415906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70056769"/>
              </p:ext>
            </p:extLst>
          </p:nvPr>
        </p:nvGraphicFramePr>
        <p:xfrm>
          <a:off x="642908" y="4714884"/>
          <a:ext cx="7929620" cy="185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8240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824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824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303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지 속 성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복 합 성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반 복 성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은 폐 성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823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오랜 기간 동안 노인학대가 발생되었음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가족 내에서 복합적이고 상호적인 원인이 존재함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노인학대는 한번이 아닌 반복하여 발생함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남에게 알리고 싶어하지 않음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1071546"/>
            <a:ext cx="2487220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신체적 학대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8596" y="1714488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>
                <a:latin typeface="+mj-ea"/>
                <a:ea typeface="+mj-ea"/>
              </a:rPr>
              <a:t>물리적인 힘 또는 도구를 이용하여 노인에게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신체적</a:t>
            </a:r>
            <a:r>
              <a:rPr lang="ko-KR" altLang="en-US" sz="2000" dirty="0">
                <a:latin typeface="+mj-ea"/>
                <a:ea typeface="+mj-ea"/>
              </a:rPr>
              <a:t> 혹은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정신적 손상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고통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장애 등을 유발</a:t>
            </a:r>
            <a:r>
              <a:rPr lang="ko-KR" altLang="en-US" sz="2000" dirty="0">
                <a:latin typeface="+mj-ea"/>
                <a:ea typeface="+mj-ea"/>
              </a:rPr>
              <a:t>시키는 행위</a:t>
            </a:r>
          </a:p>
        </p:txBody>
      </p:sp>
      <p:sp>
        <p:nvSpPr>
          <p:cNvPr id="26" name="갈매기형 수장 25"/>
          <p:cNvSpPr/>
          <p:nvPr/>
        </p:nvSpPr>
        <p:spPr>
          <a:xfrm>
            <a:off x="735173" y="317269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6269" y="2612589"/>
            <a:ext cx="5875586" cy="3368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주먹 등을 때리거나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발로 찬다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밀어서 넘어뜨린다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집 밖으로 나가지 못하게 하거나 들어오지 못하게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칼 등의 흉기로 위협한다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강제로 일을 강요한다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침대 등에 묶거나 강제로 가두어 움직이지 </a:t>
            </a:r>
            <a:endParaRPr lang="en-US" altLang="ko-KR" sz="16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못하게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불필요한 약물을 강제로 먹게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꼭 드셔야 할 약물을 못 먹게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751248" y="352988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762321" y="3900525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776098" y="427581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갈매기형 수장 30"/>
          <p:cNvSpPr/>
          <p:nvPr/>
        </p:nvSpPr>
        <p:spPr>
          <a:xfrm>
            <a:off x="771580" y="4639619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갈매기형 수장 32"/>
          <p:cNvSpPr/>
          <p:nvPr/>
        </p:nvSpPr>
        <p:spPr>
          <a:xfrm>
            <a:off x="777338" y="5367448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갈매기형 수장 33"/>
          <p:cNvSpPr/>
          <p:nvPr/>
        </p:nvSpPr>
        <p:spPr>
          <a:xfrm>
            <a:off x="781411" y="57207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5" name="그림 34" descr="노인학대#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4474770"/>
            <a:ext cx="2746768" cy="1928231"/>
          </a:xfrm>
          <a:prstGeom prst="rect">
            <a:avLst/>
          </a:prstGeom>
        </p:spPr>
      </p:pic>
      <p:sp>
        <p:nvSpPr>
          <p:cNvPr id="17" name="갈매기형 수장 16"/>
          <p:cNvSpPr/>
          <p:nvPr/>
        </p:nvSpPr>
        <p:spPr>
          <a:xfrm>
            <a:off x="736986" y="277353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ko-KR" altLang="en-US" sz="2800" b="1" dirty="0">
                <a:latin typeface="PNH비엔나" pitchFamily="18" charset="-127"/>
                <a:ea typeface="PNH비엔나" pitchFamily="18" charset="-127"/>
              </a:rPr>
              <a:t> </a:t>
            </a:r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989942"/>
            <a:ext cx="191115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정서적 학대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8596" y="1571612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비난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모욕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위협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협박 </a:t>
            </a:r>
            <a:r>
              <a:rPr lang="ko-KR" altLang="en-US" sz="2000" dirty="0">
                <a:latin typeface="+mj-ea"/>
                <a:ea typeface="+mj-ea"/>
              </a:rPr>
              <a:t>등의 언어 및 비언어적 행위를 통하여 노인에게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정서적으로 고통</a:t>
            </a:r>
            <a:r>
              <a:rPr lang="ko-KR" altLang="en-US" sz="2000" dirty="0">
                <a:latin typeface="+mj-ea"/>
                <a:ea typeface="+mj-ea"/>
              </a:rPr>
              <a:t>을 주는 행위</a:t>
            </a:r>
          </a:p>
        </p:txBody>
      </p:sp>
      <p:sp>
        <p:nvSpPr>
          <p:cNvPr id="26" name="갈매기형 수장 25"/>
          <p:cNvSpPr/>
          <p:nvPr/>
        </p:nvSpPr>
        <p:spPr>
          <a:xfrm>
            <a:off x="571472" y="2444433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1434" y="2354613"/>
            <a:ext cx="5357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+mj-ea"/>
                <a:ea typeface="+mj-ea"/>
              </a:rPr>
              <a:t>고함을 지르거나 욕을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>
                <a:latin typeface="+mj-ea"/>
                <a:ea typeface="+mj-ea"/>
              </a:rPr>
              <a:t>이성교제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사회활동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종교활동을 방해한다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>
                <a:latin typeface="+mj-ea"/>
                <a:ea typeface="+mj-ea"/>
              </a:rPr>
              <a:t>자신에 대한 주요 결정 과정에서 소외시킨다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>
                <a:latin typeface="+mj-ea"/>
                <a:ea typeface="+mj-ea"/>
              </a:rPr>
              <a:t>대화를 거부하거나 무시한다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564726" y="268775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569265" y="29518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574457" y="320516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596" y="3875870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성적 학대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8596" y="4516700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성적수치심 유발행위 및 성폭력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성희롱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성추행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ko-KR" altLang="en-US" sz="2000" dirty="0">
                <a:solidFill>
                  <a:srgbClr val="C00000"/>
                </a:solidFill>
                <a:latin typeface="+mj-ea"/>
                <a:ea typeface="+mj-ea"/>
              </a:rPr>
              <a:t>강간</a:t>
            </a:r>
            <a:r>
              <a:rPr lang="en-US" altLang="ko-KR" sz="2000" dirty="0">
                <a:solidFill>
                  <a:srgbClr val="C00000"/>
                </a:solidFill>
                <a:latin typeface="+mj-ea"/>
                <a:ea typeface="+mj-ea"/>
              </a:rPr>
              <a:t>) </a:t>
            </a:r>
            <a:r>
              <a:rPr lang="ko-KR" altLang="en-US" sz="2000" dirty="0">
                <a:latin typeface="+mj-ea"/>
                <a:ea typeface="+mj-ea"/>
              </a:rPr>
              <a:t>등 노인의 의사에 반하여 강제적으로 행하는 모든 성적 행위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5817" y="5345512"/>
            <a:ext cx="7000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+mj-ea"/>
                <a:ea typeface="+mj-ea"/>
              </a:rPr>
              <a:t>원하지 않는데 강제로 성관계를 강요하거나 몸을 만진다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>
                <a:latin typeface="+mj-ea"/>
                <a:ea typeface="+mj-ea"/>
              </a:rPr>
              <a:t>성적수치심을 주는 성적인 농담이나 행동을 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>
                <a:latin typeface="+mj-ea"/>
                <a:ea typeface="+mj-ea"/>
              </a:rPr>
              <a:t>사람들이 보는 곳에서 성적 부위를 드러내고 옷이나 </a:t>
            </a:r>
            <a:endParaRPr lang="en-US" altLang="ko-KR" sz="1600" dirty="0">
              <a:latin typeface="+mj-ea"/>
              <a:ea typeface="+mj-ea"/>
            </a:endParaRPr>
          </a:p>
          <a:p>
            <a:r>
              <a:rPr lang="ko-KR" altLang="en-US" sz="1600" dirty="0">
                <a:latin typeface="+mj-ea"/>
                <a:ea typeface="+mj-ea"/>
              </a:rPr>
              <a:t>기저귀를 교체한다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564726" y="544293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571472" y="566800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571472" y="59265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2" name="그림 41" descr="노인학대#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2604261"/>
            <a:ext cx="2801488" cy="1714511"/>
          </a:xfrm>
          <a:prstGeom prst="rect">
            <a:avLst/>
          </a:prstGeom>
        </p:spPr>
      </p:pic>
      <p:pic>
        <p:nvPicPr>
          <p:cNvPr id="43" name="그림 42" descr="노인학대#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61214" y="5154976"/>
            <a:ext cx="1964945" cy="16859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07773" y="1114881"/>
            <a:ext cx="2127181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경제적 학대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2839" y="1780346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dirty="0">
                <a:latin typeface="+mj-ea"/>
                <a:ea typeface="+mj-ea"/>
              </a:rPr>
              <a:t>노인의 의사에 반</a:t>
            </a:r>
            <a:r>
              <a:rPr lang="en-US" altLang="ko-KR" dirty="0">
                <a:latin typeface="+mj-ea"/>
                <a:ea typeface="+mj-ea"/>
              </a:rPr>
              <a:t>(</a:t>
            </a:r>
            <a:r>
              <a:rPr lang="ko-KR" altLang="en-US" dirty="0">
                <a:latin typeface="+mj-ea"/>
                <a:ea typeface="+mj-ea"/>
              </a:rPr>
              <a:t>反</a:t>
            </a:r>
            <a:r>
              <a:rPr lang="en-US" altLang="ko-KR" dirty="0">
                <a:latin typeface="+mj-ea"/>
                <a:ea typeface="+mj-ea"/>
              </a:rPr>
              <a:t>)</a:t>
            </a:r>
            <a:r>
              <a:rPr lang="ko-KR" altLang="en-US" dirty="0">
                <a:latin typeface="+mj-ea"/>
                <a:ea typeface="+mj-ea"/>
              </a:rPr>
              <a:t>하여 노인으로부터 재산 또는 권리를 빼앗아가는 행위로서 </a:t>
            </a:r>
            <a:r>
              <a:rPr lang="ko-KR" altLang="en-US" dirty="0">
                <a:solidFill>
                  <a:srgbClr val="C00000"/>
                </a:solidFill>
                <a:latin typeface="+mj-ea"/>
                <a:ea typeface="+mj-ea"/>
              </a:rPr>
              <a:t>경제적 착취</a:t>
            </a:r>
            <a:r>
              <a:rPr lang="en-US" altLang="ko-KR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dirty="0">
                <a:solidFill>
                  <a:srgbClr val="C00000"/>
                </a:solidFill>
                <a:latin typeface="+mj-ea"/>
                <a:ea typeface="+mj-ea"/>
              </a:rPr>
              <a:t>재산에 관한 법률 권리 위반</a:t>
            </a:r>
            <a:r>
              <a:rPr lang="en-US" altLang="ko-KR" dirty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dirty="0">
                <a:solidFill>
                  <a:srgbClr val="C00000"/>
                </a:solidFill>
                <a:latin typeface="+mj-ea"/>
                <a:ea typeface="+mj-ea"/>
              </a:rPr>
              <a:t>경제적 권리와 관련 된 의사결정에서의 통제 </a:t>
            </a:r>
            <a:r>
              <a:rPr lang="ko-KR" altLang="en-US" dirty="0">
                <a:latin typeface="+mj-ea"/>
                <a:ea typeface="+mj-ea"/>
              </a:rPr>
              <a:t>등을 하는 행위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0080" y="2738703"/>
            <a:ext cx="5357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허락 없이 재산 및 임금을 가로챈다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허락 없이 인감을 사용하여 피해를 준다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재산 관리 또는 사용을 마음대로 하지 못하게 한다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 </a:t>
            </a:r>
          </a:p>
        </p:txBody>
      </p:sp>
      <p:sp>
        <p:nvSpPr>
          <p:cNvPr id="28" name="갈매기형 수장 27"/>
          <p:cNvSpPr/>
          <p:nvPr/>
        </p:nvSpPr>
        <p:spPr>
          <a:xfrm>
            <a:off x="590969" y="284740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607204" y="305543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630642" y="330701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595" y="3931653"/>
            <a:ext cx="1191077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유기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9512" y="4591068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dirty="0">
                <a:latin typeface="+mj-ea"/>
                <a:ea typeface="+mj-ea"/>
              </a:rPr>
              <a:t>보호자 또는 부양의무자가 노인을 버리는 행위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1597" y="5217684"/>
            <a:ext cx="70009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연락을 두절하고 왕래하지 않는다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 시설이나 병원에 입소시키고 연락을 두절한다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>
                <a:latin typeface="365달콤한머핀" pitchFamily="18" charset="-127"/>
                <a:ea typeface="365달콤한머핀" pitchFamily="18" charset="-127"/>
              </a:rPr>
              <a:t> 낯선 장소에 버린다</a:t>
            </a:r>
            <a:r>
              <a:rPr lang="en-US" altLang="ko-KR" sz="1600" dirty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624064" y="536132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630642" y="557452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639999" y="5826989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" name="그림 19" descr="노인학대#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5" y="2568518"/>
            <a:ext cx="2176906" cy="1550948"/>
          </a:xfrm>
          <a:prstGeom prst="rect">
            <a:avLst/>
          </a:prstGeom>
        </p:spPr>
      </p:pic>
      <p:pic>
        <p:nvPicPr>
          <p:cNvPr id="21" name="그림 20" descr="노인학대#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4876830"/>
            <a:ext cx="2624047" cy="17913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35007" y="1090731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방  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3347" y="1700478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dirty="0">
                <a:latin typeface="+mj-ea"/>
                <a:ea typeface="+mj-ea"/>
              </a:rPr>
              <a:t>부양의무자로서의 책임이나 의무를 의도적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비의도적으로</a:t>
            </a:r>
            <a:endParaRPr lang="en-US" altLang="ko-KR" dirty="0">
              <a:latin typeface="+mj-ea"/>
              <a:ea typeface="+mj-ea"/>
            </a:endParaRPr>
          </a:p>
          <a:p>
            <a:r>
              <a:rPr lang="ko-KR" altLang="en-US" dirty="0">
                <a:latin typeface="+mj-ea"/>
                <a:ea typeface="+mj-ea"/>
              </a:rPr>
              <a:t> 거부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불이행 혹은 포기하여 노인의 의식주 및 </a:t>
            </a:r>
            <a:endParaRPr lang="en-US" altLang="ko-KR" dirty="0">
              <a:latin typeface="+mj-ea"/>
              <a:ea typeface="+mj-ea"/>
            </a:endParaRPr>
          </a:p>
          <a:p>
            <a:r>
              <a:rPr lang="ko-KR" altLang="en-US" dirty="0">
                <a:latin typeface="+mj-ea"/>
                <a:ea typeface="+mj-ea"/>
              </a:rPr>
              <a:t>의료를 적절하게 제공하지 않는 행위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2910" y="2684644"/>
            <a:ext cx="5327504" cy="115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거동이 불편한 노인의 돌봄을 제공하지 않는다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생활비가 없는 노인에게 경제적 도움을 제공하지 않는다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>
                <a:latin typeface="+mj-ea"/>
                <a:ea typeface="+mj-ea"/>
              </a:rPr>
              <a:t>의료적 치료가 필요한 노인을 방치한다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541210" y="283595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541210" y="320031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571472" y="3576213"/>
            <a:ext cx="142876" cy="1469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13347" y="4242044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자기방임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8596" y="4800439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dirty="0">
                <a:latin typeface="+mj-ea"/>
                <a:ea typeface="+mj-ea"/>
              </a:rPr>
              <a:t>노인 스스로가 의식주 제공 및 의료처치 등의 최소한의 </a:t>
            </a:r>
            <a:r>
              <a:rPr lang="ko-KR" altLang="en-US" dirty="0">
                <a:solidFill>
                  <a:srgbClr val="C00000"/>
                </a:solidFill>
                <a:latin typeface="+mj-ea"/>
                <a:ea typeface="+mj-ea"/>
              </a:rPr>
              <a:t>자기보호 관련 행위를 의도적으로 포기 또는 비의도적으로 관리하지 않아</a:t>
            </a:r>
            <a:r>
              <a:rPr lang="ko-KR" altLang="en-US" dirty="0">
                <a:latin typeface="+mj-ea"/>
                <a:ea typeface="+mj-ea"/>
              </a:rPr>
              <a:t> 심신이 위험한 상황이나</a:t>
            </a:r>
            <a:r>
              <a:rPr lang="en-US" altLang="ko-KR" dirty="0">
                <a:latin typeface="+mj-ea"/>
                <a:ea typeface="+mj-ea"/>
              </a:rPr>
              <a:t>, </a:t>
            </a:r>
            <a:r>
              <a:rPr lang="ko-KR" altLang="en-US" dirty="0">
                <a:latin typeface="+mj-ea"/>
                <a:ea typeface="+mj-ea"/>
              </a:rPr>
              <a:t>사망에 이르게 하는 행위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4348" y="5995847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+mj-ea"/>
                <a:ea typeface="+mj-ea"/>
              </a:rPr>
              <a:t>자신을 돌보지 않고 자해하거나 돌봄을 거부하여 생명이 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</a:p>
          <a:p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ko-KR" altLang="en-US" sz="1600" dirty="0">
                <a:latin typeface="+mj-ea"/>
                <a:ea typeface="+mj-ea"/>
              </a:rPr>
              <a:t>위협 받는다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571472" y="612446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6" name="그림 25" descr="노인학대#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8040" y="5710631"/>
            <a:ext cx="1571635" cy="1134720"/>
          </a:xfrm>
          <a:prstGeom prst="rect">
            <a:avLst/>
          </a:prstGeom>
        </p:spPr>
      </p:pic>
      <p:pic>
        <p:nvPicPr>
          <p:cNvPr id="31" name="그림 30" descr="노인학대#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70414" y="2329302"/>
            <a:ext cx="2448272" cy="14771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7745566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처벌 규정 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(</a:t>
            </a:r>
            <a:r>
              <a:rPr lang="ko-KR" altLang="en-US" sz="1600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노인복지법상 노인학대 처벌 기준</a:t>
            </a:r>
            <a:r>
              <a:rPr lang="en-US" altLang="ko-KR" sz="1600" dirty="0">
                <a:solidFill>
                  <a:schemeClr val="tx2">
                    <a:lumMod val="75000"/>
                  </a:schemeClr>
                </a:solidFill>
                <a:latin typeface="+mj-ea"/>
              </a:rPr>
              <a:t>)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8" name="순서도: 연결자 7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대각선 방향의 모서리가 둥근 사각형 20"/>
          <p:cNvSpPr/>
          <p:nvPr/>
        </p:nvSpPr>
        <p:spPr>
          <a:xfrm>
            <a:off x="175098" y="947379"/>
            <a:ext cx="4396902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신체에 상해를 입히는 행위</a:t>
            </a:r>
          </a:p>
        </p:txBody>
      </p:sp>
      <p:sp>
        <p:nvSpPr>
          <p:cNvPr id="22" name="대각선 방향의 모서리가 둥근 사각형 21"/>
          <p:cNvSpPr/>
          <p:nvPr/>
        </p:nvSpPr>
        <p:spPr>
          <a:xfrm>
            <a:off x="175098" y="1650388"/>
            <a:ext cx="4684934" cy="220724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신체에 폭행을 가하는 행위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성적 수치심을 주는 성폭행 성희롱 등의 행위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유기하거나 의식주를 포함한 기본적 보호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치료를 소홀히 하는 방임 행위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구걸하게 하거나 노인을 이용하여  구걸하는 행위</a:t>
            </a:r>
          </a:p>
        </p:txBody>
      </p:sp>
      <p:sp>
        <p:nvSpPr>
          <p:cNvPr id="24" name="대각선 방향의 모서리가 둥근 사각형 23"/>
          <p:cNvSpPr/>
          <p:nvPr/>
        </p:nvSpPr>
        <p:spPr>
          <a:xfrm>
            <a:off x="175098" y="4000504"/>
            <a:ext cx="4468340" cy="857256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노인을 위하여 증여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급여된 금품을 목적 외의 용도에 사용하는 행위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대각선 방향의 모서리가 둥근 사각형 24"/>
          <p:cNvSpPr/>
          <p:nvPr/>
        </p:nvSpPr>
        <p:spPr>
          <a:xfrm>
            <a:off x="175098" y="5072074"/>
            <a:ext cx="4539778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신고인 신분보호 및 신원노출 금지의무 위반자</a:t>
            </a: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175098" y="5857892"/>
            <a:ext cx="4539778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현장조사를 거부하거나 업무 방해한 자</a:t>
            </a:r>
          </a:p>
        </p:txBody>
      </p:sp>
      <p:sp>
        <p:nvSpPr>
          <p:cNvPr id="29" name="대각선 방향의 모서리가 둥근 사각형 28"/>
          <p:cNvSpPr/>
          <p:nvPr/>
        </p:nvSpPr>
        <p:spPr>
          <a:xfrm>
            <a:off x="5072066" y="947379"/>
            <a:ext cx="3714776" cy="571504"/>
          </a:xfrm>
          <a:prstGeom prst="round2DiagRect">
            <a:avLst/>
          </a:prstGeom>
          <a:noFill/>
          <a:ln w="31750" cmpd="sng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7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천만원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</a:p>
        </p:txBody>
      </p:sp>
      <p:sp>
        <p:nvSpPr>
          <p:cNvPr id="30" name="대각선 방향의 모서리가 둥근 사각형 29"/>
          <p:cNvSpPr/>
          <p:nvPr/>
        </p:nvSpPr>
        <p:spPr>
          <a:xfrm>
            <a:off x="5072066" y="1785926"/>
            <a:ext cx="3714776" cy="200026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5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 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또는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5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백만원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</a:p>
        </p:txBody>
      </p:sp>
      <p:sp>
        <p:nvSpPr>
          <p:cNvPr id="32" name="대각선 방향의 모서리가 둥근 사각형 31"/>
          <p:cNvSpPr/>
          <p:nvPr/>
        </p:nvSpPr>
        <p:spPr>
          <a:xfrm>
            <a:off x="5072066" y="4000504"/>
            <a:ext cx="3714776" cy="857256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천만원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대각선 방향의 모서리가 둥근 사각형 32"/>
          <p:cNvSpPr/>
          <p:nvPr/>
        </p:nvSpPr>
        <p:spPr>
          <a:xfrm>
            <a:off x="5072066" y="5072074"/>
            <a:ext cx="3714776" cy="57150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백만원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</a:p>
        </p:txBody>
      </p:sp>
      <p:sp>
        <p:nvSpPr>
          <p:cNvPr id="34" name="대각선 방향의 모서리가 둥근 사각형 33"/>
          <p:cNvSpPr/>
          <p:nvPr/>
        </p:nvSpPr>
        <p:spPr>
          <a:xfrm>
            <a:off x="5072066" y="5857892"/>
            <a:ext cx="3714776" cy="57150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백 만원 이하의 과태료</a:t>
            </a:r>
          </a:p>
        </p:txBody>
      </p:sp>
      <p:sp>
        <p:nvSpPr>
          <p:cNvPr id="35" name="줄무늬가 있는 오른쪽 화살표 34"/>
          <p:cNvSpPr/>
          <p:nvPr/>
        </p:nvSpPr>
        <p:spPr>
          <a:xfrm>
            <a:off x="4643438" y="1071546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>
            <a:off x="4714876" y="2571744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>
            <a:off x="4643438" y="4214818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4643438" y="5143512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>
            <a:off x="4643438" y="5929330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0826" y="361088"/>
            <a:ext cx="5033744" cy="57150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</a:rPr>
              <a:t>노인학대 신고방법 및 </a:t>
            </a:r>
            <a:r>
              <a:rPr lang="ko-KR" altLang="en-U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</a:rPr>
              <a:t>절차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9" name="모서리가 둥근 직사각형 18"/>
              <p:cNvSpPr/>
              <p:nvPr/>
            </p:nvSpPr>
            <p:spPr>
              <a:xfrm>
                <a:off x="424055" y="1120562"/>
                <a:ext cx="2775252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en-US" altLang="ko-KR" sz="20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</m:t>
                    </m:r>
                  </m:oMath>
                </a14:m>
                <a:r>
                  <a:rPr lang="ko-KR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노인학대 신고 의무</a:t>
                </a:r>
              </a:p>
            </p:txBody>
          </p:sp>
        </mc:Choice>
        <mc:Fallback>
          <p:sp>
            <p:nvSpPr>
              <p:cNvPr id="19" name="모서리가 둥근 직사각형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55" y="1120562"/>
                <a:ext cx="2775252" cy="390227"/>
              </a:xfrm>
              <a:prstGeom prst="round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24055" y="1631592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+mj-ea"/>
                <a:ea typeface="+mj-ea"/>
              </a:rPr>
              <a:t> </a:t>
            </a:r>
            <a:r>
              <a:rPr lang="ko-KR" altLang="en-US" sz="1600" dirty="0">
                <a:latin typeface="+mj-ea"/>
                <a:ea typeface="+mj-ea"/>
              </a:rPr>
              <a:t>누구든지 노인학대를 알게 된 때에는 노인보호전문기관 또는 수사기관에 신고할 수 있다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4455" y="2987513"/>
            <a:ext cx="8572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노인학대 사례 발견 시 </a:t>
            </a:r>
            <a:r>
              <a:rPr lang="en-US" altLang="ko-KR" sz="16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129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</a:t>
            </a:r>
            <a:r>
              <a:rPr lang="en-US" altLang="ko-KR" sz="1600" dirty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1577-1389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등으로 전화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서신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온라인 등을 이용</a:t>
            </a:r>
            <a:endParaRPr lang="en-US" altLang="ko-KR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1" name="모서리가 둥근 직사각형 30"/>
              <p:cNvSpPr/>
              <p:nvPr/>
            </p:nvSpPr>
            <p:spPr>
              <a:xfrm>
                <a:off x="412436" y="2440546"/>
                <a:ext cx="2887038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</m:t>
                    </m:r>
                  </m:oMath>
                </a14:m>
                <a:r>
                  <a:rPr lang="ko-KR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노인학대 신고 방법</a:t>
                </a:r>
              </a:p>
            </p:txBody>
          </p:sp>
        </mc:Choice>
        <mc:Fallback>
          <p:sp>
            <p:nvSpPr>
              <p:cNvPr id="31" name="모서리가 둥근 직사각형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36" y="2440546"/>
                <a:ext cx="2887038" cy="390227"/>
              </a:xfrm>
              <a:prstGeom prst="round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제목 1"/>
          <p:cNvSpPr txBox="1">
            <a:spLocks/>
          </p:cNvSpPr>
          <p:nvPr/>
        </p:nvSpPr>
        <p:spPr>
          <a:xfrm>
            <a:off x="500034" y="3104389"/>
            <a:ext cx="7745566" cy="55188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NH비엔나" pitchFamily="18" charset="-127"/>
              <a:ea typeface="PNH비엔나" pitchFamily="18" charset="-127"/>
              <a:cs typeface="+mj-cs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2" name="모서리가 둥근 직사각형 11"/>
              <p:cNvSpPr/>
              <p:nvPr/>
            </p:nvSpPr>
            <p:spPr>
              <a:xfrm>
                <a:off x="460826" y="3904912"/>
                <a:ext cx="1920208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</m:t>
                    </m:r>
                  </m:oMath>
                </a14:m>
                <a:r>
                  <a:rPr lang="ko-KR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 신고내용</a:t>
                </a:r>
              </a:p>
            </p:txBody>
          </p:sp>
        </mc:Choice>
        <mc:Fallback>
          <p:sp>
            <p:nvSpPr>
              <p:cNvPr id="12" name="모서리가 둥근 직사각형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26" y="3904912"/>
                <a:ext cx="1920208" cy="390227"/>
              </a:xfrm>
              <a:prstGeom prst="round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86069" y="4463693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en-US" altLang="ko-KR" sz="1600" dirty="0">
                <a:latin typeface="+mj-ea"/>
                <a:ea typeface="+mj-ea"/>
              </a:rPr>
              <a:t>. </a:t>
            </a:r>
            <a:r>
              <a:rPr lang="ko-KR" altLang="en-US" sz="1600" dirty="0">
                <a:latin typeface="+mj-ea"/>
                <a:ea typeface="+mj-ea"/>
              </a:rPr>
              <a:t>피해노인의 이름 </a:t>
            </a:r>
            <a:r>
              <a:rPr lang="en-US" altLang="ko-KR" sz="1600" dirty="0">
                <a:latin typeface="+mj-ea"/>
                <a:ea typeface="+mj-ea"/>
              </a:rPr>
              <a:t>,</a:t>
            </a:r>
            <a:r>
              <a:rPr lang="ko-KR" altLang="en-US" sz="1600" dirty="0">
                <a:latin typeface="+mj-ea"/>
                <a:ea typeface="+mj-ea"/>
              </a:rPr>
              <a:t>성별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나이</a:t>
            </a:r>
            <a:r>
              <a:rPr lang="en-US" altLang="ko-KR" sz="1600" dirty="0">
                <a:latin typeface="+mj-ea"/>
                <a:ea typeface="+mj-ea"/>
              </a:rPr>
              <a:t>,</a:t>
            </a:r>
            <a:r>
              <a:rPr lang="ko-KR" altLang="en-US" sz="1600" dirty="0">
                <a:latin typeface="+mj-ea"/>
                <a:ea typeface="+mj-ea"/>
              </a:rPr>
              <a:t>주소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전화번호</a:t>
            </a:r>
            <a:endParaRPr lang="en-US" altLang="ko-KR" sz="1600" dirty="0">
              <a:latin typeface="+mj-ea"/>
              <a:ea typeface="+mj-ea"/>
            </a:endParaRPr>
          </a:p>
          <a:p>
            <a:r>
              <a:rPr lang="en-US" altLang="ko-KR" sz="1600" dirty="0">
                <a:latin typeface="+mj-ea"/>
                <a:ea typeface="+mj-ea"/>
              </a:rPr>
              <a:t> . </a:t>
            </a:r>
            <a:r>
              <a:rPr lang="ko-KR" altLang="en-US" sz="1600" dirty="0">
                <a:latin typeface="+mj-ea"/>
                <a:ea typeface="+mj-ea"/>
              </a:rPr>
              <a:t>노인의 학대상황과 입은 상처나 피해에 대한 설명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모서리가 둥근 직사각형 14"/>
              <p:cNvSpPr/>
              <p:nvPr/>
            </p:nvSpPr>
            <p:spPr>
              <a:xfrm>
                <a:off x="460826" y="5337715"/>
                <a:ext cx="2887038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ko-KR" altLang="en-US" sz="200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 </m:t>
                    </m:r>
                  </m:oMath>
                </a14:m>
                <a:r>
                  <a:rPr lang="ko-KR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신고자의 비밀보장</a:t>
                </a:r>
              </a:p>
            </p:txBody>
          </p:sp>
        </mc:Choice>
        <mc:Fallback>
          <p:sp>
            <p:nvSpPr>
              <p:cNvPr id="15" name="모서리가 둥근 직사각형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26" y="5337715"/>
                <a:ext cx="2887038" cy="390227"/>
              </a:xfrm>
              <a:prstGeom prst="round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86069" y="5874547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en-US" altLang="ko-KR" sz="1600" dirty="0">
                <a:latin typeface="+mj-ea"/>
                <a:ea typeface="+mj-ea"/>
              </a:rPr>
              <a:t>.</a:t>
            </a:r>
            <a:r>
              <a:rPr lang="ko-KR" altLang="en-US" sz="1600" dirty="0">
                <a:latin typeface="+mj-ea"/>
                <a:ea typeface="+mj-ea"/>
              </a:rPr>
              <a:t> 노인전문기관 및 상담원은 신고자의 개인정보에 대한 비밀을 보장하며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신고인    이 원하는 경우 사례에 대한 결과를 제공 받을 수 있다</a:t>
            </a:r>
            <a:r>
              <a:rPr lang="en-US" altLang="ko-KR" sz="1600" dirty="0">
                <a:latin typeface="+mj-ea"/>
                <a:ea typeface="+mj-ea"/>
              </a:rPr>
              <a:t>.( </a:t>
            </a:r>
            <a:r>
              <a:rPr lang="ko-KR" altLang="en-US" sz="1600" dirty="0">
                <a:latin typeface="+mj-ea"/>
                <a:ea typeface="+mj-ea"/>
              </a:rPr>
              <a:t>노인복지법 제 </a:t>
            </a:r>
            <a:r>
              <a:rPr lang="en-US" altLang="ko-KR" sz="1600" dirty="0">
                <a:latin typeface="+mj-ea"/>
                <a:ea typeface="+mj-ea"/>
              </a:rPr>
              <a:t>39</a:t>
            </a:r>
            <a:r>
              <a:rPr lang="ko-KR" altLang="en-US" sz="1600" dirty="0">
                <a:latin typeface="+mj-ea"/>
                <a:ea typeface="+mj-ea"/>
              </a:rPr>
              <a:t>조의 </a:t>
            </a:r>
            <a:r>
              <a:rPr lang="en-US" altLang="ko-KR" sz="1600" dirty="0">
                <a:latin typeface="+mj-ea"/>
                <a:ea typeface="+mj-ea"/>
              </a:rPr>
              <a:t>6 </a:t>
            </a:r>
            <a:r>
              <a:rPr lang="ko-KR" altLang="en-US" sz="1600" dirty="0">
                <a:latin typeface="+mj-ea"/>
                <a:ea typeface="+mj-ea"/>
              </a:rPr>
              <a:t>제 </a:t>
            </a:r>
            <a:r>
              <a:rPr lang="en-US" altLang="ko-KR" sz="1600" dirty="0">
                <a:latin typeface="+mj-ea"/>
                <a:ea typeface="+mj-ea"/>
              </a:rPr>
              <a:t>3</a:t>
            </a:r>
            <a:r>
              <a:rPr lang="ko-KR" altLang="en-US" sz="1600" dirty="0">
                <a:latin typeface="+mj-ea"/>
                <a:ea typeface="+mj-ea"/>
              </a:rPr>
              <a:t>항</a:t>
            </a:r>
            <a:r>
              <a:rPr lang="en-US" altLang="ko-KR" sz="1600" dirty="0">
                <a:latin typeface="+mj-ea"/>
                <a:ea typeface="+mj-ea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4896544" cy="5568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ko-KR" alt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시설생활 노인의 권리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169" y="1196752"/>
            <a:ext cx="871483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존경과 존엄한 존재로 대우받고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차별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착취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학대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방임을 받지 않고 생활할 수 있는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개인적 욕구에 상응하는 질 높은 돌봄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(care)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과 서비스를 요구하고 제공 받을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안전하고 가정과 같은 환경에서 생활할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내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외부 활동에 신체적 구속을 받지 않을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개인의 사생활과 비밀 보장에 대한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우편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전화 등 개인적 연락을 주고받을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정치적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문화적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종교적 활동에 제약을 받지 않고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자유롭게 참여할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개인 소유 재산과 소유물을 스스로 관리할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비난이나 제약을 받지 않고 시설운영과 서비스에 대한 개인적 견해와 불평을 표현하고 이의 해결을 요구할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내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외부에서 개인활동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단체 및 사회적 관계에 참여할 권리</a:t>
            </a:r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입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퇴소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일상생활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이용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제반 시설활동 참여 등 개인의 삶에 영향을 미치는 모든  부분에서 정보에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접근하고 자기결정권을 행사할 권리</a:t>
            </a:r>
          </a:p>
        </p:txBody>
      </p:sp>
    </p:spTree>
    <p:extLst>
      <p:ext uri="{BB962C8B-B14F-4D97-AF65-F5344CB8AC3E}">
        <p14:creationId xmlns="" xmlns:p14="http://schemas.microsoft.com/office/powerpoint/2010/main" val="139249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453" y="343717"/>
            <a:ext cx="6347713" cy="51514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노인학대를 예방하려면</a:t>
            </a:r>
            <a:r>
              <a:rPr lang="en-US" altLang="ko-K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시설운영 유의점</a:t>
            </a:r>
            <a:r>
              <a:rPr lang="en-US" altLang="ko-KR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ko-KR" alt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9485" y="912912"/>
            <a:ext cx="6347714" cy="1224136"/>
          </a:xfrm>
        </p:spPr>
        <p:txBody>
          <a:bodyPr>
            <a:normAutofit/>
          </a:bodyPr>
          <a:lstStyle/>
          <a:p>
            <a:r>
              <a:rPr lang="ko-KR" altLang="en-US" sz="1400" dirty="0"/>
              <a:t>노인관련 시설에서 학대행위자는 노인의 가족</a:t>
            </a:r>
            <a:r>
              <a:rPr lang="en-US" altLang="ko-KR" sz="1400" dirty="0"/>
              <a:t>, </a:t>
            </a:r>
            <a:r>
              <a:rPr lang="ko-KR" altLang="en-US" sz="1400" dirty="0"/>
              <a:t>동료노인</a:t>
            </a:r>
            <a:r>
              <a:rPr lang="en-US" altLang="ko-KR" sz="1400" dirty="0"/>
              <a:t>,</a:t>
            </a:r>
            <a:r>
              <a:rPr lang="ko-KR" altLang="en-US" sz="1400" dirty="0"/>
              <a:t>외부인 뿐 아니라 시설의 장과 직원도 될 수 있다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노인학대행위자가 되지 않도록 노인인권 및 노인학대에 대한 올바른 인식을 정립하고 실천하는 것이 중요하다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4" name="직사각형 3"/>
          <p:cNvSpPr/>
          <p:nvPr/>
        </p:nvSpPr>
        <p:spPr>
          <a:xfrm>
            <a:off x="808006" y="2198155"/>
            <a:ext cx="3070699" cy="29250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시설의 역할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812350" y="2495795"/>
            <a:ext cx="3070699" cy="37629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200" dirty="0"/>
              <a:t> </a:t>
            </a:r>
          </a:p>
          <a:p>
            <a:r>
              <a:rPr lang="en-US" altLang="ko-KR" sz="1200" dirty="0"/>
              <a:t>.</a:t>
            </a:r>
            <a:r>
              <a:rPr lang="ko-KR" altLang="en-US" sz="1200" dirty="0"/>
              <a:t>시설운영규정에 학대행위 예방 과 해          결을 위한 규정 명문화</a:t>
            </a:r>
            <a:r>
              <a:rPr lang="en-US" altLang="ko-KR" sz="1200" dirty="0"/>
              <a:t>,</a:t>
            </a:r>
            <a:r>
              <a:rPr lang="ko-KR" altLang="en-US" sz="1200" dirty="0"/>
              <a:t>철저한 교육과  지도감독 실시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시설 내에 노인학대에 해당하는  구체적 행위공시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종사자와 생활 노인들에게 인권교육 자료 보급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노인인권 및 학대와 관련된 교육을 최소 분기 </a:t>
            </a:r>
            <a:r>
              <a:rPr lang="en-US" altLang="ko-KR" sz="1200" dirty="0"/>
              <a:t>1</a:t>
            </a:r>
            <a:r>
              <a:rPr lang="ko-KR" altLang="en-US" sz="1200" dirty="0"/>
              <a:t>회 이상 정기적으로 실시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시설운영 전반에 대한 외부 전문가 자문실시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시설운영위원회에 생활 노인대표 또는 가족 </a:t>
            </a:r>
            <a:r>
              <a:rPr lang="en-US" altLang="ko-KR" sz="1200" dirty="0"/>
              <a:t>1</a:t>
            </a:r>
            <a:r>
              <a:rPr lang="ko-KR" altLang="en-US" sz="1200" dirty="0"/>
              <a:t>인 이상 참여</a:t>
            </a:r>
            <a:endParaRPr lang="en-US" altLang="ko-KR" sz="1200" dirty="0"/>
          </a:p>
          <a:p>
            <a:endParaRPr lang="ko-KR" altLang="en-US" sz="1200" dirty="0"/>
          </a:p>
        </p:txBody>
      </p:sp>
      <p:sp>
        <p:nvSpPr>
          <p:cNvPr id="6" name="직사각형 5"/>
          <p:cNvSpPr/>
          <p:nvPr/>
        </p:nvSpPr>
        <p:spPr>
          <a:xfrm>
            <a:off x="3909796" y="2198155"/>
            <a:ext cx="2592288" cy="29250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시설종사자의 역할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3917330" y="2495795"/>
            <a:ext cx="2603360" cy="37629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200" dirty="0"/>
              <a:t>. </a:t>
            </a:r>
            <a:r>
              <a:rPr lang="ko-KR" altLang="en-US" sz="1200" dirty="0"/>
              <a:t>동료의 학대행위를 목격한 경우</a:t>
            </a:r>
            <a:r>
              <a:rPr lang="en-US" altLang="ko-KR" sz="1200" dirty="0"/>
              <a:t>,</a:t>
            </a:r>
            <a:r>
              <a:rPr lang="ko-KR" altLang="en-US" sz="1200" dirty="0"/>
              <a:t>신속히 신고</a:t>
            </a:r>
            <a:r>
              <a:rPr lang="en-US" altLang="ko-KR" sz="1200" dirty="0"/>
              <a:t>(</a:t>
            </a:r>
            <a:r>
              <a:rPr lang="ko-KR" altLang="en-US" sz="1200" dirty="0"/>
              <a:t>해당시설</a:t>
            </a:r>
            <a:r>
              <a:rPr lang="en-US" altLang="ko-KR" sz="1200" dirty="0"/>
              <a:t>,</a:t>
            </a:r>
            <a:r>
              <a:rPr lang="ko-KR" altLang="en-US" sz="1200" dirty="0"/>
              <a:t>노인보호전문기관 또는 수사기관</a:t>
            </a:r>
            <a:r>
              <a:rPr lang="en-US" altLang="ko-KR" sz="1200" dirty="0"/>
              <a:t>)</a:t>
            </a:r>
            <a:r>
              <a:rPr lang="ko-KR" altLang="en-US" sz="1200" dirty="0"/>
              <a:t>하고 제반 법률 규정이나 윤리기준에 따라 조치</a:t>
            </a:r>
            <a:r>
              <a:rPr lang="en-US" altLang="ko-KR" sz="1200" dirty="0"/>
              <a:t>(</a:t>
            </a:r>
            <a:r>
              <a:rPr lang="ko-KR" altLang="en-US" sz="1200" dirty="0"/>
              <a:t>증거물확보</a:t>
            </a:r>
            <a:r>
              <a:rPr lang="en-US" altLang="ko-KR" sz="1200" dirty="0"/>
              <a:t>)</a:t>
            </a:r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노인들간의 집단 따돌림이나 학대행위 예방 해결</a:t>
            </a:r>
            <a:endParaRPr lang="en-US" altLang="ko-KR" sz="1200" dirty="0"/>
          </a:p>
          <a:p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노인학대 행위의 민감성 및 방지를 위한 개인 및 직원들 간의 노력</a:t>
            </a:r>
            <a:endParaRPr lang="en-US" altLang="ko-KR" sz="1200" dirty="0"/>
          </a:p>
          <a:p>
            <a:r>
              <a:rPr lang="en-US" altLang="ko-KR" sz="1200" dirty="0"/>
              <a:t>. </a:t>
            </a:r>
            <a:r>
              <a:rPr lang="ko-KR" altLang="en-US" sz="1200" dirty="0"/>
              <a:t>바람직한 노인 돌봄 방법에 대한 모색 및 의견교환의장 마련</a:t>
            </a:r>
            <a:endParaRPr lang="en-US" altLang="ko-KR" sz="1200" dirty="0"/>
          </a:p>
          <a:p>
            <a:r>
              <a:rPr lang="en-US" altLang="ko-KR" sz="1200" dirty="0"/>
              <a:t>      </a:t>
            </a:r>
          </a:p>
          <a:p>
            <a:r>
              <a:rPr lang="en-US" altLang="ko-KR" sz="1200" dirty="0"/>
              <a:t>   </a:t>
            </a:r>
            <a:r>
              <a:rPr lang="ko-KR" altLang="en-US" sz="1200" dirty="0">
                <a:solidFill>
                  <a:srgbClr val="C00000"/>
                </a:solidFill>
              </a:rPr>
              <a:t>어르신의 문제행동 시</a:t>
            </a:r>
            <a:r>
              <a:rPr lang="en-US" altLang="ko-KR" sz="1200" dirty="0">
                <a:solidFill>
                  <a:srgbClr val="C00000"/>
                </a:solidFill>
              </a:rPr>
              <a:t>＇</a:t>
            </a:r>
            <a:r>
              <a:rPr lang="ko-KR" altLang="en-US" sz="1200" dirty="0">
                <a:solidFill>
                  <a:srgbClr val="C00000"/>
                </a:solidFill>
              </a:rPr>
              <a:t>촉탁의</a:t>
            </a:r>
            <a:r>
              <a:rPr lang="en-US" altLang="ko-KR" sz="1200" dirty="0">
                <a:solidFill>
                  <a:srgbClr val="C00000"/>
                </a:solidFill>
              </a:rPr>
              <a:t>’</a:t>
            </a:r>
            <a:r>
              <a:rPr lang="ko-KR" altLang="en-US" sz="1200" dirty="0">
                <a:solidFill>
                  <a:srgbClr val="C00000"/>
                </a:solidFill>
              </a:rPr>
              <a:t>께 문제점 진단 돌봄</a:t>
            </a:r>
            <a:endParaRPr lang="en-US" altLang="ko-KR" sz="1200" dirty="0">
              <a:solidFill>
                <a:srgbClr val="C00000"/>
              </a:solidFill>
            </a:endParaRPr>
          </a:p>
          <a:p>
            <a:endParaRPr lang="en-US" altLang="ko-KR" sz="1200" dirty="0"/>
          </a:p>
          <a:p>
            <a:pPr algn="ctr"/>
            <a:endParaRPr lang="en-US" altLang="ko-KR" sz="1200" dirty="0"/>
          </a:p>
          <a:p>
            <a:pPr algn="ctr"/>
            <a:endParaRPr lang="ko-KR" altLang="en-US" sz="1200" dirty="0"/>
          </a:p>
        </p:txBody>
      </p:sp>
      <p:cxnSp>
        <p:nvCxnSpPr>
          <p:cNvPr id="12" name="구부러진 연결선 11"/>
          <p:cNvCxnSpPr/>
          <p:nvPr/>
        </p:nvCxnSpPr>
        <p:spPr>
          <a:xfrm>
            <a:off x="3707373" y="5301208"/>
            <a:ext cx="360040" cy="1270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내용 개체 틀 2"/>
          <p:cNvSpPr txBox="1">
            <a:spLocks/>
          </p:cNvSpPr>
          <p:nvPr/>
        </p:nvSpPr>
        <p:spPr>
          <a:xfrm>
            <a:off x="533516" y="6411346"/>
            <a:ext cx="6347714" cy="639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/>
              <a:t>최적의 돌봄 환경 조성을 위한 민</a:t>
            </a:r>
            <a:r>
              <a:rPr lang="en-US" altLang="ko-KR" sz="1400" dirty="0"/>
              <a:t>.</a:t>
            </a:r>
            <a:r>
              <a:rPr lang="ko-KR" altLang="en-US" sz="1400" dirty="0"/>
              <a:t>관 협력과 노력이 필요하다</a:t>
            </a:r>
            <a:r>
              <a:rPr lang="en-US" altLang="ko-KR" sz="14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36775486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패싯">
  <a:themeElements>
    <a:clrScheme name="패싯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패싯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패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TM02900688[[fn=패싯]]</Template>
  <TotalTime>699</TotalTime>
  <Words>948</Words>
  <Application>Microsoft Office PowerPoint</Application>
  <PresentationFormat>화면 슬라이드 쇼(4:3)</PresentationFormat>
  <Paragraphs>143</Paragraphs>
  <Slides>10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10</vt:i4>
      </vt:variant>
    </vt:vector>
  </HeadingPairs>
  <TitlesOfParts>
    <vt:vector size="12" baseType="lpstr">
      <vt:lpstr>HDOfficeLightV0</vt:lpstr>
      <vt:lpstr>패싯</vt:lpstr>
      <vt:lpstr>노인 인권 예방 및 대응지침</vt:lpstr>
      <vt:lpstr> 노인인권이란?</vt:lpstr>
      <vt:lpstr> 노인학대 유형</vt:lpstr>
      <vt:lpstr>  노인학대 유형</vt:lpstr>
      <vt:lpstr> 노인학대 유형</vt:lpstr>
      <vt:lpstr> 노인학대 유형</vt:lpstr>
      <vt:lpstr> 노인학대 처벌 규정 (노인복지법상 노인학대 처벌 기준)</vt:lpstr>
      <vt:lpstr>노인학대 신고방법 및 절차</vt:lpstr>
      <vt:lpstr>시설생활 노인의 권리</vt:lpstr>
      <vt:lpstr>노인학대를 예방하려면(시설운영 유의점)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mycom</dc:creator>
  <cp:lastModifiedBy>sharon</cp:lastModifiedBy>
  <cp:revision>45</cp:revision>
  <dcterms:created xsi:type="dcterms:W3CDTF">2011-08-09T02:10:12Z</dcterms:created>
  <dcterms:modified xsi:type="dcterms:W3CDTF">2020-03-23T06:55:37Z</dcterms:modified>
</cp:coreProperties>
</file>