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2" r:id="rId4"/>
    <p:sldId id="333" r:id="rId5"/>
    <p:sldId id="339" r:id="rId6"/>
    <p:sldId id="343" r:id="rId7"/>
    <p:sldId id="341" r:id="rId8"/>
    <p:sldId id="337" r:id="rId9"/>
    <p:sldId id="335" r:id="rId10"/>
    <p:sldId id="336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13" r:id="rId23"/>
    <p:sldId id="311" r:id="rId24"/>
    <p:sldId id="307" r:id="rId25"/>
    <p:sldId id="265" r:id="rId26"/>
    <p:sldId id="266" r:id="rId27"/>
    <p:sldId id="268" r:id="rId28"/>
    <p:sldId id="269" r:id="rId29"/>
    <p:sldId id="270" r:id="rId30"/>
    <p:sldId id="271" r:id="rId31"/>
    <p:sldId id="309" r:id="rId32"/>
    <p:sldId id="300" r:id="rId33"/>
    <p:sldId id="301" r:id="rId34"/>
    <p:sldId id="306" r:id="rId35"/>
    <p:sldId id="318" r:id="rId36"/>
    <p:sldId id="291" r:id="rId37"/>
    <p:sldId id="293" r:id="rId38"/>
    <p:sldId id="272" r:id="rId39"/>
    <p:sldId id="284" r:id="rId40"/>
    <p:sldId id="319" r:id="rId41"/>
    <p:sldId id="322" r:id="rId42"/>
    <p:sldId id="320" r:id="rId43"/>
    <p:sldId id="329" r:id="rId44"/>
    <p:sldId id="327" r:id="rId45"/>
    <p:sldId id="328" r:id="rId46"/>
    <p:sldId id="324" r:id="rId47"/>
    <p:sldId id="276" r:id="rId48"/>
    <p:sldId id="314" r:id="rId49"/>
    <p:sldId id="362" r:id="rId50"/>
    <p:sldId id="330" r:id="rId51"/>
  </p:sldIdLst>
  <p:sldSz cx="9144000" cy="6858000" type="screen4x3"/>
  <p:notesSz cx="6888163" cy="100187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4" autoAdjust="0"/>
    <p:restoredTop sz="94591" autoAdjust="0"/>
  </p:normalViewPr>
  <p:slideViewPr>
    <p:cSldViewPr>
      <p:cViewPr varScale="1">
        <p:scale>
          <a:sx n="108" d="100"/>
          <a:sy n="108" d="100"/>
        </p:scale>
        <p:origin x="174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br>
              <a:rPr lang="en-US" altLang="ko-KR" sz="5000" dirty="0"/>
            </a:br>
            <a:r>
              <a:rPr lang="en-US" altLang="ko-KR" sz="1000" dirty="0"/>
              <a:t>  </a:t>
            </a:r>
            <a:br>
              <a:rPr lang="en-US" altLang="ko-KR" sz="5000" dirty="0"/>
            </a:br>
            <a:r>
              <a:rPr lang="en-US" altLang="ko-KR" sz="5000" dirty="0"/>
              <a:t> </a:t>
            </a:r>
            <a:r>
              <a:rPr lang="ko-KR" altLang="en-US" sz="5000" dirty="0"/>
              <a:t>노인인권보호</a:t>
            </a:r>
            <a:r>
              <a:rPr lang="en-US" altLang="ko-KR" sz="5000" dirty="0"/>
              <a:t>, </a:t>
            </a:r>
            <a:r>
              <a:rPr lang="ko-KR" altLang="en-US" sz="5000" dirty="0"/>
              <a:t>노인학대</a:t>
            </a:r>
            <a:br>
              <a:rPr lang="en-US" altLang="ko-KR" sz="5000" dirty="0"/>
            </a:br>
            <a:r>
              <a:rPr lang="ko-KR" altLang="en-US" sz="5000" dirty="0"/>
              <a:t> 예방 및 관리지침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19672" y="472514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dirty="0"/>
              <a:t>서해노인전문요양원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/>
                <a:t> </a:t>
              </a:r>
              <a:endParaRPr lang="en-US" altLang="ko-KR" dirty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 </a:t>
              </a:r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노인인권  교육</a:t>
            </a: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노인학대행위</a:t>
            </a: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/>
                <a:t> </a:t>
              </a:r>
              <a:endParaRPr lang="en-US" altLang="ko-KR" dirty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 </a:t>
              </a:r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노인학대의 유형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123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991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                                          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필요한 모든 권리”</a:t>
            </a: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인권</a:t>
            </a:r>
          </a:p>
        </p:txBody>
      </p:sp>
    </p:spTree>
    <p:extLst>
      <p:ext uri="{BB962C8B-B14F-4D97-AF65-F5344CB8AC3E}">
        <p14:creationId xmlns:p14="http://schemas.microsoft.com/office/powerpoint/2010/main" val="909857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만족스러운 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요소는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5448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                                                  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태도와 행동 필요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970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>
                <a:latin typeface="HY울릉도B" pitchFamily="18" charset="-127"/>
                <a:ea typeface="HY울릉도B" pitchFamily="18" charset="-127"/>
              </a:rPr>
              <a:t>노인인권의 교육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</a:p>
        </p:txBody>
      </p:sp>
    </p:spTree>
    <p:extLst>
      <p:ext uri="{BB962C8B-B14F-4D97-AF65-F5344CB8AC3E}">
        <p14:creationId xmlns:p14="http://schemas.microsoft.com/office/powerpoint/2010/main" val="2137121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>
                <a:latin typeface="HY엽서M" pitchFamily="18" charset="-127"/>
                <a:ea typeface="HY엽서M" pitchFamily="18" charset="-127"/>
              </a:rPr>
              <a:t>이상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인권과 사회복지의 관계</a:t>
            </a:r>
          </a:p>
        </p:txBody>
      </p:sp>
    </p:spTree>
    <p:extLst>
      <p:ext uri="{BB962C8B-B14F-4D97-AF65-F5344CB8AC3E}">
        <p14:creationId xmlns:p14="http://schemas.microsoft.com/office/powerpoint/2010/main" val="3984358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시설을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        인권에 관한 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8960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보호되고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있으며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착취 외 학대의 대상이 되어서는 안 되는 것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- 1991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중</a:t>
            </a:r>
          </a:p>
        </p:txBody>
      </p:sp>
    </p:spTree>
    <p:extLst>
      <p:ext uri="{BB962C8B-B14F-4D97-AF65-F5344CB8AC3E}">
        <p14:creationId xmlns:p14="http://schemas.microsoft.com/office/powerpoint/2010/main" val="2050227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권리 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권리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권리 </a:t>
            </a:r>
            <a:r>
              <a:rPr lang="ko-KR" altLang="en-US" sz="10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794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수 없는 와상상태의 한 어르신은 누워있는 시간이 많아 밖을 구경하고 싶어도 할 수 없으며 하루 종일 천장만 바라보고 누워있으며 종사자들이 체위변경을 해주는 경우가 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</p:spTree>
    <p:extLst>
      <p:ext uri="{BB962C8B-B14F-4D97-AF65-F5344CB8AC3E}">
        <p14:creationId xmlns:p14="http://schemas.microsoft.com/office/powerpoint/2010/main" val="462288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4435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어르신은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낯 시간 동안 스스로 대소변을 해결하고 애를 쓰지만 그게 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밤에 한 두 번 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8453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않거나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그냥 내버려 두었는데 계속 반복되어서 지금은 그런 일이 벌어질 때 마다 한나절 동안 방에 가두고 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</a:p>
        </p:txBody>
      </p:sp>
    </p:spTree>
    <p:extLst>
      <p:ext uri="{BB962C8B-B14F-4D97-AF65-F5344CB8AC3E}">
        <p14:creationId xmlns:p14="http://schemas.microsoft.com/office/powerpoint/2010/main" val="535385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2)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홍보와 사회교육을 통한 노인 학대와 인권에 대한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인식을 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노인복지법의 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및 인권침해 피해자에 대한 보건의료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치료강화를 위한 의료서비스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제공</a:t>
            </a:r>
          </a:p>
        </p:txBody>
      </p:sp>
    </p:spTree>
    <p:extLst>
      <p:ext uri="{BB962C8B-B14F-4D97-AF65-F5344CB8AC3E}">
        <p14:creationId xmlns:p14="http://schemas.microsoft.com/office/powerpoint/2010/main" val="3819110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838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</a:p>
        </p:txBody>
      </p:sp>
    </p:spTree>
    <p:extLst>
      <p:ext uri="{BB962C8B-B14F-4D97-AF65-F5344CB8AC3E}">
        <p14:creationId xmlns:p14="http://schemas.microsoft.com/office/powerpoint/2010/main" val="3964597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941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89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노인학대의 정의</a:t>
            </a:r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/>
              <a:t>알쏭달쏭 학대행위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/>
              <a:t>친하다는 이유로 어르신에게 반말을 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어르신이 믿는 종교와 상관없이 시설 종교행사에 참석하도록 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업무편의를 위해 공개된 장소에서 어르신의 기저귀를 교체한다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급하게 시설비가 필요해서 어르신이 맡겨놓은 금품을 사용했다</a:t>
            </a:r>
            <a:r>
              <a:rPr lang="en-US" altLang="ko-KR" sz="1800" dirty="0"/>
              <a:t>.</a:t>
            </a:r>
          </a:p>
          <a:p>
            <a:pPr>
              <a:buNone/>
            </a:pPr>
            <a:r>
              <a:rPr lang="en-US" altLang="ko-KR" sz="1800" dirty="0"/>
              <a:t>        </a:t>
            </a:r>
            <a:r>
              <a:rPr lang="ko-KR" altLang="en-US" sz="1800" dirty="0"/>
              <a:t>나중에 돌려드리면 되니까 이야기하지 않고 기록도 하지 않았다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입소한 어르신은 누구나 예외 없이 시설청소를 해야 한다</a:t>
            </a:r>
            <a:r>
              <a:rPr lang="en-US" altLang="ko-KR" sz="1800" dirty="0"/>
              <a:t>.</a:t>
            </a:r>
          </a:p>
          <a:p>
            <a:r>
              <a:rPr lang="ko-KR" altLang="en-US" sz="1800" dirty="0"/>
              <a:t>거동이 어려운 어르신 방에 못 쓰는 물품</a:t>
            </a:r>
            <a:r>
              <a:rPr lang="en-US" altLang="ko-KR" sz="1800" dirty="0"/>
              <a:t>,  </a:t>
            </a:r>
            <a:r>
              <a:rPr lang="ko-KR" altLang="en-US" sz="1800" dirty="0"/>
              <a:t>취급주의 물품을 쌓아 놓았다</a:t>
            </a:r>
            <a:r>
              <a:rPr lang="en-US" altLang="ko-KR" sz="20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/>
          </a:p>
          <a:p>
            <a:r>
              <a:rPr lang="ko-KR" altLang="en-US" dirty="0"/>
              <a:t>위의 예시는 모두 노인학대에 해당하는 행위입니다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나도 모르는 사이 노인학대를 하고 있지는 않나요</a:t>
            </a:r>
            <a:r>
              <a:rPr lang="en-US" altLang="ko-KR" dirty="0"/>
              <a:t>?</a:t>
            </a:r>
          </a:p>
          <a:p>
            <a:endParaRPr lang="en-US" altLang="ko-K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>
                <a:latin typeface="HY울릉도B" pitchFamily="18" charset="-127"/>
                <a:ea typeface="HY울릉도B" pitchFamily="18" charset="-127"/>
              </a:rPr>
              <a:t>노인학대 발생요인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/>
              <a:t>      노인학대의 유형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</a:t>
            </a:r>
            <a:r>
              <a:rPr lang="ko-KR" altLang="en-US" sz="4000" dirty="0"/>
              <a:t>노인학대 발생요인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노인과 관련된 요인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0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부양자와 관련된 요인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</a:t>
            </a:r>
            <a:r>
              <a:rPr lang="ko-KR" altLang="en-US" sz="4000" dirty="0"/>
              <a:t>노인학대 발생요인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0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</a:t>
            </a:r>
            <a:r>
              <a:rPr lang="ko-KR" altLang="en-US" sz="4000" dirty="0"/>
              <a:t>노인학대 발생요인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0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29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    노인학대 의 특성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노인학대가 있어왔음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존재함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아닌 반복하여 발생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하지 않은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/>
              <a:t>     </a:t>
            </a:r>
            <a:r>
              <a:rPr lang="ko-KR" altLang="en-US" sz="4000" dirty="0"/>
              <a:t>노인학대 사례와 관리지침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9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노인 관련 시설에서 학대행위자는 가족</a:t>
            </a:r>
            <a:r>
              <a:rPr lang="en-US" altLang="ko-KR" sz="1400" dirty="0"/>
              <a:t>, </a:t>
            </a:r>
            <a:r>
              <a:rPr lang="ko-KR" altLang="en-US" sz="1400" dirty="0"/>
              <a:t>동료노인</a:t>
            </a:r>
            <a:r>
              <a:rPr lang="en-US" altLang="ko-KR" sz="1400" dirty="0"/>
              <a:t>, </a:t>
            </a:r>
            <a:r>
              <a:rPr lang="ko-KR" altLang="en-US" sz="1400" dirty="0"/>
              <a:t>외부인 뿐 아니라 시설의 장과 직원도 될 수 있다</a:t>
            </a:r>
            <a:r>
              <a:rPr lang="en-US" altLang="ko-KR" sz="1400" dirty="0"/>
              <a:t>.</a:t>
            </a:r>
          </a:p>
          <a:p>
            <a:r>
              <a:rPr lang="ko-KR" altLang="en-US" sz="1400" dirty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r>
              <a:rPr lang="en-US" altLang="ko-KR" sz="1400" dirty="0"/>
              <a:t>* </a:t>
            </a:r>
            <a:r>
              <a:rPr lang="ko-KR" altLang="en-US" sz="1400" dirty="0"/>
              <a:t>최적의 돌봄 환경 조성을 위한 민</a:t>
            </a:r>
            <a:r>
              <a:rPr lang="en-US" altLang="ko-KR" sz="1400" dirty="0"/>
              <a:t>.</a:t>
            </a:r>
            <a:r>
              <a:rPr lang="ko-KR" altLang="en-US" sz="1400" dirty="0"/>
              <a:t>관 협력과 노력이 필요하다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학대사례</a:t>
            </a:r>
            <a:endParaRPr lang="en-US" altLang="ko-KR" sz="1400" dirty="0"/>
          </a:p>
          <a:p>
            <a:pPr algn="ctr"/>
            <a:r>
              <a:rPr lang="ko-KR" altLang="en-US" sz="1400" dirty="0"/>
              <a:t>발견 및 신고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조사 와 사정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학대사례에 대한</a:t>
            </a:r>
            <a:endParaRPr lang="en-US" altLang="ko-KR" sz="1400" dirty="0"/>
          </a:p>
          <a:p>
            <a:pPr algn="ctr"/>
            <a:r>
              <a:rPr lang="ko-KR" altLang="en-US" sz="1400" dirty="0"/>
              <a:t>보호조치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평 가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사후조치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노인학대 신고방법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응급상황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노인학대 신고방법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상황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/>
              <a:t>     </a:t>
            </a:r>
            <a:r>
              <a:rPr lang="ko-KR" altLang="en-US" sz="4000" dirty="0"/>
              <a:t>노인학대 처벌규정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 노인학대의 처벌규정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      금지의무 위반자</a:t>
            </a: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자</a:t>
            </a: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과태료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형법 적용 가능 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노인보호전문기관</a:t>
            </a: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노인보호 전문기관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학대피해노인 전용쉼터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바탕"/>
                <a:ea typeface="바탕"/>
              </a:rPr>
              <a:t>●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>
                <a:latin typeface="바탕"/>
                <a:ea typeface="바탕"/>
              </a:rPr>
              <a:t>●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 노인학대예방 행동지침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559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566</TotalTime>
  <Words>2197</Words>
  <Application>Microsoft Office PowerPoint</Application>
  <PresentationFormat>화면 슬라이드 쇼(4:3)</PresentationFormat>
  <Paragraphs>453</Paragraphs>
  <Slides>50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63" baseType="lpstr">
      <vt:lpstr>HY견고딕</vt:lpstr>
      <vt:lpstr>HY견명조</vt:lpstr>
      <vt:lpstr>HY엽서M</vt:lpstr>
      <vt:lpstr>HY울릉도B</vt:lpstr>
      <vt:lpstr>나눔고딕</vt:lpstr>
      <vt:lpstr>맑은 고딕</vt:lpstr>
      <vt:lpstr>바탕</vt:lpstr>
      <vt:lpstr>-윤고딕310</vt:lpstr>
      <vt:lpstr>Arial</vt:lpstr>
      <vt:lpstr>Cambria</vt:lpstr>
      <vt:lpstr>Wingdings</vt:lpstr>
      <vt:lpstr>Wingdings 2</vt:lpstr>
      <vt:lpstr>연꽃 당초 무늬</vt:lpstr>
      <vt:lpstr>     노인인권보호, 노인학대  예방 및 관리지침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노인학대의 정의</vt:lpstr>
      <vt:lpstr>알쏭달쏭 학대행위  </vt:lpstr>
      <vt:lpstr>PowerPoint 프레젠테이션</vt:lpstr>
      <vt:lpstr>      노인학대의 유형</vt:lpstr>
      <vt:lpstr>PowerPoint 프레젠테이션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PowerPoint 프레젠테이션</vt:lpstr>
      <vt:lpstr>PowerPoint 프레젠테이션</vt:lpstr>
      <vt:lpstr>PowerPoint 프레젠테이션</vt:lpstr>
      <vt:lpstr>      노인학대 신고방법</vt:lpstr>
      <vt:lpstr>      노인학대 신고방법</vt:lpstr>
      <vt:lpstr>PowerPoint 프레젠테이션</vt:lpstr>
      <vt:lpstr>PowerPoint 프레젠테이션</vt:lpstr>
      <vt:lpstr>     노인학대 처벌규정</vt:lpstr>
      <vt:lpstr>       노인학대의 처벌규정</vt:lpstr>
      <vt:lpstr>PowerPoint 프레젠테이션</vt:lpstr>
      <vt:lpstr>PowerPoint 프레젠테이션</vt:lpstr>
      <vt:lpstr>       노인학대예방 행동지침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서해노인요양원</cp:lastModifiedBy>
  <cp:revision>94</cp:revision>
  <cp:lastPrinted>2018-01-31T05:09:14Z</cp:lastPrinted>
  <dcterms:created xsi:type="dcterms:W3CDTF">2014-03-04T06:27:55Z</dcterms:created>
  <dcterms:modified xsi:type="dcterms:W3CDTF">2018-01-31T05:10:28Z</dcterms:modified>
</cp:coreProperties>
</file>