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954C6C3-2B11-4376-8800-978B57AC21FF}" type="datetimeFigureOut">
              <a:rPr lang="ko-KR" altLang="en-US" smtClean="0"/>
              <a:pPr/>
              <a:t>2014-08-19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73DD2E9-0D29-4C57-B9E7-A324CE0D72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92867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ko-KR" altLang="en-US" sz="6000" b="1" dirty="0" smtClean="0">
                <a:latin typeface="HY궁서" pitchFamily="18" charset="-127"/>
                <a:ea typeface="HY궁서" pitchFamily="18" charset="-127"/>
              </a:rPr>
              <a:t>노인학대 예방교육</a:t>
            </a:r>
            <a:endParaRPr lang="ko-KR" altLang="en-US" sz="6000" b="1" dirty="0">
              <a:latin typeface="HY궁서" pitchFamily="18" charset="-127"/>
              <a:ea typeface="HY궁서" pitchFamily="18" charset="-127"/>
            </a:endParaRPr>
          </a:p>
        </p:txBody>
      </p:sp>
      <p:pic>
        <p:nvPicPr>
          <p:cNvPr id="5" name="그림 4" descr="은파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3643314"/>
            <a:ext cx="6429388" cy="1415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endParaRPr lang="en-US" altLang="ko-KR" sz="1000" b="1" dirty="0" smtClean="0">
              <a:solidFill>
                <a:srgbClr val="92D05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>
                <a:solidFill>
                  <a:srgbClr val="92D050"/>
                </a:solidFill>
                <a:latin typeface="+mj-ea"/>
                <a:ea typeface="+mj-ea"/>
              </a:rPr>
              <a:t>노인인권이란</a:t>
            </a:r>
            <a:r>
              <a:rPr lang="en-US" altLang="ko-KR" sz="2800" b="1" dirty="0" smtClean="0">
                <a:solidFill>
                  <a:srgbClr val="92D050"/>
                </a:solidFill>
                <a:latin typeface="+mj-ea"/>
                <a:ea typeface="+mj-ea"/>
              </a:rPr>
              <a:t>?</a:t>
            </a:r>
          </a:p>
          <a:p>
            <a:pPr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en-US" altLang="ko-KR" b="1" dirty="0" smtClean="0"/>
              <a:t>‘</a:t>
            </a:r>
            <a:r>
              <a:rPr lang="ko-KR" altLang="en-US" sz="2400" b="1" dirty="0" smtClean="0"/>
              <a:t>노후에도 인간답게 생활할 수 있는 권리</a:t>
            </a:r>
            <a:r>
              <a:rPr lang="en-US" altLang="ko-KR" sz="2400" b="1" dirty="0" smtClean="0"/>
              <a:t>’</a:t>
            </a:r>
          </a:p>
          <a:p>
            <a:pPr>
              <a:buNone/>
            </a:pPr>
            <a:r>
              <a:rPr lang="en-US" altLang="ko-KR" sz="2400" b="1" dirty="0"/>
              <a:t> </a:t>
            </a:r>
            <a:r>
              <a:rPr lang="en-US" altLang="ko-KR" sz="2400" b="1" dirty="0" smtClean="0"/>
              <a:t>  ‘</a:t>
            </a:r>
            <a:r>
              <a:rPr lang="ko-KR" altLang="en-US" sz="2400" b="1" dirty="0" smtClean="0"/>
              <a:t>노인이라는 이유로 인간의 존엄성을 차별  받지 않을 </a:t>
            </a:r>
            <a:endParaRPr lang="en-US" altLang="ko-KR" sz="2400" b="1" dirty="0" smtClean="0"/>
          </a:p>
          <a:p>
            <a:pPr>
              <a:buNone/>
            </a:pPr>
            <a:r>
              <a:rPr lang="en-US" altLang="ko-KR" sz="2400" b="1" dirty="0"/>
              <a:t> </a:t>
            </a:r>
            <a:r>
              <a:rPr lang="en-US" altLang="ko-KR" sz="2400" b="1" dirty="0" smtClean="0"/>
              <a:t>   </a:t>
            </a:r>
            <a:r>
              <a:rPr lang="ko-KR" altLang="en-US" sz="2400" b="1" dirty="0" smtClean="0"/>
              <a:t>권리</a:t>
            </a:r>
            <a:r>
              <a:rPr lang="en-US" altLang="ko-KR" sz="2400" b="1" dirty="0" smtClean="0"/>
              <a:t>’</a:t>
            </a:r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>
                <a:solidFill>
                  <a:srgbClr val="92D050"/>
                </a:solidFill>
                <a:latin typeface="+mn-ea"/>
              </a:rPr>
              <a:t>노인학대란</a:t>
            </a:r>
            <a:r>
              <a:rPr lang="en-US" altLang="ko-KR" sz="2800" b="1" dirty="0" smtClean="0">
                <a:solidFill>
                  <a:srgbClr val="92D050"/>
                </a:solidFill>
                <a:latin typeface="+mn-ea"/>
              </a:rPr>
              <a:t>?</a:t>
            </a:r>
          </a:p>
          <a:p>
            <a:pPr>
              <a:buNone/>
            </a:pPr>
            <a:r>
              <a:rPr lang="ko-KR" altLang="en-US" sz="2400" dirty="0" smtClean="0"/>
              <a:t>   </a:t>
            </a:r>
            <a:r>
              <a:rPr lang="ko-KR" altLang="en-US" sz="2400" b="1" dirty="0" smtClean="0"/>
              <a:t>노인에 대하여 신체적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정신적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정서적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성적 폭력 및 경</a:t>
            </a:r>
            <a:endParaRPr lang="en-US" altLang="ko-KR" sz="2400" b="1" dirty="0" smtClean="0"/>
          </a:p>
          <a:p>
            <a:pPr>
              <a:buNone/>
            </a:pPr>
            <a:r>
              <a:rPr lang="en-US" altLang="ko-KR" sz="2400" b="1" dirty="0"/>
              <a:t> </a:t>
            </a:r>
            <a:r>
              <a:rPr lang="en-US" altLang="ko-KR" sz="2400" b="1" dirty="0" smtClean="0"/>
              <a:t>  </a:t>
            </a:r>
            <a:r>
              <a:rPr lang="ko-KR" altLang="en-US" sz="2400" b="1" dirty="0" smtClean="0"/>
              <a:t>제적 착취 또는 가혹행위를 하거나 유기 또는 방임하는</a:t>
            </a:r>
            <a:endParaRPr lang="en-US" altLang="ko-KR" sz="2400" b="1" dirty="0" smtClean="0"/>
          </a:p>
          <a:p>
            <a:pPr>
              <a:buNone/>
            </a:pPr>
            <a:r>
              <a:rPr lang="en-US" altLang="ko-KR" sz="2400" b="1" dirty="0"/>
              <a:t> </a:t>
            </a:r>
            <a:r>
              <a:rPr lang="en-US" altLang="ko-KR" sz="2400" b="1" dirty="0" smtClean="0"/>
              <a:t>  </a:t>
            </a:r>
            <a:r>
              <a:rPr lang="ko-KR" altLang="en-US" sz="2400" b="1" dirty="0" smtClean="0"/>
              <a:t>것을 말한다</a:t>
            </a:r>
            <a:r>
              <a:rPr lang="en-US" altLang="ko-KR" sz="2400" b="1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>
                <a:solidFill>
                  <a:srgbClr val="92D050"/>
                </a:solidFill>
                <a:latin typeface="+mn-ea"/>
              </a:rPr>
              <a:t>노인학대 특성</a:t>
            </a:r>
            <a:endParaRPr lang="en-US" altLang="ko-KR" sz="2800" b="1" dirty="0" smtClean="0">
              <a:solidFill>
                <a:srgbClr val="92D050"/>
              </a:solidFill>
              <a:latin typeface="+mn-ea"/>
            </a:endParaRPr>
          </a:p>
          <a:p>
            <a:pPr>
              <a:buNone/>
            </a:pPr>
            <a:endParaRPr lang="en-US" altLang="ko-KR" sz="2400" b="1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en-US" altLang="ko-KR" sz="2400" b="1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en-US" altLang="ko-KR" sz="2400" b="1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ko-KR" altLang="en-US" sz="24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857224" y="4500570"/>
          <a:ext cx="7715304" cy="1365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26"/>
                <a:gridCol w="1928826"/>
                <a:gridCol w="1928826"/>
                <a:gridCol w="1928826"/>
              </a:tblGrid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지속성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복합성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반복성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 smtClean="0"/>
                        <a:t>은폐성</a:t>
                      </a:r>
                      <a:endParaRPr lang="ko-KR" altLang="en-US" sz="2000" dirty="0"/>
                    </a:p>
                  </a:txBody>
                  <a:tcPr anchor="ctr"/>
                </a:tc>
              </a:tr>
              <a:tr h="96951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오랜기간</a:t>
                      </a:r>
                      <a:r>
                        <a:rPr lang="ko-KR" altLang="en-US" dirty="0" smtClean="0"/>
                        <a:t> 동안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smtClean="0"/>
                        <a:t>노인학대가 발생됨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가족내에서</a:t>
                      </a:r>
                      <a:r>
                        <a:rPr lang="ko-KR" altLang="en-US" dirty="0" smtClean="0"/>
                        <a:t> 복합적이고 상호적인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ko-KR" altLang="en-US" dirty="0" smtClean="0"/>
                        <a:t>원인이 존재함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노인학대는 한번이 아닌 반복하여 발생함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남에게 알리고 싶어하지 않음</a:t>
                      </a:r>
                      <a:endParaRPr lang="ko-KR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7215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altLang="ko-KR" sz="1000" b="1" dirty="0" smtClean="0">
              <a:solidFill>
                <a:srgbClr val="92D05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>
                <a:solidFill>
                  <a:srgbClr val="92D050"/>
                </a:solidFill>
              </a:rPr>
              <a:t>노인학대 유형</a:t>
            </a:r>
            <a:endParaRPr lang="en-US" altLang="ko-KR" sz="2800" b="1" dirty="0" smtClean="0">
              <a:solidFill>
                <a:srgbClr val="92D05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altLang="ko-KR" sz="3200" b="1" dirty="0" smtClean="0">
              <a:solidFill>
                <a:srgbClr val="92D050"/>
              </a:solidFill>
            </a:endParaRPr>
          </a:p>
          <a:p>
            <a:pPr>
              <a:buNone/>
            </a:pPr>
            <a:r>
              <a:rPr lang="en-US" altLang="ko-KR" sz="2000" dirty="0" smtClean="0">
                <a:solidFill>
                  <a:srgbClr val="92D050"/>
                </a:solidFill>
              </a:rPr>
              <a:t> </a:t>
            </a:r>
            <a:r>
              <a:rPr lang="ko-KR" altLang="en-US" sz="2200" dirty="0" smtClean="0"/>
              <a:t>물리적인 힘 또는 도구를 이용하여 노인에게 </a:t>
            </a:r>
            <a:r>
              <a:rPr lang="ko-KR" altLang="en-US" sz="2200" dirty="0" smtClean="0">
                <a:solidFill>
                  <a:srgbClr val="C00000"/>
                </a:solidFill>
              </a:rPr>
              <a:t>신체적 혹은 </a:t>
            </a:r>
            <a:endParaRPr lang="en-US" altLang="ko-KR" sz="22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altLang="ko-KR" sz="2200" dirty="0" smtClean="0">
                <a:solidFill>
                  <a:srgbClr val="C00000"/>
                </a:solidFill>
              </a:rPr>
              <a:t> </a:t>
            </a:r>
            <a:r>
              <a:rPr lang="ko-KR" altLang="en-US" sz="2200" dirty="0" smtClean="0">
                <a:solidFill>
                  <a:srgbClr val="C00000"/>
                </a:solidFill>
              </a:rPr>
              <a:t>정신적 손상</a:t>
            </a:r>
            <a:r>
              <a:rPr lang="en-US" altLang="ko-KR" sz="2200" dirty="0" smtClean="0">
                <a:solidFill>
                  <a:srgbClr val="C00000"/>
                </a:solidFill>
              </a:rPr>
              <a:t>, </a:t>
            </a:r>
            <a:r>
              <a:rPr lang="ko-KR" altLang="en-US" sz="2200" dirty="0" smtClean="0">
                <a:solidFill>
                  <a:srgbClr val="C00000"/>
                </a:solidFill>
              </a:rPr>
              <a:t>고통</a:t>
            </a:r>
            <a:r>
              <a:rPr lang="en-US" altLang="ko-KR" sz="2200" dirty="0" smtClean="0">
                <a:solidFill>
                  <a:srgbClr val="C00000"/>
                </a:solidFill>
              </a:rPr>
              <a:t>, </a:t>
            </a:r>
            <a:r>
              <a:rPr lang="ko-KR" altLang="en-US" sz="2200" dirty="0" smtClean="0">
                <a:solidFill>
                  <a:srgbClr val="C00000"/>
                </a:solidFill>
              </a:rPr>
              <a:t>장애</a:t>
            </a:r>
            <a:r>
              <a:rPr lang="ko-KR" altLang="en-US" sz="2200" dirty="0" smtClean="0"/>
              <a:t> 등을 유발시키는 행위</a:t>
            </a:r>
            <a:endParaRPr lang="en-US" altLang="ko-KR" sz="2200" dirty="0" smtClean="0">
              <a:solidFill>
                <a:srgbClr val="92D050"/>
              </a:solidFill>
            </a:endParaRPr>
          </a:p>
          <a:p>
            <a:pPr>
              <a:buNone/>
            </a:pPr>
            <a:r>
              <a:rPr lang="en-US" altLang="ko-KR" sz="2000" dirty="0" smtClean="0"/>
              <a:t> 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주먹 등으로 때리거나 발로 찬다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밀어서 넘어뜨린다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</a:t>
            </a:r>
            <a:r>
              <a:rPr lang="ko-KR" altLang="en-US" sz="2000" dirty="0" smtClean="0"/>
              <a:t> 집밖으로 나가지 못하게 하거나 들어오지 못하게 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칼 등의 흉기로 위협한다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강제로 일을 강요한다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침대 등에 묶거나 강제로 가두어 움직이지 못하게 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불필요한 약물을 먹게 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꼭 필요한 약물을 못 먹게 한다</a:t>
            </a:r>
            <a:r>
              <a:rPr lang="en-US" altLang="ko-KR" sz="2000" dirty="0" smtClean="0"/>
              <a:t>.</a:t>
            </a:r>
            <a:endParaRPr lang="ko-KR" altLang="en-US" sz="20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714348" y="1071546"/>
            <a:ext cx="257176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신체적 학대</a:t>
            </a:r>
            <a:endParaRPr lang="ko-KR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그림 5" descr="노인학대#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4714884"/>
            <a:ext cx="2746768" cy="19282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0"/>
            <a:ext cx="8543956" cy="6007291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altLang="ko-KR" sz="1100" dirty="0" smtClean="0"/>
          </a:p>
          <a:p>
            <a:pPr>
              <a:buNone/>
            </a:pPr>
            <a:endParaRPr lang="en-US" altLang="ko-KR" sz="1100" dirty="0" smtClean="0"/>
          </a:p>
          <a:p>
            <a:pPr>
              <a:buNone/>
            </a:pPr>
            <a:endParaRPr lang="en-US" altLang="ko-KR" sz="1600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altLang="ko-KR" sz="20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ko-KR" altLang="en-US" sz="2000" dirty="0" smtClean="0">
                <a:solidFill>
                  <a:srgbClr val="C00000"/>
                </a:solidFill>
              </a:rPr>
              <a:t>비난</a:t>
            </a:r>
            <a:r>
              <a:rPr lang="en-US" altLang="ko-KR" sz="2000" dirty="0" smtClean="0">
                <a:solidFill>
                  <a:srgbClr val="C00000"/>
                </a:solidFill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</a:rPr>
              <a:t>모욕</a:t>
            </a:r>
            <a:r>
              <a:rPr lang="en-US" altLang="ko-KR" sz="2000" dirty="0" smtClean="0">
                <a:solidFill>
                  <a:srgbClr val="C00000"/>
                </a:solidFill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</a:rPr>
              <a:t>위협</a:t>
            </a:r>
            <a:r>
              <a:rPr lang="en-US" altLang="ko-KR" sz="2000" dirty="0" smtClean="0">
                <a:solidFill>
                  <a:srgbClr val="C00000"/>
                </a:solidFill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</a:rPr>
              <a:t>협박 </a:t>
            </a:r>
            <a:r>
              <a:rPr lang="ko-KR" altLang="en-US" sz="2000" dirty="0" smtClean="0"/>
              <a:t>등의 언어 및 비언어적 행위를 통하여 노인에게 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>
                <a:solidFill>
                  <a:srgbClr val="C00000"/>
                </a:solidFill>
              </a:rPr>
              <a:t>정서적으로 고통</a:t>
            </a:r>
            <a:r>
              <a:rPr lang="ko-KR" altLang="en-US" sz="2000" dirty="0" smtClean="0"/>
              <a:t>을 주는 행위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고함을 지르거나 욕을 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이성교제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사회활동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종교활동을 방해한다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자신에 대한 주요 결정과정에서 소외시킨다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대화를 거부하거나 무시한다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endParaRPr lang="en-US" altLang="ko-KR" sz="2200" dirty="0" smtClean="0"/>
          </a:p>
          <a:p>
            <a:pPr>
              <a:buNone/>
            </a:pPr>
            <a:endParaRPr lang="en-US" altLang="ko-KR" sz="900" dirty="0" smtClean="0"/>
          </a:p>
          <a:p>
            <a:pPr>
              <a:buNone/>
            </a:pPr>
            <a:endParaRPr lang="en-US" altLang="ko-KR" sz="20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ko-KR" altLang="en-US" sz="2000" dirty="0" smtClean="0">
                <a:solidFill>
                  <a:srgbClr val="C00000"/>
                </a:solidFill>
              </a:rPr>
              <a:t>성적수치심 유발 행위 </a:t>
            </a:r>
            <a:r>
              <a:rPr lang="ko-KR" altLang="en-US" sz="2000" dirty="0" smtClean="0"/>
              <a:t>및 </a:t>
            </a:r>
            <a:r>
              <a:rPr lang="ko-KR" altLang="en-US" sz="2000" dirty="0" smtClean="0">
                <a:solidFill>
                  <a:srgbClr val="C00000"/>
                </a:solidFill>
              </a:rPr>
              <a:t>성폭력</a:t>
            </a:r>
            <a:r>
              <a:rPr lang="en-US" altLang="ko-KR" sz="2000" dirty="0" smtClean="0">
                <a:solidFill>
                  <a:srgbClr val="C00000"/>
                </a:solidFill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</a:rPr>
              <a:t>성희롱</a:t>
            </a:r>
            <a:r>
              <a:rPr lang="en-US" altLang="ko-KR" sz="2000" dirty="0" smtClean="0">
                <a:solidFill>
                  <a:srgbClr val="C00000"/>
                </a:solidFill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</a:rPr>
              <a:t>성추행</a:t>
            </a:r>
            <a:r>
              <a:rPr lang="en-US" altLang="ko-KR" sz="2000" dirty="0" smtClean="0">
                <a:solidFill>
                  <a:srgbClr val="C00000"/>
                </a:solidFill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</a:rPr>
              <a:t>강간</a:t>
            </a:r>
            <a:r>
              <a:rPr lang="en-US" altLang="ko-KR" sz="2000" dirty="0" smtClean="0">
                <a:solidFill>
                  <a:srgbClr val="C00000"/>
                </a:solidFill>
              </a:rPr>
              <a:t>)</a:t>
            </a:r>
            <a:r>
              <a:rPr lang="ko-KR" altLang="en-US" sz="2000" dirty="0" smtClean="0"/>
              <a:t>등 노인의 의사에 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반하여 강제적으로 행하는 모든 성적인 행위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원하지 않는데 강제로 성관계를 강요하거나 몸을 만진다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성적수치심을 주는 성적인 농담이나 행동을 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사람들이 보이는 곳에서 성적 부위를 드러내고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 </a:t>
            </a:r>
            <a:r>
              <a:rPr lang="ko-KR" altLang="en-US" sz="2000" dirty="0" smtClean="0"/>
              <a:t>옷이나 기저귀를 교체한다</a:t>
            </a:r>
            <a:r>
              <a:rPr lang="en-US" altLang="ko-KR" sz="2000" dirty="0" smtClean="0"/>
              <a:t>.</a:t>
            </a:r>
            <a:endParaRPr lang="ko-KR" altLang="en-US" sz="20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642910" y="428604"/>
            <a:ext cx="257176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정서</a:t>
            </a:r>
            <a:r>
              <a:rPr lang="ko-KR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적</a:t>
            </a:r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학대</a:t>
            </a:r>
            <a:endParaRPr lang="ko-KR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714348" y="3286124"/>
            <a:ext cx="257176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성</a:t>
            </a:r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적 학대</a:t>
            </a:r>
            <a:endParaRPr lang="ko-KR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그림 5" descr="노인학대#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1500174"/>
            <a:ext cx="2801488" cy="1714511"/>
          </a:xfrm>
          <a:prstGeom prst="rect">
            <a:avLst/>
          </a:prstGeom>
        </p:spPr>
      </p:pic>
      <p:pic>
        <p:nvPicPr>
          <p:cNvPr id="7" name="그림 6" descr="노인학대#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4835304"/>
            <a:ext cx="2357454" cy="2022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2852"/>
            <a:ext cx="8686800" cy="6429420"/>
          </a:xfrm>
        </p:spPr>
        <p:txBody>
          <a:bodyPr/>
          <a:lstStyle/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r>
              <a:rPr lang="ko-KR" altLang="en-US" sz="2000" dirty="0" smtClean="0"/>
              <a:t>노인의 의사에 반하여 노인으로부터 재산 또는 권리를 빼앗아 가는 </a:t>
            </a: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행위로써 </a:t>
            </a:r>
            <a:r>
              <a:rPr lang="ko-KR" altLang="en-US" sz="2000" dirty="0" smtClean="0">
                <a:solidFill>
                  <a:srgbClr val="C00000"/>
                </a:solidFill>
              </a:rPr>
              <a:t>경제적 착취</a:t>
            </a:r>
            <a:r>
              <a:rPr lang="en-US" altLang="ko-KR" sz="2000" dirty="0" smtClean="0">
                <a:solidFill>
                  <a:srgbClr val="C00000"/>
                </a:solidFill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</a:rPr>
              <a:t>재산에 관한 법률 권리 위반</a:t>
            </a:r>
            <a:r>
              <a:rPr lang="en-US" altLang="ko-KR" sz="2000" dirty="0" smtClean="0">
                <a:solidFill>
                  <a:srgbClr val="C00000"/>
                </a:solidFill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</a:rPr>
              <a:t>경제적 권리와 </a:t>
            </a:r>
            <a:endParaRPr lang="en-US" altLang="ko-KR" sz="20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ko-KR" altLang="en-US" sz="2000" dirty="0" smtClean="0">
                <a:solidFill>
                  <a:srgbClr val="C00000"/>
                </a:solidFill>
              </a:rPr>
              <a:t>관련된 의사결정에서 통제 </a:t>
            </a:r>
            <a:r>
              <a:rPr lang="ko-KR" altLang="en-US" sz="2000" dirty="0" smtClean="0"/>
              <a:t>등을 하는 행위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허락 없이 재신 및 임금을 가로챈다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허락 없이 인감을 사용하여 피해를 준다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재산관리 또는 사용을 마음대로 하지 못하게 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보호자 또는 부양의무자가 </a:t>
            </a:r>
            <a:r>
              <a:rPr lang="ko-KR" altLang="en-US" sz="2000" dirty="0" smtClean="0">
                <a:solidFill>
                  <a:srgbClr val="C00000"/>
                </a:solidFill>
              </a:rPr>
              <a:t>노인을 버리는 행위</a:t>
            </a:r>
            <a:endParaRPr lang="en-US" altLang="ko-KR" sz="20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연락을 두절하고 왕래하지 않는다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시설이나 병원에 입소시키고 연락을 두절한다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낯선 장소에 버린다</a:t>
            </a:r>
            <a:r>
              <a:rPr lang="en-US" altLang="ko-KR" sz="2000" dirty="0" smtClean="0"/>
              <a:t>.</a:t>
            </a:r>
            <a:endParaRPr lang="ko-KR" altLang="en-US" sz="20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642910" y="428604"/>
            <a:ext cx="257176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경</a:t>
            </a:r>
            <a:r>
              <a:rPr lang="ko-KR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제</a:t>
            </a:r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적 학대</a:t>
            </a:r>
            <a:endParaRPr lang="ko-KR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그림 4" descr="노인학대#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02" y="1785926"/>
            <a:ext cx="2408023" cy="1714512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714348" y="3714752"/>
            <a:ext cx="257176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유        기</a:t>
            </a:r>
            <a:endParaRPr lang="ko-KR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그림 6" descr="노인학대#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536" y="4071942"/>
            <a:ext cx="2887464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85720" y="142852"/>
            <a:ext cx="8472518" cy="5864439"/>
          </a:xfrm>
        </p:spPr>
        <p:txBody>
          <a:bodyPr/>
          <a:lstStyle/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ko-KR" altLang="en-US" sz="2000" dirty="0" smtClean="0"/>
              <a:t>  부양의무자로써 책임이나 의무를 의도적이나 비의도적으로 거부</a:t>
            </a:r>
            <a:r>
              <a:rPr lang="en-US" altLang="ko-KR" sz="2000" dirty="0" smtClean="0"/>
              <a:t>, </a:t>
            </a:r>
          </a:p>
          <a:p>
            <a:pPr>
              <a:buNone/>
            </a:pPr>
            <a:r>
              <a:rPr lang="ko-KR" altLang="en-US" sz="2000" dirty="0" smtClean="0"/>
              <a:t>  불이행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혹은 포기하여 노인의 의식주 및 의료를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</a:t>
            </a:r>
            <a:r>
              <a:rPr lang="ko-KR" altLang="en-US" sz="2000" dirty="0" smtClean="0"/>
              <a:t>적절하게 제공하지 않는 행위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- </a:t>
            </a:r>
            <a:r>
              <a:rPr lang="ko-KR" altLang="en-US" sz="2000" dirty="0" smtClean="0"/>
              <a:t>거동이 불편한 노인의 돌봄을 제공하지 않는다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 - </a:t>
            </a:r>
            <a:r>
              <a:rPr lang="ko-KR" altLang="en-US" sz="2000" dirty="0" smtClean="0"/>
              <a:t>생활비가 없는 노인에게 경제적 도움을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  </a:t>
            </a:r>
            <a:r>
              <a:rPr lang="ko-KR" altLang="en-US" sz="2000" dirty="0" smtClean="0"/>
              <a:t>제공하지 않는다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 - </a:t>
            </a:r>
            <a:r>
              <a:rPr lang="ko-KR" altLang="en-US" sz="2000" dirty="0" smtClean="0"/>
              <a:t>의료적 치료가 필요한 노인을 방치한다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노인 스스로가 의식주 제공 및 의료처치 등의 최소한의 자기보호 관련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행위를 의도적으로 포기 또는 비의도적으로 관리하지 않아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심신이 위험한 상황이나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사망에 이르게 하는 행위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- </a:t>
            </a:r>
            <a:r>
              <a:rPr lang="ko-KR" altLang="en-US" sz="2000" dirty="0" smtClean="0"/>
              <a:t>자신을 돌보지 않고 자해하거나 돌봄을 거부하여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 </a:t>
            </a:r>
            <a:r>
              <a:rPr lang="ko-KR" altLang="en-US" sz="2000" dirty="0" smtClean="0"/>
              <a:t>생명이 위협받는다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 </a:t>
            </a:r>
            <a:endParaRPr lang="en-US" altLang="ko-KR" sz="2000" dirty="0" smtClean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642910" y="428604"/>
            <a:ext cx="257176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방       임</a:t>
            </a:r>
            <a:endParaRPr lang="ko-KR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642910" y="3643314"/>
            <a:ext cx="257176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자기 방임</a:t>
            </a:r>
            <a:endParaRPr lang="ko-KR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그림 7" descr="노인학대#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1285860"/>
            <a:ext cx="2740670" cy="2033577"/>
          </a:xfrm>
          <a:prstGeom prst="rect">
            <a:avLst/>
          </a:prstGeom>
        </p:spPr>
      </p:pic>
      <p:pic>
        <p:nvPicPr>
          <p:cNvPr id="9" name="그림 8" descr="노인학대#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4929198"/>
            <a:ext cx="2176782" cy="1571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2852"/>
            <a:ext cx="8543956" cy="657229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altLang="ko-KR" sz="800" b="1" dirty="0" smtClean="0">
              <a:solidFill>
                <a:srgbClr val="92D05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>
                <a:solidFill>
                  <a:srgbClr val="92D050"/>
                </a:solidFill>
              </a:rPr>
              <a:t>노인학대 처벌 규정</a:t>
            </a:r>
            <a:endParaRPr lang="en-US" altLang="ko-KR" sz="2800" b="1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ko-KR" altLang="en-US" sz="2800" b="1" dirty="0">
              <a:solidFill>
                <a:srgbClr val="92D050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642910" y="928670"/>
            <a:ext cx="4071966" cy="5715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신체에 </a:t>
            </a:r>
            <a:r>
              <a:rPr lang="ko-KR" altLang="en-US" dirty="0" smtClean="0"/>
              <a:t>상해를 입히는 행위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642910" y="1571612"/>
            <a:ext cx="4071966" cy="25003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</a:t>
            </a:r>
            <a:r>
              <a:rPr lang="ko-KR" altLang="en-US" dirty="0" smtClean="0"/>
              <a:t>신체폭행을 가하는 행위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성적수치심을 </a:t>
            </a:r>
            <a:r>
              <a:rPr lang="ko-KR" altLang="en-US" dirty="0" smtClean="0"/>
              <a:t>주는 성폭행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성희롱       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등을 하는 행위</a:t>
            </a:r>
            <a:r>
              <a:rPr lang="en-US" altLang="ko-KR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dirty="0"/>
              <a:t> </a:t>
            </a:r>
            <a:r>
              <a:rPr lang="ko-KR" altLang="en-US" dirty="0" smtClean="0"/>
              <a:t>유기하거나 의식주를 포함한  기본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적 보호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치료를 소홀히 하는 방임  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행위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/>
              <a:t> </a:t>
            </a:r>
            <a:r>
              <a:rPr lang="ko-KR" altLang="en-US" dirty="0" smtClean="0"/>
              <a:t>구걸하게 하거나 노인을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이용하여 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구걸하는 행위</a:t>
            </a:r>
            <a:endParaRPr lang="en-US" altLang="ko-KR" dirty="0" smtClean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642910" y="4143380"/>
            <a:ext cx="4071966" cy="92869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endParaRPr lang="en-US" altLang="ko-KR" sz="20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000" dirty="0" smtClean="0"/>
              <a:t> </a:t>
            </a:r>
            <a:r>
              <a:rPr lang="ko-KR" altLang="en-US" dirty="0" smtClean="0"/>
              <a:t>노인을 위하여 증여 또는 지급된  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금품을 목적 외의 용도에 사용하는 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행위</a:t>
            </a:r>
            <a:endParaRPr lang="en-US" altLang="ko-KR" dirty="0" smtClean="0"/>
          </a:p>
          <a:p>
            <a:endParaRPr lang="en-US" altLang="ko-KR" sz="2000" dirty="0" smtClean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642910" y="5143512"/>
            <a:ext cx="4071966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sz="2000" dirty="0" smtClean="0"/>
              <a:t> </a:t>
            </a:r>
            <a:r>
              <a:rPr lang="ko-KR" altLang="en-US" dirty="0" smtClean="0"/>
              <a:t>신고인 신원보호 및 신분노출 금지</a:t>
            </a:r>
            <a:endParaRPr lang="en-US" altLang="ko-KR" dirty="0" smtClean="0"/>
          </a:p>
          <a:p>
            <a:r>
              <a:rPr lang="en-US" altLang="ko-KR" dirty="0" smtClean="0"/>
              <a:t>  </a:t>
            </a:r>
            <a:r>
              <a:rPr lang="ko-KR" altLang="en-US" dirty="0" smtClean="0"/>
              <a:t>의무 위반자</a:t>
            </a:r>
            <a:endParaRPr lang="en-US" altLang="ko-KR" dirty="0" smtClean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642910" y="5929330"/>
            <a:ext cx="4071966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현장조사를 거부하여 업무방해를 한  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자</a:t>
            </a:r>
            <a:endParaRPr lang="en-US" altLang="ko-KR" dirty="0" smtClean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5500694" y="928670"/>
            <a:ext cx="3429024" cy="6429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 smtClean="0"/>
              <a:t>7</a:t>
            </a:r>
            <a:r>
              <a:rPr lang="ko-KR" altLang="en-US" dirty="0" smtClean="0"/>
              <a:t>년 이하의 </a:t>
            </a:r>
            <a:r>
              <a:rPr lang="ko-KR" altLang="en-US" dirty="0" smtClean="0"/>
              <a:t>징역 또는 </a:t>
            </a:r>
            <a:r>
              <a:rPr lang="en-US" altLang="ko-KR" dirty="0" smtClean="0"/>
              <a:t>2</a:t>
            </a:r>
            <a:r>
              <a:rPr lang="ko-KR" altLang="en-US" dirty="0" err="1" smtClean="0"/>
              <a:t>천만원</a:t>
            </a:r>
            <a:r>
              <a:rPr lang="ko-KR" altLang="en-US" dirty="0" smtClean="0"/>
              <a:t> 이하의 벌금</a:t>
            </a:r>
            <a:endParaRPr lang="ko-KR" altLang="en-US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5500694" y="1714488"/>
            <a:ext cx="3429024" cy="22145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년 이하의 </a:t>
            </a:r>
            <a:r>
              <a:rPr lang="ko-KR" altLang="en-US" dirty="0" smtClean="0"/>
              <a:t>징역 또는 </a:t>
            </a:r>
            <a:r>
              <a:rPr lang="en-US" altLang="ko-KR" dirty="0"/>
              <a:t>1</a:t>
            </a:r>
            <a:r>
              <a:rPr lang="ko-KR" altLang="en-US" dirty="0" smtClean="0"/>
              <a:t>천</a:t>
            </a:r>
            <a:r>
              <a:rPr lang="en-US" altLang="ko-KR" dirty="0" smtClean="0"/>
              <a:t>5</a:t>
            </a:r>
            <a:r>
              <a:rPr lang="ko-KR" altLang="en-US" dirty="0" err="1" smtClean="0"/>
              <a:t>백만원</a:t>
            </a:r>
            <a:r>
              <a:rPr lang="ko-KR" altLang="en-US" dirty="0" smtClean="0"/>
              <a:t> 이하의 벌금</a:t>
            </a:r>
            <a:endParaRPr lang="ko-KR" altLang="en-US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5500694" y="4071942"/>
            <a:ext cx="3429024" cy="92869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/>
              <a:t>3</a:t>
            </a:r>
            <a:r>
              <a:rPr lang="ko-KR" altLang="en-US" dirty="0" smtClean="0"/>
              <a:t>년 이하의 </a:t>
            </a:r>
            <a:r>
              <a:rPr lang="ko-KR" altLang="en-US" dirty="0" smtClean="0"/>
              <a:t>징역 또는 </a:t>
            </a:r>
            <a:r>
              <a:rPr lang="en-US" altLang="ko-KR" dirty="0"/>
              <a:t>1</a:t>
            </a:r>
            <a:r>
              <a:rPr lang="ko-KR" altLang="en-US" dirty="0" err="1" smtClean="0"/>
              <a:t>천만원</a:t>
            </a:r>
            <a:r>
              <a:rPr lang="ko-KR" altLang="en-US" dirty="0" smtClean="0"/>
              <a:t> 이하의 벌금</a:t>
            </a:r>
            <a:endParaRPr lang="ko-KR" altLang="en-US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500694" y="5143512"/>
            <a:ext cx="3429024" cy="6429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/>
              <a:t>1</a:t>
            </a:r>
            <a:r>
              <a:rPr lang="ko-KR" altLang="en-US" dirty="0" smtClean="0"/>
              <a:t>년 이하의 </a:t>
            </a:r>
            <a:r>
              <a:rPr lang="ko-KR" altLang="en-US" dirty="0" smtClean="0"/>
              <a:t>징역 또는 </a:t>
            </a:r>
            <a:r>
              <a:rPr lang="en-US" altLang="ko-KR" dirty="0" smtClean="0"/>
              <a:t>3</a:t>
            </a:r>
            <a:r>
              <a:rPr lang="ko-KR" altLang="en-US" dirty="0" err="1" smtClean="0"/>
              <a:t>백만원</a:t>
            </a:r>
            <a:r>
              <a:rPr lang="ko-KR" altLang="en-US" dirty="0" smtClean="0"/>
              <a:t> 이하의 벌금</a:t>
            </a:r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500694" y="5929330"/>
            <a:ext cx="3429024" cy="6429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 smtClean="0"/>
              <a:t>2</a:t>
            </a:r>
            <a:r>
              <a:rPr lang="ko-KR" altLang="en-US" dirty="0" err="1" smtClean="0"/>
              <a:t>백만원</a:t>
            </a:r>
            <a:r>
              <a:rPr lang="ko-KR" altLang="en-US" dirty="0" smtClean="0"/>
              <a:t> 이하의 과태료</a:t>
            </a:r>
            <a:endParaRPr lang="ko-KR" altLang="en-US" dirty="0"/>
          </a:p>
        </p:txBody>
      </p:sp>
      <p:sp>
        <p:nvSpPr>
          <p:cNvPr id="16" name="오른쪽 화살표 15"/>
          <p:cNvSpPr/>
          <p:nvPr/>
        </p:nvSpPr>
        <p:spPr>
          <a:xfrm>
            <a:off x="4929190" y="1071546"/>
            <a:ext cx="428628" cy="3571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오른쪽 화살표 20"/>
          <p:cNvSpPr/>
          <p:nvPr/>
        </p:nvSpPr>
        <p:spPr>
          <a:xfrm>
            <a:off x="4929190" y="2500306"/>
            <a:ext cx="428628" cy="3571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오른쪽 화살표 21"/>
          <p:cNvSpPr/>
          <p:nvPr/>
        </p:nvSpPr>
        <p:spPr>
          <a:xfrm>
            <a:off x="4929190" y="4286256"/>
            <a:ext cx="428628" cy="3571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오른쪽 화살표 22"/>
          <p:cNvSpPr/>
          <p:nvPr/>
        </p:nvSpPr>
        <p:spPr>
          <a:xfrm>
            <a:off x="4929190" y="5214950"/>
            <a:ext cx="428628" cy="3571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오른쪽 화살표 23"/>
          <p:cNvSpPr/>
          <p:nvPr/>
        </p:nvSpPr>
        <p:spPr>
          <a:xfrm>
            <a:off x="4929190" y="6072206"/>
            <a:ext cx="428628" cy="3571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00034" y="142852"/>
            <a:ext cx="8501122" cy="650085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altLang="ko-KR" sz="2800" b="1" dirty="0" smtClean="0">
              <a:solidFill>
                <a:srgbClr val="92D05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ko-KR" altLang="en-US" sz="2800" b="1" dirty="0" smtClean="0">
                <a:solidFill>
                  <a:srgbClr val="92D050"/>
                </a:solidFill>
              </a:rPr>
              <a:t>노인학대 신고</a:t>
            </a:r>
            <a:endParaRPr lang="en-US" altLang="ko-KR" sz="2800" b="1" dirty="0" smtClean="0">
              <a:solidFill>
                <a:srgbClr val="92D05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altLang="ko-KR" sz="2800" b="1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en-US" altLang="ko-KR" sz="2800" b="1" dirty="0" smtClean="0">
              <a:solidFill>
                <a:srgbClr val="92D050"/>
              </a:solidFill>
            </a:endParaRPr>
          </a:p>
          <a:p>
            <a:pPr>
              <a:buNone/>
            </a:pPr>
            <a:r>
              <a:rPr lang="en-US" altLang="ko-KR" sz="2800" b="1" dirty="0" smtClean="0">
                <a:solidFill>
                  <a:srgbClr val="92D050"/>
                </a:solidFill>
              </a:rPr>
              <a:t> </a:t>
            </a:r>
            <a:r>
              <a:rPr lang="ko-KR" altLang="en-US" sz="2000" dirty="0" smtClean="0"/>
              <a:t>누구든지 노인학대를 알게 된 때에는 노인보호전문기관 또는 수사기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관에 신고할 수 있다</a:t>
            </a:r>
            <a:r>
              <a:rPr lang="en-US" altLang="ko-KR" sz="2000" dirty="0" smtClean="0"/>
              <a:t>.</a:t>
            </a:r>
            <a:r>
              <a:rPr lang="ko-KR" altLang="en-US" sz="2000" dirty="0" smtClean="0"/>
              <a:t> </a:t>
            </a:r>
            <a:endParaRPr lang="en-US" altLang="ko-KR" sz="2000" b="1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en-US" altLang="ko-KR" sz="2800" b="1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en-US" altLang="ko-KR" sz="1800" dirty="0" smtClean="0"/>
          </a:p>
          <a:p>
            <a:pPr>
              <a:buNone/>
            </a:pPr>
            <a:endParaRPr lang="en-US" altLang="ko-KR" sz="1800" dirty="0" smtClean="0"/>
          </a:p>
          <a:p>
            <a:pPr>
              <a:buNone/>
            </a:pPr>
            <a:endParaRPr lang="en-US" altLang="ko-KR" sz="1800" dirty="0" smtClean="0"/>
          </a:p>
          <a:p>
            <a:pPr>
              <a:buNone/>
            </a:pPr>
            <a:r>
              <a:rPr lang="ko-KR" altLang="en-US" sz="2000" dirty="0" smtClean="0"/>
              <a:t>노인학대 사례 발견 시 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129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또는 </a:t>
            </a:r>
            <a:r>
              <a:rPr lang="en-US" altLang="ko-KR" sz="2000" b="1" dirty="0" smtClean="0"/>
              <a:t>1577-1389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등으로 신고한다</a:t>
            </a:r>
            <a:r>
              <a:rPr lang="en-US" altLang="ko-KR" sz="2000" dirty="0" smtClean="0"/>
              <a:t>.</a:t>
            </a: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pPr>
              <a:buNone/>
            </a:pPr>
            <a:endParaRPr lang="en-US" altLang="ko-KR" sz="2800" b="1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en-US" altLang="ko-KR" sz="1800" dirty="0" smtClean="0"/>
          </a:p>
          <a:p>
            <a:pPr>
              <a:buNone/>
            </a:pPr>
            <a:r>
              <a:rPr lang="ko-KR" altLang="en-US" sz="1800" dirty="0" smtClean="0"/>
              <a:t> </a:t>
            </a:r>
            <a:endParaRPr lang="ko-KR" altLang="en-US" sz="18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785786" y="1357298"/>
            <a:ext cx="278608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노인학대신고의</a:t>
            </a:r>
            <a:r>
              <a:rPr lang="ko-KR" alt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무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785786" y="3571876"/>
            <a:ext cx="278608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노인학대신고기관</a:t>
            </a:r>
            <a:endParaRPr lang="ko-KR" alt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2852"/>
            <a:ext cx="8543956" cy="650085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altLang="ko-KR" sz="2600" dirty="0" smtClean="0"/>
          </a:p>
          <a:p>
            <a:pPr>
              <a:buFont typeface="Wingdings" pitchFamily="2" charset="2"/>
              <a:buChar char="§"/>
            </a:pPr>
            <a:r>
              <a:rPr lang="ko-KR" altLang="en-US" sz="3000" b="1" dirty="0" smtClean="0">
                <a:solidFill>
                  <a:srgbClr val="92D050"/>
                </a:solidFill>
              </a:rPr>
              <a:t>시설생활 노인의 권리</a:t>
            </a:r>
            <a:endParaRPr lang="en-US" altLang="ko-KR" sz="3000" b="1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en-US" altLang="ko-KR" sz="2100" dirty="0" smtClean="0"/>
          </a:p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존경과 </a:t>
            </a:r>
            <a:r>
              <a:rPr lang="ko-KR" altLang="en-US" sz="2000" dirty="0" smtClean="0"/>
              <a:t>존엄한 존재로 대우받고 차별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착취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학대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방임을 받지 않고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생활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할 수 </a:t>
            </a:r>
            <a:r>
              <a:rPr lang="ko-KR" altLang="en-US" sz="2000" dirty="0" smtClean="0"/>
              <a:t>있는 권리 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개인적 </a:t>
            </a:r>
            <a:r>
              <a:rPr lang="ko-KR" altLang="en-US" sz="2000" dirty="0" smtClean="0"/>
              <a:t>욕구에 상응하는 질 높은 돌봄과 서비스를 요구하고 제공받을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권리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안전하고 가정과 같은 환경에서 생활할 권리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시설 내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외부 활동에 신체적 구속을 받지 않을 권리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개인의 </a:t>
            </a:r>
            <a:r>
              <a:rPr lang="ko-KR" altLang="en-US" sz="2000" dirty="0" smtClean="0"/>
              <a:t>사생활과 비밀보장에 관한 권리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우편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전화 등 개인적 연락을 주고 받을 권리 </a:t>
            </a:r>
            <a:endParaRPr lang="en-US" altLang="ko-KR" sz="2000" dirty="0" smtClean="0"/>
          </a:p>
          <a:p>
            <a:pPr>
              <a:buNone/>
            </a:pP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62865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우편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전화 등 개인적 연락을 주고 받을 권리 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정치적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문화적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종교적 활동에 제약을 받지 않고 자유롭게 참여할 권리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개인소유 재산과 소유물을 스스로 관리할 권리 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비난이나 제약을 받지 않고 시설운영과 서비스에 대한 개인적 견해와 </a:t>
            </a:r>
            <a:r>
              <a:rPr lang="ko-KR" altLang="en-US" sz="2000" dirty="0" smtClean="0"/>
              <a:t>불평을 </a:t>
            </a:r>
            <a:r>
              <a:rPr lang="ko-KR" altLang="en-US" sz="2000" dirty="0" smtClean="0"/>
              <a:t>표현하고 이의 해결을 요구할 권리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시설 내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외부에서 개인활동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단체 및 사회적 관계와 참여할 권리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- </a:t>
            </a:r>
            <a:r>
              <a:rPr lang="ko-KR" altLang="en-US" sz="2000" dirty="0" smtClean="0"/>
              <a:t>시설 </a:t>
            </a:r>
            <a:r>
              <a:rPr lang="ko-KR" altLang="en-US" sz="2000" dirty="0" smtClean="0"/>
              <a:t>입</a:t>
            </a:r>
            <a:r>
              <a:rPr lang="en-US" altLang="ko-KR" sz="2000" dirty="0" smtClean="0"/>
              <a:t>,</a:t>
            </a:r>
            <a:r>
              <a:rPr lang="ko-KR" altLang="en-US" sz="2000" dirty="0" err="1" smtClean="0"/>
              <a:t>퇴소</a:t>
            </a:r>
            <a:r>
              <a:rPr lang="ko-KR" altLang="en-US" sz="2000" dirty="0" smtClean="0"/>
              <a:t> 일상생활 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서비스 이용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/>
              <a:t>제반시설</a:t>
            </a:r>
            <a:r>
              <a:rPr lang="ko-KR" altLang="en-US" sz="2000" dirty="0" smtClean="0"/>
              <a:t> 활동 참여 등 개인의 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삶에 영향을 </a:t>
            </a:r>
            <a:r>
              <a:rPr lang="ko-KR" altLang="en-US" sz="2000" dirty="0" smtClean="0"/>
              <a:t>미치는 모든 부분에서 정보에 접근하고 자기결정을 </a:t>
            </a:r>
            <a:r>
              <a:rPr lang="ko-KR" altLang="en-US" sz="2000" dirty="0" smtClean="0"/>
              <a:t>행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</a:t>
            </a:r>
            <a:r>
              <a:rPr lang="en-US" altLang="ko-KR" sz="2000" dirty="0" smtClean="0"/>
              <a:t>  </a:t>
            </a:r>
            <a:r>
              <a:rPr lang="ko-KR" altLang="en-US" sz="2000" dirty="0" smtClean="0"/>
              <a:t>사할 </a:t>
            </a:r>
            <a:r>
              <a:rPr lang="ko-KR" altLang="en-US" sz="2000" dirty="0" smtClean="0"/>
              <a:t>권리</a:t>
            </a: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pPr algn="ctr">
              <a:buNone/>
            </a:pPr>
            <a:r>
              <a:rPr lang="en-US" altLang="ko-KR" sz="2000" dirty="0" smtClean="0"/>
              <a:t>-  </a:t>
            </a:r>
            <a:r>
              <a:rPr lang="ko-KR" altLang="en-US" sz="2000" dirty="0" smtClean="0"/>
              <a:t>끝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수고하셨습니다 </a:t>
            </a:r>
            <a:r>
              <a:rPr lang="en-US" altLang="ko-KR" sz="2000" dirty="0" smtClean="0"/>
              <a:t>-</a:t>
            </a:r>
            <a:endParaRPr lang="ko-KR" altLang="en-US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보자기">
      <a:dk1>
        <a:sysClr val="windowText" lastClr="000000"/>
      </a:dk1>
      <a:lt1>
        <a:sysClr val="window" lastClr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08BBDB"/>
      </a:accent3>
      <a:accent4>
        <a:srgbClr val="687CDD"/>
      </a:accent4>
      <a:accent5>
        <a:srgbClr val="28C874"/>
      </a:accent5>
      <a:accent6>
        <a:srgbClr val="E47963"/>
      </a:accent6>
      <a:hlink>
        <a:srgbClr val="64C143"/>
      </a:hlink>
      <a:folHlink>
        <a:srgbClr val="9A9A9A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160</TotalTime>
  <Words>759</Words>
  <Application>Microsoft Office PowerPoint</Application>
  <PresentationFormat>화면 슬라이드 쇼(4:3)</PresentationFormat>
  <Paragraphs>166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광장</vt:lpstr>
      <vt:lpstr>노인학대 예방교육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예방교육</dc:title>
  <dc:creator>com</dc:creator>
  <cp:lastModifiedBy>com</cp:lastModifiedBy>
  <cp:revision>18</cp:revision>
  <dcterms:created xsi:type="dcterms:W3CDTF">2014-08-16T03:51:27Z</dcterms:created>
  <dcterms:modified xsi:type="dcterms:W3CDTF">2014-08-19T00:57:30Z</dcterms:modified>
</cp:coreProperties>
</file>