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65" r:id="rId4"/>
    <p:sldId id="299" r:id="rId5"/>
    <p:sldId id="298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78" r:id="rId21"/>
  </p:sldIdLst>
  <p:sldSz cx="9144000" cy="6858000" type="screen4x3"/>
  <p:notesSz cx="6805613" cy="9939338"/>
  <p:embeddedFontLst>
    <p:embeddedFont>
      <p:font typeface="나눔고딕" panose="020B0600000101010101" charset="-127"/>
      <p:regular r:id="rId24"/>
      <p:bold r:id="rId25"/>
    </p:embeddedFont>
    <p:embeddedFont>
      <p:font typeface="맑은 고딕" panose="020B0503020000020004" pitchFamily="50" charset="-127"/>
      <p:regular r:id="rId26"/>
      <p:bold r:id="rId27"/>
    </p:embeddedFont>
    <p:embeddedFont>
      <p:font typeface="HY견고딕" panose="02030600000101010101" pitchFamily="18" charset="-127"/>
      <p:regular r:id="rId28"/>
    </p:embeddedFont>
    <p:embeddedFont>
      <p:font typeface="HY헤드라인M" panose="02030600000101010101" pitchFamily="18" charset="-127"/>
      <p:regular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656"/>
    <a:srgbClr val="1D314E"/>
    <a:srgbClr val="3D3C3E"/>
    <a:srgbClr val="08456E"/>
    <a:srgbClr val="569CF0"/>
    <a:srgbClr val="8DBDF7"/>
    <a:srgbClr val="5DAAFF"/>
    <a:srgbClr val="47B0FF"/>
    <a:srgbClr val="E3EAF5"/>
    <a:srgbClr val="DDE6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7068" autoAdjust="0"/>
    <p:restoredTop sz="97866" autoAdjust="0"/>
  </p:normalViewPr>
  <p:slideViewPr>
    <p:cSldViewPr snapToGrid="0">
      <p:cViewPr>
        <p:scale>
          <a:sx n="100" d="100"/>
          <a:sy n="100" d="100"/>
        </p:scale>
        <p:origin x="-1848" y="-360"/>
      </p:cViewPr>
      <p:guideLst>
        <p:guide orient="horz" pos="2166"/>
        <p:guide orient="horz" pos="1164"/>
        <p:guide orient="horz" pos="278"/>
        <p:guide orient="horz" pos="848"/>
        <p:guide orient="horz" pos="1348"/>
        <p:guide orient="horz" pos="559"/>
        <p:guide orient="horz" pos="3866"/>
        <p:guide orient="horz" pos="1664"/>
        <p:guide pos="2894"/>
        <p:guide pos="5528"/>
        <p:guide pos="230"/>
        <p:guide pos="1562"/>
        <p:guide pos="4226"/>
        <p:guide pos="900"/>
        <p:guide pos="4910"/>
        <p:guide pos="123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52" d="100"/>
          <a:sy n="52" d="100"/>
        </p:scale>
        <p:origin x="-2628" y="-90"/>
      </p:cViewPr>
      <p:guideLst>
        <p:guide orient="horz" pos="3131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4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207F23D9-DF40-4811-9C78-A2E2A32398DD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4DD6E7B0-61C4-474B-96F1-99E4547EAD7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599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F3AF6795-A612-454E-AF7A-9192B1BEBB13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550" tIns="45775" rIns="91550" bIns="4577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40" y="9440646"/>
            <a:ext cx="2949099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A0A51D67-0C14-4576-BCC5-A508196B7B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730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51D67-0C14-4576-BCC5-A508196B7BB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hangeul.naver.com/font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부제목 2"/>
          <p:cNvSpPr txBox="1">
            <a:spLocks/>
          </p:cNvSpPr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나눔글꼴로 작성되었습니다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20" dirty="0" smtClean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2"/>
              </a:rPr>
              <a:t>설치하기</a:t>
            </a:r>
            <a:endParaRPr lang="ko-KR" altLang="en-US" sz="800" u="sng" spc="-2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cosmetic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  <p:sp>
        <p:nvSpPr>
          <p:cNvPr id="18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312059" y="246743"/>
            <a:ext cx="8338457" cy="1851478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5400" b="1" spc="-250" baseline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제목을 입력하세요</a:t>
            </a:r>
            <a:endParaRPr lang="en-US" altLang="ko-KR" dirty="0" smtClean="0"/>
          </a:p>
          <a:p>
            <a:pPr lvl="0"/>
            <a:endParaRPr lang="ko-KR" altLang="en-US" dirty="0" smtClean="0"/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>
          <a:xfrm>
            <a:off x="268519" y="4005064"/>
            <a:ext cx="8418281" cy="304826"/>
          </a:xfrm>
        </p:spPr>
        <p:txBody>
          <a:bodyPr anchor="t">
            <a:normAutofit/>
          </a:bodyPr>
          <a:lstStyle>
            <a:lvl1pPr algn="l">
              <a:buFont typeface="Wingdings" pitchFamily="2" charset="2"/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부제목 2"/>
          <p:cNvSpPr txBox="1">
            <a:spLocks/>
          </p:cNvSpPr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나눔글꼴로 작성되었습니다</a:t>
            </a:r>
            <a:r>
              <a:rPr lang="en-US" altLang="ko-KR" sz="800" spc="-2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800" u="sng" spc="-20" dirty="0" smtClean="0">
                <a:solidFill>
                  <a:srgbClr val="4495D2"/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spc="-20" dirty="0">
              <a:solidFill>
                <a:srgbClr val="4495D2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 descr="cosmetic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368300" y="571500"/>
            <a:ext cx="8394700" cy="8461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내용 개체 틀 2"/>
          <p:cNvSpPr>
            <a:spLocks noGrp="1"/>
          </p:cNvSpPr>
          <p:nvPr>
            <p:ph idx="1" hasCustomPrompt="1"/>
          </p:nvPr>
        </p:nvSpPr>
        <p:spPr>
          <a:xfrm>
            <a:off x="368300" y="1574801"/>
            <a:ext cx="1905000" cy="317499"/>
          </a:xfrm>
        </p:spPr>
        <p:txBody>
          <a:bodyPr>
            <a:normAutofit/>
          </a:bodyPr>
          <a:lstStyle>
            <a:lvl1pPr>
              <a:buFontTx/>
              <a:buNone/>
              <a:defRPr sz="1200" b="1">
                <a:solidFill>
                  <a:srgbClr val="3D3C3E"/>
                </a:solidFill>
              </a:defRPr>
            </a:lvl1pPr>
            <a:lvl2pPr>
              <a:buFontTx/>
              <a:buNone/>
              <a:defRPr sz="1200"/>
            </a:lvl2pPr>
            <a:lvl3pPr>
              <a:buFontTx/>
              <a:buNone/>
              <a:defRPr sz="1200"/>
            </a:lvl3pPr>
            <a:lvl4pPr>
              <a:buFontTx/>
              <a:buNone/>
              <a:defRPr sz="1200"/>
            </a:lvl4pPr>
            <a:lvl5pPr>
              <a:buFontTx/>
              <a:buNone/>
              <a:defRPr sz="1200"/>
            </a:lvl5pPr>
          </a:lstStyle>
          <a:p>
            <a:pPr lvl="0"/>
            <a:r>
              <a:rPr lang="ko-KR" altLang="en-US" smtClean="0"/>
              <a:t>내용제목</a:t>
            </a:r>
          </a:p>
        </p:txBody>
      </p:sp>
      <p:sp>
        <p:nvSpPr>
          <p:cNvPr id="15" name="내용 개체 틀 2"/>
          <p:cNvSpPr>
            <a:spLocks noGrp="1"/>
          </p:cNvSpPr>
          <p:nvPr>
            <p:ph idx="13" hasCustomPrompt="1"/>
          </p:nvPr>
        </p:nvSpPr>
        <p:spPr>
          <a:xfrm>
            <a:off x="2336800" y="1574801"/>
            <a:ext cx="6426200" cy="330199"/>
          </a:xfrm>
        </p:spPr>
        <p:txBody>
          <a:bodyPr>
            <a:normAutofit/>
          </a:bodyPr>
          <a:lstStyle>
            <a:lvl1pPr>
              <a:buNone/>
              <a:defRPr sz="1200" b="1" baseline="0">
                <a:solidFill>
                  <a:srgbClr val="3D3C3E"/>
                </a:solidFill>
                <a:latin typeface="나눔고딕" pitchFamily="50" charset="-127"/>
                <a:ea typeface="나눔고딕" pitchFamily="50" charset="-12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smtClean="0"/>
              <a:t>내용을 입력하십시오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FD00-3F21-42CF-9EF5-8F6D81CE3AFD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  <a:lvl2pPr>
              <a:defRPr>
                <a:latin typeface="나눔고딕" pitchFamily="50" charset="-127"/>
                <a:ea typeface="나눔고딕" pitchFamily="50" charset="-127"/>
              </a:defRPr>
            </a:lvl2pPr>
            <a:lvl3pPr>
              <a:defRPr>
                <a:latin typeface="나눔고딕" pitchFamily="50" charset="-127"/>
                <a:ea typeface="나눔고딕" pitchFamily="50" charset="-127"/>
              </a:defRPr>
            </a:lvl3pPr>
            <a:lvl4pPr>
              <a:defRPr>
                <a:latin typeface="나눔고딕" pitchFamily="50" charset="-127"/>
                <a:ea typeface="나눔고딕" pitchFamily="50" charset="-127"/>
              </a:defRPr>
            </a:lvl4pPr>
            <a:lvl5pPr>
              <a:defRPr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8761FD00-3F21-42CF-9EF5-8F6D81CE3AFD}" type="datetimeFigureOut">
              <a:rPr lang="ko-KR" altLang="en-US" smtClean="0"/>
              <a:pPr/>
              <a:t>2017-06-26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fld id="{97D217C8-C1B9-4E84-BCEB-D9195FCD889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4" r:id="rId3"/>
    <p:sldLayoutId id="2147483673" r:id="rId4"/>
    <p:sldLayoutId id="2147483676" r:id="rId5"/>
    <p:sldLayoutId id="2147483661" r:id="rId6"/>
    <p:sldLayoutId id="2147483662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나눔고딕" pitchFamily="50" charset="-127"/>
          <a:ea typeface="나눔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1054" y="253649"/>
            <a:ext cx="7772400" cy="1969017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5400" b="1" spc="-250" dirty="0" smtClean="0">
                <a:solidFill>
                  <a:schemeClr val="accent4">
                    <a:lumMod val="50000"/>
                  </a:schemeClr>
                </a:solidFill>
                <a:latin typeface="+mj-ea"/>
                <a:ea typeface="+mj-ea"/>
              </a:rPr>
              <a:t>노인학대예방교육</a:t>
            </a:r>
            <a:endParaRPr lang="ko-KR" altLang="en-US" sz="5400" b="1" spc="-250" dirty="0">
              <a:solidFill>
                <a:schemeClr val="accent4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983760" y="4811755"/>
            <a:ext cx="2160240" cy="1752600"/>
          </a:xfrm>
          <a:ln>
            <a:noFill/>
          </a:ln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endParaRPr lang="en-US" altLang="ko-KR" sz="12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정 윤 </a:t>
            </a:r>
            <a:r>
              <a:rPr lang="ko-KR" altLang="en-US" sz="1200" b="1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희</a:t>
            </a:r>
            <a:endParaRPr lang="en-US" altLang="ko-KR" sz="12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7087848" y="4852044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7087848" y="516204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7087848" y="547465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087848" y="5786442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부제목 2"/>
          <p:cNvSpPr txBox="1">
            <a:spLocks/>
          </p:cNvSpPr>
          <p:nvPr/>
        </p:nvSpPr>
        <p:spPr>
          <a:xfrm>
            <a:off x="3037600" y="2143092"/>
            <a:ext cx="5173304" cy="4714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노인 인권</a:t>
            </a:r>
            <a:endParaRPr lang="en-US" altLang="ko-KR" sz="16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노인 학대의 </a:t>
            </a: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정</a:t>
            </a:r>
            <a:r>
              <a:rPr lang="ko-KR" altLang="en-US" sz="16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의</a:t>
            </a:r>
            <a:endParaRPr lang="en-US" altLang="ko-KR" sz="16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노인 학대의 </a:t>
            </a: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원</a:t>
            </a:r>
            <a:r>
              <a:rPr lang="ko-KR" altLang="en-US" sz="16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인</a:t>
            </a:r>
            <a:endParaRPr lang="en-US" altLang="ko-KR" sz="16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노인 학대의 </a:t>
            </a: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유</a:t>
            </a:r>
            <a:r>
              <a:rPr lang="ko-KR" altLang="en-US" sz="16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형</a:t>
            </a:r>
            <a:endParaRPr lang="en-US" altLang="ko-KR" sz="16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노인 학대의 예방</a:t>
            </a:r>
            <a:endParaRPr lang="en-US" altLang="ko-KR" sz="16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1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노인 학대의 대처방법</a:t>
            </a:r>
            <a:endParaRPr lang="en-US" altLang="ko-KR" sz="16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75000"/>
              </a:lnSpc>
            </a:pPr>
            <a:endParaRPr lang="en-US" altLang="ko-KR" sz="16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3143120" y="3033424"/>
            <a:ext cx="248113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V="1">
            <a:off x="3140881" y="3885156"/>
            <a:ext cx="248113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 flipV="1">
            <a:off x="3140881" y="4311022"/>
            <a:ext cx="248113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V="1">
            <a:off x="3140881" y="3459290"/>
            <a:ext cx="248113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V="1">
            <a:off x="3143120" y="2605913"/>
            <a:ext cx="248113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제목 11"/>
          <p:cNvSpPr>
            <a:spLocks noGrp="1"/>
          </p:cNvSpPr>
          <p:nvPr>
            <p:ph type="title"/>
          </p:nvPr>
        </p:nvSpPr>
        <p:spPr>
          <a:xfrm>
            <a:off x="243848" y="152400"/>
            <a:ext cx="8531851" cy="884238"/>
          </a:xfrm>
        </p:spPr>
        <p:txBody>
          <a:bodyPr/>
          <a:lstStyle/>
          <a:p>
            <a:r>
              <a:rPr lang="ko-KR" altLang="en-US" sz="2800" b="1" dirty="0" smtClean="0">
                <a:solidFill>
                  <a:srgbClr val="1D314E"/>
                </a:solidFill>
              </a:rPr>
              <a:t>목차</a:t>
            </a:r>
            <a:endParaRPr lang="ko-KR" altLang="en-US" sz="2800" b="1" dirty="0">
              <a:solidFill>
                <a:srgbClr val="1D314E"/>
              </a:solidFill>
            </a:endParaRPr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3154908" y="4720597"/>
            <a:ext cx="248113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ark\Desktop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160" y="4648200"/>
            <a:ext cx="2866839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 인권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1749667"/>
            <a:ext cx="8470547" cy="4641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노인인권이란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+mj-ea"/>
                <a:ea typeface="+mj-ea"/>
              </a:rPr>
              <a:t>노인이 인간답게 살아갈 권리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를 의미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즉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노인인권은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노인의 인간존엄성 보장을 위한 가장 기본적인 개념</a:t>
            </a: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이면서 그들의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경제적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사회적 권리의 특별한 보장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을 의미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노인의 인권은 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‘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자유권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’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과 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‘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사회권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’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을 모두 포함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하지만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노인이라는 사회적 특성상 침해 받기 쉬운 권리는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사회권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에 많이 집중됨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사회권은 각 나라의 경제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사회 상황이 제 각각인 상태이기 때문에 노인인권에 대한 </a:t>
            </a: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 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국제적인 협약이나 규약은 맺어지지 못하는 것이 현실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. </a:t>
            </a:r>
          </a:p>
          <a:p>
            <a:pPr marL="0" indent="0"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</a:rPr>
              <a:t>☞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1991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년 노인을 위한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UN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원칙엔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‘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자립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참여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보호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자기실현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존엄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’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을 노인 권리 보호의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   우선시되는 원칙이라 하며 사회권적인 원칙을 강조함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rk\Desktop\13651449765593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082" y="4865755"/>
            <a:ext cx="2459918" cy="199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33375" indent="-333375">
              <a:lnSpc>
                <a:spcPct val="175000"/>
              </a:lnSpc>
              <a:buFont typeface="+mj-lt"/>
              <a:buAutoNum type="arabicPeriod"/>
            </a:pP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 인권 </a:t>
            </a: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184991" y="1549641"/>
            <a:ext cx="8882809" cy="4708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-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노인복지시설에서의 노인 인권문제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양로원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요양원과 같은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노인주거복지시설과 노인의료복지시설에서 인권침해가 심각하게 발생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복지시설의 거주자 들은 대부분 정신지체자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 err="1" smtClean="0">
                <a:solidFill>
                  <a:srgbClr val="3D3C3E"/>
                </a:solidFill>
                <a:latin typeface="+mj-ea"/>
                <a:ea typeface="+mj-ea"/>
              </a:rPr>
              <a:t>정신질환자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치매환자들처럼 지적 능력이 낮다는 이유만으로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사회적인 편견과 차별의 대상이 되기 쉬움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국가인권위의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‘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실내요양시설에서의 인권실태조사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’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에 따르면 시설거주노인의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35.9%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가 자신의 종교적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자유를 침해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당했다고 여기고 있으며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6%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가 직원에 의한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폭언이나 폭행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을 경험한 것으로 나타남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또한 입소 이후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정기적인 상담서비스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를 받은 경우는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26.4%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에 불과하며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시설직원과 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사적인 대화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를 나눈 적이 단 한번도 없다고 응답한 경우도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26.6%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로 나타남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0660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정의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197342"/>
            <a:ext cx="8470547" cy="2474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노인에 대하여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신체적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정신적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성적폭력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및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경제적 착취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또는 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가혹행위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를 하거나 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유기 또는 방임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하는 것</a:t>
            </a: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(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노인복지법 제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1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조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2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의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3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항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)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노인학대는 노인의 가족 또는 타인이 노인에게 신체적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언어정서적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성적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재정적으로 고통이나 장해를 주는 행위 또는 노인에게 필요한 최소한의 적절한 보호조차 제공하지 않는 방임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스스로를 보호하지 않는 자기방임 및 유기를 의미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2051" name="Picture 3" descr="C:\Users\Park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233" y="4352926"/>
            <a:ext cx="3458464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43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rk\Desktop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139" y="390406"/>
            <a:ext cx="3276600" cy="413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원인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394433"/>
            <a:ext cx="8470547" cy="4263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- </a:t>
            </a:r>
            <a:r>
              <a:rPr lang="ko-KR" altLang="en-US" sz="1600" b="1" dirty="0" smtClean="0">
                <a:solidFill>
                  <a:schemeClr val="accent2"/>
                </a:solidFill>
                <a:latin typeface="+mj-ea"/>
                <a:ea typeface="+mj-ea"/>
              </a:rPr>
              <a:t>노인인구의 증가</a:t>
            </a:r>
            <a:endParaRPr lang="en-US" altLang="ko-KR" sz="1600" b="1" dirty="0" smtClean="0">
              <a:solidFill>
                <a:schemeClr val="accent2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노인인구의 급속한 증가와 평균수명 연장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- </a:t>
            </a:r>
            <a:r>
              <a:rPr lang="ko-KR" altLang="en-US" sz="1600" b="1" dirty="0" smtClean="0">
                <a:solidFill>
                  <a:schemeClr val="accent2"/>
                </a:solidFill>
                <a:latin typeface="+mj-ea"/>
                <a:ea typeface="+mj-ea"/>
              </a:rPr>
              <a:t>핵가족화로 인한 구조변화</a:t>
            </a:r>
            <a:endParaRPr lang="en-US" altLang="ko-KR" sz="1600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가족규모 축소로 인한 노인부양기능 저하</a:t>
            </a: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- </a:t>
            </a:r>
            <a:r>
              <a:rPr lang="ko-KR" altLang="en-US" sz="1600" b="1" dirty="0" smtClean="0">
                <a:solidFill>
                  <a:schemeClr val="accent2"/>
                </a:solidFill>
                <a:latin typeface="+mj-ea"/>
                <a:ea typeface="+mj-ea"/>
              </a:rPr>
              <a:t>가치관변화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전통적 가치관과 노인부양의식 변화</a:t>
            </a: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- </a:t>
            </a:r>
            <a:r>
              <a:rPr lang="ko-KR" altLang="en-US" sz="1600" b="1" dirty="0" smtClean="0">
                <a:solidFill>
                  <a:schemeClr val="accent2"/>
                </a:solidFill>
                <a:latin typeface="+mj-ea"/>
                <a:ea typeface="+mj-ea"/>
              </a:rPr>
              <a:t>사회적 자원부족</a:t>
            </a:r>
            <a:endParaRPr lang="en-US" altLang="ko-KR" sz="1600" b="1" dirty="0" smtClean="0">
              <a:solidFill>
                <a:schemeClr val="accent2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노인 및 부양가족의 다양한 욕구대처에 대한 사회자원 부족</a:t>
            </a: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366713" y="1760538"/>
            <a:ext cx="1576387" cy="472281"/>
          </a:xfrm>
          <a:prstGeom prst="roundRect">
            <a:avLst>
              <a:gd name="adj" fmla="val 50000"/>
            </a:avLst>
          </a:prstGeom>
          <a:solidFill>
            <a:srgbClr val="C0C0C0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1pPr>
            <a:lvl2pPr marL="742950" indent="-28575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2pPr>
            <a:lvl3pPr marL="11430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3pPr>
            <a:lvl4pPr marL="16002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4pPr>
            <a:lvl5pPr marL="20574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사회적 배경</a:t>
            </a:r>
          </a:p>
        </p:txBody>
      </p:sp>
    </p:spTree>
    <p:extLst>
      <p:ext uri="{BB962C8B-B14F-4D97-AF65-F5344CB8AC3E}">
        <p14:creationId xmlns:p14="http://schemas.microsoft.com/office/powerpoint/2010/main" val="364610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유형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299184"/>
            <a:ext cx="8470547" cy="682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물리적인 힘 또는 도구를 이용하여 노인에게 신체적 혹은 정신적 손상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고통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장애 등을 유발시키는 행위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366713" y="1466850"/>
            <a:ext cx="2589212" cy="682356"/>
            <a:chOff x="249" y="1434"/>
            <a:chExt cx="1452" cy="409"/>
          </a:xfrm>
        </p:grpSpPr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249" y="1434"/>
              <a:ext cx="1452" cy="409"/>
              <a:chOff x="249" y="1842"/>
              <a:chExt cx="1452" cy="409"/>
            </a:xfrm>
          </p:grpSpPr>
          <p:sp>
            <p:nvSpPr>
              <p:cNvPr id="9" name="AutoShape 117"/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452" cy="409"/>
              </a:xfrm>
              <a:prstGeom prst="roundRect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AutoShape 119"/>
              <p:cNvSpPr>
                <a:spLocks noChangeArrowheads="1"/>
              </p:cNvSpPr>
              <p:nvPr/>
            </p:nvSpPr>
            <p:spPr bwMode="auto">
              <a:xfrm>
                <a:off x="274" y="1867"/>
                <a:ext cx="1406" cy="3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65881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8" name="Text Box 121"/>
            <p:cNvSpPr txBox="1">
              <a:spLocks noChangeArrowheads="1"/>
            </p:cNvSpPr>
            <p:nvPr/>
          </p:nvSpPr>
          <p:spPr bwMode="auto">
            <a:xfrm>
              <a:off x="295" y="1480"/>
              <a:ext cx="1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1pPr>
              <a:lvl2pPr marL="742950" indent="-28575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6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2pPr>
              <a:lvl3pPr marL="11430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4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3pPr>
              <a:lvl4pPr marL="16002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4pPr>
              <a:lvl5pPr marL="20574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ko-KR" sz="2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1) </a:t>
              </a:r>
              <a:r>
                <a:rPr lang="ko-KR" altLang="en-US" sz="2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신체적 학대</a:t>
              </a:r>
            </a:p>
          </p:txBody>
        </p:sp>
      </p:grpSp>
      <p:sp>
        <p:nvSpPr>
          <p:cNvPr id="11" name="내용 개체 틀 2"/>
          <p:cNvSpPr txBox="1">
            <a:spLocks/>
          </p:cNvSpPr>
          <p:nvPr/>
        </p:nvSpPr>
        <p:spPr>
          <a:xfrm>
            <a:off x="366713" y="3413609"/>
            <a:ext cx="8470547" cy="2406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주먹 등을 때리거나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발로 찬다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밀어서 넘어뜨린다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집 밖으로 나가지 못하게 하거나 들어오지 못하게 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칼 등의 흉기로 위협한다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강제로 일을 강요한다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침대 등에 묶거나 강제로 가두어 움직이지 못하게 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불필요한 약물을 강제로 먹게 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꼭 드셔야 할 약물을 못 먹게 한다</a:t>
            </a: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.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12" name="그림 11" descr="노인학대#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895" y="4405455"/>
            <a:ext cx="3171105" cy="2452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20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유형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299184"/>
            <a:ext cx="8470547" cy="682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비난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모욕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위협 등의 언어 및 비언어적 행위를 통하여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노인에게 정서적으로 고통을 주는 행위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366713" y="1466851"/>
            <a:ext cx="3529012" cy="907584"/>
            <a:chOff x="249" y="1434"/>
            <a:chExt cx="1452" cy="544"/>
          </a:xfrm>
        </p:grpSpPr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249" y="1434"/>
              <a:ext cx="1452" cy="409"/>
              <a:chOff x="249" y="1842"/>
              <a:chExt cx="1452" cy="409"/>
            </a:xfrm>
          </p:grpSpPr>
          <p:sp>
            <p:nvSpPr>
              <p:cNvPr id="9" name="AutoShape 117"/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452" cy="409"/>
              </a:xfrm>
              <a:prstGeom prst="roundRect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AutoShape 119"/>
              <p:cNvSpPr>
                <a:spLocks noChangeArrowheads="1"/>
              </p:cNvSpPr>
              <p:nvPr/>
            </p:nvSpPr>
            <p:spPr bwMode="auto">
              <a:xfrm>
                <a:off x="274" y="1867"/>
                <a:ext cx="1406" cy="3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65881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8" name="Text Box 121"/>
            <p:cNvSpPr txBox="1">
              <a:spLocks noChangeArrowheads="1"/>
            </p:cNvSpPr>
            <p:nvPr/>
          </p:nvSpPr>
          <p:spPr bwMode="auto">
            <a:xfrm>
              <a:off x="295" y="1480"/>
              <a:ext cx="136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1pPr>
              <a:lvl2pPr marL="742950" indent="-28575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6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2pPr>
              <a:lvl3pPr marL="11430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4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3pPr>
              <a:lvl4pPr marL="16002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4pPr>
              <a:lvl5pPr marL="20574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2)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언어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,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정서적 </a:t>
              </a:r>
              <a:r>
                <a:rPr lang="ko-KR" altLang="en-US" sz="2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학대</a:t>
              </a:r>
            </a:p>
          </p:txBody>
        </p:sp>
      </p:grpSp>
      <p:sp>
        <p:nvSpPr>
          <p:cNvPr id="11" name="내용 개체 틀 2"/>
          <p:cNvSpPr txBox="1">
            <a:spLocks/>
          </p:cNvSpPr>
          <p:nvPr/>
        </p:nvSpPr>
        <p:spPr>
          <a:xfrm>
            <a:off x="366713" y="3413609"/>
            <a:ext cx="8470547" cy="2406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고함을 지르거나 욕을 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이성교제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사회활동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종교활동을 방해한다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자신에 대한 주요 결정 과정에서 소외시킨다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대화를 거부하거나 무시한다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12" name="그림 11" descr="노인학대#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623" y="4616694"/>
            <a:ext cx="3171600" cy="2239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993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유형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299184"/>
            <a:ext cx="8470547" cy="682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노인의 자산을 노인의 동의 없이 사용하거나 부당하게 착취하여 이용하는 행위</a:t>
            </a: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366713" y="1466850"/>
            <a:ext cx="3529012" cy="682356"/>
            <a:chOff x="249" y="1434"/>
            <a:chExt cx="1452" cy="409"/>
          </a:xfrm>
        </p:grpSpPr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249" y="1434"/>
              <a:ext cx="1452" cy="409"/>
              <a:chOff x="249" y="1842"/>
              <a:chExt cx="1452" cy="409"/>
            </a:xfrm>
          </p:grpSpPr>
          <p:sp>
            <p:nvSpPr>
              <p:cNvPr id="9" name="AutoShape 117"/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452" cy="409"/>
              </a:xfrm>
              <a:prstGeom prst="roundRect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AutoShape 119"/>
              <p:cNvSpPr>
                <a:spLocks noChangeArrowheads="1"/>
              </p:cNvSpPr>
              <p:nvPr/>
            </p:nvSpPr>
            <p:spPr bwMode="auto">
              <a:xfrm>
                <a:off x="274" y="1867"/>
                <a:ext cx="1406" cy="3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65881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8" name="Text Box 121"/>
            <p:cNvSpPr txBox="1">
              <a:spLocks noChangeArrowheads="1"/>
            </p:cNvSpPr>
            <p:nvPr/>
          </p:nvSpPr>
          <p:spPr bwMode="auto">
            <a:xfrm>
              <a:off x="295" y="1480"/>
              <a:ext cx="1361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1pPr>
              <a:lvl2pPr marL="742950" indent="-28575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6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2pPr>
              <a:lvl3pPr marL="11430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4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3pPr>
              <a:lvl4pPr marL="16002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4pPr>
              <a:lvl5pPr marL="20574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ko-KR" sz="2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)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재정적 학대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착취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" name="내용 개체 틀 2"/>
          <p:cNvSpPr txBox="1">
            <a:spLocks/>
          </p:cNvSpPr>
          <p:nvPr/>
        </p:nvSpPr>
        <p:spPr>
          <a:xfrm>
            <a:off x="366713" y="3413609"/>
            <a:ext cx="8470547" cy="2406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허락 없이 재산 및 임금을 가로챈다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허락 없이 인감을 사용하여 피해를 준다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재산 관리 또는 사용을 마음대로 하지 못하게 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12" name="그림 11" descr="노인학대#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400" y="4362443"/>
            <a:ext cx="3171600" cy="2258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713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유형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299184"/>
            <a:ext cx="8470547" cy="682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성적 수치심 유발 행위 및 성희롱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성추행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성폭력 및 강간 등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노인의 의사에 반하여 강제적으로 행하는 모든 성적 행위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366714" y="1466850"/>
            <a:ext cx="2481130" cy="682356"/>
            <a:chOff x="249" y="1434"/>
            <a:chExt cx="1452" cy="409"/>
          </a:xfrm>
        </p:grpSpPr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249" y="1434"/>
              <a:ext cx="1452" cy="409"/>
              <a:chOff x="249" y="1842"/>
              <a:chExt cx="1452" cy="409"/>
            </a:xfrm>
          </p:grpSpPr>
          <p:sp>
            <p:nvSpPr>
              <p:cNvPr id="9" name="AutoShape 117"/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452" cy="409"/>
              </a:xfrm>
              <a:prstGeom prst="roundRect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AutoShape 119"/>
              <p:cNvSpPr>
                <a:spLocks noChangeArrowheads="1"/>
              </p:cNvSpPr>
              <p:nvPr/>
            </p:nvSpPr>
            <p:spPr bwMode="auto">
              <a:xfrm>
                <a:off x="274" y="1867"/>
                <a:ext cx="1406" cy="3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65881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8" name="Text Box 121"/>
            <p:cNvSpPr txBox="1">
              <a:spLocks noChangeArrowheads="1"/>
            </p:cNvSpPr>
            <p:nvPr/>
          </p:nvSpPr>
          <p:spPr bwMode="auto">
            <a:xfrm>
              <a:off x="295" y="1480"/>
              <a:ext cx="1361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1pPr>
              <a:lvl2pPr marL="742950" indent="-28575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6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2pPr>
              <a:lvl3pPr marL="11430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4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3pPr>
              <a:lvl4pPr marL="16002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4pPr>
              <a:lvl5pPr marL="20574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4)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성적 학대</a:t>
              </a:r>
              <a:endPara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" name="내용 개체 틀 2"/>
          <p:cNvSpPr txBox="1">
            <a:spLocks/>
          </p:cNvSpPr>
          <p:nvPr/>
        </p:nvSpPr>
        <p:spPr>
          <a:xfrm>
            <a:off x="366713" y="3413609"/>
            <a:ext cx="8470547" cy="2406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원하지 않는데 강제로 성관계를 강요하거나 몸을 만진다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성적수치심을 주는 성적인 농담이나 행동을 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사람들이 보는 곳에서 성적 부위를 드러내고 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 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옷이나 기저귀를 교체한다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FontTx/>
              <a:buChar char="-"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13" name="그림 12" descr="노인학대#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72400" y="4219575"/>
            <a:ext cx="3171600" cy="2721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286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유형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299184"/>
            <a:ext cx="8470547" cy="682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부양의무자로서의 책임이나 의무를 의도적 혹은 비의도적으로 거부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불이행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혹은 포기하여 노인의 의식주 및 의료를 적절하게 제공하지 않는 행위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366714" y="1466850"/>
            <a:ext cx="1852611" cy="682356"/>
            <a:chOff x="249" y="1434"/>
            <a:chExt cx="1452" cy="409"/>
          </a:xfrm>
        </p:grpSpPr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249" y="1434"/>
              <a:ext cx="1452" cy="409"/>
              <a:chOff x="249" y="1842"/>
              <a:chExt cx="1452" cy="409"/>
            </a:xfrm>
          </p:grpSpPr>
          <p:sp>
            <p:nvSpPr>
              <p:cNvPr id="9" name="AutoShape 117"/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452" cy="409"/>
              </a:xfrm>
              <a:prstGeom prst="roundRect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AutoShape 119"/>
              <p:cNvSpPr>
                <a:spLocks noChangeArrowheads="1"/>
              </p:cNvSpPr>
              <p:nvPr/>
            </p:nvSpPr>
            <p:spPr bwMode="auto">
              <a:xfrm>
                <a:off x="274" y="1867"/>
                <a:ext cx="1406" cy="3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65881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8" name="Text Box 121"/>
            <p:cNvSpPr txBox="1">
              <a:spLocks noChangeArrowheads="1"/>
            </p:cNvSpPr>
            <p:nvPr/>
          </p:nvSpPr>
          <p:spPr bwMode="auto">
            <a:xfrm>
              <a:off x="295" y="1480"/>
              <a:ext cx="1361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1pPr>
              <a:lvl2pPr marL="742950" indent="-28575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6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2pPr>
              <a:lvl3pPr marL="11430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4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3pPr>
              <a:lvl4pPr marL="16002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4pPr>
              <a:lvl5pPr marL="20574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ko-KR" sz="2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5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)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방  임</a:t>
              </a:r>
              <a:endPara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" name="내용 개체 틀 2"/>
          <p:cNvSpPr txBox="1">
            <a:spLocks/>
          </p:cNvSpPr>
          <p:nvPr/>
        </p:nvSpPr>
        <p:spPr>
          <a:xfrm>
            <a:off x="366713" y="3413609"/>
            <a:ext cx="8470547" cy="2406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거동이 불편한 노인의 돌봄을 제공하지 않는다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생활비가 없는 노인에게 경제적 도움을 제공하지 않는다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의료적 치료가  필요한 노인을 방치한다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FontTx/>
              <a:buChar char="-"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12" name="그림 13" descr="노인학대#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00" y="4504108"/>
            <a:ext cx="3171600" cy="235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82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유형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299183"/>
            <a:ext cx="8470547" cy="967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 스스로가 의식주 제공 및 의료처치 등의 최소한의 자기보호 관련 행위를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500" b="1" dirty="0" smtClean="0">
                <a:solidFill>
                  <a:srgbClr val="3D3C3E"/>
                </a:solidFill>
                <a:latin typeface="+mj-ea"/>
                <a:ea typeface="+mj-ea"/>
              </a:rPr>
              <a:t>    </a:t>
            </a:r>
            <a:r>
              <a:rPr lang="ko-KR" altLang="en-US" sz="1500" b="1" dirty="0" smtClean="0">
                <a:solidFill>
                  <a:srgbClr val="3D3C3E"/>
                </a:solidFill>
                <a:latin typeface="+mj-ea"/>
                <a:ea typeface="+mj-ea"/>
              </a:rPr>
              <a:t>의도적으로 포기 또는 비의도적으로 관리하지 않아 심신이 위험한 상황</a:t>
            </a:r>
          </a:p>
        </p:txBody>
      </p: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366714" y="1466850"/>
            <a:ext cx="2481130" cy="682356"/>
            <a:chOff x="249" y="1434"/>
            <a:chExt cx="1452" cy="409"/>
          </a:xfrm>
        </p:grpSpPr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249" y="1434"/>
              <a:ext cx="1452" cy="409"/>
              <a:chOff x="249" y="1842"/>
              <a:chExt cx="1452" cy="409"/>
            </a:xfrm>
          </p:grpSpPr>
          <p:sp>
            <p:nvSpPr>
              <p:cNvPr id="9" name="AutoShape 117"/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452" cy="409"/>
              </a:xfrm>
              <a:prstGeom prst="roundRect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AutoShape 119"/>
              <p:cNvSpPr>
                <a:spLocks noChangeArrowheads="1"/>
              </p:cNvSpPr>
              <p:nvPr/>
            </p:nvSpPr>
            <p:spPr bwMode="auto">
              <a:xfrm>
                <a:off x="274" y="1867"/>
                <a:ext cx="1406" cy="3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65881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8" name="Text Box 121"/>
            <p:cNvSpPr txBox="1">
              <a:spLocks noChangeArrowheads="1"/>
            </p:cNvSpPr>
            <p:nvPr/>
          </p:nvSpPr>
          <p:spPr bwMode="auto">
            <a:xfrm>
              <a:off x="295" y="1480"/>
              <a:ext cx="1361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1pPr>
              <a:lvl2pPr marL="742950" indent="-28575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6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2pPr>
              <a:lvl3pPr marL="11430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4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3pPr>
              <a:lvl4pPr marL="16002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4pPr>
              <a:lvl5pPr marL="20574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6)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자기 방임</a:t>
              </a:r>
              <a:endPara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3" name="그림 16" descr="노인학대#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025" y="4219575"/>
            <a:ext cx="3171600" cy="228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내용 개체 틀 2"/>
          <p:cNvSpPr txBox="1">
            <a:spLocks/>
          </p:cNvSpPr>
          <p:nvPr/>
        </p:nvSpPr>
        <p:spPr>
          <a:xfrm>
            <a:off x="366713" y="3413609"/>
            <a:ext cx="8470547" cy="2406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자신을 돌보지 않고 자해하거나 돌봄을 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  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거부하여 생명이 위태롭게 한다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401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유형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2299184"/>
            <a:ext cx="8470547" cy="682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보호자 또는 부양의무자가 노인을 버리는 행위</a:t>
            </a: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grpSp>
        <p:nvGrpSpPr>
          <p:cNvPr id="6" name="Group 122"/>
          <p:cNvGrpSpPr>
            <a:grpSpLocks/>
          </p:cNvGrpSpPr>
          <p:nvPr/>
        </p:nvGrpSpPr>
        <p:grpSpPr bwMode="auto">
          <a:xfrm>
            <a:off x="366714" y="1466850"/>
            <a:ext cx="1852611" cy="682356"/>
            <a:chOff x="249" y="1434"/>
            <a:chExt cx="1452" cy="409"/>
          </a:xfrm>
        </p:grpSpPr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249" y="1434"/>
              <a:ext cx="1452" cy="409"/>
              <a:chOff x="249" y="1842"/>
              <a:chExt cx="1452" cy="409"/>
            </a:xfrm>
          </p:grpSpPr>
          <p:sp>
            <p:nvSpPr>
              <p:cNvPr id="9" name="AutoShape 117"/>
              <p:cNvSpPr>
                <a:spLocks noChangeArrowheads="1"/>
              </p:cNvSpPr>
              <p:nvPr/>
            </p:nvSpPr>
            <p:spPr bwMode="auto">
              <a:xfrm>
                <a:off x="249" y="1842"/>
                <a:ext cx="1452" cy="409"/>
              </a:xfrm>
              <a:prstGeom prst="roundRect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en-US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0" name="AutoShape 119"/>
              <p:cNvSpPr>
                <a:spLocks noChangeArrowheads="1"/>
              </p:cNvSpPr>
              <p:nvPr/>
            </p:nvSpPr>
            <p:spPr bwMode="auto">
              <a:xfrm>
                <a:off x="274" y="1867"/>
                <a:ext cx="1406" cy="36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65881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1pPr>
                <a:lvl2pPr marL="742950" indent="-28575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6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2pPr>
                <a:lvl3pPr marL="11430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4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3pPr>
                <a:lvl4pPr marL="16002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4pPr>
                <a:lvl5pPr marL="2057400" indent="-228600" latinLnBrk="1">
                  <a:spcBef>
                    <a:spcPts val="1000"/>
                  </a:spcBef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3" pitchFamily="18" charset="2"/>
                  <a:buChar char=""/>
                  <a:defRPr sz="1200">
                    <a:solidFill>
                      <a:srgbClr val="404040"/>
                    </a:solidFill>
                    <a:latin typeface="Century Gothic" pitchFamily="34" charset="0"/>
                    <a:ea typeface="HY중고딕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ko-KR" altLang="ko-KR" sz="2400" b="1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8" name="Text Box 121"/>
            <p:cNvSpPr txBox="1">
              <a:spLocks noChangeArrowheads="1"/>
            </p:cNvSpPr>
            <p:nvPr/>
          </p:nvSpPr>
          <p:spPr bwMode="auto">
            <a:xfrm>
              <a:off x="295" y="1480"/>
              <a:ext cx="1361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1pPr>
              <a:lvl2pPr marL="742950" indent="-28575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6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2pPr>
              <a:lvl3pPr marL="11430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4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3pPr>
              <a:lvl4pPr marL="16002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4pPr>
              <a:lvl5pPr marL="2057400" indent="-228600" latinLnBrk="1">
                <a:spcBef>
                  <a:spcPts val="1000"/>
                </a:spcBef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itchFamily="18" charset="2"/>
                <a:buChar char=""/>
                <a:defRPr sz="1200">
                  <a:solidFill>
                    <a:srgbClr val="404040"/>
                  </a:solidFill>
                  <a:latin typeface="Century Gothic" pitchFamily="34" charset="0"/>
                  <a:ea typeface="HY중고딕" pitchFamily="18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7)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유  기</a:t>
              </a:r>
              <a:endParaRPr lang="ko-KR" altLang="en-US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" name="내용 개체 틀 2"/>
          <p:cNvSpPr txBox="1">
            <a:spLocks/>
          </p:cNvSpPr>
          <p:nvPr/>
        </p:nvSpPr>
        <p:spPr>
          <a:xfrm>
            <a:off x="366713" y="3413609"/>
            <a:ext cx="8470547" cy="2406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연락을 두절하고 왕래하지 않는다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시설이나 병원에 입소시키고 연락을 두절한다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FontTx/>
              <a:buChar char="-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낯선 장소에 버린다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2700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13" name="그림 13" descr="노인학대#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139" y="4295775"/>
            <a:ext cx="3171600" cy="211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43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직선 연결선 21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31"/>
          <p:cNvSpPr/>
          <p:nvPr/>
        </p:nvSpPr>
        <p:spPr>
          <a:xfrm>
            <a:off x="5401186" y="4252344"/>
            <a:ext cx="2034253" cy="2034253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20" dirty="0" err="1" smtClean="0">
                <a:solidFill>
                  <a:schemeClr val="bg1"/>
                </a:solidFill>
                <a:latin typeface="+mj-ea"/>
                <a:ea typeface="+mj-ea"/>
              </a:rPr>
              <a:t>은폐성</a:t>
            </a:r>
            <a:endParaRPr lang="en-US" altLang="ko-KR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endParaRPr lang="en-US" altLang="ko-KR" b="1" spc="-12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just"/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가족 내에서 일어나는 일을 밖으로 알리고 싶어 하지 않음</a:t>
            </a:r>
          </a:p>
        </p:txBody>
      </p:sp>
      <p:pic>
        <p:nvPicPr>
          <p:cNvPr id="19" name="그림 18" descr="cosmetic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277411" y="195231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BA1376A-1BCE-4C3B-85BD-05D751D6B156}" type="slidenum">
              <a:rPr lang="en-US" altLang="ko-KR" sz="800" spc="-3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14</a:t>
            </a:fld>
            <a:r>
              <a:rPr lang="en-US" altLang="ko-KR" sz="800" spc="-3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/ 14</a:t>
            </a:r>
            <a:endParaRPr lang="en-US" altLang="ko-KR" sz="800" spc="-30" dirty="0"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>
          <a:xfrm>
            <a:off x="247649" y="552449"/>
            <a:ext cx="8486775" cy="855663"/>
          </a:xfrm>
        </p:spPr>
        <p:txBody>
          <a:bodyPr/>
          <a:lstStyle/>
          <a:p>
            <a:pPr algn="l"/>
            <a:r>
              <a:rPr lang="ko-KR" altLang="en-US" sz="4000" b="1" spc="-150" dirty="0" smtClean="0">
                <a:solidFill>
                  <a:srgbClr val="1D314E"/>
                </a:solidFill>
                <a:latin typeface="+mj-ea"/>
                <a:ea typeface="+mj-ea"/>
              </a:rPr>
              <a:t>노인학대의 특성</a:t>
            </a:r>
            <a:endParaRPr lang="ko-KR" altLang="en-US" sz="4000" b="1" spc="-150" dirty="0">
              <a:solidFill>
                <a:srgbClr val="1D314E"/>
              </a:solidFill>
              <a:latin typeface="+mj-ea"/>
              <a:ea typeface="+mj-ea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5401187" y="1667281"/>
            <a:ext cx="2034253" cy="2034253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20" dirty="0" smtClean="0">
                <a:solidFill>
                  <a:schemeClr val="bg1"/>
                </a:solidFill>
                <a:latin typeface="+mj-ea"/>
                <a:ea typeface="+mj-ea"/>
              </a:rPr>
              <a:t>반복성</a:t>
            </a:r>
            <a:endParaRPr lang="en-US" altLang="ko-KR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endParaRPr lang="en-US" altLang="ko-KR" b="1" spc="-12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just"/>
            <a:r>
              <a:rPr lang="ko-KR" altLang="en-US" sz="1000" b="1" spc="-120" dirty="0" err="1" smtClean="0">
                <a:solidFill>
                  <a:schemeClr val="bg1"/>
                </a:solidFill>
                <a:latin typeface="+mj-ea"/>
                <a:ea typeface="+mj-ea"/>
              </a:rPr>
              <a:t>위해를</a:t>
            </a:r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 가하는 행위가 </a:t>
            </a:r>
            <a:endParaRPr lang="en-US" altLang="ko-KR" sz="1000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/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반복됨</a:t>
            </a:r>
          </a:p>
        </p:txBody>
      </p:sp>
      <p:sp>
        <p:nvSpPr>
          <p:cNvPr id="33" name="타원 32"/>
          <p:cNvSpPr/>
          <p:nvPr/>
        </p:nvSpPr>
        <p:spPr>
          <a:xfrm>
            <a:off x="1488753" y="1667282"/>
            <a:ext cx="2034253" cy="2034253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20" dirty="0" smtClean="0">
                <a:solidFill>
                  <a:schemeClr val="bg1"/>
                </a:solidFill>
                <a:latin typeface="+mj-ea"/>
                <a:ea typeface="+mj-ea"/>
              </a:rPr>
              <a:t>지속성</a:t>
            </a:r>
            <a:endParaRPr lang="en-US" altLang="ko-KR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endParaRPr lang="en-US" altLang="ko-KR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/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노인에게 </a:t>
            </a:r>
            <a:r>
              <a:rPr lang="ko-KR" altLang="en-US" sz="1000" b="1" spc="-120" dirty="0" err="1" smtClean="0">
                <a:solidFill>
                  <a:schemeClr val="bg1"/>
                </a:solidFill>
                <a:latin typeface="+mj-ea"/>
                <a:ea typeface="+mj-ea"/>
              </a:rPr>
              <a:t>위해를</a:t>
            </a:r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 가하는 행위가 오랫동안 계속됨</a:t>
            </a:r>
          </a:p>
        </p:txBody>
      </p:sp>
      <p:sp>
        <p:nvSpPr>
          <p:cNvPr id="34" name="타원 33"/>
          <p:cNvSpPr/>
          <p:nvPr/>
        </p:nvSpPr>
        <p:spPr>
          <a:xfrm>
            <a:off x="1488753" y="4252346"/>
            <a:ext cx="2034253" cy="2034253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20" dirty="0" smtClean="0">
                <a:solidFill>
                  <a:schemeClr val="bg1"/>
                </a:solidFill>
                <a:latin typeface="+mj-ea"/>
                <a:ea typeface="+mj-ea"/>
              </a:rPr>
              <a:t>복합성</a:t>
            </a:r>
            <a:endParaRPr lang="en-US" altLang="ko-KR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endParaRPr lang="en-US" altLang="ko-KR" b="1" spc="-12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just"/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가족 내에서 복합적이고 상호적인 원인이 있으나 노인학대로  드러나는 </a:t>
            </a:r>
            <a:endParaRPr lang="en-US" altLang="ko-KR" sz="1000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/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경우 힘의 역학원리는 </a:t>
            </a:r>
            <a:endParaRPr lang="en-US" altLang="ko-KR" sz="1000" b="1" spc="-120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just"/>
            <a:r>
              <a:rPr lang="ko-KR" altLang="en-US" sz="1000" b="1" spc="-120" dirty="0" smtClean="0">
                <a:solidFill>
                  <a:schemeClr val="bg1"/>
                </a:solidFill>
                <a:latin typeface="+mj-ea"/>
                <a:ea typeface="+mj-ea"/>
              </a:rPr>
              <a:t>일방적임</a:t>
            </a:r>
          </a:p>
        </p:txBody>
      </p:sp>
    </p:spTree>
    <p:extLst>
      <p:ext uri="{BB962C8B-B14F-4D97-AF65-F5344CB8AC3E}">
        <p14:creationId xmlns:p14="http://schemas.microsoft.com/office/powerpoint/2010/main" val="191572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예방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1902067"/>
            <a:ext cx="8470547" cy="2736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어떠한 경우든 노인을 학대할 권리는 아무도 없습니다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AutoNum type="arabicPeriod"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건강을 유지하도록 끊임없이 노력해야 합니다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AutoNum type="arabicPeriod"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경제적인 능력을 유지할 수 있는 한 유지하십시오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AutoNum type="arabicPeriod"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노인부양을 이유로 자녀에게 모든 재산을 상속하지 마십시오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AutoNum type="arabicPeriod"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자녀와의 관계보다는 다른 사회적 관계에 더 관심을 기울이십시오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66713" y="1327634"/>
            <a:ext cx="8470547" cy="415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본인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어르신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의 예방방법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6218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예방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1902067"/>
            <a:ext cx="8470547" cy="2736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6.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노인이 되었다고 도움 받기보다 도움을 주는 일을 많이 하십시오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7.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지금 하고 있는 활동을 중단하지 말고 지속하십시오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8.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과거에 집착하기보다 세상의 변화를 이해하려고 노력하십시오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9.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자녀와 갈등을 갖지 않도록 가정의 화목에 최선을 다하십시오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10.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학대 받는 것이 자신의 잘못이라 자책하기보다 도움을 청하십시오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  <a:endParaRPr lang="ko-KR" altLang="en-US" sz="1600" b="1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66713" y="1327634"/>
            <a:ext cx="8470547" cy="415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본인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어르신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의 예방방법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6265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예방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1902067"/>
            <a:ext cx="8470547" cy="2736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지역 내에 학대를 받는 노인이 계신지 관심을 갖습니다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AutoNum type="arabicPeriod"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노인학대로 의심되는 경우가 있으면 경찰에 신고합니다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AutoNum type="arabicPeriod"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어떠한 이유로든 노인을 학대할 수 있는 사람은 없다는 사실을 인지합니다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노인학대 예방교육에 적극적으로 참여합니다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>
              <a:buAutoNum type="arabicPeriod"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>
              <a:buAutoNum type="arabicPeriod"/>
            </a:pP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노인의 특성을 이해하고 가족을 비롯한 주변의 노인을 존중합니다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66713" y="1327634"/>
            <a:ext cx="8470547" cy="415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보호자 또는 이웃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의 예방방법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4030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예방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 flipV="1">
            <a:off x="366713" y="1242383"/>
            <a:ext cx="2614612" cy="2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2" y="1902067"/>
            <a:ext cx="8470547" cy="2736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6.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노인부양에 대해 </a:t>
            </a:r>
            <a:r>
              <a:rPr lang="ko-KR" altLang="en-US" sz="1600" b="1" dirty="0" err="1" smtClean="0">
                <a:solidFill>
                  <a:srgbClr val="3D3C3E"/>
                </a:solidFill>
                <a:latin typeface="+mj-ea"/>
                <a:ea typeface="+mj-ea"/>
              </a:rPr>
              <a:t>가족원이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 역할 분담을 하고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각종 사회서비스를 활용하여 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>
                <a:solidFill>
                  <a:srgbClr val="3D3C3E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 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부양 부담을 감소시키며 노인에 대한 지원을 계속합니다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  <a:p>
            <a:pPr marL="0" indent="0"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7.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정기적으로 노인의 안부를 파악하고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긍정적으로 대화하도록 노력합니다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66713" y="1327634"/>
            <a:ext cx="8470547" cy="415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  <a:ea typeface="+mj-ea"/>
              </a:rPr>
              <a:t>☞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보호자 또는 이웃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  <a:ea typeface="+mj-ea"/>
              </a:rPr>
              <a:t>의 예방방법</a:t>
            </a:r>
            <a:endParaRPr lang="en-US" altLang="ko-KR" sz="1600" b="1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046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 txBox="1">
            <a:spLocks/>
          </p:cNvSpPr>
          <p:nvPr/>
        </p:nvSpPr>
        <p:spPr>
          <a:xfrm>
            <a:off x="261192" y="594210"/>
            <a:ext cx="5173304" cy="36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75000"/>
              </a:lnSpc>
            </a:pPr>
            <a:r>
              <a:rPr lang="en-US" altLang="ko-KR" sz="25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en-US" altLang="ko-KR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25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노인학대의 대처방법</a:t>
            </a:r>
            <a:endParaRPr lang="en-US" altLang="ko-KR" sz="2500" b="1" spc="-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marL="333375" indent="-333375">
              <a:lnSpc>
                <a:spcPct val="175000"/>
              </a:lnSpc>
              <a:tabLst>
                <a:tab pos="628650" algn="l"/>
              </a:tabLst>
            </a:pPr>
            <a:r>
              <a:rPr lang="en-US" altLang="ko-KR" sz="12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	</a:t>
            </a:r>
            <a:endParaRPr lang="en-US" altLang="ko-KR" sz="1600" b="1" spc="-50" dirty="0" smtClean="0">
              <a:solidFill>
                <a:schemeClr val="bg1">
                  <a:lumMod val="8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366713" y="1242403"/>
            <a:ext cx="3290887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내용 개체 틀 2"/>
          <p:cNvSpPr txBox="1">
            <a:spLocks/>
          </p:cNvSpPr>
          <p:nvPr/>
        </p:nvSpPr>
        <p:spPr>
          <a:xfrm>
            <a:off x="261191" y="1644891"/>
            <a:ext cx="8470547" cy="5127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AutoNum type="arabicParenR"/>
            </a:pPr>
            <a:r>
              <a:rPr lang="ko-KR" altLang="en-US" sz="1600" b="1" dirty="0" smtClean="0">
                <a:solidFill>
                  <a:schemeClr val="accent3"/>
                </a:solidFill>
                <a:latin typeface="+mj-ea"/>
              </a:rPr>
              <a:t>언제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</a:rPr>
              <a:t>?</a:t>
            </a: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주변에서 </a:t>
            </a:r>
            <a:r>
              <a:rPr lang="ko-KR" altLang="en-US" sz="1600" b="1" dirty="0" err="1" smtClean="0">
                <a:solidFill>
                  <a:srgbClr val="3D3C3E"/>
                </a:solidFill>
                <a:latin typeface="+mj-ea"/>
              </a:rPr>
              <a:t>학대받고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 있는 노인을 발견했을 때</a:t>
            </a: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본인이 학대를 받고 있다고 생각될 때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.</a:t>
            </a:r>
          </a:p>
          <a:p>
            <a:pPr marL="0" indent="0">
              <a:buNone/>
            </a:pP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2)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  <a:ea typeface="+mj-ea"/>
              </a:rPr>
              <a:t>무엇을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  <a:ea typeface="+mj-ea"/>
              </a:rPr>
              <a:t>?</a:t>
            </a: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피해 어르신의 이름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성별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나이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주소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,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전화번호</a:t>
            </a: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어르신의 학대상황과 입은 상처나 피해에 대한 설명</a:t>
            </a: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chemeClr val="accent3"/>
                </a:solidFill>
                <a:latin typeface="+mj-ea"/>
              </a:rPr>
              <a:t>3)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</a:rPr>
              <a:t>어떻게</a:t>
            </a:r>
            <a:r>
              <a:rPr lang="en-US" altLang="ko-KR" sz="1600" b="1" dirty="0" smtClean="0">
                <a:solidFill>
                  <a:schemeClr val="accent3"/>
                </a:solidFill>
                <a:latin typeface="+mj-ea"/>
              </a:rPr>
              <a:t>?</a:t>
            </a: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전화</a:t>
            </a:r>
            <a:r>
              <a:rPr lang="en-US" altLang="ko-KR" sz="1600" b="1" dirty="0">
                <a:solidFill>
                  <a:srgbClr val="3D3C3E"/>
                </a:solidFill>
                <a:latin typeface="+mj-ea"/>
              </a:rPr>
              <a:t>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: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신고 및 상담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(1577-1389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또는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129)</a:t>
            </a:r>
          </a:p>
          <a:p>
            <a:pPr marL="0" indent="0"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chemeClr val="accent3"/>
                </a:solidFill>
                <a:latin typeface="+mj-ea"/>
              </a:rPr>
              <a:t>4) </a:t>
            </a:r>
            <a:r>
              <a:rPr lang="ko-KR" altLang="en-US" sz="1600" b="1" dirty="0" smtClean="0">
                <a:solidFill>
                  <a:schemeClr val="accent3"/>
                </a:solidFill>
                <a:latin typeface="+mj-ea"/>
              </a:rPr>
              <a:t>접수방법</a:t>
            </a:r>
            <a:endParaRPr lang="en-US" altLang="ko-KR" sz="1600" b="1" dirty="0" smtClean="0">
              <a:solidFill>
                <a:schemeClr val="accent3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연중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24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시간 긴급전화 </a:t>
            </a: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1577-1389</a:t>
            </a:r>
          </a:p>
          <a:p>
            <a:pPr marL="0" indent="0">
              <a:buNone/>
            </a:pPr>
            <a:r>
              <a:rPr lang="en-US" altLang="ko-KR" sz="1600" b="1" dirty="0" smtClean="0">
                <a:solidFill>
                  <a:srgbClr val="3D3C3E"/>
                </a:solidFill>
                <a:latin typeface="+mj-ea"/>
              </a:rPr>
              <a:t>☞ </a:t>
            </a:r>
            <a:r>
              <a:rPr lang="ko-KR" altLang="en-US" sz="1600" b="1" dirty="0" smtClean="0">
                <a:solidFill>
                  <a:srgbClr val="3D3C3E"/>
                </a:solidFill>
                <a:latin typeface="+mj-ea"/>
              </a:rPr>
              <a:t>노인보호전문기관 홈페이지 등 인터넷을 통한 신고접수</a:t>
            </a:r>
            <a:endParaRPr lang="en-US" altLang="ko-KR" sz="1600" b="1" dirty="0" smtClean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endParaRPr lang="en-US" altLang="ko-KR" sz="1600" b="1" dirty="0">
              <a:solidFill>
                <a:srgbClr val="3D3C3E"/>
              </a:solidFill>
              <a:latin typeface="+mj-ea"/>
            </a:endParaRPr>
          </a:p>
          <a:p>
            <a:pPr marL="0" indent="0">
              <a:buNone/>
            </a:pPr>
            <a:r>
              <a:rPr lang="en-US" altLang="ko-KR" sz="1600" b="1" u="sng" dirty="0" smtClean="0">
                <a:solidFill>
                  <a:srgbClr val="FF0000"/>
                </a:solidFill>
                <a:latin typeface="+mj-ea"/>
              </a:rPr>
              <a:t>☞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+mj-ea"/>
              </a:rPr>
              <a:t>신고자의 신분은 비밀보장 하여야 합니다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+mj-ea"/>
              </a:rPr>
              <a:t>. (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+mj-ea"/>
              </a:rPr>
              <a:t>노인복지법 제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+mj-ea"/>
              </a:rPr>
              <a:t>3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+mj-ea"/>
              </a:rPr>
              <a:t>조의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+mj-ea"/>
              </a:rPr>
              <a:t>6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+mj-ea"/>
              </a:rPr>
              <a:t>제 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+mj-ea"/>
              </a:rPr>
              <a:t>3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+mj-ea"/>
              </a:rPr>
              <a:t>항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+mj-ea"/>
              </a:rPr>
              <a:t>)</a:t>
            </a:r>
            <a:endParaRPr lang="en-US" altLang="ko-KR" sz="1600" u="sng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>
              <a:buFont typeface="Arial" pitchFamily="34" charset="0"/>
              <a:buNone/>
            </a:pPr>
            <a:endParaRPr lang="ko-KR" altLang="en-US" sz="1500" dirty="0" smtClean="0">
              <a:solidFill>
                <a:srgbClr val="3D3C3E"/>
              </a:solidFill>
              <a:latin typeface="+mj-ea"/>
              <a:ea typeface="+mj-ea"/>
            </a:endParaRPr>
          </a:p>
        </p:txBody>
      </p:sp>
      <p:pic>
        <p:nvPicPr>
          <p:cNvPr id="6" name="Picture 9" descr="MCj043386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3871361"/>
            <a:ext cx="18288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5587205" y="1810542"/>
            <a:ext cx="2808287" cy="1081087"/>
          </a:xfrm>
          <a:prstGeom prst="wedgeRoundRectCallout">
            <a:avLst>
              <a:gd name="adj1" fmla="val 32870"/>
              <a:gd name="adj2" fmla="val 126065"/>
              <a:gd name="adj3" fmla="val 16667"/>
            </a:avLst>
          </a:prstGeom>
          <a:solidFill>
            <a:srgbClr val="063656">
              <a:alpha val="43137"/>
            </a:srgbClr>
          </a:solidFill>
          <a:ln>
            <a:noFill/>
          </a:ln>
        </p:spPr>
        <p:txBody>
          <a:bodyPr/>
          <a:lstStyle>
            <a:lvl1pPr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1pPr>
            <a:lvl2pPr marL="742950" indent="-28575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2pPr>
            <a:lvl3pPr marL="11430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3pPr>
            <a:lvl4pPr marL="16002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4pPr>
            <a:lvl5pPr marL="20574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ko-KR" altLang="ko-KR" sz="3200">
              <a:solidFill>
                <a:srgbClr val="3333CC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443537" y="2043377"/>
            <a:ext cx="3095625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1pPr>
            <a:lvl2pPr marL="742950" indent="-28575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6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2pPr>
            <a:lvl3pPr marL="11430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4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3pPr>
            <a:lvl4pPr marL="16002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4pPr>
            <a:lvl5pPr marL="2057400" indent="-228600" latinLnBrk="1">
              <a:spcBef>
                <a:spcPts val="1000"/>
              </a:spcBef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itchFamily="18" charset="2"/>
              <a:buChar char=""/>
              <a:defRPr sz="1200">
                <a:solidFill>
                  <a:srgbClr val="404040"/>
                </a:solidFill>
                <a:latin typeface="Century Gothic" pitchFamily="34" charset="0"/>
                <a:ea typeface="HY중고딕" pitchFamily="18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ko-KR" altLang="en-US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무엇을 </a:t>
            </a:r>
            <a:br>
              <a:rPr lang="ko-KR" altLang="en-US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</a:br>
            <a:r>
              <a:rPr lang="ko-KR" altLang="en-US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도와드릴까요</a:t>
            </a:r>
            <a:r>
              <a:rPr lang="en-US" altLang="ko-KR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4118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1054" y="2425349"/>
            <a:ext cx="3474171" cy="1041751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4000" b="1" spc="-250" dirty="0" smtClean="0">
                <a:solidFill>
                  <a:schemeClr val="accent4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감사합니다</a:t>
            </a:r>
            <a:endParaRPr lang="ko-KR" altLang="en-US" sz="4000" b="1" spc="-250" dirty="0">
              <a:solidFill>
                <a:schemeClr val="accent4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3479005"/>
            <a:ext cx="4505325" cy="337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39639D"/>
      </a:hlink>
      <a:folHlink>
        <a:srgbClr val="34343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2997</TotalTime>
  <Words>1025</Words>
  <Application>Microsoft Office PowerPoint</Application>
  <PresentationFormat>화면 슬라이드 쇼(4:3)</PresentationFormat>
  <Paragraphs>199</Paragraphs>
  <Slides>20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굴림</vt:lpstr>
      <vt:lpstr>Arial</vt:lpstr>
      <vt:lpstr>나눔고딕</vt:lpstr>
      <vt:lpstr>맑은 고딕</vt:lpstr>
      <vt:lpstr>HY견고딕</vt:lpstr>
      <vt:lpstr>Wingdings</vt:lpstr>
      <vt:lpstr>HY헤드라인M</vt:lpstr>
      <vt:lpstr>Office 테마</vt:lpstr>
      <vt:lpstr>노인학대예방교육</vt:lpstr>
      <vt:lpstr>목차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노인학대의 특성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감사합니다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나눔고딕B, 54pt</dc:title>
  <dc:creator>네이버 한글캠페인</dc:creator>
  <cp:lastModifiedBy>Park</cp:lastModifiedBy>
  <cp:revision>27</cp:revision>
  <cp:lastPrinted>2011-08-28T13:13:29Z</cp:lastPrinted>
  <dcterms:created xsi:type="dcterms:W3CDTF">2011-08-24T01:05:33Z</dcterms:created>
  <dcterms:modified xsi:type="dcterms:W3CDTF">2017-06-25T21:31:54Z</dcterms:modified>
</cp:coreProperties>
</file>