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309" r:id="rId2"/>
    <p:sldId id="421" r:id="rId3"/>
    <p:sldId id="405" r:id="rId4"/>
    <p:sldId id="483" r:id="rId5"/>
    <p:sldId id="484" r:id="rId6"/>
    <p:sldId id="485" r:id="rId7"/>
    <p:sldId id="408" r:id="rId8"/>
    <p:sldId id="307" r:id="rId9"/>
    <p:sldId id="407" r:id="rId10"/>
    <p:sldId id="284" r:id="rId11"/>
    <p:sldId id="514" r:id="rId12"/>
    <p:sldId id="305" r:id="rId13"/>
  </p:sldIdLst>
  <p:sldSz cx="9144000" cy="6858000" type="screen4x3"/>
  <p:notesSz cx="6867525" cy="99949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A50021"/>
    <a:srgbClr val="FFFFFF"/>
    <a:srgbClr val="4F81BD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3" autoAdjust="0"/>
    <p:restoredTop sz="96671" autoAdjust="0"/>
  </p:normalViewPr>
  <p:slideViewPr>
    <p:cSldViewPr>
      <p:cViewPr>
        <p:scale>
          <a:sx n="70" d="100"/>
          <a:sy n="70" d="100"/>
        </p:scale>
        <p:origin x="-3156" y="-1008"/>
      </p:cViewPr>
      <p:guideLst>
        <p:guide orient="horz" pos="2296"/>
        <p:guide orient="horz" pos="981"/>
        <p:guide orient="horz" pos="4065"/>
        <p:guide pos="340"/>
        <p:guide pos="54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16F22-61F6-4D7E-974C-70F38998ED29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325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9375" y="9493250"/>
            <a:ext cx="297656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532AD-7CCE-4443-B2A0-A80876320AA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503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90008" y="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4A8B374A-881B-49E9-92FB-D67104FAAD81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49300"/>
            <a:ext cx="4997450" cy="3748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753" y="4747578"/>
            <a:ext cx="5494020" cy="4497705"/>
          </a:xfrm>
          <a:prstGeom prst="rect">
            <a:avLst/>
          </a:prstGeom>
        </p:spPr>
        <p:txBody>
          <a:bodyPr vert="horz" lIns="96350" tIns="48175" rIns="96350" bIns="48175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342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90008" y="9493420"/>
            <a:ext cx="2975928" cy="499745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2DB5FF37-29A3-458B-9CDB-BFD07842663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104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5FF37-29A3-458B-9CDB-BFD07842663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5FF37-29A3-458B-9CDB-BFD07842663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B5FF37-29A3-458B-9CDB-BFD07842663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EDAD-D026-47A1-BC4D-81B08548859D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9BFB-CBAC-44F3-A543-70090FB2A8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EDAD-D026-47A1-BC4D-81B08548859D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9BFB-CBAC-44F3-A543-70090FB2A8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EDAD-D026-47A1-BC4D-81B08548859D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F9BFB-CBAC-44F3-A543-70090FB2A8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5EDAD-D026-47A1-BC4D-81B08548859D}" type="datetimeFigureOut">
              <a:rPr lang="ko-KR" altLang="en-US" smtClean="0"/>
              <a:pPr/>
              <a:t>2018-10-18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F9BFB-CBAC-44F3-A543-70090FB2A8D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2079625" y="382588"/>
            <a:ext cx="6072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3200" b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성희롱일까</a:t>
            </a:r>
            <a:r>
              <a:rPr lang="en-US" altLang="ko-KR" sz="3200" b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? </a:t>
            </a:r>
            <a:r>
              <a:rPr lang="ko-KR" altLang="en-US" sz="3200" b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아닐까</a:t>
            </a:r>
            <a:r>
              <a:rPr lang="en-US" altLang="ko-KR" sz="3200" b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?</a:t>
            </a:r>
            <a:endParaRPr lang="ko-KR" altLang="en-US" sz="3200" b="1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966788"/>
            <a:ext cx="7593012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93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2079625" y="382588"/>
            <a:ext cx="6072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3200" b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성희롱일까</a:t>
            </a:r>
            <a:r>
              <a:rPr lang="en-US" altLang="ko-KR" sz="3200" b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? </a:t>
            </a:r>
            <a:r>
              <a:rPr lang="ko-KR" altLang="en-US" sz="3200" b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아닐까</a:t>
            </a:r>
            <a:r>
              <a:rPr lang="en-US" altLang="ko-KR" sz="3200" b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?</a:t>
            </a:r>
            <a:endParaRPr lang="ko-KR" altLang="en-US" sz="3200" b="1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966788"/>
            <a:ext cx="7593012" cy="534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251520" y="836712"/>
            <a:ext cx="8640960" cy="5616624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36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직장 내 성희롱이란</a:t>
            </a:r>
            <a:r>
              <a:rPr lang="en-US" altLang="ko-KR" sz="3600" b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&lt;</a:t>
            </a:r>
            <a:r>
              <a:rPr lang="ko-KR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남녀고용평등법 제</a:t>
            </a: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조 </a:t>
            </a: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2</a:t>
            </a:r>
            <a:r>
              <a:rPr lang="ko-KR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항</a:t>
            </a:r>
            <a:r>
              <a:rPr lang="en-US" altLang="ko-KR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Y동녘M" pitchFamily="18" charset="-127"/>
                <a:ea typeface="HY동녘M" pitchFamily="18" charset="-127"/>
              </a:rPr>
              <a:t>&gt;</a:t>
            </a:r>
          </a:p>
          <a:p>
            <a:pPr>
              <a:lnSpc>
                <a:spcPct val="200000"/>
              </a:lnSpc>
            </a:pPr>
            <a:r>
              <a:rPr lang="ko-KR" altLang="en-US" sz="2400" b="1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사업주 상급자 또는 근로자가 직장 내의 </a:t>
            </a:r>
            <a:r>
              <a:rPr lang="ko-KR" altLang="en-US" sz="2400" b="1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지위</a:t>
            </a:r>
            <a:r>
              <a:rPr lang="ko-KR" altLang="en-US" sz="2400" b="1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를 이용하거나 </a:t>
            </a:r>
            <a:r>
              <a:rPr lang="ko-KR" altLang="en-US" sz="2400" b="1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업무</a:t>
            </a:r>
            <a:r>
              <a:rPr lang="ko-KR" altLang="en-US" sz="2400" b="1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와 관련하여 다른 근로자에게 </a:t>
            </a:r>
            <a:r>
              <a:rPr lang="ko-KR" altLang="en-US" sz="2400" b="1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성적 언동 </a:t>
            </a:r>
            <a:r>
              <a:rPr lang="ko-KR" altLang="en-US" sz="2400" b="1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등으로 </a:t>
            </a:r>
            <a:r>
              <a:rPr lang="ko-KR" altLang="en-US" sz="2400" b="1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성적 굴욕감 </a:t>
            </a:r>
            <a:r>
              <a:rPr lang="ko-KR" altLang="en-US" sz="2400" b="1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또는 </a:t>
            </a:r>
            <a:r>
              <a:rPr lang="ko-KR" altLang="en-US" sz="2400" b="1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혐오감</a:t>
            </a:r>
            <a:r>
              <a:rPr lang="ko-KR" altLang="en-US" sz="2400" b="1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을 느끼게 하거나 성적 언동 또는 그 밖의 요구 등에 따르지 아니하였다는 이유로 </a:t>
            </a:r>
            <a:r>
              <a:rPr lang="ko-KR" altLang="en-US" sz="2400" b="1" dirty="0" smtClean="0">
                <a:solidFill>
                  <a:srgbClr val="FF0000"/>
                </a:solidFill>
                <a:latin typeface="HY동녘M" pitchFamily="18" charset="-127"/>
                <a:ea typeface="HY동녘M" pitchFamily="18" charset="-127"/>
              </a:rPr>
              <a:t>고용에서 불이익을 </a:t>
            </a:r>
            <a:r>
              <a:rPr lang="ko-KR" altLang="en-US" sz="2400" b="1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주는 것을 말한다</a:t>
            </a:r>
            <a:r>
              <a:rPr lang="en-US" altLang="ko-KR" sz="2400" b="1" dirty="0" smtClean="0">
                <a:solidFill>
                  <a:schemeClr val="tx1"/>
                </a:solidFill>
                <a:latin typeface="HY동녘M" pitchFamily="18" charset="-127"/>
                <a:ea typeface="HY동녘M" pitchFamily="18" charset="-127"/>
              </a:rPr>
              <a:t>. </a:t>
            </a:r>
            <a:endParaRPr lang="ko-KR" altLang="en-US" sz="2400" b="1" i="1" dirty="0">
              <a:solidFill>
                <a:schemeClr val="tx1"/>
              </a:solidFill>
              <a:latin typeface="HY동녘M" pitchFamily="18" charset="-127"/>
              <a:ea typeface="HY동녘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09317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2466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64636" t="31500" b="40151"/>
          <a:stretch>
            <a:fillRect/>
          </a:stretch>
        </p:blipFill>
        <p:spPr bwMode="auto">
          <a:xfrm>
            <a:off x="6040054" y="2132856"/>
            <a:ext cx="3197952" cy="1901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35246" t="41355" r="35161" b="34495"/>
          <a:stretch>
            <a:fillRect/>
          </a:stretch>
        </p:blipFill>
        <p:spPr bwMode="auto">
          <a:xfrm>
            <a:off x="3275855" y="2852936"/>
            <a:ext cx="273630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t="26249" r="64178" b="46451"/>
          <a:stretch>
            <a:fillRect/>
          </a:stretch>
        </p:blipFill>
        <p:spPr bwMode="auto">
          <a:xfrm>
            <a:off x="5770" y="1794273"/>
            <a:ext cx="3326652" cy="1821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37158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2420888"/>
            <a:ext cx="4464496" cy="432048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육체적 행위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10000"/>
              </a:lnSpc>
              <a:buNone/>
            </a:pPr>
            <a:endParaRPr lang="en-US" altLang="ko-KR" sz="2000" dirty="0" smtClean="0"/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ko-KR" altLang="en-US" sz="2000" dirty="0" smtClean="0"/>
              <a:t>입 맞춤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포옹 등 신체적 접촉</a:t>
            </a:r>
            <a:endParaRPr lang="en-US" altLang="ko-KR" sz="2000" dirty="0" smtClean="0"/>
          </a:p>
          <a:p>
            <a:pPr marL="514350" indent="-514350">
              <a:lnSpc>
                <a:spcPct val="110000"/>
              </a:lnSpc>
              <a:buAutoNum type="arabicPeriod"/>
            </a:pPr>
            <a:endParaRPr lang="en-US" altLang="ko-KR" sz="2000" dirty="0" smtClean="0"/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ko-KR" altLang="en-US" sz="2000" dirty="0" smtClean="0"/>
              <a:t>특정 신체부위 만지거나 접촉</a:t>
            </a:r>
            <a:endParaRPr lang="en-US" altLang="ko-KR" sz="2000" dirty="0" smtClean="0"/>
          </a:p>
          <a:p>
            <a:pPr marL="514350" indent="-514350">
              <a:lnSpc>
                <a:spcPct val="110000"/>
              </a:lnSpc>
              <a:buAutoNum type="arabicPeriod"/>
            </a:pPr>
            <a:endParaRPr lang="en-US" altLang="ko-KR" sz="2000" dirty="0" smtClean="0"/>
          </a:p>
          <a:p>
            <a:pPr marL="514350" indent="-514350">
              <a:lnSpc>
                <a:spcPct val="110000"/>
              </a:lnSpc>
              <a:buAutoNum type="arabicPeriod"/>
            </a:pPr>
            <a:r>
              <a:rPr lang="ko-KR" altLang="en-US" sz="2000" dirty="0" smtClean="0"/>
              <a:t>안마 등을 강요 </a:t>
            </a:r>
            <a:endParaRPr lang="ko-KR" altLang="en-US" sz="2000" dirty="0"/>
          </a:p>
        </p:txBody>
      </p:sp>
      <p:pic>
        <p:nvPicPr>
          <p:cNvPr id="4" name="Picture 4" descr="http://blogfiles.naver.net/20120622_142/yanggoon016_1340362445753hW0z9_JPEG/kwzf_net_20120622_195323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175" y="1"/>
            <a:ext cx="212359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91680" y="317569"/>
            <a:ext cx="3116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rgbClr val="7030A0"/>
                </a:solidFill>
                <a:latin typeface="+mj-ea"/>
                <a:ea typeface="+mj-ea"/>
              </a:rPr>
              <a:t>성희롱의 유형</a:t>
            </a:r>
            <a:endParaRPr lang="ko-KR" altLang="en-US" sz="3600" b="1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pic>
        <p:nvPicPr>
          <p:cNvPr id="7" name="그림 6" descr="큰사진,여자 어깨 손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5" y="2452631"/>
            <a:ext cx="4329679" cy="3856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  <a:buNone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언어적 성희롱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ko-KR" altLang="en-US" sz="2000" dirty="0" smtClean="0"/>
              <a:t>음란한 농담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음담패설</a:t>
            </a:r>
            <a:endParaRPr lang="en-US" altLang="ko-KR" sz="2000" dirty="0" smtClean="0"/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ko-KR" altLang="en-US" sz="2000" dirty="0" smtClean="0"/>
              <a:t>외모에 대해 성적 비유</a:t>
            </a:r>
            <a:endParaRPr lang="en-US" altLang="ko-KR" sz="2000" dirty="0" smtClean="0"/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ko-KR" altLang="en-US" sz="2000" dirty="0" smtClean="0"/>
              <a:t>성생활에 대해 물음</a:t>
            </a:r>
            <a:endParaRPr lang="en-US" altLang="ko-KR" sz="2000" dirty="0" smtClean="0"/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ko-KR" altLang="en-US" sz="2000" dirty="0" smtClean="0"/>
              <a:t>성관계를 강요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회유</a:t>
            </a:r>
            <a:endParaRPr lang="en-US" altLang="ko-KR" sz="2000" dirty="0" smtClean="0"/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ko-KR" altLang="en-US" sz="2000" dirty="0" smtClean="0"/>
              <a:t>음란한 내용의 전화 </a:t>
            </a:r>
            <a:endParaRPr lang="en-US" altLang="ko-KR" sz="2000" dirty="0" smtClean="0"/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ko-KR" altLang="en-US" sz="2000" dirty="0" smtClean="0"/>
              <a:t>무리하게 옆에 앉혀 술을 따르게 하는 행위</a:t>
            </a:r>
            <a:endParaRPr lang="ko-KR" altLang="en-US" sz="2000" dirty="0"/>
          </a:p>
        </p:txBody>
      </p:sp>
      <p:pic>
        <p:nvPicPr>
          <p:cNvPr id="4" name="Picture 4" descr="http://blogfiles.naver.net/20120622_142/yanggoon016_1340362445753hW0z9_JPEG/kwzf_net_20120622_195323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175" y="1"/>
            <a:ext cx="212359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91680" y="317569"/>
            <a:ext cx="3116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rgbClr val="7030A0"/>
                </a:solidFill>
                <a:latin typeface="+mj-ea"/>
                <a:ea typeface="+mj-ea"/>
              </a:rPr>
              <a:t>성희롱의 유형</a:t>
            </a:r>
            <a:endParaRPr lang="ko-KR" altLang="en-US" sz="3600" b="1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pic>
        <p:nvPicPr>
          <p:cNvPr id="7" name="그림 6" descr="야한 농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06849" y="2566987"/>
            <a:ext cx="4769607" cy="3094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시각적 성희롱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/>
              <a:t>외설적 </a:t>
            </a:r>
            <a:r>
              <a:rPr lang="ko-KR" altLang="en-US" sz="2000" dirty="0" smtClean="0">
                <a:solidFill>
                  <a:srgbClr val="FF0000"/>
                </a:solidFill>
              </a:rPr>
              <a:t>사진</a:t>
            </a:r>
            <a:r>
              <a:rPr lang="en-US" altLang="ko-KR" sz="2000" dirty="0" smtClean="0">
                <a:solidFill>
                  <a:srgbClr val="FF0000"/>
                </a:solidFill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</a:rPr>
              <a:t>그림</a:t>
            </a:r>
            <a:r>
              <a:rPr lang="en-US" altLang="ko-KR" sz="2000" dirty="0" smtClean="0">
                <a:solidFill>
                  <a:srgbClr val="FF0000"/>
                </a:solidFill>
              </a:rPr>
              <a:t>, </a:t>
            </a:r>
            <a:r>
              <a:rPr lang="ko-KR" altLang="en-US" sz="2000" dirty="0" smtClean="0">
                <a:solidFill>
                  <a:srgbClr val="FF0000"/>
                </a:solidFill>
              </a:rPr>
              <a:t>낙서</a:t>
            </a:r>
            <a:r>
              <a:rPr lang="en-US" altLang="ko-KR" sz="2000" dirty="0" smtClean="0">
                <a:solidFill>
                  <a:srgbClr val="FF0000"/>
                </a:solidFill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</a:rPr>
              <a:t>출판물을 </a:t>
            </a:r>
            <a:r>
              <a:rPr lang="ko-KR" altLang="en-US" sz="2000" dirty="0" smtClean="0"/>
              <a:t>게시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보여주는 행위 </a:t>
            </a:r>
            <a:endParaRPr lang="en-US" altLang="ko-KR" sz="20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>
                <a:solidFill>
                  <a:srgbClr val="FF0000"/>
                </a:solidFill>
              </a:rPr>
              <a:t>직접</a:t>
            </a:r>
            <a:r>
              <a:rPr lang="en-US" altLang="ko-KR" sz="2000" dirty="0" smtClean="0">
                <a:solidFill>
                  <a:srgbClr val="FF0000"/>
                </a:solidFill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</a:rPr>
              <a:t>팩스</a:t>
            </a:r>
            <a:r>
              <a:rPr lang="en-US" altLang="ko-KR" sz="2000" dirty="0" smtClean="0">
                <a:solidFill>
                  <a:srgbClr val="FF0000"/>
                </a:solidFill>
              </a:rPr>
              <a:t>,</a:t>
            </a:r>
            <a:r>
              <a:rPr lang="ko-KR" altLang="en-US" sz="2000" dirty="0" smtClean="0">
                <a:solidFill>
                  <a:srgbClr val="FF0000"/>
                </a:solidFill>
              </a:rPr>
              <a:t>컴퓨터를 </a:t>
            </a:r>
            <a:r>
              <a:rPr lang="ko-KR" altLang="en-US" sz="2000" dirty="0" smtClean="0"/>
              <a:t>이용</a:t>
            </a:r>
            <a:r>
              <a:rPr lang="en-US" altLang="ko-KR" sz="2000" dirty="0" smtClean="0"/>
              <a:t>-</a:t>
            </a:r>
            <a:r>
              <a:rPr lang="ko-KR" altLang="en-US" sz="2000" dirty="0" smtClean="0"/>
              <a:t>음란한 편지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사진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그림 보여주는 행위</a:t>
            </a:r>
            <a:endParaRPr lang="en-US" altLang="ko-KR" sz="2000" dirty="0" smtClean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000" dirty="0" smtClean="0"/>
              <a:t>성과 관련된 자신의 특정 신체를 </a:t>
            </a:r>
            <a:r>
              <a:rPr lang="ko-KR" altLang="en-US" sz="2000" dirty="0" smtClean="0">
                <a:solidFill>
                  <a:srgbClr val="FF0000"/>
                </a:solidFill>
              </a:rPr>
              <a:t>노출</a:t>
            </a:r>
            <a:r>
              <a:rPr lang="ko-KR" altLang="en-US" sz="2000" dirty="0" smtClean="0"/>
              <a:t>하는 행위</a:t>
            </a:r>
            <a:endParaRPr lang="ko-KR" altLang="en-US" sz="2000" dirty="0"/>
          </a:p>
        </p:txBody>
      </p:sp>
      <p:pic>
        <p:nvPicPr>
          <p:cNvPr id="4" name="Picture 4" descr="http://blogfiles.naver.net/20120622_142/yanggoon016_1340362445753hW0z9_JPEG/kwzf_net_20120622_195323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175" y="1"/>
            <a:ext cx="212359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91680" y="317569"/>
            <a:ext cx="3116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rgbClr val="7030A0"/>
                </a:solidFill>
                <a:latin typeface="+mj-ea"/>
                <a:ea typeface="+mj-ea"/>
              </a:rPr>
              <a:t>성희롱의 유형</a:t>
            </a:r>
            <a:endParaRPr lang="ko-KR" altLang="en-US" sz="3600" b="1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pic>
        <p:nvPicPr>
          <p:cNvPr id="7" name="그림 6" descr="전화기 성희롱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3833664"/>
            <a:ext cx="3024336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여성,남성 두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1470" y="3861048"/>
            <a:ext cx="4422529" cy="2996952"/>
          </a:xfrm>
          <a:prstGeom prst="rect">
            <a:avLst/>
          </a:prstGeom>
        </p:spPr>
      </p:pic>
      <p:pic>
        <p:nvPicPr>
          <p:cNvPr id="10" name="그림 9" descr="여자 아이,남자아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14806" y="117178"/>
            <a:ext cx="1189444" cy="1440160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ko-KR" altLang="en-US" sz="2000" b="1" dirty="0" smtClean="0">
                <a:solidFill>
                  <a:srgbClr val="002060"/>
                </a:solidFill>
              </a:rPr>
              <a:t>남자는 거칠어도 괜찮아</a:t>
            </a:r>
            <a:r>
              <a:rPr lang="en-US" altLang="ko-KR" sz="2000" b="1" dirty="0" smtClean="0">
                <a:solidFill>
                  <a:srgbClr val="002060"/>
                </a:solidFill>
              </a:rPr>
              <a:t>. </a:t>
            </a:r>
          </a:p>
          <a:p>
            <a:pPr>
              <a:lnSpc>
                <a:spcPct val="200000"/>
              </a:lnSpc>
            </a:pPr>
            <a:r>
              <a:rPr lang="ko-KR" altLang="en-US" sz="2000" b="1" dirty="0" smtClean="0">
                <a:solidFill>
                  <a:srgbClr val="002060"/>
                </a:solidFill>
              </a:rPr>
              <a:t>남자는 여자보다 적극적이어야 해</a:t>
            </a:r>
            <a:r>
              <a:rPr lang="en-US" altLang="ko-KR" sz="2000" b="1" dirty="0" smtClean="0"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ko-KR" altLang="en-US" sz="2000" b="1" dirty="0" smtClean="0">
                <a:solidFill>
                  <a:srgbClr val="002060"/>
                </a:solidFill>
              </a:rPr>
              <a:t>남자는 성에 대해 자유롭게 말하거나 행동해도 흠 될 것 없어</a:t>
            </a:r>
            <a:r>
              <a:rPr lang="en-US" altLang="ko-KR" sz="2000" b="1" dirty="0" smtClean="0">
                <a:solidFill>
                  <a:srgbClr val="002060"/>
                </a:solidFill>
              </a:rPr>
              <a:t>.</a:t>
            </a:r>
            <a:r>
              <a:rPr lang="ko-KR" altLang="en-US" sz="2000" b="1" dirty="0" smtClean="0">
                <a:solidFill>
                  <a:srgbClr val="002060"/>
                </a:solidFill>
              </a:rPr>
              <a:t> </a:t>
            </a:r>
            <a:endParaRPr lang="en-US" altLang="ko-KR" sz="2000" b="1" dirty="0" smtClean="0">
              <a:solidFill>
                <a:srgbClr val="002060"/>
              </a:solidFill>
            </a:endParaRPr>
          </a:p>
          <a:p>
            <a:pPr>
              <a:lnSpc>
                <a:spcPct val="200000"/>
              </a:lnSpc>
              <a:buNone/>
            </a:pPr>
            <a:r>
              <a:rPr lang="ko-KR" altLang="en-US" sz="2000" b="1" dirty="0" smtClean="0"/>
              <a:t> </a:t>
            </a:r>
            <a:endParaRPr lang="en-US" altLang="ko-KR" sz="2000" b="1" dirty="0" smtClean="0"/>
          </a:p>
          <a:p>
            <a:pPr>
              <a:lnSpc>
                <a:spcPct val="200000"/>
              </a:lnSpc>
            </a:pPr>
            <a:r>
              <a:rPr lang="ko-KR" altLang="en-US" sz="2000" b="1" dirty="0" smtClean="0">
                <a:solidFill>
                  <a:srgbClr val="C00000"/>
                </a:solidFill>
              </a:rPr>
              <a:t>여자는 다소 곳 해야 하고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 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2000" b="1" dirty="0" smtClean="0">
                <a:solidFill>
                  <a:srgbClr val="C00000"/>
                </a:solidFill>
              </a:rPr>
              <a:t>여자는 목소리가 크면 안되고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,</a:t>
            </a:r>
          </a:p>
          <a:p>
            <a:pPr>
              <a:lnSpc>
                <a:spcPct val="200000"/>
              </a:lnSpc>
            </a:pPr>
            <a:r>
              <a:rPr lang="ko-KR" altLang="en-US" sz="2000" b="1" dirty="0" smtClean="0">
                <a:solidFill>
                  <a:srgbClr val="C00000"/>
                </a:solidFill>
              </a:rPr>
              <a:t>여자는 자기주장이 세면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 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까칠한 거야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.  </a:t>
            </a:r>
            <a:endParaRPr lang="ko-KR" altLang="en-US" sz="2000" b="1" dirty="0">
              <a:solidFill>
                <a:srgbClr val="C00000"/>
              </a:solidFill>
            </a:endParaRPr>
          </a:p>
        </p:txBody>
      </p:sp>
      <p:pic>
        <p:nvPicPr>
          <p:cNvPr id="5" name="Picture 4" descr="http://blogfiles.naver.net/20120622_142/yanggoon016_1340362445753hW0z9_JPEG/kwzf_net_20120622_195323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175" y="1"/>
            <a:ext cx="2123599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91680" y="317569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sz="3600" b="1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317569"/>
            <a:ext cx="54489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rgbClr val="7030A0"/>
                </a:solidFill>
                <a:latin typeface="+mj-ea"/>
                <a:ea typeface="+mj-ea"/>
              </a:rPr>
              <a:t>직장 내 성희롱 발생 원인</a:t>
            </a:r>
            <a:endParaRPr lang="ko-KR" altLang="en-US" sz="3600" b="1" dirty="0">
              <a:solidFill>
                <a:srgbClr val="7030A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900113" y="312738"/>
            <a:ext cx="67643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3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3200" dirty="0">
                <a:latin typeface="HY견고딕" pitchFamily="18" charset="-127"/>
                <a:ea typeface="HY견고딕" pitchFamily="18" charset="-127"/>
              </a:rPr>
              <a:t>정말 </a:t>
            </a:r>
            <a:r>
              <a:rPr kumimoji="0" lang="ko-KR" altLang="en-US" sz="3200" dirty="0" err="1">
                <a:latin typeface="HY견고딕" pitchFamily="18" charset="-127"/>
                <a:ea typeface="HY견고딕" pitchFamily="18" charset="-127"/>
              </a:rPr>
              <a:t>직장내</a:t>
            </a:r>
            <a:r>
              <a:rPr kumimoji="0" lang="ko-KR" altLang="en-US" sz="3200" dirty="0">
                <a:latin typeface="HY견고딕" pitchFamily="18" charset="-127"/>
                <a:ea typeface="HY견고딕" pitchFamily="18" charset="-127"/>
              </a:rPr>
              <a:t> 성희롱이 발생하나요</a:t>
            </a:r>
            <a:r>
              <a:rPr kumimoji="0" lang="en-US" altLang="ko-KR" sz="3200" dirty="0"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pic>
        <p:nvPicPr>
          <p:cNvPr id="34819" name="Picture 4" descr="http://marketing.learningbank.co.kr/mail_img/b0b9d33c2d4699de6e1fe33b0abc72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" t="23322" r="50212" b="64176"/>
          <a:stretch>
            <a:fillRect/>
          </a:stretch>
        </p:blipFill>
        <p:spPr bwMode="auto">
          <a:xfrm>
            <a:off x="539552" y="1340768"/>
            <a:ext cx="8031397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347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2"/>
          <p:cNvSpPr txBox="1">
            <a:spLocks noChangeArrowheads="1"/>
          </p:cNvSpPr>
          <p:nvPr/>
        </p:nvSpPr>
        <p:spPr bwMode="auto">
          <a:xfrm>
            <a:off x="900113" y="312738"/>
            <a:ext cx="67643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32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kumimoji="0" lang="ko-KR" altLang="en-US" sz="3200" dirty="0">
                <a:latin typeface="HY견고딕" pitchFamily="18" charset="-127"/>
                <a:ea typeface="HY견고딕" pitchFamily="18" charset="-127"/>
              </a:rPr>
              <a:t>정말 </a:t>
            </a:r>
            <a:r>
              <a:rPr kumimoji="0" lang="ko-KR" altLang="en-US" sz="3200" dirty="0" err="1">
                <a:latin typeface="HY견고딕" pitchFamily="18" charset="-127"/>
                <a:ea typeface="HY견고딕" pitchFamily="18" charset="-127"/>
              </a:rPr>
              <a:t>직장내</a:t>
            </a:r>
            <a:r>
              <a:rPr kumimoji="0" lang="ko-KR" altLang="en-US" sz="3200" dirty="0">
                <a:latin typeface="HY견고딕" pitchFamily="18" charset="-127"/>
                <a:ea typeface="HY견고딕" pitchFamily="18" charset="-127"/>
              </a:rPr>
              <a:t> 성희롱이 발생하나요</a:t>
            </a:r>
            <a:r>
              <a:rPr kumimoji="0" lang="en-US" altLang="ko-KR" sz="3200" dirty="0">
                <a:latin typeface="HY견고딕" pitchFamily="18" charset="-127"/>
                <a:ea typeface="HY견고딕" pitchFamily="18" charset="-127"/>
              </a:rPr>
              <a:t>?</a:t>
            </a:r>
          </a:p>
        </p:txBody>
      </p:sp>
      <p:pic>
        <p:nvPicPr>
          <p:cNvPr id="4" name="Picture 4" descr="http://marketing.learningbank.co.kr/mail_img/b0b9d33c2d4699de6e1fe33b0abc72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" t="35790" r="51059" b="51883"/>
          <a:stretch>
            <a:fillRect/>
          </a:stretch>
        </p:blipFill>
        <p:spPr bwMode="auto">
          <a:xfrm>
            <a:off x="539552" y="1268760"/>
            <a:ext cx="792088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8347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339752" y="332656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40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+mj-ea"/>
                <a:ea typeface="+mj-ea"/>
              </a:rPr>
              <a:t>성희롱 발생 시 대처방법</a:t>
            </a:r>
            <a:endParaRPr lang="en-US" altLang="ko-KR" sz="40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60007" dir="5400000" sy="-100000" algn="bl" rotWithShape="0"/>
              </a:effectLst>
              <a:latin typeface="+mj-ea"/>
              <a:ea typeface="+mj-ea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 rot="5400000">
            <a:off x="3300494" y="2363458"/>
            <a:ext cx="381000" cy="885989"/>
          </a:xfrm>
          <a:prstGeom prst="rightArrow">
            <a:avLst>
              <a:gd name="adj1" fmla="val 57500"/>
              <a:gd name="adj2" fmla="val 51667"/>
            </a:avLst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2400" b="1">
              <a:latin typeface="+mn-ea"/>
            </a:endParaRPr>
          </a:p>
        </p:txBody>
      </p:sp>
      <p:sp>
        <p:nvSpPr>
          <p:cNvPr id="8" name="AutoShape 33"/>
          <p:cNvSpPr>
            <a:spLocks noChangeArrowheads="1"/>
          </p:cNvSpPr>
          <p:nvPr/>
        </p:nvSpPr>
        <p:spPr bwMode="auto">
          <a:xfrm>
            <a:off x="381000" y="1844824"/>
            <a:ext cx="7143328" cy="684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명확하게 거부의사를 표현한다</a:t>
            </a:r>
          </a:p>
        </p:txBody>
      </p:sp>
      <p:sp>
        <p:nvSpPr>
          <p:cNvPr id="9" name="AutoShape 34"/>
          <p:cNvSpPr>
            <a:spLocks noChangeArrowheads="1"/>
          </p:cNvSpPr>
          <p:nvPr/>
        </p:nvSpPr>
        <p:spPr bwMode="auto">
          <a:xfrm>
            <a:off x="381000" y="3068960"/>
            <a:ext cx="7143328" cy="684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행위자에게 행위를 중지하고 사과하도록 요구한다</a:t>
            </a:r>
          </a:p>
        </p:txBody>
      </p:sp>
      <p:sp>
        <p:nvSpPr>
          <p:cNvPr id="10" name="AutoShape 35"/>
          <p:cNvSpPr>
            <a:spLocks noChangeArrowheads="1"/>
          </p:cNvSpPr>
          <p:nvPr/>
        </p:nvSpPr>
        <p:spPr bwMode="auto">
          <a:xfrm>
            <a:off x="381000" y="4689216"/>
            <a:ext cx="7143328" cy="684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관리부에게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성희롱 문제 해결을 요구한다</a:t>
            </a:r>
          </a:p>
        </p:txBody>
      </p:sp>
      <p:sp>
        <p:nvSpPr>
          <p:cNvPr id="11" name="AutoShape 36"/>
          <p:cNvSpPr>
            <a:spLocks noChangeArrowheads="1"/>
          </p:cNvSpPr>
          <p:nvPr/>
        </p:nvSpPr>
        <p:spPr bwMode="auto">
          <a:xfrm>
            <a:off x="381000" y="5942856"/>
            <a:ext cx="7143328" cy="684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법적 구제를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요청한다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</p:txBody>
      </p:sp>
      <p:sp>
        <p:nvSpPr>
          <p:cNvPr id="12" name="AutoShape 37"/>
          <p:cNvSpPr>
            <a:spLocks noChangeArrowheads="1"/>
          </p:cNvSpPr>
          <p:nvPr/>
        </p:nvSpPr>
        <p:spPr bwMode="auto">
          <a:xfrm rot="5400000">
            <a:off x="3192482" y="3767613"/>
            <a:ext cx="597024" cy="885989"/>
          </a:xfrm>
          <a:prstGeom prst="rightArrow">
            <a:avLst>
              <a:gd name="adj1" fmla="val 57500"/>
              <a:gd name="adj2" fmla="val 51667"/>
            </a:avLst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2400" b="1">
              <a:latin typeface="+mn-ea"/>
            </a:endParaRPr>
          </a:p>
        </p:txBody>
      </p:sp>
      <p:sp>
        <p:nvSpPr>
          <p:cNvPr id="13" name="AutoShape 38"/>
          <p:cNvSpPr>
            <a:spLocks noChangeArrowheads="1"/>
          </p:cNvSpPr>
          <p:nvPr/>
        </p:nvSpPr>
        <p:spPr bwMode="auto">
          <a:xfrm rot="5400000">
            <a:off x="3300494" y="5233161"/>
            <a:ext cx="381000" cy="885989"/>
          </a:xfrm>
          <a:prstGeom prst="rightArrow">
            <a:avLst>
              <a:gd name="adj1" fmla="val 57500"/>
              <a:gd name="adj2" fmla="val 51667"/>
            </a:avLst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 sz="2400" b="1">
              <a:latin typeface="+mn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4571933" y="3825752"/>
            <a:ext cx="4524831" cy="788760"/>
            <a:chOff x="4571933" y="3825752"/>
            <a:chExt cx="4524831" cy="788760"/>
          </a:xfrm>
        </p:grpSpPr>
        <p:sp>
          <p:nvSpPr>
            <p:cNvPr id="15" name="AutoShape 43"/>
            <p:cNvSpPr>
              <a:spLocks noChangeArrowheads="1"/>
            </p:cNvSpPr>
            <p:nvPr/>
          </p:nvSpPr>
          <p:spPr bwMode="auto">
            <a:xfrm>
              <a:off x="6677025" y="3825752"/>
              <a:ext cx="2362200" cy="78876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9933"/>
                </a:gs>
                <a:gs pos="50000">
                  <a:srgbClr val="FFCC00"/>
                </a:gs>
                <a:gs pos="100000">
                  <a:srgbClr val="FF993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ko-KR" altLang="ko-KR">
                <a:latin typeface="휴먼엑스포" pitchFamily="18" charset="-127"/>
                <a:ea typeface="휴먼엑스포" pitchFamily="18" charset="-127"/>
              </a:endParaRPr>
            </a:p>
          </p:txBody>
        </p:sp>
        <p:sp>
          <p:nvSpPr>
            <p:cNvPr id="17" name="AutoShape 29"/>
            <p:cNvSpPr>
              <a:spLocks noChangeArrowheads="1"/>
            </p:cNvSpPr>
            <p:nvPr/>
          </p:nvSpPr>
          <p:spPr bwMode="auto">
            <a:xfrm>
              <a:off x="4571933" y="3912094"/>
              <a:ext cx="4248539" cy="669033"/>
            </a:xfrm>
            <a:prstGeom prst="leftArrowCallout">
              <a:avLst>
                <a:gd name="adj1" fmla="val 12500"/>
                <a:gd name="adj2" fmla="val 14236"/>
                <a:gd name="adj3" fmla="val 44963"/>
                <a:gd name="adj4" fmla="val 49736"/>
              </a:avLst>
            </a:prstGeom>
            <a:gradFill rotWithShape="0">
              <a:gsLst>
                <a:gs pos="0">
                  <a:srgbClr val="FF9933"/>
                </a:gs>
                <a:gs pos="50000">
                  <a:srgbClr val="FFCC00"/>
                </a:gs>
                <a:gs pos="100000">
                  <a:srgbClr val="FF9933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8" name="Text Box 31"/>
            <p:cNvSpPr txBox="1">
              <a:spLocks noChangeArrowheads="1"/>
            </p:cNvSpPr>
            <p:nvPr/>
          </p:nvSpPr>
          <p:spPr bwMode="auto">
            <a:xfrm>
              <a:off x="6732240" y="3825752"/>
              <a:ext cx="236452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342900" indent="-342900">
                <a:buAutoNum type="arabicPeriod"/>
              </a:pPr>
              <a:r>
                <a:rPr lang="ko-KR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증거자료 확보 </a:t>
              </a:r>
              <a:endParaRPr lang="en-US" altLang="ko-KR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marL="342900" indent="-342900">
                <a:buAutoNum type="arabicPeriod"/>
              </a:pPr>
              <a:r>
                <a:rPr lang="ko-KR" altLang="en-US" sz="2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공동 대응</a:t>
              </a:r>
              <a:endParaRPr lang="en-US" altLang="ko-KR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pic>
        <p:nvPicPr>
          <p:cNvPr id="20" name="Picture 59" descr="불이익 복사"/>
          <p:cNvPicPr>
            <a:picLocks noChangeAspect="1" noChangeArrowheads="1"/>
          </p:cNvPicPr>
          <p:nvPr/>
        </p:nvPicPr>
        <p:blipFill>
          <a:blip r:embed="rId2" cstate="print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01"/>
          <a:stretch>
            <a:fillRect/>
          </a:stretch>
        </p:blipFill>
        <p:spPr bwMode="auto">
          <a:xfrm>
            <a:off x="7172201" y="1125538"/>
            <a:ext cx="1792287" cy="20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58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539750" y="1341439"/>
            <a:ext cx="8064698" cy="5111750"/>
          </a:xfrm>
          <a:prstGeom prst="roundRect">
            <a:avLst/>
          </a:prstGeom>
          <a:noFill/>
          <a:ln w="3810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250000"/>
              </a:lnSpc>
              <a:buFont typeface="Wingdings" pitchFamily="2" charset="2"/>
              <a:buChar char="ü"/>
            </a:pPr>
            <a:r>
              <a:rPr lang="ko-KR" altLang="en-US" sz="2000" b="1" dirty="0" smtClean="0">
                <a:solidFill>
                  <a:schemeClr val="tx1"/>
                </a:solidFill>
              </a:rPr>
              <a:t>남녀간의 자신의 행위가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일방통행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이라면 성희롱 될 수 있다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lnSpc>
                <a:spcPct val="250000"/>
              </a:lnSpc>
              <a:buFont typeface="Wingdings" pitchFamily="2" charset="2"/>
              <a:buChar char="ü"/>
            </a:pPr>
            <a:r>
              <a:rPr lang="ko-KR" altLang="en-US" sz="2000" b="1" dirty="0" smtClean="0">
                <a:solidFill>
                  <a:schemeClr val="tx1"/>
                </a:solidFill>
              </a:rPr>
              <a:t>자신이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부하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에게 하는 태도를 생각한다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 (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스킨십 정도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lnSpc>
                <a:spcPct val="250000"/>
              </a:lnSpc>
              <a:buFont typeface="Wingdings" pitchFamily="2" charset="2"/>
              <a:buChar char="ü"/>
            </a:pPr>
            <a:r>
              <a:rPr lang="ko-KR" altLang="en-US" sz="2000" b="1" dirty="0" smtClean="0">
                <a:solidFill>
                  <a:schemeClr val="tx1"/>
                </a:solidFill>
              </a:rPr>
              <a:t>상대가 싫다는 반응을 보이면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사실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로 받아들이자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lnSpc>
                <a:spcPct val="250000"/>
              </a:lnSpc>
              <a:buFont typeface="Wingdings" pitchFamily="2" charset="2"/>
              <a:buChar char="ü"/>
            </a:pPr>
            <a:r>
              <a:rPr lang="ko-KR" altLang="en-US" sz="2000" b="1" dirty="0" smtClean="0">
                <a:solidFill>
                  <a:schemeClr val="tx1"/>
                </a:solidFill>
              </a:rPr>
              <a:t>여성을 평가할 때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업무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에 관한 것에만 한정한다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lnSpc>
                <a:spcPct val="250000"/>
              </a:lnSpc>
              <a:buFont typeface="Wingdings" pitchFamily="2" charset="2"/>
              <a:buChar char="ü"/>
            </a:pPr>
            <a:r>
              <a:rPr lang="ko-KR" altLang="en-US" sz="2000" b="1" dirty="0" smtClean="0">
                <a:solidFill>
                  <a:srgbClr val="FF0000"/>
                </a:solidFill>
              </a:rPr>
              <a:t>음담패설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을 삼가고 동조하거나 웃지 않는다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>
              <a:lnSpc>
                <a:spcPct val="250000"/>
              </a:lnSpc>
              <a:buFont typeface="Wingdings" pitchFamily="2" charset="2"/>
              <a:buChar char="ü"/>
            </a:pPr>
            <a:r>
              <a:rPr lang="ko-KR" altLang="en-US" sz="2000" b="1" dirty="0" smtClean="0">
                <a:solidFill>
                  <a:schemeClr val="tx1"/>
                </a:solidFill>
              </a:rPr>
              <a:t>성희롱에 대처하고 있는 동료를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믿고 도와주어라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39750" y="332656"/>
            <a:ext cx="82807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+mj-ea"/>
                <a:ea typeface="+mj-ea"/>
              </a:rPr>
              <a:t>뜻하지 않게 가해자가 되지 않으려면</a:t>
            </a:r>
            <a:r>
              <a:rPr lang="en-US" altLang="ko-KR" sz="3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+mj-ea"/>
                <a:ea typeface="+mj-ea"/>
              </a:rPr>
              <a:t>…</a:t>
            </a:r>
            <a:endParaRPr lang="en-US" altLang="ko-KR" sz="36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60007" dir="5400000" sy="-100000" algn="bl" rotWithShape="0"/>
              </a:effectLst>
              <a:latin typeface="+mj-ea"/>
              <a:ea typeface="+mj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l="39569" t="26333" r="40350" b="17667"/>
          <a:stretch>
            <a:fillRect/>
          </a:stretch>
        </p:blipFill>
        <p:spPr bwMode="auto">
          <a:xfrm>
            <a:off x="7092280" y="4149080"/>
            <a:ext cx="1193533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57743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77"/>
          <a:stretch>
            <a:fillRect/>
          </a:stretch>
        </p:blipFill>
        <p:spPr bwMode="auto">
          <a:xfrm>
            <a:off x="0" y="0"/>
            <a:ext cx="9155113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7" r="63432" b="49777"/>
          <a:stretch>
            <a:fillRect/>
          </a:stretch>
        </p:blipFill>
        <p:spPr bwMode="auto">
          <a:xfrm>
            <a:off x="0" y="1772816"/>
            <a:ext cx="9144000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0" t="18137" r="35208" b="65506"/>
          <a:stretch>
            <a:fillRect/>
          </a:stretch>
        </p:blipFill>
        <p:spPr bwMode="auto">
          <a:xfrm>
            <a:off x="1331640" y="2420888"/>
            <a:ext cx="2664296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0" t="34494" r="35995" b="49777"/>
          <a:stretch>
            <a:fillRect/>
          </a:stretch>
        </p:blipFill>
        <p:spPr bwMode="auto">
          <a:xfrm>
            <a:off x="5076056" y="2412504"/>
            <a:ext cx="2592288" cy="1592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7" t="51443" r="31766" b="27062"/>
          <a:stretch>
            <a:fillRect/>
          </a:stretch>
        </p:blipFill>
        <p:spPr bwMode="auto">
          <a:xfrm>
            <a:off x="1403648" y="4221088"/>
            <a:ext cx="2952328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1" t="73986" r="38854" b="8189"/>
          <a:stretch>
            <a:fillRect/>
          </a:stretch>
        </p:blipFill>
        <p:spPr bwMode="auto">
          <a:xfrm>
            <a:off x="5292080" y="4365104"/>
            <a:ext cx="216024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932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4733</TotalTime>
  <Words>277</Words>
  <Application>Microsoft Office PowerPoint</Application>
  <PresentationFormat>화면 슬라이드 쇼(4:3)</PresentationFormat>
  <Paragraphs>53</Paragraphs>
  <Slides>12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332</cp:revision>
  <cp:lastPrinted>2012-09-08T07:22:16Z</cp:lastPrinted>
  <dcterms:created xsi:type="dcterms:W3CDTF">2012-08-24T03:39:18Z</dcterms:created>
  <dcterms:modified xsi:type="dcterms:W3CDTF">2018-10-18T11:24:11Z</dcterms:modified>
</cp:coreProperties>
</file>