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65938" cy="99980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5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14C97323-FEBA-4ABC-A15D-577067D7C633}" type="datetimeFigureOut">
              <a:rPr lang="ko-KR" altLang="en-US" smtClean="0"/>
              <a:t>2021-12-01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75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9" tIns="48180" rIns="96359" bIns="4818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594" y="4811574"/>
            <a:ext cx="5492750" cy="3936742"/>
          </a:xfrm>
          <a:prstGeom prst="rect">
            <a:avLst/>
          </a:prstGeom>
        </p:spPr>
        <p:txBody>
          <a:bodyPr vert="horz" lIns="96359" tIns="48180" rIns="96359" bIns="4818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109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71853122-1045-4EB4-8724-9935DB452F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7142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70AD0-C44A-4A5E-B3F7-7B9C1712672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9759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968B7-8331-4674-9511-1F6FF8B7FCB2}" type="datetimeFigureOut">
              <a:rPr lang="ko-KR" altLang="en-US" smtClean="0"/>
              <a:t>2021-12-01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8162-FF1E-413A-AC11-A2D9072863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2448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968B7-8331-4674-9511-1F6FF8B7FCB2}" type="datetimeFigureOut">
              <a:rPr lang="ko-KR" altLang="en-US" smtClean="0"/>
              <a:t>2021-12-01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8162-FF1E-413A-AC11-A2D9072863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0188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968B7-8331-4674-9511-1F6FF8B7FCB2}" type="datetimeFigureOut">
              <a:rPr lang="ko-KR" altLang="en-US" smtClean="0"/>
              <a:t>2021-12-01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8162-FF1E-413A-AC11-A2D9072863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082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968B7-8331-4674-9511-1F6FF8B7FCB2}" type="datetimeFigureOut">
              <a:rPr lang="ko-KR" altLang="en-US" smtClean="0"/>
              <a:t>2021-12-01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8162-FF1E-413A-AC11-A2D9072863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7221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968B7-8331-4674-9511-1F6FF8B7FCB2}" type="datetimeFigureOut">
              <a:rPr lang="ko-KR" altLang="en-US" smtClean="0"/>
              <a:t>2021-12-01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8162-FF1E-413A-AC11-A2D9072863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6703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968B7-8331-4674-9511-1F6FF8B7FCB2}" type="datetimeFigureOut">
              <a:rPr lang="ko-KR" altLang="en-US" smtClean="0"/>
              <a:t>2021-12-01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8162-FF1E-413A-AC11-A2D9072863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6114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968B7-8331-4674-9511-1F6FF8B7FCB2}" type="datetimeFigureOut">
              <a:rPr lang="ko-KR" altLang="en-US" smtClean="0"/>
              <a:t>2021-12-01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8162-FF1E-413A-AC11-A2D9072863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3909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968B7-8331-4674-9511-1F6FF8B7FCB2}" type="datetimeFigureOut">
              <a:rPr lang="ko-KR" altLang="en-US" smtClean="0"/>
              <a:t>2021-12-01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8162-FF1E-413A-AC11-A2D9072863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667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968B7-8331-4674-9511-1F6FF8B7FCB2}" type="datetimeFigureOut">
              <a:rPr lang="ko-KR" altLang="en-US" smtClean="0"/>
              <a:t>2021-12-01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8162-FF1E-413A-AC11-A2D9072863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3198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968B7-8331-4674-9511-1F6FF8B7FCB2}" type="datetimeFigureOut">
              <a:rPr lang="ko-KR" altLang="en-US" smtClean="0"/>
              <a:t>2021-12-01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8162-FF1E-413A-AC11-A2D9072863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3864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968B7-8331-4674-9511-1F6FF8B7FCB2}" type="datetimeFigureOut">
              <a:rPr lang="ko-KR" altLang="en-US" smtClean="0"/>
              <a:t>2021-12-01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88162-FF1E-413A-AC11-A2D9072863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4425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968B7-8331-4674-9511-1F6FF8B7FCB2}" type="datetimeFigureOut">
              <a:rPr lang="ko-KR" altLang="en-US" smtClean="0"/>
              <a:t>2021-12-01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88162-FF1E-413A-AC11-A2D9072863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1251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85747" y="616796"/>
            <a:ext cx="2368000" cy="38644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l"/>
            </a:pPr>
            <a:r>
              <a:rPr lang="en-US" altLang="ko-KR" b="1" dirty="0" smtClean="0">
                <a:solidFill>
                  <a:srgbClr val="3318D8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12</a:t>
            </a:r>
            <a:r>
              <a:rPr lang="ko-KR" altLang="en-US" b="1" dirty="0" smtClean="0">
                <a:solidFill>
                  <a:srgbClr val="3318D8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월 </a:t>
            </a:r>
            <a:r>
              <a:rPr lang="ko-KR" altLang="en-US" b="1" dirty="0">
                <a:solidFill>
                  <a:srgbClr val="3318D8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인 사 말</a:t>
            </a:r>
            <a:endParaRPr lang="ko-KR" altLang="en-US" b="1" dirty="0">
              <a:solidFill>
                <a:srgbClr val="3318D8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603593" y="621107"/>
            <a:ext cx="6786904" cy="4407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l"/>
            </a:pPr>
            <a:r>
              <a:rPr lang="ko-KR" altLang="en-US" b="1" dirty="0">
                <a:solidFill>
                  <a:srgbClr val="3318D8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사진으로 보는 </a:t>
            </a:r>
            <a:r>
              <a:rPr lang="en-US" altLang="ko-KR" b="1" dirty="0">
                <a:solidFill>
                  <a:srgbClr val="3318D8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21</a:t>
            </a:r>
            <a:r>
              <a:rPr lang="ko-KR" altLang="en-US" b="1" dirty="0">
                <a:solidFill>
                  <a:srgbClr val="3318D8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년 </a:t>
            </a:r>
            <a:r>
              <a:rPr lang="en-US" altLang="ko-KR" b="1" dirty="0" smtClean="0">
                <a:solidFill>
                  <a:srgbClr val="3318D8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11</a:t>
            </a:r>
            <a:r>
              <a:rPr lang="ko-KR" altLang="en-US" b="1" dirty="0" smtClean="0">
                <a:solidFill>
                  <a:srgbClr val="3318D8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월 </a:t>
            </a:r>
            <a:r>
              <a:rPr lang="ko-KR" altLang="en-US" b="1" dirty="0">
                <a:solidFill>
                  <a:srgbClr val="3318D8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요양원 소식</a:t>
            </a:r>
            <a:endParaRPr lang="ko-KR" altLang="en-US" b="1" dirty="0">
              <a:solidFill>
                <a:srgbClr val="3318D8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96837" y="5100364"/>
            <a:ext cx="2368000" cy="3631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l"/>
            </a:pPr>
            <a:r>
              <a:rPr lang="en-US" altLang="ko-KR" sz="1600" b="1" dirty="0" smtClean="0">
                <a:solidFill>
                  <a:srgbClr val="3318D8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12</a:t>
            </a:r>
            <a:r>
              <a:rPr lang="ko-KR" altLang="en-US" sz="1600" b="1" dirty="0" smtClean="0">
                <a:solidFill>
                  <a:srgbClr val="3318D8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월 </a:t>
            </a:r>
            <a:r>
              <a:rPr lang="ko-KR" altLang="en-US" sz="1600" b="1" dirty="0">
                <a:solidFill>
                  <a:srgbClr val="3318D8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주요일정</a:t>
            </a:r>
            <a:endParaRPr lang="ko-KR" altLang="en-US" sz="1600" b="1" dirty="0">
              <a:solidFill>
                <a:srgbClr val="3318D8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408" y="5568704"/>
            <a:ext cx="225720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smtClean="0">
                <a:latin typeface="굴림체"/>
                <a:ea typeface="굴림체"/>
              </a:rPr>
              <a:t>●</a:t>
            </a:r>
            <a:r>
              <a:rPr lang="ko-KR" altLang="en-US" sz="1050" b="1" dirty="0"/>
              <a:t>월</a:t>
            </a:r>
            <a:r>
              <a:rPr lang="en-US" altLang="ko-KR" sz="1050" b="1" dirty="0"/>
              <a:t>2</a:t>
            </a:r>
            <a:r>
              <a:rPr lang="ko-KR" altLang="en-US" sz="1050" b="1" dirty="0"/>
              <a:t>회</a:t>
            </a:r>
            <a:r>
              <a:rPr lang="en-US" altLang="ko-KR" sz="1050" b="1" dirty="0"/>
              <a:t>(</a:t>
            </a:r>
            <a:r>
              <a:rPr lang="ko-KR" altLang="en-US" sz="1050" b="1" dirty="0"/>
              <a:t>둘째</a:t>
            </a:r>
            <a:r>
              <a:rPr lang="en-US" altLang="ko-KR" sz="1050" b="1" dirty="0"/>
              <a:t>,</a:t>
            </a:r>
            <a:r>
              <a:rPr lang="ko-KR" altLang="en-US" sz="1050" b="1" dirty="0"/>
              <a:t>넷째</a:t>
            </a:r>
            <a:r>
              <a:rPr lang="en-US" altLang="ko-KR" sz="1050" b="1" dirty="0"/>
              <a:t>)</a:t>
            </a:r>
            <a:r>
              <a:rPr lang="ko-KR" altLang="en-US" sz="1050" b="1" dirty="0"/>
              <a:t> </a:t>
            </a:r>
            <a:r>
              <a:rPr lang="ko-KR" altLang="en-US" sz="1050" b="1" dirty="0"/>
              <a:t>계</a:t>
            </a:r>
            <a:r>
              <a:rPr lang="ko-KR" altLang="en-US" sz="1050" b="1" dirty="0"/>
              <a:t>약</a:t>
            </a:r>
            <a:r>
              <a:rPr lang="ko-KR" altLang="en-US" sz="1050" b="1" dirty="0"/>
              <a:t>의사 </a:t>
            </a:r>
            <a:endParaRPr lang="en-US" altLang="ko-KR" sz="1050" b="1" dirty="0"/>
          </a:p>
          <a:p>
            <a:r>
              <a:rPr lang="ko-KR" altLang="en-US" sz="1050" b="1" dirty="0"/>
              <a:t>   시설 방문진료 </a:t>
            </a:r>
            <a:r>
              <a:rPr lang="en-US" altLang="ko-KR" sz="1050" b="1" dirty="0"/>
              <a:t>(</a:t>
            </a:r>
            <a:r>
              <a:rPr lang="ko-KR" altLang="en-US" sz="1050" b="1" dirty="0"/>
              <a:t>광양병원</a:t>
            </a:r>
            <a:r>
              <a:rPr lang="en-US" altLang="ko-KR" sz="1050" b="1" dirty="0"/>
              <a:t>)</a:t>
            </a:r>
          </a:p>
          <a:p>
            <a:r>
              <a:rPr lang="ko-KR" altLang="en-US" sz="1050" b="1" dirty="0">
                <a:latin typeface="굴림체"/>
                <a:ea typeface="굴림체"/>
              </a:rPr>
              <a:t>●</a:t>
            </a:r>
            <a:r>
              <a:rPr lang="ko-KR" altLang="en-US" sz="1050" b="1" dirty="0"/>
              <a:t>주</a:t>
            </a:r>
            <a:r>
              <a:rPr lang="en-US" altLang="ko-KR" sz="1050" b="1" dirty="0"/>
              <a:t>3</a:t>
            </a:r>
            <a:r>
              <a:rPr lang="ko-KR" altLang="en-US" sz="1050" b="1" dirty="0"/>
              <a:t>회 인지기능 프로그램</a:t>
            </a:r>
            <a:endParaRPr lang="en-US" altLang="ko-KR" sz="1050" b="1" dirty="0"/>
          </a:p>
          <a:p>
            <a:r>
              <a:rPr lang="ko-KR" altLang="en-US" sz="1050" b="1" dirty="0">
                <a:latin typeface="굴림체"/>
                <a:ea typeface="굴림체"/>
              </a:rPr>
              <a:t>●</a:t>
            </a:r>
            <a:r>
              <a:rPr lang="ko-KR" altLang="en-US" sz="1050" b="1" dirty="0"/>
              <a:t>주</a:t>
            </a:r>
            <a:r>
              <a:rPr lang="en-US" altLang="ko-KR" sz="1050" b="1" dirty="0"/>
              <a:t>1</a:t>
            </a:r>
            <a:r>
              <a:rPr lang="ko-KR" altLang="en-US" sz="1050" b="1" dirty="0"/>
              <a:t>회 여가프로그램</a:t>
            </a:r>
            <a:endParaRPr lang="en-US" altLang="ko-KR" sz="1050" b="1" dirty="0"/>
          </a:p>
          <a:p>
            <a:r>
              <a:rPr lang="ko-KR" altLang="en-US" sz="1050" b="1" dirty="0">
                <a:latin typeface="굴림체"/>
                <a:ea typeface="굴림체"/>
              </a:rPr>
              <a:t>●</a:t>
            </a:r>
            <a:r>
              <a:rPr lang="en-US" altLang="ko-KR" sz="1050" b="1" dirty="0">
                <a:latin typeface="굴림체"/>
                <a:ea typeface="굴림체"/>
              </a:rPr>
              <a:t>21</a:t>
            </a:r>
            <a:r>
              <a:rPr lang="ko-KR" altLang="en-US" sz="1050" b="1" dirty="0">
                <a:latin typeface="굴림체"/>
                <a:ea typeface="굴림체"/>
              </a:rPr>
              <a:t>년도 공단 </a:t>
            </a:r>
            <a:r>
              <a:rPr lang="ko-KR" altLang="en-US" sz="1050" b="1" dirty="0" smtClean="0">
                <a:latin typeface="굴림체"/>
                <a:ea typeface="굴림체"/>
              </a:rPr>
              <a:t>평가 예정</a:t>
            </a:r>
            <a:endParaRPr lang="en-US" altLang="ko-KR" sz="1050" b="1" dirty="0" smtClean="0">
              <a:latin typeface="굴림체"/>
              <a:ea typeface="굴림체"/>
            </a:endParaRPr>
          </a:p>
          <a:p>
            <a:r>
              <a:rPr lang="ko-KR" altLang="en-US" sz="1050" b="1" dirty="0" smtClean="0">
                <a:latin typeface="굴림체"/>
                <a:ea typeface="굴림체"/>
              </a:rPr>
              <a:t>●</a:t>
            </a:r>
            <a:r>
              <a:rPr lang="en-US" altLang="ko-KR" sz="1050" b="1" dirty="0" smtClean="0">
                <a:latin typeface="굴림체"/>
                <a:ea typeface="굴림체"/>
              </a:rPr>
              <a:t>12</a:t>
            </a:r>
            <a:r>
              <a:rPr lang="ko-KR" altLang="en-US" sz="1050" b="1" dirty="0" smtClean="0">
                <a:latin typeface="굴림체"/>
                <a:ea typeface="굴림체"/>
              </a:rPr>
              <a:t>월</a:t>
            </a:r>
            <a:r>
              <a:rPr lang="en-US" altLang="ko-KR" sz="1050" b="1" dirty="0" smtClean="0">
                <a:latin typeface="굴림체"/>
                <a:ea typeface="굴림체"/>
              </a:rPr>
              <a:t>–</a:t>
            </a:r>
            <a:r>
              <a:rPr lang="ko-KR" altLang="en-US" sz="1050" b="1" dirty="0" smtClean="0">
                <a:latin typeface="굴림체"/>
                <a:ea typeface="굴림체"/>
              </a:rPr>
              <a:t>어르신</a:t>
            </a:r>
            <a:r>
              <a:rPr lang="ko-KR" altLang="en-US" sz="1050" b="1" dirty="0">
                <a:latin typeface="굴림체"/>
                <a:ea typeface="굴림체"/>
              </a:rPr>
              <a:t> </a:t>
            </a:r>
            <a:r>
              <a:rPr lang="ko-KR" altLang="en-US" sz="1050" b="1" dirty="0" smtClean="0">
                <a:latin typeface="굴림체"/>
                <a:ea typeface="굴림체"/>
              </a:rPr>
              <a:t>백신추가접종</a:t>
            </a:r>
            <a:endParaRPr lang="en-US" altLang="ko-KR" sz="1050" b="1" dirty="0">
              <a:latin typeface="굴림체"/>
              <a:ea typeface="굴림체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40678" y="3656896"/>
            <a:ext cx="23911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/>
              <a:t>↑ </a:t>
            </a:r>
            <a:r>
              <a:rPr lang="en-US" altLang="ko-KR" sz="1100" b="1" dirty="0" smtClean="0"/>
              <a:t>21.11</a:t>
            </a:r>
            <a:r>
              <a:rPr lang="ko-KR" altLang="en-US" sz="1100" b="1" dirty="0" smtClean="0"/>
              <a:t>월  </a:t>
            </a:r>
            <a:r>
              <a:rPr lang="ko-KR" altLang="en-US" sz="1100" b="1" dirty="0"/>
              <a:t>단체프로그램 활동        </a:t>
            </a:r>
            <a:endParaRPr lang="ko-KR" altLang="en-US" sz="12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2875271" y="6616731"/>
            <a:ext cx="12000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/>
              <a:t>↑ 종이접기</a:t>
            </a:r>
            <a:endParaRPr lang="ko-KR" altLang="en-US" sz="11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6006995" y="6596390"/>
            <a:ext cx="18371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/>
              <a:t>↑ 짝꿍 스티커붙이기                                               </a:t>
            </a:r>
            <a:r>
              <a:rPr lang="ko-KR" altLang="en-US" sz="1100" b="1" dirty="0" smtClean="0">
                <a:latin typeface="+mn-ea"/>
              </a:rPr>
              <a:t>  </a:t>
            </a:r>
            <a:endParaRPr lang="ko-KR" altLang="en-US" sz="1100" b="1" dirty="0"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9267" y="9761"/>
            <a:ext cx="9398000" cy="52322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매 천 요 양 원 소 식 지  </a:t>
            </a:r>
            <a:endParaRPr lang="ko-KR" altLang="en-US" sz="28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390498" y="9854"/>
            <a:ext cx="2594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/>
              <a:t>2021-</a:t>
            </a:r>
            <a:r>
              <a:rPr lang="ko-KR" altLang="en-US" sz="900" b="1" dirty="0"/>
              <a:t>제</a:t>
            </a:r>
            <a:r>
              <a:rPr lang="en-US" altLang="ko-KR" sz="900" b="1" dirty="0" smtClean="0"/>
              <a:t>12</a:t>
            </a:r>
            <a:r>
              <a:rPr lang="ko-KR" altLang="en-US" sz="900" b="1" dirty="0" smtClean="0"/>
              <a:t>호</a:t>
            </a:r>
            <a:r>
              <a:rPr lang="en-US" altLang="ko-KR" sz="900" b="1" dirty="0"/>
              <a:t>(</a:t>
            </a:r>
            <a:r>
              <a:rPr lang="en-US" altLang="ko-KR" sz="900" b="1" dirty="0" smtClean="0"/>
              <a:t>12</a:t>
            </a:r>
            <a:r>
              <a:rPr lang="ko-KR" altLang="en-US" sz="900" b="1" dirty="0" smtClean="0"/>
              <a:t>월</a:t>
            </a:r>
            <a:r>
              <a:rPr lang="en-US" altLang="ko-KR" sz="900" b="1" dirty="0"/>
              <a:t>)</a:t>
            </a:r>
            <a:r>
              <a:rPr lang="ko-KR" altLang="en-US" sz="900" b="1" dirty="0"/>
              <a:t> </a:t>
            </a:r>
            <a:endParaRPr lang="en-US" altLang="ko-KR" sz="900" b="1" dirty="0"/>
          </a:p>
          <a:p>
            <a:pPr algn="ctr"/>
            <a:r>
              <a:rPr lang="en-US" altLang="ko-KR" sz="900" b="1" dirty="0"/>
              <a:t>2021. </a:t>
            </a:r>
            <a:r>
              <a:rPr lang="en-US" altLang="ko-KR" sz="900" b="1" dirty="0" smtClean="0"/>
              <a:t>12.01 </a:t>
            </a:r>
            <a:r>
              <a:rPr lang="ko-KR" altLang="en-US" sz="900" b="1" dirty="0"/>
              <a:t>발행 </a:t>
            </a:r>
            <a:r>
              <a:rPr lang="en-US" altLang="ko-KR" sz="900" b="1" dirty="0"/>
              <a:t>/ </a:t>
            </a:r>
            <a:r>
              <a:rPr lang="ko-KR" altLang="en-US" sz="900" b="1" dirty="0"/>
              <a:t>발행인 </a:t>
            </a:r>
            <a:r>
              <a:rPr lang="en-US" altLang="ko-KR" sz="900" b="1" dirty="0"/>
              <a:t>: </a:t>
            </a:r>
            <a:r>
              <a:rPr lang="ko-KR" altLang="en-US" sz="900" b="1" dirty="0"/>
              <a:t>김 윤 배 </a:t>
            </a:r>
            <a:r>
              <a:rPr lang="en-US" altLang="ko-KR" sz="900" b="1" dirty="0"/>
              <a:t> </a:t>
            </a:r>
            <a:endParaRPr lang="en-US" altLang="ko-KR" sz="900" b="1" dirty="0" smtClean="0"/>
          </a:p>
          <a:p>
            <a:pPr algn="ctr"/>
            <a:r>
              <a:rPr lang="en-US" altLang="ko-KR" sz="900" b="1" dirty="0" smtClean="0"/>
              <a:t>Tel:061-761-5791</a:t>
            </a:r>
            <a:r>
              <a:rPr lang="en-US" altLang="ko-KR" sz="900" b="1" dirty="0"/>
              <a:t>/ Fax:061-761-5793</a:t>
            </a:r>
          </a:p>
          <a:p>
            <a:pPr algn="ctr"/>
            <a:r>
              <a:rPr lang="ko-KR" altLang="en-US" sz="900" b="1" dirty="0"/>
              <a:t>전남 광양시 </a:t>
            </a:r>
            <a:r>
              <a:rPr lang="ko-KR" altLang="en-US" sz="900" b="1" dirty="0" err="1"/>
              <a:t>광양읍</a:t>
            </a:r>
            <a:r>
              <a:rPr lang="ko-KR" altLang="en-US" sz="900" b="1" dirty="0"/>
              <a:t> 서평</a:t>
            </a:r>
            <a:r>
              <a:rPr lang="en-US" altLang="ko-KR" sz="900" b="1" dirty="0"/>
              <a:t>9</a:t>
            </a:r>
            <a:r>
              <a:rPr lang="ko-KR" altLang="en-US" sz="900" b="1" dirty="0"/>
              <a:t>길 </a:t>
            </a:r>
            <a:r>
              <a:rPr lang="en-US" altLang="ko-KR" sz="900" b="1" dirty="0"/>
              <a:t>10</a:t>
            </a:r>
            <a:endParaRPr lang="ko-KR" altLang="en-US" sz="900" b="1" dirty="0"/>
          </a:p>
        </p:txBody>
      </p:sp>
      <p:sp>
        <p:nvSpPr>
          <p:cNvPr id="3" name="직사각형 2"/>
          <p:cNvSpPr/>
          <p:nvPr/>
        </p:nvSpPr>
        <p:spPr>
          <a:xfrm>
            <a:off x="7779529" y="3646731"/>
            <a:ext cx="1403866" cy="239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굴림체"/>
                <a:ea typeface="굴림체"/>
              </a:rPr>
              <a:t>↑ </a:t>
            </a:r>
            <a:r>
              <a:rPr lang="ko-KR" altLang="en-US" sz="1100" b="1" dirty="0" err="1" smtClean="0">
                <a:solidFill>
                  <a:schemeClr val="tx1"/>
                </a:solidFill>
                <a:latin typeface="굴림체"/>
                <a:ea typeface="굴림체"/>
              </a:rPr>
              <a:t>내몸을</a:t>
            </a:r>
            <a:r>
              <a:rPr lang="ko-KR" altLang="en-US" sz="1100" b="1" dirty="0" smtClean="0">
                <a:solidFill>
                  <a:schemeClr val="tx1"/>
                </a:solidFill>
                <a:latin typeface="굴림체"/>
                <a:ea typeface="굴림체"/>
              </a:rPr>
              <a:t> 알자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  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042260" y="3645048"/>
            <a:ext cx="1382256" cy="2853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굴림체"/>
                <a:ea typeface="굴림체"/>
              </a:rPr>
              <a:t> </a:t>
            </a:r>
            <a:r>
              <a:rPr lang="ko-KR" altLang="en-US" sz="1100" b="1" dirty="0" smtClean="0">
                <a:solidFill>
                  <a:schemeClr val="tx1"/>
                </a:solidFill>
                <a:latin typeface="굴림체"/>
                <a:ea typeface="굴림체"/>
              </a:rPr>
              <a:t>↑ </a:t>
            </a:r>
            <a:r>
              <a:rPr lang="ko-KR" altLang="en-US" sz="1100" b="1" dirty="0" err="1" smtClean="0">
                <a:solidFill>
                  <a:schemeClr val="tx1"/>
                </a:solidFill>
                <a:latin typeface="굴림체"/>
                <a:ea typeface="굴림체"/>
              </a:rPr>
              <a:t>풍선불기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4311638" y="6630533"/>
            <a:ext cx="1570900" cy="2552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</a:rPr>
              <a:t>↑ 가을을 느껴보아요 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11878" y="1087058"/>
            <a:ext cx="2315739" cy="39081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100" dirty="0" smtClean="0">
              <a:solidFill>
                <a:schemeClr val="tx1"/>
              </a:solidFill>
            </a:endParaRPr>
          </a:p>
          <a:p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ko-KR" altLang="en-US" sz="1100" dirty="0" smtClean="0">
                <a:solidFill>
                  <a:schemeClr val="tx1"/>
                </a:solidFill>
              </a:rPr>
              <a:t>올해 마지막 달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12</a:t>
            </a:r>
            <a:r>
              <a:rPr lang="ko-KR" altLang="en-US" sz="1100" dirty="0" smtClean="0">
                <a:solidFill>
                  <a:schemeClr val="tx1"/>
                </a:solidFill>
              </a:rPr>
              <a:t>월이 시작됐습니다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r>
              <a:rPr lang="ko-KR" altLang="en-US" sz="1100" dirty="0" smtClean="0">
                <a:solidFill>
                  <a:schemeClr val="tx1"/>
                </a:solidFill>
              </a:rPr>
              <a:t>어제까지 영상의 기온에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ko-KR" altLang="en-US" sz="1100" dirty="0" smtClean="0">
                <a:solidFill>
                  <a:schemeClr val="tx1"/>
                </a:solidFill>
              </a:rPr>
              <a:t>비를 내리던 날씨가 달라졌습니다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r>
              <a:rPr lang="ko-KR" altLang="en-US" sz="1100" dirty="0" smtClean="0">
                <a:solidFill>
                  <a:schemeClr val="tx1"/>
                </a:solidFill>
              </a:rPr>
              <a:t>영하같은 기온에 찬 바람까지 불어 만만치 않은 날씨 입니다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r>
              <a:rPr lang="ko-KR" altLang="en-US" sz="1100" dirty="0" smtClean="0">
                <a:solidFill>
                  <a:schemeClr val="tx1"/>
                </a:solidFill>
              </a:rPr>
              <a:t>백운산에 오른 친구의 사진을 통해</a:t>
            </a:r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</a:rPr>
              <a:t>첫눈 소식을 접했습니다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r>
              <a:rPr lang="ko-KR" altLang="en-US" sz="1100" dirty="0" smtClean="0">
                <a:solidFill>
                  <a:schemeClr val="tx1"/>
                </a:solidFill>
              </a:rPr>
              <a:t>추운 날씨가 주말까지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ko-KR" altLang="en-US" sz="1100" dirty="0" smtClean="0">
                <a:solidFill>
                  <a:schemeClr val="tx1"/>
                </a:solidFill>
              </a:rPr>
              <a:t>이어진다고 합니다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12</a:t>
            </a:r>
            <a:r>
              <a:rPr lang="ko-KR" altLang="en-US" sz="1100" dirty="0" smtClean="0">
                <a:solidFill>
                  <a:schemeClr val="tx1"/>
                </a:solidFill>
              </a:rPr>
              <a:t>월이 시작됐다고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ko-KR" altLang="en-US" sz="1100" dirty="0" smtClean="0">
                <a:solidFill>
                  <a:schemeClr val="tx1"/>
                </a:solidFill>
              </a:rPr>
              <a:t>날씨도 금방 티를 냅니다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12</a:t>
            </a:r>
            <a:r>
              <a:rPr lang="ko-KR" altLang="en-US" sz="1100" dirty="0" smtClean="0">
                <a:solidFill>
                  <a:schemeClr val="tx1"/>
                </a:solidFill>
              </a:rPr>
              <a:t>월은 어르신들 백신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ko-KR" altLang="en-US" sz="1100" dirty="0" smtClean="0">
                <a:solidFill>
                  <a:schemeClr val="tx1"/>
                </a:solidFill>
              </a:rPr>
              <a:t>추가 접종이 계획되어 있습니다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r>
              <a:rPr lang="ko-KR" altLang="en-US" sz="1100" dirty="0" smtClean="0">
                <a:solidFill>
                  <a:schemeClr val="tx1"/>
                </a:solidFill>
              </a:rPr>
              <a:t>건강한 </a:t>
            </a:r>
            <a:r>
              <a:rPr lang="en-US" altLang="ko-KR" sz="1100" dirty="0" smtClean="0">
                <a:solidFill>
                  <a:schemeClr val="tx1"/>
                </a:solidFill>
              </a:rPr>
              <a:t>12</a:t>
            </a:r>
            <a:r>
              <a:rPr lang="ko-KR" altLang="en-US" sz="1100" dirty="0" smtClean="0">
                <a:solidFill>
                  <a:schemeClr val="tx1"/>
                </a:solidFill>
              </a:rPr>
              <a:t>월 되십시오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endParaRPr lang="en-US" altLang="ko-KR" sz="1100" dirty="0" smtClean="0">
              <a:solidFill>
                <a:schemeClr val="tx1"/>
              </a:solidFill>
            </a:endParaRPr>
          </a:p>
          <a:p>
            <a:endParaRPr lang="en-US" altLang="ko-KR" sz="1100" dirty="0" smtClean="0">
              <a:solidFill>
                <a:schemeClr val="tx1"/>
              </a:solidFill>
            </a:endParaRPr>
          </a:p>
          <a:p>
            <a:endParaRPr lang="en-US" altLang="ko-KR" sz="1100" dirty="0">
              <a:solidFill>
                <a:schemeClr val="tx1"/>
              </a:solidFill>
            </a:endParaRPr>
          </a:p>
          <a:p>
            <a:endParaRPr lang="en-US" altLang="ko-KR" sz="1100" dirty="0" smtClean="0">
              <a:solidFill>
                <a:schemeClr val="tx1"/>
              </a:solidFill>
            </a:endParaRPr>
          </a:p>
          <a:p>
            <a:endParaRPr lang="en-US" altLang="ko-KR" sz="1100" dirty="0">
              <a:solidFill>
                <a:schemeClr val="tx1"/>
              </a:solidFill>
            </a:endParaRPr>
          </a:p>
          <a:p>
            <a:endParaRPr lang="en-US" altLang="ko-KR" sz="1100" dirty="0" smtClean="0">
              <a:solidFill>
                <a:schemeClr val="tx1"/>
              </a:solidFill>
            </a:endParaRPr>
          </a:p>
          <a:p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26" y="3912970"/>
            <a:ext cx="2219991" cy="1091241"/>
          </a:xfrm>
          <a:prstGeom prst="rect">
            <a:avLst/>
          </a:prstGeom>
        </p:spPr>
      </p:pic>
      <p:sp>
        <p:nvSpPr>
          <p:cNvPr id="33" name="직사각형 32"/>
          <p:cNvSpPr/>
          <p:nvPr/>
        </p:nvSpPr>
        <p:spPr>
          <a:xfrm>
            <a:off x="7750004" y="6585933"/>
            <a:ext cx="1381851" cy="2273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굴림체"/>
                <a:ea typeface="굴림체"/>
              </a:rPr>
              <a:t>↑ </a:t>
            </a:r>
            <a:r>
              <a:rPr lang="ko-KR" altLang="en-US" sz="1100" b="1" dirty="0" err="1" smtClean="0">
                <a:solidFill>
                  <a:schemeClr val="tx1"/>
                </a:solidFill>
                <a:latin typeface="굴림체"/>
                <a:ea typeface="굴림체"/>
              </a:rPr>
              <a:t>매천</a:t>
            </a:r>
            <a:r>
              <a:rPr lang="ko-KR" altLang="en-US" sz="1100" b="1" dirty="0" smtClean="0">
                <a:solidFill>
                  <a:schemeClr val="tx1"/>
                </a:solidFill>
                <a:latin typeface="굴림체"/>
                <a:ea typeface="굴림체"/>
              </a:rPr>
              <a:t> </a:t>
            </a:r>
            <a:r>
              <a:rPr lang="ko-KR" altLang="en-US" sz="1100" b="1" dirty="0" err="1" smtClean="0">
                <a:solidFill>
                  <a:schemeClr val="tx1"/>
                </a:solidFill>
                <a:latin typeface="굴림체"/>
                <a:ea typeface="굴림체"/>
              </a:rPr>
              <a:t>볼링대회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716120"/>
              </p:ext>
            </p:extLst>
          </p:nvPr>
        </p:nvGraphicFramePr>
        <p:xfrm>
          <a:off x="9540344" y="822696"/>
          <a:ext cx="2651656" cy="3357602"/>
        </p:xfrm>
        <a:graphic>
          <a:graphicData uri="http://schemas.openxmlformats.org/drawingml/2006/table">
            <a:tbl>
              <a:tblPr/>
              <a:tblGrid>
                <a:gridCol w="2651656">
                  <a:extLst>
                    <a:ext uri="{9D8B030D-6E8A-4147-A177-3AD203B41FA5}">
                      <a16:colId xmlns:a16="http://schemas.microsoft.com/office/drawing/2014/main" val="4280907058"/>
                    </a:ext>
                  </a:extLst>
                </a:gridCol>
              </a:tblGrid>
              <a:tr h="62864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 smtClean="0">
                          <a:solidFill>
                            <a:srgbClr val="0C0CFF"/>
                          </a:solidFill>
                          <a:effectLst/>
                          <a:latin typeface="여기어때 잘난체"/>
                          <a:ea typeface="여기어때 잘난체"/>
                        </a:rPr>
                        <a:t>매천요양원</a:t>
                      </a:r>
                      <a:r>
                        <a:rPr lang="ko-KR" altLang="en-US" sz="1600" b="1" kern="0" spc="0" dirty="0" smtClean="0">
                          <a:solidFill>
                            <a:srgbClr val="0C0CFF"/>
                          </a:solidFill>
                          <a:effectLst/>
                          <a:latin typeface="여기어때 잘난체"/>
                          <a:ea typeface="여기어때 잘난체"/>
                        </a:rPr>
                        <a:t> </a:t>
                      </a:r>
                      <a:r>
                        <a:rPr lang="ko-KR" altLang="en-US" sz="1600" b="1" kern="0" spc="0" dirty="0">
                          <a:solidFill>
                            <a:srgbClr val="0C0CFF"/>
                          </a:solidFill>
                          <a:effectLst/>
                          <a:latin typeface="여기어때 잘난체"/>
                          <a:ea typeface="여기어때 잘난체"/>
                        </a:rPr>
                        <a:t>서비스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C0CFF"/>
                          </a:solidFill>
                          <a:effectLst/>
                          <a:latin typeface="여기어때 잘난체"/>
                          <a:ea typeface="여기어때 잘난체"/>
                        </a:rPr>
                        <a:t>이용에 관한 사항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0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55783"/>
                  </a:ext>
                </a:extLst>
              </a:tr>
              <a:tr h="34603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휴먼옛체" panose="02030504000101010101" pitchFamily="18" charset="-127"/>
                          <a:ea typeface="휴먼옛체" panose="02030504000101010101" pitchFamily="18" charset="-127"/>
                        </a:rPr>
                        <a:t>【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휴먼옛체" panose="02030504000101010101" pitchFamily="18" charset="-127"/>
                          <a:ea typeface="휴먼옛체" panose="02030504000101010101" pitchFamily="18" charset="-127"/>
                        </a:rPr>
                        <a:t>이용 대상 및 비용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휴먼옛체" panose="02030504000101010101" pitchFamily="18" charset="-127"/>
                          <a:ea typeface="휴먼옛체" panose="02030504000101010101" pitchFamily="18" charset="-127"/>
                        </a:rPr>
                        <a:t>】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3086803"/>
                  </a:ext>
                </a:extLst>
              </a:tr>
              <a:tr h="238291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만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65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세 이상 또는 치매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중풍 등 노인성 </a:t>
                      </a:r>
                      <a:endParaRPr lang="en-US" altLang="ko-KR" sz="900" kern="0" spc="0" dirty="0" smtClean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질환으로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전문적인 요양 및 보호가 필요하신 분으로 장기요양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1~4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등급을 받으신 어르신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국민건강보험공단으로부터 장기요양인정등급을 먼저 받으셔야 합니다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.)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-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일반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: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장기요양급여비용의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20%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본인부담금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+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비급여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식비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-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의료수급권자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: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장기요양급여비용의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10%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본인부담금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+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비급여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식비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-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기초생활수급권자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: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본인부담금 없음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.(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지자체 부담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-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그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외 병원 진료 및 입원 시에 발생되는 비급여 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항목의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경우에는 먼저 보호자께 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안내 드려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상담 후 결정됩니다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.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108341"/>
                  </a:ext>
                </a:extLst>
              </a:tr>
            </a:tbl>
          </a:graphicData>
        </a:graphic>
      </p:graphicFrame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10164665" y="352020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66396"/>
              </p:ext>
            </p:extLst>
          </p:nvPr>
        </p:nvGraphicFramePr>
        <p:xfrm>
          <a:off x="9587117" y="4216905"/>
          <a:ext cx="2593663" cy="2528316"/>
        </p:xfrm>
        <a:graphic>
          <a:graphicData uri="http://schemas.openxmlformats.org/drawingml/2006/table">
            <a:tbl>
              <a:tblPr/>
              <a:tblGrid>
                <a:gridCol w="2593663">
                  <a:extLst>
                    <a:ext uri="{9D8B030D-6E8A-4147-A177-3AD203B41FA5}">
                      <a16:colId xmlns:a16="http://schemas.microsoft.com/office/drawing/2014/main" val="2516432576"/>
                    </a:ext>
                  </a:extLst>
                </a:gridCol>
              </a:tblGrid>
              <a:tr h="32143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 dirty="0">
                          <a:solidFill>
                            <a:srgbClr val="000000"/>
                          </a:solidFill>
                          <a:effectLst/>
                          <a:latin typeface="휴먼옛체" panose="02030504000101010101" pitchFamily="18" charset="-127"/>
                          <a:ea typeface="휴먼옛체" panose="02030504000101010101" pitchFamily="18" charset="-127"/>
                        </a:rPr>
                        <a:t>【</a:t>
                      </a: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휴먼옛체" panose="02030504000101010101" pitchFamily="18" charset="-127"/>
                          <a:ea typeface="휴먼옛체" panose="02030504000101010101" pitchFamily="18" charset="-127"/>
                        </a:rPr>
                        <a:t>구비서류</a:t>
                      </a:r>
                      <a:r>
                        <a:rPr lang="en-US" altLang="ko-KR" sz="1300" kern="0" spc="0" dirty="0">
                          <a:solidFill>
                            <a:srgbClr val="000000"/>
                          </a:solidFill>
                          <a:effectLst/>
                          <a:latin typeface="휴먼옛체" panose="02030504000101010101" pitchFamily="18" charset="-127"/>
                          <a:ea typeface="휴먼옛체" panose="02030504000101010101" pitchFamily="18" charset="-127"/>
                        </a:rPr>
                        <a:t>】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4603474"/>
                  </a:ext>
                </a:extLst>
              </a:tr>
              <a:tr h="2013204">
                <a:tc>
                  <a:txBody>
                    <a:bodyPr/>
                    <a:lstStyle/>
                    <a:p>
                      <a:pPr marL="0" marR="0" lvl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1. </a:t>
                      </a:r>
                      <a:r>
                        <a:rPr lang="ko-KR" altLang="en-US" sz="900" kern="0" spc="0" dirty="0" smtClean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장기요양인정서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2.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표준장기요양이용계획서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3.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건강진단서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/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코로나검사결과지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4.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처방전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복용약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5.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의사소견서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6.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주민등록등본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7.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가족관계증명서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8.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도장 및 신분증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어르신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보호자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/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계약서 작성 시 필요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9.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의료급여수급권자 증명서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해당자에 한함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.)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※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전염성질환이 있거나 질병치료 등이 필요한 경우에는 입소하지 못할 수도 있습니다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. ※ 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277827"/>
                  </a:ext>
                </a:extLst>
              </a:tr>
            </a:tbl>
          </a:graphicData>
        </a:graphic>
      </p:graphicFrame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13097441" y="369474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153" y="1159220"/>
            <a:ext cx="1656298" cy="1237074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615" y="2396293"/>
            <a:ext cx="1661836" cy="1260603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868" y="1150660"/>
            <a:ext cx="1617575" cy="1229108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260" y="2379303"/>
            <a:ext cx="1613183" cy="1265745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815" y="3905239"/>
            <a:ext cx="1688684" cy="1310935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022" y="5195633"/>
            <a:ext cx="1690475" cy="1355532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455" y="3884964"/>
            <a:ext cx="1638963" cy="1331210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454" y="5216174"/>
            <a:ext cx="1647678" cy="1353959"/>
          </a:xfrm>
          <a:prstGeom prst="rect">
            <a:avLst/>
          </a:prstGeom>
        </p:spPr>
      </p:pic>
      <p:pic>
        <p:nvPicPr>
          <p:cNvPr id="41" name="그림 4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638" y="3894453"/>
            <a:ext cx="1655856" cy="1303776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664" y="5198228"/>
            <a:ext cx="1648830" cy="1352937"/>
          </a:xfrm>
          <a:prstGeom prst="rect">
            <a:avLst/>
          </a:prstGeom>
        </p:spPr>
      </p:pic>
      <p:pic>
        <p:nvPicPr>
          <p:cNvPr id="52" name="그림 5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510" y="1150660"/>
            <a:ext cx="1661621" cy="1226513"/>
          </a:xfrm>
          <a:prstGeom prst="rect">
            <a:avLst/>
          </a:prstGeom>
        </p:spPr>
      </p:pic>
      <p:pic>
        <p:nvPicPr>
          <p:cNvPr id="53" name="그림 5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667" y="2377174"/>
            <a:ext cx="1649751" cy="1252644"/>
          </a:xfrm>
          <a:prstGeom prst="rect">
            <a:avLst/>
          </a:prstGeom>
        </p:spPr>
      </p:pic>
      <p:pic>
        <p:nvPicPr>
          <p:cNvPr id="54" name="그림 5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131" y="1159219"/>
            <a:ext cx="1720027" cy="1217953"/>
          </a:xfrm>
          <a:prstGeom prst="rect">
            <a:avLst/>
          </a:prstGeom>
        </p:spPr>
      </p:pic>
      <p:pic>
        <p:nvPicPr>
          <p:cNvPr id="55" name="그림 5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417" y="2378894"/>
            <a:ext cx="1728608" cy="1266154"/>
          </a:xfrm>
          <a:prstGeom prst="rect">
            <a:avLst/>
          </a:prstGeom>
        </p:spPr>
      </p:pic>
      <p:pic>
        <p:nvPicPr>
          <p:cNvPr id="56" name="그림 5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352" y="3894453"/>
            <a:ext cx="1645091" cy="1301180"/>
          </a:xfrm>
          <a:prstGeom prst="rect">
            <a:avLst/>
          </a:prstGeom>
        </p:spPr>
      </p:pic>
      <p:pic>
        <p:nvPicPr>
          <p:cNvPr id="57" name="그림 5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025" y="5195633"/>
            <a:ext cx="1652417" cy="135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92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1047</TotalTime>
  <Words>335</Words>
  <Application>Microsoft Office PowerPoint</Application>
  <PresentationFormat>와이드스크린</PresentationFormat>
  <Paragraphs>68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2" baseType="lpstr">
      <vt:lpstr>HY울릉도B</vt:lpstr>
      <vt:lpstr>HY울릉도M</vt:lpstr>
      <vt:lpstr>HY헤드라인M</vt:lpstr>
      <vt:lpstr>굴림체</vt:lpstr>
      <vt:lpstr>맑은 고딕</vt:lpstr>
      <vt:lpstr>여기어때 잘난체</vt:lpstr>
      <vt:lpstr>함초롬바탕</vt:lpstr>
      <vt:lpstr>휴먼옛체</vt:lpstr>
      <vt:lpstr>Arial</vt:lpstr>
      <vt:lpstr>Wingdings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</dc:creator>
  <cp:lastModifiedBy>Admin</cp:lastModifiedBy>
  <cp:revision>16</cp:revision>
  <cp:lastPrinted>2021-12-02T01:03:22Z</cp:lastPrinted>
  <dcterms:created xsi:type="dcterms:W3CDTF">2021-12-01T08:11:48Z</dcterms:created>
  <dcterms:modified xsi:type="dcterms:W3CDTF">2021-12-02T01:38:50Z</dcterms:modified>
</cp:coreProperties>
</file>