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906000" type="A4"/>
  <p:notesSz cx="6797675" cy="99298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B9AE"/>
    <a:srgbClr val="FBB077"/>
    <a:srgbClr val="FFD2CF"/>
    <a:srgbClr val="47C42A"/>
    <a:srgbClr val="FFDE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19" autoAdjust="0"/>
    <p:restoredTop sz="93513" autoAdjust="0"/>
  </p:normalViewPr>
  <p:slideViewPr>
    <p:cSldViewPr>
      <p:cViewPr varScale="1">
        <p:scale>
          <a:sx n="75" d="100"/>
          <a:sy n="75" d="100"/>
        </p:scale>
        <p:origin x="3162" y="7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29AEDB0A-3D02-4C1F-973C-31EFCF796908}" type="datetimeFigureOut">
              <a:rPr lang="ko-KR" altLang="en-US" smtClean="0"/>
              <a:t>2021-10-08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7" rIns="91434" bIns="4571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1" y="4778375"/>
            <a:ext cx="5438775" cy="3910013"/>
          </a:xfrm>
          <a:prstGeom prst="rect">
            <a:avLst/>
          </a:prstGeom>
        </p:spPr>
        <p:txBody>
          <a:bodyPr vert="horz" lIns="91434" tIns="45717" rIns="91434" bIns="45717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1339"/>
            <a:ext cx="2946400" cy="498475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31339"/>
            <a:ext cx="2946400" cy="498475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052A92C6-4A0F-489D-BA6F-25FD265AA4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310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2A92C6-4A0F-489D-BA6F-25FD265AA4C5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6573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7626C-6E33-4F20-8CA9-C4D5503C8E6B}" type="datetimeFigureOut">
              <a:rPr lang="ko-KR" altLang="en-US" smtClean="0"/>
              <a:pPr/>
              <a:t>2021-10-08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03B03-50A9-4CFD-A5A2-2F19E80EB51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7626C-6E33-4F20-8CA9-C4D5503C8E6B}" type="datetimeFigureOut">
              <a:rPr lang="ko-KR" altLang="en-US" smtClean="0"/>
              <a:pPr/>
              <a:t>2021-10-08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03B03-50A9-4CFD-A5A2-2F19E80EB51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7626C-6E33-4F20-8CA9-C4D5503C8E6B}" type="datetimeFigureOut">
              <a:rPr lang="ko-KR" altLang="en-US" smtClean="0"/>
              <a:pPr/>
              <a:t>2021-10-08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03B03-50A9-4CFD-A5A2-2F19E80EB51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7626C-6E33-4F20-8CA9-C4D5503C8E6B}" type="datetimeFigureOut">
              <a:rPr lang="ko-KR" altLang="en-US" smtClean="0"/>
              <a:pPr/>
              <a:t>2021-10-08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03B03-50A9-4CFD-A5A2-2F19E80EB51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7626C-6E33-4F20-8CA9-C4D5503C8E6B}" type="datetimeFigureOut">
              <a:rPr lang="ko-KR" altLang="en-US" smtClean="0"/>
              <a:pPr/>
              <a:t>2021-10-08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03B03-50A9-4CFD-A5A2-2F19E80EB51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7626C-6E33-4F20-8CA9-C4D5503C8E6B}" type="datetimeFigureOut">
              <a:rPr lang="ko-KR" altLang="en-US" smtClean="0"/>
              <a:pPr/>
              <a:t>2021-10-08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03B03-50A9-4CFD-A5A2-2F19E80EB51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7626C-6E33-4F20-8CA9-C4D5503C8E6B}" type="datetimeFigureOut">
              <a:rPr lang="ko-KR" altLang="en-US" smtClean="0"/>
              <a:pPr/>
              <a:t>2021-10-08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03B03-50A9-4CFD-A5A2-2F19E80EB51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7626C-6E33-4F20-8CA9-C4D5503C8E6B}" type="datetimeFigureOut">
              <a:rPr lang="ko-KR" altLang="en-US" smtClean="0"/>
              <a:pPr/>
              <a:t>2021-10-08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03B03-50A9-4CFD-A5A2-2F19E80EB51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7626C-6E33-4F20-8CA9-C4D5503C8E6B}" type="datetimeFigureOut">
              <a:rPr lang="ko-KR" altLang="en-US" smtClean="0"/>
              <a:pPr/>
              <a:t>2021-10-08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03B03-50A9-4CFD-A5A2-2F19E80EB51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7626C-6E33-4F20-8CA9-C4D5503C8E6B}" type="datetimeFigureOut">
              <a:rPr lang="ko-KR" altLang="en-US" smtClean="0"/>
              <a:pPr/>
              <a:t>2021-10-08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03B03-50A9-4CFD-A5A2-2F19E80EB51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7626C-6E33-4F20-8CA9-C4D5503C8E6B}" type="datetimeFigureOut">
              <a:rPr lang="ko-KR" altLang="en-US" smtClean="0"/>
              <a:pPr/>
              <a:t>2021-10-08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03B03-50A9-4CFD-A5A2-2F19E80EB51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7626C-6E33-4F20-8CA9-C4D5503C8E6B}" type="datetimeFigureOut">
              <a:rPr lang="ko-KR" altLang="en-US" smtClean="0"/>
              <a:pPr/>
              <a:t>2021-10-08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03B03-50A9-4CFD-A5A2-2F19E80EB51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389424" y="2072680"/>
            <a:ext cx="2767000" cy="292204"/>
          </a:xfrm>
          <a:prstGeom prst="rect">
            <a:avLst/>
          </a:prstGeom>
          <a:solidFill>
            <a:srgbClr val="FCB9AE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solidFill>
                  <a:schemeClr val="tx1"/>
                </a:solidFill>
              </a:rPr>
              <a:t>인사말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305098" y="9227837"/>
            <a:ext cx="6336704" cy="444807"/>
          </a:xfrm>
          <a:prstGeom prst="rect">
            <a:avLst/>
          </a:prstGeom>
          <a:solidFill>
            <a:srgbClr val="FCB9AE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00" dirty="0">
                <a:solidFill>
                  <a:schemeClr val="tx1"/>
                </a:solidFill>
              </a:rPr>
              <a:t>  </a:t>
            </a:r>
            <a:r>
              <a:rPr lang="ko-KR" altLang="en-US" sz="1000" b="1" dirty="0">
                <a:solidFill>
                  <a:schemeClr val="tx1"/>
                </a:solidFill>
              </a:rPr>
              <a:t>주      소 </a:t>
            </a:r>
            <a:r>
              <a:rPr lang="en-US" altLang="ko-KR" sz="1000" b="1" dirty="0">
                <a:solidFill>
                  <a:schemeClr val="tx1"/>
                </a:solidFill>
              </a:rPr>
              <a:t>: </a:t>
            </a:r>
            <a:r>
              <a:rPr lang="ko-KR" altLang="en-US" sz="1000" b="1" dirty="0">
                <a:solidFill>
                  <a:schemeClr val="tx1"/>
                </a:solidFill>
              </a:rPr>
              <a:t>전라남도 광양시 </a:t>
            </a:r>
            <a:r>
              <a:rPr lang="ko-KR" altLang="en-US" sz="1000" b="1" dirty="0" err="1">
                <a:solidFill>
                  <a:schemeClr val="tx1"/>
                </a:solidFill>
              </a:rPr>
              <a:t>광양읍</a:t>
            </a:r>
            <a:r>
              <a:rPr lang="ko-KR" altLang="en-US" sz="1000" b="1" dirty="0">
                <a:solidFill>
                  <a:schemeClr val="tx1"/>
                </a:solidFill>
              </a:rPr>
              <a:t> </a:t>
            </a:r>
            <a:r>
              <a:rPr lang="ko-KR" altLang="en-US" sz="1000" b="1" dirty="0" err="1" smtClean="0">
                <a:solidFill>
                  <a:schemeClr val="tx1"/>
                </a:solidFill>
              </a:rPr>
              <a:t>읍성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2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길 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12                                        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전화번호 </a:t>
            </a:r>
            <a:r>
              <a:rPr lang="en-US" altLang="ko-KR" sz="1000" b="1" dirty="0">
                <a:solidFill>
                  <a:schemeClr val="tx1"/>
                </a:solidFill>
              </a:rPr>
              <a:t>: 061) 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762-2300</a:t>
            </a:r>
            <a:endParaRPr lang="en-US" altLang="ko-KR" sz="1000" b="1" dirty="0">
              <a:solidFill>
                <a:schemeClr val="tx1"/>
              </a:solidFill>
            </a:endParaRPr>
          </a:p>
          <a:p>
            <a:r>
              <a:rPr lang="ko-KR" altLang="en-US" sz="1000" b="1" dirty="0">
                <a:solidFill>
                  <a:schemeClr val="tx1"/>
                </a:solidFill>
              </a:rPr>
              <a:t>  홈페이지 </a:t>
            </a:r>
            <a:r>
              <a:rPr lang="en-US" altLang="ko-KR" sz="1000" b="1" dirty="0">
                <a:solidFill>
                  <a:schemeClr val="tx1"/>
                </a:solidFill>
              </a:rPr>
              <a:t>: http://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www.maro.or.kr      </a:t>
            </a:r>
            <a:r>
              <a:rPr lang="ko-KR" altLang="en-US" sz="1000" b="1" dirty="0" err="1" smtClean="0">
                <a:solidFill>
                  <a:schemeClr val="tx1"/>
                </a:solidFill>
              </a:rPr>
              <a:t>후원계좌</a:t>
            </a:r>
            <a:r>
              <a:rPr lang="ko-KR" altLang="en-US" sz="1000" b="1" dirty="0" smtClean="0">
                <a:solidFill>
                  <a:schemeClr val="tx1"/>
                </a:solidFill>
              </a:rPr>
              <a:t> </a:t>
            </a:r>
            <a:r>
              <a:rPr lang="en-US" altLang="ko-KR" sz="1000" b="1" dirty="0">
                <a:solidFill>
                  <a:schemeClr val="tx1"/>
                </a:solidFill>
              </a:rPr>
              <a:t>: </a:t>
            </a:r>
            <a:r>
              <a:rPr lang="ko-KR" altLang="en-US" sz="1000" b="1" dirty="0">
                <a:solidFill>
                  <a:schemeClr val="tx1"/>
                </a:solidFill>
              </a:rPr>
              <a:t>농협 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351-1192-4990-93    </a:t>
            </a:r>
            <a:r>
              <a:rPr lang="ko-KR" altLang="en-US" sz="1000" b="1" dirty="0">
                <a:solidFill>
                  <a:schemeClr val="tx1"/>
                </a:solidFill>
              </a:rPr>
              <a:t>팩스 </a:t>
            </a:r>
            <a:r>
              <a:rPr lang="en-US" altLang="ko-KR" sz="1000" b="1" dirty="0">
                <a:solidFill>
                  <a:schemeClr val="tx1"/>
                </a:solidFill>
              </a:rPr>
              <a:t>: 061) </a:t>
            </a:r>
            <a:r>
              <a:rPr lang="en-US" altLang="ko-KR" sz="1000" b="1" dirty="0" smtClean="0">
                <a:solidFill>
                  <a:schemeClr val="tx1"/>
                </a:solidFill>
              </a:rPr>
              <a:t>762-2301</a:t>
            </a: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305098" y="560512"/>
            <a:ext cx="6336704" cy="1440160"/>
          </a:xfrm>
          <a:prstGeom prst="rect">
            <a:avLst/>
          </a:prstGeom>
          <a:solidFill>
            <a:srgbClr val="FCB9AE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298748" y="221842"/>
            <a:ext cx="6336704" cy="948368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2033413" y="810444"/>
            <a:ext cx="323921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700" b="1" dirty="0" err="1" smtClean="0">
                <a:latin typeface="HY목각파임B" pitchFamily="18" charset="-127"/>
                <a:ea typeface="HY목각파임B" pitchFamily="18" charset="-127"/>
              </a:rPr>
              <a:t>마로현노인요양원</a:t>
            </a:r>
            <a:endParaRPr lang="ko-KR" altLang="en-US" sz="2700" b="1" dirty="0">
              <a:latin typeface="HY목각파임B" pitchFamily="18" charset="-127"/>
              <a:ea typeface="HY목각파임B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5229198" y="632520"/>
            <a:ext cx="1224138" cy="1296144"/>
            <a:chOff x="5373216" y="560512"/>
            <a:chExt cx="1368153" cy="1296144"/>
          </a:xfrm>
        </p:grpSpPr>
        <p:sp>
          <p:nvSpPr>
            <p:cNvPr id="14" name="타원 13"/>
            <p:cNvSpPr/>
            <p:nvPr/>
          </p:nvSpPr>
          <p:spPr>
            <a:xfrm>
              <a:off x="5373216" y="560512"/>
              <a:ext cx="1368153" cy="129614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solidFill>
                  <a:schemeClr val="tx1"/>
                </a:solidFill>
                <a:latin typeface="나눔손글씨 펜" pitchFamily="66" charset="-127"/>
                <a:ea typeface="나눔손글씨 펜" pitchFamily="66" charset="-127"/>
              </a:endParaRPr>
            </a:p>
          </p:txBody>
        </p:sp>
        <p:cxnSp>
          <p:nvCxnSpPr>
            <p:cNvPr id="15" name="직선 연결선 14"/>
            <p:cNvCxnSpPr>
              <a:stCxn id="14" idx="2"/>
              <a:endCxn id="14" idx="6"/>
            </p:cNvCxnSpPr>
            <p:nvPr/>
          </p:nvCxnSpPr>
          <p:spPr>
            <a:xfrm>
              <a:off x="5373216" y="1074297"/>
              <a:ext cx="1368152" cy="0"/>
            </a:xfrm>
            <a:prstGeom prst="line">
              <a:avLst/>
            </a:prstGeom>
            <a:ln w="22225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직사각형 22"/>
          <p:cNvSpPr/>
          <p:nvPr/>
        </p:nvSpPr>
        <p:spPr>
          <a:xfrm>
            <a:off x="395138" y="2395177"/>
            <a:ext cx="2759541" cy="2616448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000" b="1" dirty="0">
              <a:solidFill>
                <a:schemeClr val="tx1"/>
              </a:solidFill>
            </a:endParaRPr>
          </a:p>
          <a:p>
            <a:endParaRPr lang="en-US" altLang="ko-KR" sz="1000" b="1" dirty="0">
              <a:solidFill>
                <a:schemeClr val="tx1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360359" y="5097016"/>
            <a:ext cx="2794319" cy="295612"/>
          </a:xfrm>
          <a:prstGeom prst="rect">
            <a:avLst/>
          </a:prstGeom>
          <a:solidFill>
            <a:srgbClr val="FCB9AE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유용한 정보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389424" y="5423390"/>
            <a:ext cx="2772384" cy="3771564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ko-KR" sz="1000" dirty="0">
              <a:solidFill>
                <a:schemeClr val="tx1"/>
              </a:solidFill>
              <a:latin typeface="굴림체"/>
              <a:ea typeface="굴림체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80728" y="9685773"/>
            <a:ext cx="58612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 smtClean="0"/>
              <a:t>* </a:t>
            </a:r>
            <a:r>
              <a:rPr lang="ko-KR" altLang="en-US" sz="800" dirty="0"/>
              <a:t>첨부 </a:t>
            </a:r>
            <a:r>
              <a:rPr lang="en-US" altLang="ko-KR" sz="800" dirty="0"/>
              <a:t>: </a:t>
            </a:r>
            <a:r>
              <a:rPr lang="en-US" altLang="ko-KR" sz="800" dirty="0" smtClean="0"/>
              <a:t>9</a:t>
            </a:r>
            <a:r>
              <a:rPr lang="ko-KR" altLang="en-US" sz="800" dirty="0" smtClean="0"/>
              <a:t>월</a:t>
            </a:r>
            <a:r>
              <a:rPr lang="en-US" altLang="ko-KR" sz="800" dirty="0" smtClean="0"/>
              <a:t> </a:t>
            </a:r>
            <a:r>
              <a:rPr lang="ko-KR" altLang="en-US" sz="800" dirty="0"/>
              <a:t>급여제공기록지</a:t>
            </a:r>
            <a:r>
              <a:rPr lang="en-US" altLang="ko-KR" sz="800" dirty="0" smtClean="0"/>
              <a:t>, </a:t>
            </a:r>
            <a:r>
              <a:rPr lang="ko-KR" altLang="en-US" sz="800" dirty="0" smtClean="0"/>
              <a:t>진료비 영수증</a:t>
            </a:r>
            <a:r>
              <a:rPr lang="en-US" altLang="ko-KR" sz="800" dirty="0" smtClean="0"/>
              <a:t>, </a:t>
            </a:r>
            <a:r>
              <a:rPr lang="ko-KR" altLang="en-US" sz="800" dirty="0" err="1" smtClean="0"/>
              <a:t>장기요양급여비용명세서</a:t>
            </a:r>
            <a:r>
              <a:rPr lang="en-US" altLang="ko-KR" sz="800" dirty="0"/>
              <a:t>, </a:t>
            </a:r>
            <a:r>
              <a:rPr lang="en-US" altLang="ko-KR" sz="800" dirty="0" smtClean="0"/>
              <a:t>10</a:t>
            </a:r>
            <a:r>
              <a:rPr lang="ko-KR" altLang="en-US" sz="800" dirty="0" smtClean="0"/>
              <a:t>월 </a:t>
            </a:r>
            <a:r>
              <a:rPr lang="ko-KR" altLang="en-US" sz="800" dirty="0"/>
              <a:t>프로그램계획서</a:t>
            </a:r>
            <a:r>
              <a:rPr lang="en-US" altLang="ko-KR" sz="800" dirty="0"/>
              <a:t>, </a:t>
            </a:r>
            <a:r>
              <a:rPr lang="ko-KR" altLang="en-US" sz="800" dirty="0" smtClean="0"/>
              <a:t>식단표</a:t>
            </a:r>
            <a:r>
              <a:rPr lang="en-US" altLang="ko-KR" sz="800" dirty="0" smtClean="0"/>
              <a:t>,</a:t>
            </a:r>
            <a:r>
              <a:rPr lang="ko-KR" altLang="en-US" sz="800" dirty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</a:t>
            </a:r>
            <a:r>
              <a:rPr lang="ko-KR" altLang="en-US" sz="8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보호자간담회 안내문</a:t>
            </a:r>
            <a:endParaRPr lang="ko-KR" altLang="en-US" sz="800" dirty="0"/>
          </a:p>
        </p:txBody>
      </p:sp>
      <p:sp>
        <p:nvSpPr>
          <p:cNvPr id="35" name="직사각형 34"/>
          <p:cNvSpPr/>
          <p:nvPr/>
        </p:nvSpPr>
        <p:spPr>
          <a:xfrm>
            <a:off x="3230530" y="6599654"/>
            <a:ext cx="3342514" cy="288032"/>
          </a:xfrm>
          <a:prstGeom prst="rect">
            <a:avLst/>
          </a:prstGeom>
          <a:solidFill>
            <a:srgbClr val="FCB9AE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10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월 </a:t>
            </a:r>
            <a:r>
              <a:rPr lang="ko-KR" altLang="en-US" sz="1600" b="1" dirty="0">
                <a:solidFill>
                  <a:schemeClr val="tx1"/>
                </a:solidFill>
              </a:rPr>
              <a:t>주요 일정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01788" y="776536"/>
            <a:ext cx="100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목각파임B" pitchFamily="18" charset="-127"/>
                <a:ea typeface="HY목각파임B" pitchFamily="18" charset="-127"/>
              </a:rPr>
              <a:t>2021</a:t>
            </a:r>
            <a:r>
              <a:rPr lang="ko-KR" altLang="en-US" sz="1600" dirty="0">
                <a:latin typeface="HY목각파임B" pitchFamily="18" charset="-127"/>
                <a:ea typeface="HY목각파임B" pitchFamily="18" charset="-127"/>
              </a:rPr>
              <a:t>년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85184" y="1140768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dirty="0" smtClean="0">
                <a:latin typeface="HY목각파임B" pitchFamily="18" charset="-127"/>
                <a:ea typeface="HY목각파임B" pitchFamily="18" charset="-127"/>
              </a:rPr>
              <a:t>10</a:t>
            </a:r>
            <a:r>
              <a:rPr lang="ko-KR" altLang="en-US" sz="3600" dirty="0" smtClean="0">
                <a:latin typeface="HY목각파임B" pitchFamily="18" charset="-127"/>
                <a:ea typeface="HY목각파임B" pitchFamily="18" charset="-127"/>
              </a:rPr>
              <a:t>월</a:t>
            </a:r>
            <a:endParaRPr lang="ko-KR" altLang="en-US" sz="3600" dirty="0">
              <a:latin typeface="HY목각파임B" pitchFamily="18" charset="-127"/>
              <a:ea typeface="HY목각파임B" pitchFamily="18" charset="-127"/>
            </a:endParaRPr>
          </a:p>
        </p:txBody>
      </p:sp>
      <p:pic>
        <p:nvPicPr>
          <p:cNvPr id="1027" name="Picture 3" descr="C:\Users\정지은\Desktop\ci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13176" y="128464"/>
            <a:ext cx="1512168" cy="494432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7799" y="685478"/>
            <a:ext cx="1807065" cy="1200133"/>
          </a:xfrm>
          <a:prstGeom prst="rec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  <a:ln cap="rnd">
            <a:solidFill>
              <a:schemeClr val="tx1"/>
            </a:solidFill>
          </a:ln>
        </p:spPr>
      </p:pic>
      <p:sp>
        <p:nvSpPr>
          <p:cNvPr id="41" name="TextBox 40"/>
          <p:cNvSpPr txBox="1"/>
          <p:nvPr/>
        </p:nvSpPr>
        <p:spPr>
          <a:xfrm>
            <a:off x="2056656" y="1222400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>
                <a:latin typeface="HY목각파임B" pitchFamily="18" charset="-127"/>
                <a:ea typeface="HY목각파임B" pitchFamily="18" charset="-127"/>
              </a:rPr>
              <a:t>가족과의 소통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06168" y="2441691"/>
            <a:ext cx="2568919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HY목각파임B" pitchFamily="18" charset="-127"/>
                <a:ea typeface="HY목각파임B" pitchFamily="18" charset="-127"/>
              </a:rPr>
              <a:t>아침</a:t>
            </a:r>
            <a:r>
              <a:rPr lang="en-US" altLang="ko-KR" sz="1400" dirty="0" smtClean="0">
                <a:latin typeface="HY목각파임B" pitchFamily="18" charset="-127"/>
                <a:ea typeface="HY목각파임B" pitchFamily="18" charset="-127"/>
              </a:rPr>
              <a:t>, </a:t>
            </a:r>
            <a:r>
              <a:rPr lang="ko-KR" altLang="en-US" sz="1400" dirty="0" smtClean="0">
                <a:latin typeface="HY목각파임B" pitchFamily="18" charset="-127"/>
                <a:ea typeface="HY목각파임B" pitchFamily="18" charset="-127"/>
              </a:rPr>
              <a:t>저녁으로</a:t>
            </a:r>
            <a:endParaRPr lang="en-US" altLang="ko-KR" sz="1400" dirty="0" smtClean="0">
              <a:latin typeface="HY목각파임B" pitchFamily="18" charset="-127"/>
              <a:ea typeface="HY목각파임B" pitchFamily="18" charset="-127"/>
            </a:endParaRPr>
          </a:p>
          <a:p>
            <a:pPr algn="ctr"/>
            <a:r>
              <a:rPr lang="ko-KR" altLang="en-US" sz="1400" dirty="0" smtClean="0">
                <a:latin typeface="HY목각파임B" pitchFamily="18" charset="-127"/>
                <a:ea typeface="HY목각파임B" pitchFamily="18" charset="-127"/>
              </a:rPr>
              <a:t>날씨가 제법 </a:t>
            </a:r>
            <a:r>
              <a:rPr lang="ko-KR" altLang="en-US" sz="1400" dirty="0" smtClean="0">
                <a:latin typeface="HY목각파임B" pitchFamily="18" charset="-127"/>
                <a:ea typeface="HY목각파임B" pitchFamily="18" charset="-127"/>
              </a:rPr>
              <a:t>차가워지는 </a:t>
            </a:r>
            <a:endParaRPr lang="en-US" altLang="ko-KR" sz="1400" dirty="0" smtClean="0">
              <a:latin typeface="HY목각파임B" pitchFamily="18" charset="-127"/>
              <a:ea typeface="HY목각파임B" pitchFamily="18" charset="-127"/>
            </a:endParaRPr>
          </a:p>
          <a:p>
            <a:pPr algn="ctr"/>
            <a:r>
              <a:rPr lang="ko-KR" altLang="en-US" sz="1400" dirty="0" smtClean="0">
                <a:latin typeface="HY목각파임B" pitchFamily="18" charset="-127"/>
                <a:ea typeface="HY목각파임B" pitchFamily="18" charset="-127"/>
              </a:rPr>
              <a:t>완연한 가을입니다</a:t>
            </a:r>
            <a:r>
              <a:rPr lang="en-US" altLang="ko-KR" sz="1400" dirty="0" smtClean="0">
                <a:latin typeface="HY목각파임B" pitchFamily="18" charset="-127"/>
                <a:ea typeface="HY목각파임B" pitchFamily="18" charset="-127"/>
              </a:rPr>
              <a:t>. </a:t>
            </a:r>
          </a:p>
          <a:p>
            <a:pPr algn="ctr"/>
            <a:r>
              <a:rPr lang="ko-KR" altLang="en-US" sz="1400" dirty="0" smtClean="0">
                <a:latin typeface="HY목각파임B" pitchFamily="18" charset="-127"/>
                <a:ea typeface="HY목각파임B" pitchFamily="18" charset="-127"/>
              </a:rPr>
              <a:t>가을은 높고 푸른 하늘과 </a:t>
            </a:r>
            <a:endParaRPr lang="en-US" altLang="ko-KR" sz="1400" dirty="0" smtClean="0">
              <a:latin typeface="HY목각파임B" pitchFamily="18" charset="-127"/>
              <a:ea typeface="HY목각파임B" pitchFamily="18" charset="-127"/>
            </a:endParaRPr>
          </a:p>
          <a:p>
            <a:pPr algn="ctr"/>
            <a:r>
              <a:rPr lang="ko-KR" altLang="en-US" sz="1400" dirty="0" smtClean="0">
                <a:latin typeface="HY목각파임B" pitchFamily="18" charset="-127"/>
                <a:ea typeface="HY목각파임B" pitchFamily="18" charset="-127"/>
              </a:rPr>
              <a:t>기분 좋은 바람이 있어 </a:t>
            </a:r>
            <a:endParaRPr lang="en-US" altLang="ko-KR" sz="1400" dirty="0" smtClean="0">
              <a:latin typeface="HY목각파임B" pitchFamily="18" charset="-127"/>
              <a:ea typeface="HY목각파임B" pitchFamily="18" charset="-127"/>
            </a:endParaRPr>
          </a:p>
          <a:p>
            <a:pPr algn="ctr"/>
            <a:r>
              <a:rPr lang="ko-KR" altLang="en-US" sz="1400" dirty="0" smtClean="0">
                <a:latin typeface="HY목각파임B" pitchFamily="18" charset="-127"/>
                <a:ea typeface="HY목각파임B" pitchFamily="18" charset="-127"/>
              </a:rPr>
              <a:t>참 아름다운 계절입니다</a:t>
            </a:r>
            <a:r>
              <a:rPr lang="en-US" altLang="ko-KR" sz="1400" dirty="0" smtClean="0">
                <a:latin typeface="HY목각파임B" pitchFamily="18" charset="-127"/>
                <a:ea typeface="HY목각파임B" pitchFamily="18" charset="-127"/>
              </a:rPr>
              <a:t>. </a:t>
            </a:r>
          </a:p>
          <a:p>
            <a:pPr algn="ctr"/>
            <a:r>
              <a:rPr lang="ko-KR" altLang="en-US" sz="1400" dirty="0" smtClean="0">
                <a:latin typeface="HY목각파임B" pitchFamily="18" charset="-127"/>
                <a:ea typeface="HY목각파임B" pitchFamily="18" charset="-127"/>
              </a:rPr>
              <a:t>소중한 가족들과 함께 </a:t>
            </a:r>
            <a:endParaRPr lang="en-US" altLang="ko-KR" sz="1400" dirty="0" smtClean="0">
              <a:latin typeface="HY목각파임B" pitchFamily="18" charset="-127"/>
              <a:ea typeface="HY목각파임B" pitchFamily="18" charset="-127"/>
            </a:endParaRPr>
          </a:p>
          <a:p>
            <a:pPr algn="ctr"/>
            <a:r>
              <a:rPr lang="ko-KR" altLang="en-US" sz="1400" dirty="0" smtClean="0">
                <a:latin typeface="HY목각파임B" pitchFamily="18" charset="-127"/>
                <a:ea typeface="HY목각파임B" pitchFamily="18" charset="-127"/>
              </a:rPr>
              <a:t>가을의 정취를 즐기며 </a:t>
            </a:r>
            <a:endParaRPr lang="en-US" altLang="ko-KR" sz="1400" dirty="0" smtClean="0">
              <a:latin typeface="HY목각파임B" pitchFamily="18" charset="-127"/>
              <a:ea typeface="HY목각파임B" pitchFamily="18" charset="-127"/>
            </a:endParaRPr>
          </a:p>
          <a:p>
            <a:pPr algn="ctr"/>
            <a:r>
              <a:rPr lang="ko-KR" altLang="en-US" sz="1400" dirty="0" smtClean="0">
                <a:latin typeface="HY목각파임B" pitchFamily="18" charset="-127"/>
                <a:ea typeface="HY목각파임B" pitchFamily="18" charset="-127"/>
              </a:rPr>
              <a:t>행복한 </a:t>
            </a:r>
            <a:r>
              <a:rPr lang="en-US" altLang="ko-KR" sz="1400" dirty="0" smtClean="0">
                <a:latin typeface="HY목각파임B" pitchFamily="18" charset="-127"/>
                <a:ea typeface="HY목각파임B" pitchFamily="18" charset="-127"/>
              </a:rPr>
              <a:t>10</a:t>
            </a:r>
            <a:r>
              <a:rPr lang="ko-KR" altLang="en-US" sz="1400" dirty="0" smtClean="0">
                <a:latin typeface="HY목각파임B" pitchFamily="18" charset="-127"/>
                <a:ea typeface="HY목각파임B" pitchFamily="18" charset="-127"/>
              </a:rPr>
              <a:t>월이 되시길</a:t>
            </a:r>
            <a:r>
              <a:rPr lang="en-US" altLang="ko-KR" sz="1400" dirty="0">
                <a:latin typeface="HY목각파임B" pitchFamily="18" charset="-127"/>
                <a:ea typeface="HY목각파임B" pitchFamily="18" charset="-127"/>
              </a:rPr>
              <a:t> </a:t>
            </a:r>
            <a:endParaRPr lang="en-US" altLang="ko-KR" sz="1400" dirty="0" smtClean="0">
              <a:latin typeface="HY목각파임B" pitchFamily="18" charset="-127"/>
              <a:ea typeface="HY목각파임B" pitchFamily="18" charset="-127"/>
            </a:endParaRPr>
          </a:p>
          <a:p>
            <a:pPr algn="ctr"/>
            <a:r>
              <a:rPr lang="ko-KR" altLang="en-US" sz="1400" dirty="0" smtClean="0">
                <a:latin typeface="HY목각파임B" pitchFamily="18" charset="-127"/>
                <a:ea typeface="HY목각파임B" pitchFamily="18" charset="-127"/>
              </a:rPr>
              <a:t>바랍니다</a:t>
            </a:r>
            <a:r>
              <a:rPr lang="en-US" altLang="ko-KR" sz="1400" dirty="0" smtClean="0">
                <a:latin typeface="HY목각파임B" pitchFamily="18" charset="-127"/>
                <a:ea typeface="HY목각파임B" pitchFamily="18" charset="-127"/>
              </a:rPr>
              <a:t>.</a:t>
            </a:r>
          </a:p>
          <a:p>
            <a:pPr algn="ctr"/>
            <a:endParaRPr lang="en-US" altLang="ko-KR" sz="600" dirty="0" smtClean="0">
              <a:latin typeface="HY목각파임B" pitchFamily="18" charset="-127"/>
              <a:ea typeface="HY목각파임B" pitchFamily="18" charset="-127"/>
            </a:endParaRPr>
          </a:p>
          <a:p>
            <a:pPr algn="ctr"/>
            <a:r>
              <a:rPr lang="ko-KR" altLang="en-US" sz="1400" dirty="0" smtClean="0">
                <a:latin typeface="HY목각파임B" pitchFamily="18" charset="-127"/>
                <a:ea typeface="HY목각파임B" pitchFamily="18" charset="-127"/>
              </a:rPr>
              <a:t>이혜원 </a:t>
            </a:r>
            <a:r>
              <a:rPr lang="ko-KR" altLang="en-US" sz="1400" dirty="0">
                <a:latin typeface="HY목각파임B" pitchFamily="18" charset="-127"/>
                <a:ea typeface="HY목각파임B" pitchFamily="18" charset="-127"/>
              </a:rPr>
              <a:t>원장 올림</a:t>
            </a:r>
            <a:endParaRPr lang="en-US" altLang="ko-KR" sz="1400" dirty="0"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266698" y="4966236"/>
            <a:ext cx="1584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화투놀이</a:t>
            </a:r>
            <a:endParaRPr lang="ko-KR" altLang="en-US" sz="10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3250126" y="2072680"/>
            <a:ext cx="3309901" cy="288032"/>
          </a:xfrm>
          <a:prstGeom prst="rect">
            <a:avLst/>
          </a:prstGeom>
          <a:solidFill>
            <a:srgbClr val="FCB9AE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smtClean="0">
                <a:solidFill>
                  <a:schemeClr val="tx1"/>
                </a:solidFill>
              </a:rPr>
              <a:t>9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월 프로그램 및 행사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AD839EE6-AB03-48C2-A565-484F8A51B0AA}"/>
              </a:ext>
            </a:extLst>
          </p:cNvPr>
          <p:cNvSpPr/>
          <p:nvPr/>
        </p:nvSpPr>
        <p:spPr>
          <a:xfrm>
            <a:off x="3238490" y="6927976"/>
            <a:ext cx="3334554" cy="226910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050" dirty="0">
              <a:solidFill>
                <a:schemeClr val="tx1"/>
              </a:solidFill>
              <a:latin typeface="굴림체"/>
              <a:ea typeface="굴림체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6712255-6116-4413-A436-B0AADB1E863D}"/>
              </a:ext>
            </a:extLst>
          </p:cNvPr>
          <p:cNvSpPr txBox="1"/>
          <p:nvPr/>
        </p:nvSpPr>
        <p:spPr>
          <a:xfrm>
            <a:off x="3244440" y="6868514"/>
            <a:ext cx="3315587" cy="2377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1100" dirty="0">
                <a:solidFill>
                  <a:schemeClr val="tx1"/>
                </a:solidFill>
                <a:ea typeface="나눔스퀘어_ac" panose="020B0600000101010101" pitchFamily="50" charset="-127"/>
              </a:rPr>
              <a:t>월 </a:t>
            </a:r>
            <a:r>
              <a:rPr lang="en-US" altLang="ko-KR" sz="1100" dirty="0">
                <a:ea typeface="나눔스퀘어_ac" panose="020B0600000101010101" pitchFamily="50" charset="-127"/>
              </a:rPr>
              <a:t>1</a:t>
            </a:r>
            <a:r>
              <a:rPr lang="ko-KR" altLang="en-US" sz="1100" dirty="0" smtClean="0">
                <a:solidFill>
                  <a:schemeClr val="tx1"/>
                </a:solidFill>
                <a:ea typeface="나눔스퀘어_ac" panose="020B0600000101010101" pitchFamily="50" charset="-127"/>
              </a:rPr>
              <a:t>회 </a:t>
            </a:r>
            <a:r>
              <a:rPr lang="ko-KR" altLang="en-US" sz="1100" dirty="0">
                <a:solidFill>
                  <a:schemeClr val="tx1"/>
                </a:solidFill>
                <a:ea typeface="나눔스퀘어_ac" panose="020B0600000101010101" pitchFamily="50" charset="-127"/>
              </a:rPr>
              <a:t>사회적응 </a:t>
            </a:r>
            <a:r>
              <a:rPr lang="ko-KR" altLang="en-US" sz="1100" dirty="0" smtClean="0">
                <a:solidFill>
                  <a:schemeClr val="tx1"/>
                </a:solidFill>
                <a:ea typeface="나눔스퀘어_ac" panose="020B0600000101010101" pitchFamily="50" charset="-127"/>
              </a:rPr>
              <a:t>프로그램</a:t>
            </a:r>
            <a:endParaRPr lang="en-US" altLang="ko-KR" sz="1100" dirty="0" smtClean="0">
              <a:solidFill>
                <a:schemeClr val="tx1"/>
              </a:solidFill>
              <a:ea typeface="나눔스퀘어_ac" panose="020B0600000101010101" pitchFamily="50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1100" dirty="0">
                <a:ea typeface="나눔스퀘어_ac" panose="020B0600000101010101" pitchFamily="50" charset="-127"/>
              </a:rPr>
              <a:t>월 </a:t>
            </a:r>
            <a:r>
              <a:rPr lang="en-US" altLang="ko-KR" sz="1100" dirty="0">
                <a:ea typeface="나눔스퀘어_ac" panose="020B0600000101010101" pitchFamily="50" charset="-127"/>
              </a:rPr>
              <a:t>2</a:t>
            </a:r>
            <a:r>
              <a:rPr lang="ko-KR" altLang="en-US" sz="1100" dirty="0">
                <a:ea typeface="나눔스퀘어_ac" panose="020B0600000101010101" pitchFamily="50" charset="-127"/>
              </a:rPr>
              <a:t>회 전 직원 대상 코로나</a:t>
            </a:r>
            <a:r>
              <a:rPr lang="en-US" altLang="ko-KR" sz="1100" dirty="0">
                <a:ea typeface="나눔스퀘어_ac" panose="020B0600000101010101" pitchFamily="50" charset="-127"/>
              </a:rPr>
              <a:t>19 </a:t>
            </a:r>
            <a:r>
              <a:rPr lang="ko-KR" altLang="en-US" sz="1100" dirty="0">
                <a:ea typeface="나눔스퀘어_ac" panose="020B0600000101010101" pitchFamily="50" charset="-127"/>
              </a:rPr>
              <a:t>선제 </a:t>
            </a:r>
            <a:r>
              <a:rPr lang="ko-KR" altLang="en-US" sz="1100" dirty="0" smtClean="0">
                <a:ea typeface="나눔스퀘어_ac" panose="020B0600000101010101" pitchFamily="50" charset="-127"/>
              </a:rPr>
              <a:t>검사</a:t>
            </a:r>
            <a:endParaRPr lang="en-US" altLang="ko-KR" sz="1100" dirty="0">
              <a:solidFill>
                <a:schemeClr val="tx1"/>
              </a:solidFill>
              <a:ea typeface="나눔스퀘어_ac" panose="020B0600000101010101" pitchFamily="50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1100" dirty="0">
                <a:solidFill>
                  <a:schemeClr val="tx1"/>
                </a:solidFill>
                <a:ea typeface="나눔스퀘어_ac" panose="020B0600000101010101" pitchFamily="50" charset="-127"/>
              </a:rPr>
              <a:t>주 </a:t>
            </a:r>
            <a:r>
              <a:rPr lang="en-US" altLang="ko-KR" sz="1100" dirty="0">
                <a:solidFill>
                  <a:schemeClr val="tx1"/>
                </a:solidFill>
                <a:ea typeface="나눔스퀘어_ac" panose="020B0600000101010101" pitchFamily="50" charset="-127"/>
              </a:rPr>
              <a:t>5</a:t>
            </a:r>
            <a:r>
              <a:rPr lang="ko-KR" altLang="en-US" sz="1100" dirty="0">
                <a:solidFill>
                  <a:schemeClr val="tx1"/>
                </a:solidFill>
                <a:ea typeface="나눔스퀘어_ac" panose="020B0600000101010101" pitchFamily="50" charset="-127"/>
              </a:rPr>
              <a:t>회 치매예방 및 여가생활 프로그램</a:t>
            </a:r>
            <a:endParaRPr lang="en-US" altLang="ko-KR" sz="1100" dirty="0">
              <a:solidFill>
                <a:schemeClr val="tx1"/>
              </a:solidFill>
              <a:ea typeface="나눔스퀘어_ac" panose="020B0600000101010101" pitchFamily="50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1100" dirty="0">
                <a:solidFill>
                  <a:schemeClr val="tx1"/>
                </a:solidFill>
                <a:ea typeface="나눔스퀘어_ac" panose="020B0600000101010101" pitchFamily="50" charset="-127"/>
              </a:rPr>
              <a:t>주 </a:t>
            </a:r>
            <a:r>
              <a:rPr lang="en-US" altLang="ko-KR" sz="1100" dirty="0">
                <a:solidFill>
                  <a:schemeClr val="tx1"/>
                </a:solidFill>
                <a:ea typeface="나눔스퀘어_ac" panose="020B0600000101010101" pitchFamily="50" charset="-127"/>
              </a:rPr>
              <a:t>1</a:t>
            </a:r>
            <a:r>
              <a:rPr lang="ko-KR" altLang="en-US" sz="1100" dirty="0">
                <a:solidFill>
                  <a:schemeClr val="tx1"/>
                </a:solidFill>
                <a:ea typeface="나눔스퀘어_ac" panose="020B0600000101010101" pitchFamily="50" charset="-127"/>
              </a:rPr>
              <a:t>회 시설 내</a:t>
            </a:r>
            <a:r>
              <a:rPr lang="en-US" altLang="ko-KR" sz="1100" dirty="0">
                <a:solidFill>
                  <a:schemeClr val="tx1"/>
                </a:solidFill>
                <a:ea typeface="나눔스퀘어_ac" panose="020B0600000101010101" pitchFamily="50" charset="-127"/>
              </a:rPr>
              <a:t>·</a:t>
            </a:r>
            <a:r>
              <a:rPr lang="ko-KR" altLang="en-US" sz="1100" dirty="0">
                <a:solidFill>
                  <a:schemeClr val="tx1"/>
                </a:solidFill>
                <a:ea typeface="나눔스퀘어_ac" panose="020B0600000101010101" pitchFamily="50" charset="-127"/>
              </a:rPr>
              <a:t>외부 방역 및 일 </a:t>
            </a:r>
            <a:r>
              <a:rPr lang="en-US" altLang="ko-KR" sz="1100" dirty="0">
                <a:solidFill>
                  <a:schemeClr val="tx1"/>
                </a:solidFill>
                <a:ea typeface="나눔스퀘어_ac" panose="020B0600000101010101" pitchFamily="50" charset="-127"/>
              </a:rPr>
              <a:t>1</a:t>
            </a:r>
            <a:r>
              <a:rPr lang="ko-KR" altLang="en-US" sz="1100" dirty="0">
                <a:solidFill>
                  <a:schemeClr val="tx1"/>
                </a:solidFill>
                <a:ea typeface="나눔스퀘어_ac" panose="020B0600000101010101" pitchFamily="50" charset="-127"/>
              </a:rPr>
              <a:t>회 부분소독</a:t>
            </a:r>
            <a:endParaRPr lang="en-US" altLang="ko-KR" sz="1100" dirty="0">
              <a:solidFill>
                <a:schemeClr val="tx1"/>
              </a:solidFill>
              <a:ea typeface="나눔스퀘어_ac" panose="020B0600000101010101" pitchFamily="50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1100" dirty="0" err="1" smtClean="0">
                <a:ea typeface="나눔스퀘어_ac" panose="020B0600000101010101" pitchFamily="50" charset="-127"/>
              </a:rPr>
              <a:t>계약의사</a:t>
            </a:r>
            <a:r>
              <a:rPr lang="ko-KR" altLang="en-US" sz="1100" dirty="0" smtClean="0">
                <a:ea typeface="나눔스퀘어_ac" panose="020B0600000101010101" pitchFamily="50" charset="-127"/>
              </a:rPr>
              <a:t> </a:t>
            </a:r>
            <a:r>
              <a:rPr lang="ko-KR" altLang="en-US" sz="1100" dirty="0" err="1" smtClean="0">
                <a:ea typeface="나눔스퀘어_ac" panose="020B0600000101010101" pitchFamily="50" charset="-127"/>
              </a:rPr>
              <a:t>방문진료</a:t>
            </a:r>
            <a:r>
              <a:rPr lang="en-US" altLang="ko-KR" sz="1100" dirty="0" smtClean="0">
                <a:ea typeface="나눔스퀘어_ac" panose="020B0600000101010101" pitchFamily="50" charset="-127"/>
              </a:rPr>
              <a:t>(10/12, 10/26)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1100" dirty="0" smtClean="0">
                <a:ea typeface="나눔스퀘어_ac" panose="020B0600000101010101" pitchFamily="50" charset="-127"/>
              </a:rPr>
              <a:t>하반기 소방 안전교육</a:t>
            </a:r>
            <a:r>
              <a:rPr lang="en-US" altLang="ko-KR" sz="1100" dirty="0" smtClean="0">
                <a:ea typeface="나눔스퀘어_ac" panose="020B0600000101010101" pitchFamily="50" charset="-127"/>
              </a:rPr>
              <a:t>(10/14)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ko-KR" sz="1100" dirty="0" smtClean="0">
                <a:ea typeface="나눔스퀘어_ac" panose="020B0600000101010101" pitchFamily="50" charset="-127"/>
              </a:rPr>
              <a:t>4</a:t>
            </a:r>
            <a:r>
              <a:rPr lang="ko-KR" altLang="en-US" sz="1100" dirty="0">
                <a:ea typeface="나눔스퀘어_ac" panose="020B0600000101010101" pitchFamily="50" charset="-127"/>
              </a:rPr>
              <a:t>분기 노인학대 예방교육</a:t>
            </a:r>
            <a:r>
              <a:rPr lang="en-US" altLang="ko-KR" sz="1100" dirty="0">
                <a:ea typeface="나눔스퀘어_ac" panose="020B0600000101010101" pitchFamily="50" charset="-127"/>
              </a:rPr>
              <a:t>(10/19</a:t>
            </a:r>
            <a:r>
              <a:rPr lang="en-US" altLang="ko-KR" sz="1100" dirty="0" smtClean="0">
                <a:ea typeface="나눔스퀘어_ac" panose="020B0600000101010101" pitchFamily="50" charset="-127"/>
              </a:rPr>
              <a:t>)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1100" dirty="0" smtClean="0">
                <a:ea typeface="나눔스퀘어_ac" panose="020B0600000101010101" pitchFamily="50" charset="-127"/>
              </a:rPr>
              <a:t>하반기 보호자 간담회</a:t>
            </a:r>
            <a:r>
              <a:rPr lang="en-US" altLang="ko-KR" sz="1100" dirty="0" smtClean="0">
                <a:ea typeface="나눔스퀘어_ac" panose="020B0600000101010101" pitchFamily="50" charset="-127"/>
              </a:rPr>
              <a:t>(10/27)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1100" dirty="0" smtClean="0">
                <a:ea typeface="나눔스퀘어_ac" panose="020B0600000101010101" pitchFamily="50" charset="-127"/>
              </a:rPr>
              <a:t>독감예방접종</a:t>
            </a:r>
            <a:r>
              <a:rPr lang="en-US" altLang="ko-KR" sz="1100" dirty="0" smtClean="0">
                <a:ea typeface="나눔스퀘어_ac" panose="020B0600000101010101" pitchFamily="50" charset="-127"/>
              </a:rPr>
              <a:t>(10</a:t>
            </a:r>
            <a:r>
              <a:rPr lang="ko-KR" altLang="en-US" sz="1100" dirty="0" smtClean="0">
                <a:ea typeface="나눔스퀘어_ac" panose="020B0600000101010101" pitchFamily="50" charset="-127"/>
              </a:rPr>
              <a:t>월 중 예정</a:t>
            </a:r>
            <a:r>
              <a:rPr lang="en-US" altLang="ko-KR" sz="1100" dirty="0" smtClean="0">
                <a:ea typeface="나눔스퀘어_ac" panose="020B0600000101010101" pitchFamily="50" charset="-127"/>
              </a:rPr>
              <a:t>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F083302-5BA9-4CAF-9C72-6D046AEB8DF0}"/>
              </a:ext>
            </a:extLst>
          </p:cNvPr>
          <p:cNvSpPr txBox="1"/>
          <p:nvPr/>
        </p:nvSpPr>
        <p:spPr>
          <a:xfrm>
            <a:off x="4893101" y="3555678"/>
            <a:ext cx="1584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탑 쌓기 놀이</a:t>
            </a:r>
            <a:endParaRPr lang="ko-KR" altLang="en-US" sz="10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49BDB9D-4D26-4389-9AB6-7B1A34F90632}"/>
              </a:ext>
            </a:extLst>
          </p:cNvPr>
          <p:cNvSpPr txBox="1"/>
          <p:nvPr/>
        </p:nvSpPr>
        <p:spPr>
          <a:xfrm>
            <a:off x="4808366" y="6375748"/>
            <a:ext cx="18125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콩고르기</a:t>
            </a:r>
            <a:endParaRPr lang="ko-KR" altLang="en-US" sz="10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0359" y="5451143"/>
            <a:ext cx="23580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Bauhaus 93" panose="04030905020B02020C02" pitchFamily="82" charset="0"/>
              </a:rPr>
              <a:t>*</a:t>
            </a:r>
            <a:r>
              <a:rPr lang="ko-KR" altLang="en-US" sz="1400" u="sng" dirty="0" smtClean="0">
                <a:latin typeface="+mn-ea"/>
              </a:rPr>
              <a:t>치매 예방 손가락 운동</a:t>
            </a:r>
            <a:r>
              <a:rPr lang="ko-KR" altLang="en-US" sz="1400" dirty="0" smtClean="0">
                <a:latin typeface="Bauhaus 93" panose="04030905020B02020C02" pitchFamily="82" charset="0"/>
              </a:rPr>
              <a:t> </a:t>
            </a:r>
            <a:r>
              <a:rPr lang="ko-KR" altLang="en-US" sz="1400" dirty="0">
                <a:latin typeface="Bauhaus 93" panose="04030905020B02020C02" pitchFamily="82" charset="0"/>
              </a:rPr>
              <a:t>*</a:t>
            </a:r>
            <a:endParaRPr lang="ko-KR" altLang="en-US" sz="1400" dirty="0">
              <a:latin typeface="+mn-ea"/>
            </a:endParaRPr>
          </a:p>
        </p:txBody>
      </p:sp>
      <p:pic>
        <p:nvPicPr>
          <p:cNvPr id="7" name="그림 6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848" y="2404145"/>
            <a:ext cx="1620000" cy="1188000"/>
          </a:xfrm>
          <a:prstGeom prst="rect">
            <a:avLst/>
          </a:prstGeom>
        </p:spPr>
      </p:pic>
      <p:pic>
        <p:nvPicPr>
          <p:cNvPr id="8" name="그림 7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119" y="3799548"/>
            <a:ext cx="1620000" cy="1188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961548" y="4956711"/>
            <a:ext cx="1584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송편빚기</a:t>
            </a:r>
            <a:endParaRPr lang="ko-KR" altLang="en-US" sz="10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238490" y="6366265"/>
            <a:ext cx="1584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생신잔치</a:t>
            </a:r>
            <a:r>
              <a:rPr lang="ko-KR" altLang="en-US" sz="10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및 </a:t>
            </a:r>
            <a:r>
              <a:rPr lang="ko-KR" altLang="en-US" sz="1000" dirty="0" err="1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명절행사</a:t>
            </a:r>
            <a:endParaRPr lang="ko-KR" altLang="en-US" sz="10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pic>
        <p:nvPicPr>
          <p:cNvPr id="18" name="그림 17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917" y="2399493"/>
            <a:ext cx="1620000" cy="118800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3281586" y="3546838"/>
            <a:ext cx="1584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풍선배구</a:t>
            </a:r>
            <a:endParaRPr lang="ko-KR" altLang="en-US" sz="10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pic>
        <p:nvPicPr>
          <p:cNvPr id="19" name="그림 18"/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826" y="5210663"/>
            <a:ext cx="1620000" cy="1188000"/>
          </a:xfrm>
          <a:prstGeom prst="rect">
            <a:avLst/>
          </a:prstGeom>
        </p:spPr>
      </p:pic>
      <p:pic>
        <p:nvPicPr>
          <p:cNvPr id="20" name="그림 19"/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199" y="5199950"/>
            <a:ext cx="1620000" cy="1224000"/>
          </a:xfrm>
          <a:prstGeom prst="rect">
            <a:avLst/>
          </a:prstGeom>
        </p:spPr>
      </p:pic>
      <p:pic>
        <p:nvPicPr>
          <p:cNvPr id="21" name="그림 20"/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015" y="3789098"/>
            <a:ext cx="1620000" cy="1224000"/>
          </a:xfrm>
          <a:prstGeom prst="rect">
            <a:avLst/>
          </a:prstGeom>
        </p:spPr>
      </p:pic>
      <p:pic>
        <p:nvPicPr>
          <p:cNvPr id="46" name="그림 45"/>
          <p:cNvPicPr>
            <a:picLocks noChangeAspect="1"/>
          </p:cNvPicPr>
          <p:nvPr/>
        </p:nvPicPr>
        <p:blipFill rotWithShape="1">
          <a:blip r:embed="rId11"/>
          <a:srcRect l="33069" t="43563" r="51703" b="50852"/>
          <a:stretch/>
        </p:blipFill>
        <p:spPr>
          <a:xfrm>
            <a:off x="416486" y="5774680"/>
            <a:ext cx="2436450" cy="502654"/>
          </a:xfrm>
          <a:prstGeom prst="rect">
            <a:avLst/>
          </a:prstGeom>
        </p:spPr>
      </p:pic>
      <p:pic>
        <p:nvPicPr>
          <p:cNvPr id="48" name="그림 47"/>
          <p:cNvPicPr>
            <a:picLocks noChangeAspect="1"/>
          </p:cNvPicPr>
          <p:nvPr/>
        </p:nvPicPr>
        <p:blipFill rotWithShape="1">
          <a:blip r:embed="rId11"/>
          <a:srcRect l="50361" t="54287" r="34251" b="29001"/>
          <a:stretch/>
        </p:blipFill>
        <p:spPr>
          <a:xfrm>
            <a:off x="468164" y="7955784"/>
            <a:ext cx="2278173" cy="1193376"/>
          </a:xfrm>
          <a:prstGeom prst="rect">
            <a:avLst/>
          </a:prstGeom>
        </p:spPr>
      </p:pic>
      <p:pic>
        <p:nvPicPr>
          <p:cNvPr id="49" name="그림 48"/>
          <p:cNvPicPr>
            <a:picLocks noChangeAspect="1"/>
          </p:cNvPicPr>
          <p:nvPr/>
        </p:nvPicPr>
        <p:blipFill rotWithShape="1">
          <a:blip r:embed="rId11"/>
          <a:srcRect l="33069" t="55420" r="51678" b="32500"/>
          <a:stretch/>
        </p:blipFill>
        <p:spPr>
          <a:xfrm>
            <a:off x="412489" y="6258958"/>
            <a:ext cx="2440447" cy="858618"/>
          </a:xfrm>
          <a:prstGeom prst="rect">
            <a:avLst/>
          </a:prstGeom>
        </p:spPr>
      </p:pic>
      <p:pic>
        <p:nvPicPr>
          <p:cNvPr id="52" name="그림 51"/>
          <p:cNvPicPr>
            <a:picLocks noChangeAspect="1"/>
          </p:cNvPicPr>
          <p:nvPr/>
        </p:nvPicPr>
        <p:blipFill rotWithShape="1">
          <a:blip r:embed="rId11"/>
          <a:srcRect l="49212" t="43000" r="34251" b="48514"/>
          <a:stretch/>
        </p:blipFill>
        <p:spPr>
          <a:xfrm>
            <a:off x="422836" y="7186265"/>
            <a:ext cx="2609155" cy="77413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60000"/>
            <a:lumOff val="40000"/>
            <a:alpha val="87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5818</TotalTime>
  <Words>191</Words>
  <Application>Microsoft Office PowerPoint</Application>
  <PresentationFormat>A4 용지(210x297mm)</PresentationFormat>
  <Paragraphs>40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0" baseType="lpstr">
      <vt:lpstr>HY목각파임B</vt:lpstr>
      <vt:lpstr>굴림체</vt:lpstr>
      <vt:lpstr>나눔손글씨 펜</vt:lpstr>
      <vt:lpstr>나눔스퀘어_ac</vt:lpstr>
      <vt:lpstr>맑은 고딕</vt:lpstr>
      <vt:lpstr>Arial</vt:lpstr>
      <vt:lpstr>Bauhaus 93</vt:lpstr>
      <vt:lpstr>Wingdings</vt:lpstr>
      <vt:lpstr>Office 테마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Registered User</dc:creator>
  <cp:lastModifiedBy>user1</cp:lastModifiedBy>
  <cp:revision>396</cp:revision>
  <cp:lastPrinted>2021-10-08T02:46:03Z</cp:lastPrinted>
  <dcterms:created xsi:type="dcterms:W3CDTF">2015-04-20T06:21:43Z</dcterms:created>
  <dcterms:modified xsi:type="dcterms:W3CDTF">2021-10-08T02:47:52Z</dcterms:modified>
</cp:coreProperties>
</file>