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80" r:id="rId12"/>
    <p:sldId id="266" r:id="rId13"/>
    <p:sldId id="267" r:id="rId14"/>
    <p:sldId id="293" r:id="rId15"/>
    <p:sldId id="268" r:id="rId16"/>
    <p:sldId id="294" r:id="rId17"/>
    <p:sldId id="269" r:id="rId18"/>
    <p:sldId id="295" r:id="rId19"/>
    <p:sldId id="270" r:id="rId20"/>
    <p:sldId id="296" r:id="rId21"/>
    <p:sldId id="271" r:id="rId22"/>
    <p:sldId id="297" r:id="rId23"/>
    <p:sldId id="272" r:id="rId24"/>
    <p:sldId id="298" r:id="rId25"/>
    <p:sldId id="277" r:id="rId26"/>
    <p:sldId id="278" r:id="rId27"/>
    <p:sldId id="279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74" r:id="rId38"/>
    <p:sldId id="290" r:id="rId39"/>
    <p:sldId id="275" r:id="rId40"/>
    <p:sldId id="276" r:id="rId41"/>
    <p:sldId id="273" r:id="rId42"/>
    <p:sldId id="291" r:id="rId43"/>
    <p:sldId id="292" r:id="rId44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FBADA-1301-49A3-9628-88F7F87E0F75}" type="datetimeFigureOut">
              <a:rPr lang="ko-KR" altLang="en-US" smtClean="0"/>
              <a:t>2021-07-28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CBB49-6BC4-46A2-B74F-A3D6E2B6081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4478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CBB49-6BC4-46A2-B74F-A3D6E2B60818}" type="slidenum">
              <a:rPr lang="ko-KR" altLang="en-US" smtClean="0"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E55F-DB84-4753-920C-EB80305395C6}" type="datetimeFigureOut">
              <a:rPr lang="ko-KR" altLang="en-US" smtClean="0"/>
              <a:t>2021-07-28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A1E48-34CE-4271-89D3-F7013868DC1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E55F-DB84-4753-920C-EB80305395C6}" type="datetimeFigureOut">
              <a:rPr lang="ko-KR" altLang="en-US" smtClean="0"/>
              <a:t>2021-07-28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A1E48-34CE-4271-89D3-F7013868DC1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E55F-DB84-4753-920C-EB80305395C6}" type="datetimeFigureOut">
              <a:rPr lang="ko-KR" altLang="en-US" smtClean="0"/>
              <a:t>2021-07-28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A1E48-34CE-4271-89D3-F7013868DC1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E55F-DB84-4753-920C-EB80305395C6}" type="datetimeFigureOut">
              <a:rPr lang="ko-KR" altLang="en-US" smtClean="0"/>
              <a:t>2021-07-28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A1E48-34CE-4271-89D3-F7013868DC1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E55F-DB84-4753-920C-EB80305395C6}" type="datetimeFigureOut">
              <a:rPr lang="ko-KR" altLang="en-US" smtClean="0"/>
              <a:t>2021-07-28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A1E48-34CE-4271-89D3-F7013868DC1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E55F-DB84-4753-920C-EB80305395C6}" type="datetimeFigureOut">
              <a:rPr lang="ko-KR" altLang="en-US" smtClean="0"/>
              <a:t>2021-07-28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A1E48-34CE-4271-89D3-F7013868DC1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E55F-DB84-4753-920C-EB80305395C6}" type="datetimeFigureOut">
              <a:rPr lang="ko-KR" altLang="en-US" smtClean="0"/>
              <a:t>2021-07-28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A1E48-34CE-4271-89D3-F7013868DC1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E55F-DB84-4753-920C-EB80305395C6}" type="datetimeFigureOut">
              <a:rPr lang="ko-KR" altLang="en-US" smtClean="0"/>
              <a:t>2021-07-28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A1E48-34CE-4271-89D3-F7013868DC1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E55F-DB84-4753-920C-EB80305395C6}" type="datetimeFigureOut">
              <a:rPr lang="ko-KR" altLang="en-US" smtClean="0"/>
              <a:t>2021-07-28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A1E48-34CE-4271-89D3-F7013868DC1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E55F-DB84-4753-920C-EB80305395C6}" type="datetimeFigureOut">
              <a:rPr lang="ko-KR" altLang="en-US" smtClean="0"/>
              <a:t>2021-07-28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A1E48-34CE-4271-89D3-F7013868DC1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2E55F-DB84-4753-920C-EB80305395C6}" type="datetimeFigureOut">
              <a:rPr lang="ko-KR" altLang="en-US" smtClean="0"/>
              <a:t>2021-07-28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A1E48-34CE-4271-89D3-F7013868DC1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2E55F-DB84-4753-920C-EB80305395C6}" type="datetimeFigureOut">
              <a:rPr lang="ko-KR" altLang="en-US" smtClean="0"/>
              <a:t>2021-07-28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A1E48-34CE-4271-89D3-F7013868DC15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240940144" descr="EMB00001a58140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760"/>
            <a:ext cx="5143536" cy="3857628"/>
          </a:xfrm>
          <a:prstGeom prst="rect">
            <a:avLst/>
          </a:prstGeom>
          <a:noFill/>
        </p:spPr>
      </p:pic>
      <p:sp>
        <p:nvSpPr>
          <p:cNvPr id="7" name="직사각형 6"/>
          <p:cNvSpPr/>
          <p:nvPr/>
        </p:nvSpPr>
        <p:spPr>
          <a:xfrm>
            <a:off x="71438" y="5432369"/>
            <a:ext cx="535781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-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노인의 목소리를 들어요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, 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우리의 희망을 들어요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dirty="0">
              <a:latin typeface="HY견명조" pitchFamily="18" charset="-127"/>
              <a:ea typeface="HY견명조" pitchFamily="18" charset="-127"/>
            </a:endParaRPr>
          </a:p>
          <a:p>
            <a:pPr fontAlgn="base" latinLnBrk="0"/>
            <a:endParaRPr lang="en-US" altLang="ko-KR" sz="800" dirty="0">
              <a:latin typeface="HY견명조" pitchFamily="18" charset="-127"/>
              <a:ea typeface="HY견명조" pitchFamily="18" charset="-127"/>
            </a:endParaRPr>
          </a:p>
          <a:p>
            <a:pPr fontAlgn="base" latinLnBrk="0"/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‘나비새김’의 나비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노인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)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를 따뜻한 빛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(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희망</a:t>
            </a:r>
            <a:r>
              <a:rPr lang="en-US" altLang="ko-KR" dirty="0">
                <a:latin typeface="HY견명조" pitchFamily="18" charset="-127"/>
                <a:ea typeface="HY견명조" pitchFamily="18" charset="-127"/>
              </a:rPr>
              <a:t>)</a:t>
            </a:r>
            <a:r>
              <a:rPr lang="ko-KR" altLang="en-US" dirty="0">
                <a:latin typeface="HY견명조" pitchFamily="18" charset="-127"/>
                <a:ea typeface="HY견명조" pitchFamily="18" charset="-127"/>
              </a:rPr>
              <a:t>을 가진 우리의 두 손으로 학대받는 노인들을 찾아 보호하고 도움을 주겠다는 의지를 표현한 사진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0" y="142852"/>
            <a:ext cx="919033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6000" b="1" dirty="0">
                <a:solidFill>
                  <a:srgbClr val="FF0000"/>
                </a:solidFill>
              </a:rPr>
              <a:t>노인인권 및 </a:t>
            </a:r>
            <a:r>
              <a:rPr lang="ko-KR" altLang="en-US" sz="6000" b="1" dirty="0">
                <a:solidFill>
                  <a:srgbClr val="0070C0"/>
                </a:solidFill>
              </a:rPr>
              <a:t>학대예방교육</a:t>
            </a:r>
            <a:endParaRPr lang="ko-KR" altLang="en-US" sz="6000" dirty="0">
              <a:solidFill>
                <a:srgbClr val="0070C0"/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9" y="1928802"/>
            <a:ext cx="378618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직사각형 9"/>
          <p:cNvSpPr/>
          <p:nvPr/>
        </p:nvSpPr>
        <p:spPr>
          <a:xfrm>
            <a:off x="5965933" y="5000636"/>
            <a:ext cx="274947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400" b="1" dirty="0">
                <a:latin typeface="HY강B" pitchFamily="18" charset="-127"/>
                <a:ea typeface="HY강B" pitchFamily="18" charset="-127"/>
              </a:rPr>
              <a:t>2021.7.</a:t>
            </a:r>
          </a:p>
          <a:p>
            <a:pPr algn="ctr"/>
            <a:endParaRPr lang="en-US" altLang="ko-KR" sz="3200" b="1" dirty="0">
              <a:latin typeface="HY강B" pitchFamily="18" charset="-127"/>
              <a:ea typeface="HY강B" pitchFamily="18" charset="-127"/>
            </a:endParaRPr>
          </a:p>
          <a:p>
            <a:pPr algn="ctr"/>
            <a:r>
              <a:rPr lang="ko-KR" altLang="en-US" sz="2800" b="1" dirty="0" err="1">
                <a:latin typeface="HY강B" pitchFamily="18" charset="-127"/>
                <a:ea typeface="HY강B" pitchFamily="18" charset="-127"/>
              </a:rPr>
              <a:t>참빛사랑요양원</a:t>
            </a:r>
            <a:endParaRPr lang="ko-KR" altLang="en-US" sz="2800" b="1" dirty="0"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14971" y="5431523"/>
            <a:ext cx="1471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교육</a:t>
            </a:r>
            <a:r>
              <a:rPr lang="en-US" altLang="ko-KR" dirty="0"/>
              <a:t>: </a:t>
            </a:r>
            <a:r>
              <a:rPr lang="ko-KR" altLang="en-US" dirty="0" err="1"/>
              <a:t>김병옥</a:t>
            </a:r>
            <a:endParaRPr lang="ko-KR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80408" y="2071678"/>
            <a:ext cx="8678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037599" y="2000240"/>
            <a:ext cx="6715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latin typeface="HY울릉도B" pitchFamily="18" charset="-127"/>
                <a:ea typeface="HY울릉도B" pitchFamily="18" charset="-127"/>
              </a:rPr>
              <a:t>노인인권  교육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37599" y="2571744"/>
            <a:ext cx="6715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latin typeface="HY울릉도B" pitchFamily="18" charset="-127"/>
                <a:ea typeface="HY울릉도B" pitchFamily="18" charset="-127"/>
              </a:rPr>
              <a:t>노인학대행위</a:t>
            </a:r>
          </a:p>
        </p:txBody>
      </p:sp>
      <p:grpSp>
        <p:nvGrpSpPr>
          <p:cNvPr id="15" name="그룹 27"/>
          <p:cNvGrpSpPr>
            <a:grpSpLocks/>
          </p:cNvGrpSpPr>
          <p:nvPr/>
        </p:nvGrpSpPr>
        <p:grpSpPr bwMode="auto">
          <a:xfrm>
            <a:off x="1394657" y="1928802"/>
            <a:ext cx="7858180" cy="3046988"/>
            <a:chOff x="2571750" y="3286125"/>
            <a:chExt cx="6000778" cy="3046988"/>
          </a:xfrm>
        </p:grpSpPr>
        <p:sp>
          <p:nvSpPr>
            <p:cNvPr id="16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3046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3200" dirty="0"/>
                <a:t> </a:t>
              </a:r>
              <a:endParaRPr lang="en-US" altLang="ko-KR" sz="3200" dirty="0"/>
            </a:p>
            <a:p>
              <a:r>
                <a:rPr lang="en-US" altLang="ko-KR" sz="3200" b="1" dirty="0">
                  <a:latin typeface="-윤고딕310" pitchFamily="18" charset="-127"/>
                  <a:ea typeface="-윤고딕310" pitchFamily="18" charset="-127"/>
                </a:rPr>
                <a:t>       </a:t>
              </a:r>
            </a:p>
            <a:p>
              <a:r>
                <a:rPr lang="en-US" altLang="ko-KR" sz="3200" b="1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sz="3200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sz="3200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sz="3200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sz="3200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7" name="정육면체 16"/>
            <p:cNvSpPr/>
            <p:nvPr/>
          </p:nvSpPr>
          <p:spPr bwMode="auto">
            <a:xfrm>
              <a:off x="2714612" y="3500439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3200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037597" y="3188816"/>
            <a:ext cx="6715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latin typeface="HY울릉도B" pitchFamily="18" charset="-127"/>
                <a:ea typeface="HY울릉도B" pitchFamily="18" charset="-127"/>
              </a:rPr>
              <a:t>노인학대의 유형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37597" y="3772919"/>
            <a:ext cx="6715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37597" y="4415861"/>
            <a:ext cx="6715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latin typeface="HY울릉도B" pitchFamily="18" charset="-127"/>
                <a:ea typeface="HY울릉도B" pitchFamily="18" charset="-127"/>
              </a:rPr>
              <a:t>노인 및 종사자 조치사항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37597" y="4987365"/>
            <a:ext cx="6715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</a:p>
        </p:txBody>
      </p:sp>
      <p:grpSp>
        <p:nvGrpSpPr>
          <p:cNvPr id="27" name="그룹 27"/>
          <p:cNvGrpSpPr>
            <a:grpSpLocks/>
          </p:cNvGrpSpPr>
          <p:nvPr/>
        </p:nvGrpSpPr>
        <p:grpSpPr bwMode="auto">
          <a:xfrm>
            <a:off x="1394657" y="2596590"/>
            <a:ext cx="7858180" cy="3046988"/>
            <a:chOff x="2571750" y="3286125"/>
            <a:chExt cx="6000778" cy="3046988"/>
          </a:xfrm>
        </p:grpSpPr>
        <p:sp>
          <p:nvSpPr>
            <p:cNvPr id="28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3046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3200" dirty="0"/>
                <a:t> </a:t>
              </a:r>
              <a:endParaRPr lang="en-US" altLang="ko-KR" sz="3200" dirty="0"/>
            </a:p>
            <a:p>
              <a:r>
                <a:rPr lang="en-US" altLang="ko-KR" sz="3200" b="1" dirty="0">
                  <a:latin typeface="-윤고딕310" pitchFamily="18" charset="-127"/>
                  <a:ea typeface="-윤고딕310" pitchFamily="18" charset="-127"/>
                </a:rPr>
                <a:t>       </a:t>
              </a:r>
            </a:p>
            <a:p>
              <a:r>
                <a:rPr lang="en-US" altLang="ko-KR" sz="3200" b="1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sz="3200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sz="3200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sz="3200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sz="3200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12" y="3475498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3200" dirty="0"/>
            </a:p>
          </p:txBody>
        </p:sp>
      </p:grpSp>
      <p:grpSp>
        <p:nvGrpSpPr>
          <p:cNvPr id="30" name="그룹 27"/>
          <p:cNvGrpSpPr>
            <a:grpSpLocks/>
          </p:cNvGrpSpPr>
          <p:nvPr/>
        </p:nvGrpSpPr>
        <p:grpSpPr bwMode="auto">
          <a:xfrm>
            <a:off x="1394657" y="3168094"/>
            <a:ext cx="7858180" cy="3046988"/>
            <a:chOff x="2571750" y="3286125"/>
            <a:chExt cx="6000778" cy="3046988"/>
          </a:xfrm>
        </p:grpSpPr>
        <p:sp>
          <p:nvSpPr>
            <p:cNvPr id="31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3046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3200" dirty="0"/>
                <a:t> </a:t>
              </a:r>
              <a:endParaRPr lang="en-US" altLang="ko-KR" sz="3200" dirty="0"/>
            </a:p>
            <a:p>
              <a:r>
                <a:rPr lang="en-US" altLang="ko-KR" sz="3200" b="1" dirty="0">
                  <a:latin typeface="-윤고딕310" pitchFamily="18" charset="-127"/>
                  <a:ea typeface="-윤고딕310" pitchFamily="18" charset="-127"/>
                </a:rPr>
                <a:t>       </a:t>
              </a:r>
            </a:p>
            <a:p>
              <a:r>
                <a:rPr lang="en-US" altLang="ko-KR" sz="3200" b="1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sz="3200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sz="3200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sz="3200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sz="3200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32" name="정육면체 31"/>
            <p:cNvSpPr/>
            <p:nvPr/>
          </p:nvSpPr>
          <p:spPr bwMode="auto">
            <a:xfrm>
              <a:off x="2714612" y="3500439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3200" dirty="0"/>
            </a:p>
          </p:txBody>
        </p:sp>
      </p:grpSp>
      <p:grpSp>
        <p:nvGrpSpPr>
          <p:cNvPr id="33" name="그룹 27"/>
          <p:cNvGrpSpPr>
            <a:grpSpLocks/>
          </p:cNvGrpSpPr>
          <p:nvPr/>
        </p:nvGrpSpPr>
        <p:grpSpPr bwMode="auto">
          <a:xfrm>
            <a:off x="1394657" y="3739598"/>
            <a:ext cx="7858180" cy="3046988"/>
            <a:chOff x="2571750" y="3286125"/>
            <a:chExt cx="6000778" cy="3046988"/>
          </a:xfrm>
        </p:grpSpPr>
        <p:sp>
          <p:nvSpPr>
            <p:cNvPr id="3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3046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3200" dirty="0"/>
                <a:t> </a:t>
              </a:r>
              <a:endParaRPr lang="en-US" altLang="ko-KR" sz="3200" dirty="0"/>
            </a:p>
            <a:p>
              <a:r>
                <a:rPr lang="en-US" altLang="ko-KR" sz="3200" b="1" dirty="0">
                  <a:latin typeface="-윤고딕310" pitchFamily="18" charset="-127"/>
                  <a:ea typeface="-윤고딕310" pitchFamily="18" charset="-127"/>
                </a:rPr>
                <a:t>       </a:t>
              </a:r>
            </a:p>
            <a:p>
              <a:r>
                <a:rPr lang="en-US" altLang="ko-KR" sz="3200" b="1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sz="3200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sz="3200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sz="3200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sz="3200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35" name="정육면체 34"/>
            <p:cNvSpPr/>
            <p:nvPr/>
          </p:nvSpPr>
          <p:spPr bwMode="auto">
            <a:xfrm>
              <a:off x="2714612" y="3500439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3200" dirty="0"/>
            </a:p>
          </p:txBody>
        </p:sp>
      </p:grpSp>
      <p:grpSp>
        <p:nvGrpSpPr>
          <p:cNvPr id="36" name="그룹 27"/>
          <p:cNvGrpSpPr>
            <a:grpSpLocks/>
          </p:cNvGrpSpPr>
          <p:nvPr/>
        </p:nvGrpSpPr>
        <p:grpSpPr bwMode="auto">
          <a:xfrm>
            <a:off x="1394657" y="4382540"/>
            <a:ext cx="7858180" cy="3046988"/>
            <a:chOff x="2571750" y="3286125"/>
            <a:chExt cx="6000778" cy="3046988"/>
          </a:xfrm>
        </p:grpSpPr>
        <p:sp>
          <p:nvSpPr>
            <p:cNvPr id="37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3046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3200" dirty="0"/>
                <a:t> </a:t>
              </a:r>
              <a:endParaRPr lang="en-US" altLang="ko-KR" sz="3200" dirty="0"/>
            </a:p>
            <a:p>
              <a:r>
                <a:rPr lang="en-US" altLang="ko-KR" sz="3200" b="1" dirty="0">
                  <a:latin typeface="-윤고딕310" pitchFamily="18" charset="-127"/>
                  <a:ea typeface="-윤고딕310" pitchFamily="18" charset="-127"/>
                </a:rPr>
                <a:t>       </a:t>
              </a:r>
            </a:p>
            <a:p>
              <a:r>
                <a:rPr lang="en-US" altLang="ko-KR" sz="3200" b="1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sz="3200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sz="3200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sz="3200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sz="3200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38" name="정육면체 37"/>
            <p:cNvSpPr/>
            <p:nvPr/>
          </p:nvSpPr>
          <p:spPr bwMode="auto">
            <a:xfrm>
              <a:off x="2714612" y="3500439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3200" dirty="0"/>
            </a:p>
          </p:txBody>
        </p:sp>
      </p:grpSp>
      <p:grpSp>
        <p:nvGrpSpPr>
          <p:cNvPr id="39" name="그룹 27"/>
          <p:cNvGrpSpPr>
            <a:grpSpLocks/>
          </p:cNvGrpSpPr>
          <p:nvPr/>
        </p:nvGrpSpPr>
        <p:grpSpPr bwMode="auto">
          <a:xfrm>
            <a:off x="1428728" y="5025482"/>
            <a:ext cx="7858180" cy="3046988"/>
            <a:chOff x="2571750" y="3286125"/>
            <a:chExt cx="6000778" cy="3046988"/>
          </a:xfrm>
        </p:grpSpPr>
        <p:sp>
          <p:nvSpPr>
            <p:cNvPr id="40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3046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sz="3200" dirty="0"/>
                <a:t> </a:t>
              </a:r>
              <a:endParaRPr lang="en-US" altLang="ko-KR" sz="3200" dirty="0"/>
            </a:p>
            <a:p>
              <a:r>
                <a:rPr lang="en-US" altLang="ko-KR" sz="3200" b="1" dirty="0">
                  <a:latin typeface="-윤고딕310" pitchFamily="18" charset="-127"/>
                  <a:ea typeface="-윤고딕310" pitchFamily="18" charset="-127"/>
                </a:rPr>
                <a:t>       </a:t>
              </a:r>
            </a:p>
            <a:p>
              <a:r>
                <a:rPr lang="en-US" altLang="ko-KR" sz="3200" b="1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sz="3200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sz="3200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sz="3200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sz="3200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41" name="정육면체 40"/>
            <p:cNvSpPr/>
            <p:nvPr/>
          </p:nvSpPr>
          <p:spPr bwMode="auto">
            <a:xfrm>
              <a:off x="2714612" y="3500439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3200" dirty="0"/>
            </a:p>
          </p:txBody>
        </p:sp>
      </p:grpSp>
      <p:sp>
        <p:nvSpPr>
          <p:cNvPr id="42" name="Rectangle 32"/>
          <p:cNvSpPr txBox="1">
            <a:spLocks noChangeArrowheads="1"/>
          </p:cNvSpPr>
          <p:nvPr/>
        </p:nvSpPr>
        <p:spPr>
          <a:xfrm>
            <a:off x="1428728" y="714356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4800" b="1" dirty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교 육 내 용</a:t>
            </a:r>
            <a:r>
              <a:rPr kumimoji="0" lang="ko-KR" altLang="en-US" sz="4800" b="1" dirty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06466" y="4429132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                                                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필요한 모든 권리”</a:t>
            </a:r>
          </a:p>
        </p:txBody>
      </p:sp>
      <p:sp>
        <p:nvSpPr>
          <p:cNvPr id="6" name="타원 5"/>
          <p:cNvSpPr/>
          <p:nvPr/>
        </p:nvSpPr>
        <p:spPr>
          <a:xfrm>
            <a:off x="1395117" y="1571612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 rot="16200000">
            <a:off x="1169622" y="2696156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115617" y="3303887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자기존중</a:t>
            </a:r>
          </a:p>
        </p:txBody>
      </p:sp>
      <p:sp>
        <p:nvSpPr>
          <p:cNvPr id="9" name="타원 8"/>
          <p:cNvSpPr/>
          <p:nvPr/>
        </p:nvSpPr>
        <p:spPr>
          <a:xfrm>
            <a:off x="4878974" y="1634038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직사각형 9"/>
          <p:cNvSpPr/>
          <p:nvPr/>
        </p:nvSpPr>
        <p:spPr>
          <a:xfrm>
            <a:off x="4491461" y="2786166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4518934" y="3218214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</a:p>
        </p:txBody>
      </p:sp>
      <p:sp>
        <p:nvSpPr>
          <p:cNvPr id="12" name="오른쪽 화살표 11"/>
          <p:cNvSpPr/>
          <p:nvPr/>
        </p:nvSpPr>
        <p:spPr>
          <a:xfrm flipH="1">
            <a:off x="3051301" y="3736008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187422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등호 13"/>
          <p:cNvSpPr/>
          <p:nvPr/>
        </p:nvSpPr>
        <p:spPr>
          <a:xfrm>
            <a:off x="6538961" y="3356363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38134" y="3290222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인권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500034" y="5371943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/>
              <a:t>인권은 사람이라면 누구나 당연히 가지는 기본적 권리예요</a:t>
            </a:r>
            <a:r>
              <a:rPr lang="en-US" altLang="ko-KR" dirty="0"/>
              <a:t>. </a:t>
            </a:r>
            <a:r>
              <a:rPr lang="ko-KR" altLang="en-US" dirty="0"/>
              <a:t>인권은 다른 사람이 함부로 빼앗을 수 없는 것이고</a:t>
            </a:r>
            <a:r>
              <a:rPr lang="en-US" altLang="ko-KR" dirty="0"/>
              <a:t>, </a:t>
            </a:r>
            <a:r>
              <a:rPr lang="ko-KR" altLang="en-US" dirty="0"/>
              <a:t>태어나면서부터 자연적으로 주어지는 권리예요</a:t>
            </a:r>
            <a:r>
              <a:rPr lang="en-US" altLang="ko-KR" dirty="0"/>
              <a:t>. </a:t>
            </a:r>
            <a:r>
              <a:rPr lang="ko-KR" altLang="en-US" dirty="0"/>
              <a:t>그래서 천부인권이라고 합니다</a:t>
            </a:r>
            <a:r>
              <a:rPr lang="en-US" altLang="ko-KR" dirty="0"/>
              <a:t>.</a:t>
            </a:r>
            <a:br>
              <a:rPr lang="en-US" altLang="ko-KR" dirty="0"/>
            </a:br>
            <a:endParaRPr lang="ko-KR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7200" b="1" dirty="0">
                <a:solidFill>
                  <a:srgbClr val="FF0000"/>
                </a:solidFill>
              </a:rPr>
              <a:t>노인인권</a:t>
            </a:r>
            <a:r>
              <a:rPr lang="ko-KR" altLang="en-US" sz="3200" b="1" dirty="0"/>
              <a:t>이란</a:t>
            </a:r>
            <a:r>
              <a:rPr lang="en-US" altLang="ko-KR" sz="3200" b="1" dirty="0"/>
              <a:t>?</a:t>
            </a:r>
          </a:p>
          <a:p>
            <a:br>
              <a:rPr lang="ko-KR" altLang="en-US" sz="3200" b="1" dirty="0"/>
            </a:br>
            <a:r>
              <a:rPr lang="en-US" altLang="ko-KR" sz="4400" b="1" dirty="0">
                <a:solidFill>
                  <a:srgbClr val="0070C0"/>
                </a:solidFill>
              </a:rPr>
              <a:t>'</a:t>
            </a:r>
            <a:r>
              <a:rPr lang="ko-KR" altLang="en-US" sz="4400" b="1" dirty="0">
                <a:solidFill>
                  <a:srgbClr val="0070C0"/>
                </a:solidFill>
              </a:rPr>
              <a:t>노후에도 인간답게 생활할 수 있는 권리‘</a:t>
            </a:r>
            <a:br>
              <a:rPr lang="ko-KR" altLang="en-US" sz="3200" b="1" dirty="0"/>
            </a:br>
            <a:r>
              <a:rPr lang="en-US" altLang="ko-KR" sz="4400" b="1" dirty="0">
                <a:solidFill>
                  <a:srgbClr val="0070C0"/>
                </a:solidFill>
              </a:rPr>
              <a:t>'</a:t>
            </a:r>
            <a:r>
              <a:rPr lang="ko-KR" altLang="en-US" sz="4400" b="1" dirty="0">
                <a:solidFill>
                  <a:srgbClr val="0070C0"/>
                </a:solidFill>
              </a:rPr>
              <a:t>노인이라는 이유로 인간의 존엄성을 </a:t>
            </a:r>
            <a:r>
              <a:rPr lang="ko-KR" altLang="en-US" sz="4400" b="1" dirty="0" err="1">
                <a:solidFill>
                  <a:srgbClr val="0070C0"/>
                </a:solidFill>
              </a:rPr>
              <a:t>차별받지</a:t>
            </a:r>
            <a:r>
              <a:rPr lang="ko-KR" altLang="en-US" sz="4400" b="1" dirty="0">
                <a:solidFill>
                  <a:srgbClr val="0070C0"/>
                </a:solidFill>
              </a:rPr>
              <a:t> 않을 권리</a:t>
            </a:r>
            <a:r>
              <a:rPr lang="en-US" altLang="ko-KR" sz="4400" b="1" dirty="0">
                <a:solidFill>
                  <a:srgbClr val="0070C0"/>
                </a:solidFill>
              </a:rPr>
              <a:t>‘</a:t>
            </a:r>
          </a:p>
          <a:p>
            <a:br>
              <a:rPr lang="ko-KR" altLang="en-US" sz="3200" b="1" dirty="0"/>
            </a:br>
            <a:r>
              <a:rPr lang="ko-KR" altLang="en-US" sz="2800" b="1" dirty="0"/>
              <a:t>노인의 존엄성이 보호되고</a:t>
            </a:r>
            <a:r>
              <a:rPr lang="en-US" altLang="ko-KR" sz="2800" b="1" dirty="0"/>
              <a:t>, </a:t>
            </a:r>
            <a:r>
              <a:rPr lang="ko-KR" altLang="en-US" sz="2800" b="1" dirty="0"/>
              <a:t>노인 스스로 존엄성을 지킬 수 있고 안전하게 살 수 있으며</a:t>
            </a:r>
            <a:r>
              <a:rPr lang="en-US" altLang="ko-KR" sz="2800" b="1" dirty="0"/>
              <a:t>, </a:t>
            </a:r>
            <a:r>
              <a:rPr lang="ko-KR" altLang="en-US" sz="2800" b="1" dirty="0"/>
              <a:t>착취 외 학대의 대상이 되어서는 안 되는 것  </a:t>
            </a:r>
            <a:r>
              <a:rPr lang="en-US" altLang="ko-KR" sz="2000" b="1" dirty="0"/>
              <a:t>- 1991</a:t>
            </a:r>
            <a:r>
              <a:rPr lang="ko-KR" altLang="en-US" sz="2000" b="1" dirty="0"/>
              <a:t>년 노인을 위한 유엔원칙 내용</a:t>
            </a:r>
            <a:endParaRPr lang="ko-KR" altLang="en-US" sz="2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142844" y="0"/>
            <a:ext cx="9001156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5400" b="1" dirty="0"/>
              <a:t>  노인인권 보호지침</a:t>
            </a:r>
            <a:endParaRPr lang="en-US" altLang="ko-KR" sz="5400" b="1" dirty="0"/>
          </a:p>
          <a:p>
            <a:br>
              <a:rPr lang="ko-KR" altLang="en-US" b="1" dirty="0"/>
            </a:br>
            <a:r>
              <a:rPr lang="ko-KR" altLang="en-US" sz="3200" b="1" dirty="0">
                <a:solidFill>
                  <a:srgbClr val="00B050"/>
                </a:solidFill>
              </a:rPr>
              <a:t>☞ 존엄한 존재로 대우 받을 권리 </a:t>
            </a:r>
            <a:br>
              <a:rPr lang="ko-KR" altLang="en-US" sz="3200" b="1" dirty="0">
                <a:solidFill>
                  <a:srgbClr val="00B050"/>
                </a:solidFill>
              </a:rPr>
            </a:br>
            <a:r>
              <a:rPr lang="ko-KR" altLang="en-US" sz="3200" b="1" dirty="0">
                <a:solidFill>
                  <a:srgbClr val="00B050"/>
                </a:solidFill>
              </a:rPr>
              <a:t>☞ 질 높은 서비스를 받을 권리 </a:t>
            </a:r>
            <a:br>
              <a:rPr lang="ko-KR" altLang="en-US" sz="3200" b="1" dirty="0">
                <a:solidFill>
                  <a:srgbClr val="00B050"/>
                </a:solidFill>
              </a:rPr>
            </a:br>
            <a:r>
              <a:rPr lang="ko-KR" altLang="en-US" sz="3200" b="1" dirty="0">
                <a:solidFill>
                  <a:srgbClr val="00B050"/>
                </a:solidFill>
              </a:rPr>
              <a:t>☞ 가정과 같은 환경에서 생활할 권리 </a:t>
            </a:r>
            <a:br>
              <a:rPr lang="ko-KR" altLang="en-US" sz="3200" b="1" dirty="0">
                <a:solidFill>
                  <a:srgbClr val="00B050"/>
                </a:solidFill>
              </a:rPr>
            </a:br>
            <a:r>
              <a:rPr lang="ko-KR" altLang="en-US" sz="3200" b="1" dirty="0">
                <a:solidFill>
                  <a:srgbClr val="00B050"/>
                </a:solidFill>
              </a:rPr>
              <a:t>☞ 신체적 구속을 받지 않을 권리 </a:t>
            </a:r>
            <a:br>
              <a:rPr lang="ko-KR" altLang="en-US" sz="3200" b="1" dirty="0">
                <a:solidFill>
                  <a:srgbClr val="00B050"/>
                </a:solidFill>
              </a:rPr>
            </a:br>
            <a:r>
              <a:rPr lang="ko-KR" altLang="en-US" sz="3200" b="1" dirty="0">
                <a:solidFill>
                  <a:srgbClr val="00B050"/>
                </a:solidFill>
              </a:rPr>
              <a:t>☞ 사생활 및 비밀보장에 대한 권리 </a:t>
            </a:r>
            <a:br>
              <a:rPr lang="ko-KR" altLang="en-US" sz="3200" b="1" dirty="0">
                <a:solidFill>
                  <a:srgbClr val="00B050"/>
                </a:solidFill>
              </a:rPr>
            </a:br>
            <a:r>
              <a:rPr lang="ko-KR" altLang="en-US" sz="3200" b="1" dirty="0">
                <a:solidFill>
                  <a:srgbClr val="00B050"/>
                </a:solidFill>
              </a:rPr>
              <a:t>☞ 통신의 자유에 대한 권리 </a:t>
            </a:r>
            <a:br>
              <a:rPr lang="ko-KR" altLang="en-US" sz="3200" b="1" dirty="0">
                <a:solidFill>
                  <a:srgbClr val="00B050"/>
                </a:solidFill>
              </a:rPr>
            </a:br>
            <a:r>
              <a:rPr lang="ko-KR" altLang="en-US" sz="3200" b="1" dirty="0">
                <a:solidFill>
                  <a:srgbClr val="00B050"/>
                </a:solidFill>
              </a:rPr>
              <a:t>☞ 정치</a:t>
            </a:r>
            <a:r>
              <a:rPr lang="en-US" altLang="ko-KR" sz="3200" b="1" dirty="0">
                <a:solidFill>
                  <a:srgbClr val="00B050"/>
                </a:solidFill>
              </a:rPr>
              <a:t>, </a:t>
            </a:r>
            <a:r>
              <a:rPr lang="ko-KR" altLang="en-US" sz="3200" b="1" dirty="0">
                <a:solidFill>
                  <a:srgbClr val="00B050"/>
                </a:solidFill>
              </a:rPr>
              <a:t>문화</a:t>
            </a:r>
            <a:r>
              <a:rPr lang="en-US" altLang="ko-KR" sz="3200" b="1" dirty="0">
                <a:solidFill>
                  <a:srgbClr val="00B050"/>
                </a:solidFill>
              </a:rPr>
              <a:t>, </a:t>
            </a:r>
            <a:r>
              <a:rPr lang="ko-KR" altLang="en-US" sz="3200" b="1" dirty="0">
                <a:solidFill>
                  <a:srgbClr val="00B050"/>
                </a:solidFill>
              </a:rPr>
              <a:t>종교적 신념의 자유에 대한 권리 </a:t>
            </a:r>
            <a:br>
              <a:rPr lang="ko-KR" altLang="en-US" sz="3200" b="1" dirty="0">
                <a:solidFill>
                  <a:srgbClr val="00B050"/>
                </a:solidFill>
              </a:rPr>
            </a:br>
            <a:r>
              <a:rPr lang="ko-KR" altLang="en-US" sz="3200" b="1" dirty="0">
                <a:solidFill>
                  <a:srgbClr val="00B050"/>
                </a:solidFill>
              </a:rPr>
              <a:t>☞ 소유재산의 자율적 관리에 대한 권리 </a:t>
            </a:r>
            <a:br>
              <a:rPr lang="ko-KR" altLang="en-US" sz="3200" b="1" dirty="0">
                <a:solidFill>
                  <a:srgbClr val="00B050"/>
                </a:solidFill>
              </a:rPr>
            </a:br>
            <a:r>
              <a:rPr lang="ko-KR" altLang="en-US" sz="3200" b="1" dirty="0">
                <a:solidFill>
                  <a:srgbClr val="00B050"/>
                </a:solidFill>
              </a:rPr>
              <a:t>☞ 불평의 표현과 해결을 요구할 권리 </a:t>
            </a:r>
            <a:br>
              <a:rPr lang="ko-KR" altLang="en-US" sz="3200" b="1" dirty="0">
                <a:solidFill>
                  <a:srgbClr val="00B050"/>
                </a:solidFill>
              </a:rPr>
            </a:br>
            <a:r>
              <a:rPr lang="ko-KR" altLang="en-US" sz="3200" b="1" dirty="0">
                <a:solidFill>
                  <a:srgbClr val="00B050"/>
                </a:solidFill>
              </a:rPr>
              <a:t>☞ 시설 </a:t>
            </a:r>
            <a:r>
              <a:rPr lang="ko-KR" altLang="en-US" sz="3200" b="1" dirty="0" err="1">
                <a:solidFill>
                  <a:srgbClr val="00B050"/>
                </a:solidFill>
              </a:rPr>
              <a:t>내ㆍ외부</a:t>
            </a:r>
            <a:r>
              <a:rPr lang="ko-KR" altLang="en-US" sz="3200" b="1" dirty="0">
                <a:solidFill>
                  <a:srgbClr val="00B050"/>
                </a:solidFill>
              </a:rPr>
              <a:t> 활동 참여의 자유에 대한 권리 </a:t>
            </a:r>
            <a:br>
              <a:rPr lang="ko-KR" altLang="en-US" sz="3200" b="1" dirty="0">
                <a:solidFill>
                  <a:srgbClr val="00B050"/>
                </a:solidFill>
              </a:rPr>
            </a:br>
            <a:r>
              <a:rPr lang="ko-KR" altLang="en-US" sz="3200" b="1" dirty="0">
                <a:solidFill>
                  <a:srgbClr val="00B050"/>
                </a:solidFill>
              </a:rPr>
              <a:t>☞ 정보접근과 자기결정권 행사의 권리</a:t>
            </a:r>
            <a:endParaRPr lang="ko-KR" altLang="en-US" sz="2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671715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움직일 수 없는 와상상태의 한 어르신은 누워있는 시간이 많아 밖을 구경하고 싶어도 할 수 없으며 하루 종일 천장만 바라보고 누워있으며 종사자들이 체위변경을 해주는 경우가 드물어 피부질환</a:t>
            </a:r>
            <a:r>
              <a:rPr lang="en-US" altLang="ko-KR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  <a:r>
              <a:rPr lang="en-US" altLang="ko-KR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b="1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b="1" dirty="0">
              <a:solidFill>
                <a:srgbClr val="0070C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b="1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할머니 또 그냥 오줌 쌌네</a:t>
            </a:r>
            <a:r>
              <a:rPr lang="en-US" altLang="ko-KR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대답해봐 얼른</a:t>
            </a:r>
            <a:r>
              <a:rPr lang="en-US" altLang="ko-KR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r>
              <a:rPr lang="ko-KR" altLang="en-US" dirty="0" err="1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b="1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b="1" dirty="0">
              <a:solidFill>
                <a:srgbClr val="0070C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b="1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한 어르신은 </a:t>
            </a:r>
            <a:r>
              <a:rPr lang="ko-KR" altLang="en-US" dirty="0" err="1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편마비임에도</a:t>
            </a:r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 낯 시간 동안 스스로 대소변을 해결하고 애를 쓰지만 그게 마음처럼 되지 않는다</a:t>
            </a:r>
            <a:r>
              <a:rPr lang="en-US" altLang="ko-KR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어르신은 밤에 한 두 번 화장실 가는 것이 습관인데</a:t>
            </a:r>
          </a:p>
          <a:p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b="1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b="1" dirty="0">
              <a:solidFill>
                <a:srgbClr val="0070C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b="1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우리 시설에 성격이 괴팍한 한 어르신이 있다</a:t>
            </a:r>
            <a:r>
              <a:rPr lang="en-US" altLang="ko-KR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어르신은 자기 성에 차지 않거나</a:t>
            </a:r>
            <a:r>
              <a:rPr lang="en-US" altLang="ko-KR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조금만 마음에 안 들어도 종사자들한테 욕을 하고 때리기까지 한다</a:t>
            </a:r>
            <a:r>
              <a:rPr lang="en-US" altLang="ko-KR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0070C0"/>
                </a:solidFill>
                <a:latin typeface="HY울릉도B" pitchFamily="18" charset="-127"/>
                <a:ea typeface="HY울릉도B" pitchFamily="18" charset="-127"/>
              </a:rPr>
              <a:t>처음에는 그냥 내버려 두었는데 계속 반복되어서 지금은 그런 일이 벌어질 때 마다 한나절 동안 방에 가두고 나오지 못하게 한다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0" y="0"/>
            <a:ext cx="31165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600" b="1" dirty="0"/>
              <a:t>인권침해 사례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571480"/>
            <a:ext cx="91440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40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en-US" altLang="ko-KR" sz="40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40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1)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2) </a:t>
            </a:r>
            <a:r>
              <a:rPr lang="ko-KR" altLang="en-US" sz="28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홍보와 사회교육을 통한 노인 학대와 인권에 대한 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    인식을 제고한다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노인복지법의 노인 학대 금지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 노인 학대 및 인권침해 피해자에 대한 </a:t>
            </a:r>
            <a:r>
              <a:rPr lang="ko-KR" altLang="en-US" sz="2800" dirty="0" err="1">
                <a:latin typeface="HY울릉도B" pitchFamily="18" charset="-127"/>
                <a:ea typeface="HY울릉도B" pitchFamily="18" charset="-127"/>
              </a:rPr>
              <a:t>보건의료서비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       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 marL="342900" indent="-342900"/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    </a:t>
            </a:r>
            <a:r>
              <a:rPr lang="ko-KR" altLang="en-US" sz="2800" dirty="0" err="1">
                <a:latin typeface="HY울릉도B" pitchFamily="18" charset="-127"/>
                <a:ea typeface="HY울릉도B" pitchFamily="18" charset="-127"/>
              </a:rPr>
              <a:t>스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상담 및 치료강화를 위한 의료서비스 제공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214282" y="623040"/>
            <a:ext cx="76353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2562778" y="-493915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214282" y="500042"/>
            <a:ext cx="892971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4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 생활노인 권리보호</a:t>
            </a:r>
            <a:r>
              <a:rPr lang="en-US" altLang="ko-KR" sz="4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dirty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윤리강령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85784" y="2428868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외부 활동 참여의 자유에 대한 권리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0" y="135729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B" pitchFamily="18" charset="-127"/>
                <a:ea typeface="HY울릉도B" pitchFamily="18" charset="-127"/>
              </a:rPr>
              <a:t>지역사회 등 노인복지시설에서의 보호서비스와 관련된 모든 자는 </a:t>
            </a:r>
            <a:r>
              <a:rPr lang="ko-KR" altLang="en-US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ko-KR" alt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dirty="0">
                <a:solidFill>
                  <a:schemeClr val="tx2">
                    <a:lumMod val="60000"/>
                    <a:lumOff val="40000"/>
                  </a:schemeClr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dirty="0">
              <a:solidFill>
                <a:schemeClr val="tx2">
                  <a:lumMod val="60000"/>
                  <a:lumOff val="40000"/>
                </a:schemeClr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Autofit/>
          </a:bodyPr>
          <a:lstStyle/>
          <a:p>
            <a:pPr algn="l"/>
            <a:r>
              <a:rPr lang="ko-KR" altLang="en-US" sz="6000" b="1" dirty="0"/>
              <a:t>  노인학대의 정의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0" y="1227972"/>
            <a:ext cx="91440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4400" dirty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4400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en-US" altLang="ko-KR" sz="4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32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3200" dirty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32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3200" dirty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3200" dirty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3200" dirty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3200" dirty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3200" dirty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3200" dirty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endParaRPr lang="en-US" altLang="ko-KR" sz="32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2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3200" dirty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32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3200" dirty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32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3200" dirty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32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3200" dirty="0">
                <a:latin typeface="HY울릉도B" pitchFamily="18" charset="-127"/>
                <a:ea typeface="HY울릉도B" pitchFamily="18" charset="-127"/>
              </a:rPr>
              <a:t>폭력 및 경제적 착취 또는 가혹 행위를 하거나 유기 또는 방임 하는 것을 말한다</a:t>
            </a:r>
            <a:r>
              <a:rPr lang="en-US" altLang="ko-KR" sz="32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36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4400" dirty="0">
                <a:latin typeface="HY울릉도B" pitchFamily="18" charset="-127"/>
                <a:ea typeface="HY울릉도B" pitchFamily="18" charset="-127"/>
              </a:rPr>
              <a:t>노인학대의</a:t>
            </a:r>
            <a:r>
              <a:rPr lang="en-US" altLang="ko-KR" sz="4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dirty="0">
                <a:latin typeface="HY울릉도B" pitchFamily="18" charset="-127"/>
                <a:ea typeface="HY울릉도B" pitchFamily="18" charset="-127"/>
              </a:rPr>
              <a:t>특성</a:t>
            </a:r>
            <a:endParaRPr lang="en-US" altLang="ko-KR" sz="44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4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3600" dirty="0">
                <a:latin typeface="HY울릉도B" pitchFamily="18" charset="-127"/>
                <a:ea typeface="HY울릉도B" pitchFamily="18" charset="-127"/>
              </a:rPr>
              <a:t>1.</a:t>
            </a:r>
            <a:r>
              <a:rPr lang="ko-KR" altLang="en-US" sz="3600" dirty="0">
                <a:latin typeface="HY울릉도B" pitchFamily="18" charset="-127"/>
                <a:ea typeface="HY울릉도B" pitchFamily="18" charset="-127"/>
              </a:rPr>
              <a:t>지속성  </a:t>
            </a:r>
            <a:r>
              <a:rPr lang="en-US" altLang="ko-KR" sz="3600" dirty="0">
                <a:latin typeface="HY울릉도B" pitchFamily="18" charset="-127"/>
                <a:ea typeface="HY울릉도B" pitchFamily="18" charset="-127"/>
              </a:rPr>
              <a:t>2.</a:t>
            </a:r>
            <a:r>
              <a:rPr lang="ko-KR" altLang="en-US" sz="3600" dirty="0">
                <a:latin typeface="HY울릉도B" pitchFamily="18" charset="-127"/>
                <a:ea typeface="HY울릉도B" pitchFamily="18" charset="-127"/>
              </a:rPr>
              <a:t>복합성  </a:t>
            </a:r>
            <a:r>
              <a:rPr lang="en-US" altLang="ko-KR" sz="3600" dirty="0">
                <a:latin typeface="HY울릉도B" pitchFamily="18" charset="-127"/>
                <a:ea typeface="HY울릉도B" pitchFamily="18" charset="-127"/>
              </a:rPr>
              <a:t>3.</a:t>
            </a:r>
            <a:r>
              <a:rPr lang="ko-KR" altLang="en-US" sz="3600" dirty="0">
                <a:latin typeface="HY울릉도B" pitchFamily="18" charset="-127"/>
                <a:ea typeface="HY울릉도B" pitchFamily="18" charset="-127"/>
              </a:rPr>
              <a:t>반복성  </a:t>
            </a:r>
            <a:r>
              <a:rPr lang="en-US" altLang="ko-KR" sz="3600" dirty="0">
                <a:latin typeface="HY울릉도B" pitchFamily="18" charset="-127"/>
                <a:ea typeface="HY울릉도B" pitchFamily="18" charset="-127"/>
              </a:rPr>
              <a:t>4.</a:t>
            </a:r>
            <a:r>
              <a:rPr lang="ko-KR" altLang="en-US" sz="3600" dirty="0" err="1">
                <a:latin typeface="HY울릉도B" pitchFamily="18" charset="-127"/>
                <a:ea typeface="HY울릉도B" pitchFamily="18" charset="-127"/>
              </a:rPr>
              <a:t>은폐성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    노인학대 의 특성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노인학대가 있어왔음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존재함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아닌 반복하여 발생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하지 않은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0" y="142852"/>
            <a:ext cx="9144000" cy="657229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ko-KR" altLang="en-US" sz="2800" dirty="0"/>
              <a:t>친하다는 이유로 어르신에게 반말을 한다</a:t>
            </a:r>
            <a:r>
              <a:rPr lang="en-US" altLang="ko-KR" sz="2800" dirty="0"/>
              <a:t>.</a:t>
            </a:r>
          </a:p>
          <a:p>
            <a:r>
              <a:rPr lang="ko-KR" altLang="en-US" sz="2800" dirty="0"/>
              <a:t>어르신이 믿는 종교와 상관없이 시설 종교행사에 참석하도록 한다</a:t>
            </a:r>
            <a:r>
              <a:rPr lang="en-US" altLang="ko-KR" sz="2800" dirty="0"/>
              <a:t>.</a:t>
            </a:r>
          </a:p>
          <a:p>
            <a:r>
              <a:rPr lang="ko-KR" altLang="en-US" sz="2800" dirty="0"/>
              <a:t>업무편의를 위해 공개된 장소에서 어르신의 기저귀를 교체한다</a:t>
            </a:r>
            <a:r>
              <a:rPr lang="en-US" altLang="ko-KR" sz="2800" dirty="0"/>
              <a:t>.</a:t>
            </a:r>
          </a:p>
          <a:p>
            <a:r>
              <a:rPr lang="ko-KR" altLang="en-US" sz="2800" dirty="0"/>
              <a:t>급하게 시설비가 필요해서 어르신이 맡겨놓은 금품을 사용했다</a:t>
            </a:r>
            <a:r>
              <a:rPr lang="en-US" altLang="ko-KR" sz="2800" dirty="0"/>
              <a:t>.</a:t>
            </a:r>
          </a:p>
          <a:p>
            <a:pPr>
              <a:buNone/>
            </a:pPr>
            <a:r>
              <a:rPr lang="en-US" altLang="ko-KR" sz="2800" dirty="0"/>
              <a:t>   </a:t>
            </a:r>
            <a:r>
              <a:rPr lang="ko-KR" altLang="en-US" sz="2800" dirty="0"/>
              <a:t>나중에 돌려드리면 되니까 이야기하지 않고 기록도 하지 않았다</a:t>
            </a:r>
            <a:r>
              <a:rPr lang="en-US" altLang="ko-KR" sz="2800" dirty="0"/>
              <a:t>.</a:t>
            </a:r>
          </a:p>
          <a:p>
            <a:r>
              <a:rPr lang="ko-KR" altLang="en-US" sz="2800" dirty="0"/>
              <a:t>입소한 어르신은 누구나 예외 없이 시설청소를 해야 한다</a:t>
            </a:r>
            <a:r>
              <a:rPr lang="en-US" altLang="ko-KR" sz="2800" dirty="0"/>
              <a:t>.</a:t>
            </a:r>
          </a:p>
          <a:p>
            <a:r>
              <a:rPr lang="ko-KR" altLang="en-US" sz="2800" dirty="0"/>
              <a:t>거동이 어려운 어르신 방에 못 쓰는 물품</a:t>
            </a:r>
            <a:r>
              <a:rPr lang="en-US" altLang="ko-KR" sz="2800" dirty="0"/>
              <a:t>,  </a:t>
            </a:r>
            <a:r>
              <a:rPr lang="ko-KR" altLang="en-US" sz="2800" dirty="0"/>
              <a:t>취급주의 물품을 쌓아 놓았다</a:t>
            </a:r>
            <a:r>
              <a:rPr lang="en-US" altLang="ko-KR"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3490233"/>
            <a:ext cx="4286249" cy="3367767"/>
          </a:xfrm>
          <a:prstGeom prst="rect">
            <a:avLst/>
          </a:prstGeom>
        </p:spPr>
      </p:pic>
      <p:pic>
        <p:nvPicPr>
          <p:cNvPr id="5" name="내용 개체 틀 3" descr="신체적학대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860" y="1571612"/>
            <a:ext cx="3438656" cy="2000264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5008" y="714357"/>
            <a:ext cx="342899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0" y="242878"/>
            <a:ext cx="8229600" cy="4525963"/>
          </a:xfrm>
        </p:spPr>
        <p:txBody>
          <a:bodyPr>
            <a:noAutofit/>
          </a:bodyPr>
          <a:lstStyle/>
          <a:p>
            <a:r>
              <a:rPr lang="ko-KR" altLang="en-US" sz="3600" dirty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pPr>
              <a:buNone/>
            </a:pP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   신체적 혹은 정신적 손상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고통 장애를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   유발시키는 행위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집 밖으로 나가지 못하게 하거나 집으로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들어오지 못하게 한다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05981" y="3357562"/>
            <a:ext cx="3938019" cy="500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5" y="29756"/>
            <a:ext cx="6715172" cy="67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4" y="3857628"/>
            <a:ext cx="3357554" cy="2500306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61378" y="1000108"/>
            <a:ext cx="3382622" cy="259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0" y="71414"/>
            <a:ext cx="9144000" cy="6786586"/>
          </a:xfrm>
        </p:spPr>
        <p:txBody>
          <a:bodyPr>
            <a:normAutofit/>
          </a:bodyPr>
          <a:lstStyle/>
          <a:p>
            <a:r>
              <a:rPr lang="ko-KR" altLang="en-US" sz="3600" dirty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36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6" name="그림 5" descr="정서적학대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3857628"/>
            <a:ext cx="2786082" cy="2357430"/>
          </a:xfrm>
          <a:prstGeom prst="rect">
            <a:avLst/>
          </a:prstGeom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3643314"/>
            <a:ext cx="2827297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99368"/>
            <a:ext cx="6858048" cy="665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4000504"/>
            <a:ext cx="2667000" cy="2569043"/>
          </a:xfrm>
          <a:prstGeom prst="rect">
            <a:avLst/>
          </a:prstGeom>
        </p:spPr>
      </p:pic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ko-KR" altLang="en-US" sz="4000" dirty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4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6" name="그림 5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32" y="3929067"/>
            <a:ext cx="2667000" cy="2643206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4000504"/>
            <a:ext cx="3071834" cy="2319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1857364"/>
            <a:ext cx="3519261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80766"/>
            <a:ext cx="6858048" cy="669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4286256"/>
            <a:ext cx="2579002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내용 개체 틀 3" descr="경제적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074" y="1928802"/>
            <a:ext cx="2650314" cy="2578557"/>
          </a:xfrm>
          <a:prstGeom prst="rect">
            <a:avLst/>
          </a:prstGeom>
        </p:spPr>
      </p:pic>
      <p:pic>
        <p:nvPicPr>
          <p:cNvPr id="6" name="그림 5" descr="경제적학대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4279443"/>
            <a:ext cx="2650314" cy="2578557"/>
          </a:xfrm>
          <a:prstGeom prst="rect">
            <a:avLst/>
          </a:prstGeom>
        </p:spPr>
      </p:pic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0" y="0"/>
            <a:ext cx="9086792" cy="6883393"/>
          </a:xfrm>
        </p:spPr>
        <p:txBody>
          <a:bodyPr>
            <a:normAutofit/>
          </a:bodyPr>
          <a:lstStyle/>
          <a:p>
            <a:r>
              <a:rPr lang="ko-KR" altLang="en-US" sz="4000" dirty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4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290" y="4357694"/>
            <a:ext cx="3214710" cy="42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5" y="200883"/>
            <a:ext cx="6715172" cy="645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1714488"/>
            <a:ext cx="264317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69131"/>
          </a:xfrm>
        </p:spPr>
        <p:txBody>
          <a:bodyPr>
            <a:normAutofit/>
          </a:bodyPr>
          <a:lstStyle/>
          <a:p>
            <a:r>
              <a:rPr lang="ko-KR" altLang="en-US" sz="3600" dirty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36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24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" name="그림 4" descr="방임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84786"/>
            <a:ext cx="2667000" cy="2573214"/>
          </a:xfrm>
          <a:prstGeom prst="rect">
            <a:avLst/>
          </a:prstGeom>
        </p:spPr>
      </p:pic>
      <p:pic>
        <p:nvPicPr>
          <p:cNvPr id="6" name="내용 개체 틀 3" descr="방임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78" y="4284786"/>
            <a:ext cx="2667000" cy="2573214"/>
          </a:xfrm>
          <a:prstGeom prst="rect">
            <a:avLst/>
          </a:prstGeom>
        </p:spPr>
      </p:pic>
      <p:pic>
        <p:nvPicPr>
          <p:cNvPr id="7" name="그림 6" descr="방임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7950" y="4591125"/>
            <a:ext cx="2786050" cy="2266875"/>
          </a:xfrm>
          <a:prstGeom prst="rect">
            <a:avLst/>
          </a:prstGeom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43702" y="3643314"/>
            <a:ext cx="2352676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28431"/>
            <a:ext cx="6715172" cy="6401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내용 개체 틀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ko-KR" altLang="en-US" sz="4000" dirty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40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28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3786190"/>
            <a:ext cx="2667000" cy="2569043"/>
          </a:xfrm>
          <a:prstGeom prst="rect">
            <a:avLst/>
          </a:prstGeom>
        </p:spPr>
      </p:pic>
      <p:pic>
        <p:nvPicPr>
          <p:cNvPr id="6" name="그림 5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2" y="4143380"/>
            <a:ext cx="2667000" cy="2569043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2643182"/>
            <a:ext cx="278605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14469"/>
            <a:ext cx="7572428" cy="6429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</a:t>
            </a:r>
            <a:r>
              <a:rPr lang="ko-KR" altLang="en-US" sz="4000" dirty="0"/>
              <a:t>노인학대 발생요인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노인과 관련된 요인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0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부양자와 관련된 요인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</a:t>
            </a:r>
            <a:r>
              <a:rPr lang="ko-KR" altLang="en-US" sz="4000" dirty="0"/>
              <a:t>노인학대 발생요인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0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/>
              <a:t>  </a:t>
            </a:r>
            <a:r>
              <a:rPr lang="ko-KR" altLang="en-US" sz="4000" dirty="0"/>
              <a:t>노인학대 발생요인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00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29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/>
              <a:t>     </a:t>
            </a:r>
            <a:r>
              <a:rPr lang="ko-KR" altLang="en-US" sz="4000" dirty="0"/>
              <a:t>노인학대 사례와 관리지침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79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노인 관련 시설에서 학대행위자는 가족</a:t>
            </a:r>
            <a:r>
              <a:rPr lang="en-US" altLang="ko-KR" sz="1400" dirty="0"/>
              <a:t>, </a:t>
            </a:r>
            <a:r>
              <a:rPr lang="ko-KR" altLang="en-US" sz="1400" dirty="0"/>
              <a:t>동료노인</a:t>
            </a:r>
            <a:r>
              <a:rPr lang="en-US" altLang="ko-KR" sz="1400" dirty="0"/>
              <a:t>, </a:t>
            </a:r>
            <a:r>
              <a:rPr lang="ko-KR" altLang="en-US" sz="1400" dirty="0"/>
              <a:t>외부인 뿐 아니라 시설의 장과 직원도 될 수 있다</a:t>
            </a:r>
            <a:r>
              <a:rPr lang="en-US" altLang="ko-KR" sz="1400" dirty="0"/>
              <a:t>.</a:t>
            </a:r>
          </a:p>
          <a:p>
            <a:r>
              <a:rPr lang="ko-KR" altLang="en-US" sz="1400" dirty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/>
              <a:t>.</a:t>
            </a:r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endParaRPr lang="en-US" altLang="ko-KR" sz="1400" dirty="0"/>
          </a:p>
          <a:p>
            <a:r>
              <a:rPr lang="en-US" altLang="ko-KR" sz="1400" dirty="0"/>
              <a:t>* </a:t>
            </a:r>
            <a:r>
              <a:rPr lang="ko-KR" altLang="en-US" sz="1400" dirty="0"/>
              <a:t>최적의 돌봄 환경 조성을 위한 민</a:t>
            </a:r>
            <a:r>
              <a:rPr lang="en-US" altLang="ko-KR" sz="1400" dirty="0"/>
              <a:t>.</a:t>
            </a:r>
            <a:r>
              <a:rPr lang="ko-KR" altLang="en-US" sz="1400" dirty="0"/>
              <a:t>관 협력과 노력이 필요하다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학대사례</a:t>
            </a:r>
            <a:endParaRPr lang="en-US" altLang="ko-KR" sz="1400" dirty="0"/>
          </a:p>
          <a:p>
            <a:pPr algn="ctr"/>
            <a:r>
              <a:rPr lang="ko-KR" altLang="en-US" sz="1400" dirty="0"/>
              <a:t>발견 및 신고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조사 와 사정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학대사례에 대한</a:t>
            </a:r>
            <a:endParaRPr lang="en-US" altLang="ko-KR" sz="1400" dirty="0"/>
          </a:p>
          <a:p>
            <a:pPr algn="ctr"/>
            <a:r>
              <a:rPr lang="ko-KR" altLang="en-US" sz="1400" dirty="0"/>
              <a:t>보호조치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/>
              <a:t>평 가</a:t>
            </a:r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사후조치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노인학대 신고방법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응급상황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노인학대 신고방법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 상황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/>
              <a:t>     </a:t>
            </a:r>
            <a:r>
              <a:rPr lang="ko-KR" altLang="en-US" sz="4000" dirty="0"/>
              <a:t>노인학대 처벌규정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 노인학대의 처벌규정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        금지의무 위반자</a:t>
            </a: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벌금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자</a:t>
            </a: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 이하의 과태료</a:t>
            </a: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>
                <a:latin typeface="HY울릉도B" pitchFamily="18" charset="-127"/>
                <a:ea typeface="HY울릉도B" pitchFamily="18" charset="-127"/>
              </a:rPr>
              <a:t>형법 적용 가능 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3" y="428604"/>
            <a:ext cx="5857916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085" y="1285860"/>
            <a:ext cx="821183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137" y="714357"/>
            <a:ext cx="7859728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3316" y="928670"/>
            <a:ext cx="7847948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/>
              <a:t>       노인학대예방 행동지침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643182"/>
            <a:ext cx="287655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2500306"/>
            <a:ext cx="3049449" cy="199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36855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2204</Words>
  <Application>Microsoft Office PowerPoint</Application>
  <PresentationFormat>화면 슬라이드 쇼(4:3)</PresentationFormat>
  <Paragraphs>403</Paragraphs>
  <Slides>43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50" baseType="lpstr">
      <vt:lpstr>HY강B</vt:lpstr>
      <vt:lpstr>HY견명조</vt:lpstr>
      <vt:lpstr>HY울릉도B</vt:lpstr>
      <vt:lpstr>맑은 고딕</vt:lpstr>
      <vt:lpstr>-윤고딕310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노인학대의 정의</vt:lpstr>
      <vt:lpstr>     노인학대 의 특성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노인학대 발생요인</vt:lpstr>
      <vt:lpstr>  노인학대 발생요인</vt:lpstr>
      <vt:lpstr>  노인학대 발생요인</vt:lpstr>
      <vt:lpstr>     노인학대 사례와 관리지침</vt:lpstr>
      <vt:lpstr>PowerPoint 프레젠테이션</vt:lpstr>
      <vt:lpstr>PowerPoint 프레젠테이션</vt:lpstr>
      <vt:lpstr>PowerPoint 프레젠테이션</vt:lpstr>
      <vt:lpstr>      노인학대 신고방법</vt:lpstr>
      <vt:lpstr>      노인학대 신고방법</vt:lpstr>
      <vt:lpstr>PowerPoint 프레젠테이션</vt:lpstr>
      <vt:lpstr>     노인학대 처벌규정</vt:lpstr>
      <vt:lpstr>       노인학대의 처벌규정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     노인학대예방 행동지침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천우</dc:creator>
  <cp:lastModifiedBy>Administrator</cp:lastModifiedBy>
  <cp:revision>16</cp:revision>
  <dcterms:created xsi:type="dcterms:W3CDTF">2020-06-02T02:51:49Z</dcterms:created>
  <dcterms:modified xsi:type="dcterms:W3CDTF">2021-07-28T00:48:40Z</dcterms:modified>
</cp:coreProperties>
</file>