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4"/>
  </p:notesMasterIdLst>
  <p:sldIdLst>
    <p:sldId id="256" r:id="rId2"/>
    <p:sldId id="293" r:id="rId3"/>
    <p:sldId id="294" r:id="rId4"/>
    <p:sldId id="295" r:id="rId5"/>
    <p:sldId id="296" r:id="rId6"/>
    <p:sldId id="297" r:id="rId7"/>
    <p:sldId id="298" r:id="rId8"/>
    <p:sldId id="299" r:id="rId9"/>
    <p:sldId id="302" r:id="rId10"/>
    <p:sldId id="301" r:id="rId11"/>
    <p:sldId id="304" r:id="rId12"/>
    <p:sldId id="305" r:id="rId13"/>
  </p:sldIdLst>
  <p:sldSz cx="9144000" cy="6858000" type="screen4x3"/>
  <p:notesSz cx="6858000" cy="994568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36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36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36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36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36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36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36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36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3600" b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FF99"/>
    <a:srgbClr val="FFCC66"/>
    <a:srgbClr val="CC99FF"/>
    <a:srgbClr val="3333CC"/>
    <a:srgbClr val="7FCA1A"/>
    <a:srgbClr val="99FFCC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5" autoAdjust="0"/>
    <p:restoredTop sz="94581" autoAdjust="0"/>
  </p:normalViewPr>
  <p:slideViewPr>
    <p:cSldViewPr>
      <p:cViewPr varScale="1">
        <p:scale>
          <a:sx n="88" d="100"/>
          <a:sy n="88" d="100"/>
        </p:scale>
        <p:origin x="18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71799" cy="497284"/>
          </a:xfrm>
          <a:prstGeom prst="rect">
            <a:avLst/>
          </a:prstGeom>
        </p:spPr>
        <p:txBody>
          <a:bodyPr vert="horz" lIns="90414" tIns="45205" rIns="90414" bIns="45205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6" y="2"/>
            <a:ext cx="2971799" cy="497284"/>
          </a:xfrm>
          <a:prstGeom prst="rect">
            <a:avLst/>
          </a:prstGeom>
        </p:spPr>
        <p:txBody>
          <a:bodyPr vert="horz" lIns="90414" tIns="45205" rIns="90414" bIns="45205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6C30F08-197A-4E78-96AA-E0C42D922DDF}" type="datetimeFigureOut">
              <a:rPr lang="ko-KR" altLang="en-US"/>
              <a:pPr>
                <a:defRPr/>
              </a:pPr>
              <a:t>2025-06-03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4538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14" tIns="45205" rIns="90414" bIns="45205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1" y="4724205"/>
            <a:ext cx="5486400" cy="4475559"/>
          </a:xfrm>
          <a:prstGeom prst="rect">
            <a:avLst/>
          </a:prstGeom>
        </p:spPr>
        <p:txBody>
          <a:bodyPr vert="horz" lIns="90414" tIns="45205" rIns="90414" bIns="45205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5" y="9446680"/>
            <a:ext cx="2971799" cy="497284"/>
          </a:xfrm>
          <a:prstGeom prst="rect">
            <a:avLst/>
          </a:prstGeom>
        </p:spPr>
        <p:txBody>
          <a:bodyPr vert="horz" lIns="90414" tIns="45205" rIns="90414" bIns="45205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6" y="9446680"/>
            <a:ext cx="2971799" cy="497284"/>
          </a:xfrm>
          <a:prstGeom prst="rect">
            <a:avLst/>
          </a:prstGeom>
        </p:spPr>
        <p:txBody>
          <a:bodyPr vert="horz" lIns="90414" tIns="45205" rIns="90414" bIns="45205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571A2E5C-1455-4D50-ADF7-9CE2BD2DB00F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97671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1A2E5C-1455-4D50-ADF7-9CE2BD2DB00F}" type="slidenum">
              <a:rPr lang="ko-KR" altLang="en-US" smtClean="0"/>
              <a:pPr>
                <a:defRPr/>
              </a:pPr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 dirty="0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ko-KR" altLang="en-US" dirty="0"/>
            </a:p>
          </p:txBody>
        </p:sp>
      </p:grpSp>
      <p:sp>
        <p:nvSpPr>
          <p:cNvPr id="1167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1167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CCD96E5-25D5-4221-899C-2BF8E2BEE1FB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FF89D5-7906-4986-975D-85D486708CD9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502A1-0C4B-4ED9-B674-A159321E1653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FA19F-303A-4DD5-81A0-F2C21D6E3A55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B4CD4-9026-42BE-8CDD-78B25DF34572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A357F-4EFD-444B-A48F-F42B878FA07F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D90C4-35D6-40A7-ADC4-1C77E753C59D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623FD1-9334-4161-A956-2540F8FD5759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06AAD4-7CFB-4583-813D-399D8016E9BE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C4A6A-2C7D-4183-847A-711C8BA26E32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C5D90-386B-4A28-8B61-1D5258E4510B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VertTx" preserve="1">
  <p:cSld name="제목, 클립 아트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클립 아트 개체 틀 2"/>
          <p:cNvSpPr>
            <a:spLocks noGrp="1"/>
          </p:cNvSpPr>
          <p:nvPr>
            <p:ph type="clipArt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endParaRPr lang="ko-KR" altLang="en-US" noProof="0" dirty="0"/>
          </a:p>
        </p:txBody>
      </p:sp>
      <p:sp>
        <p:nvSpPr>
          <p:cNvPr id="4" name="세로 텍스트 개체 틀 3"/>
          <p:cNvSpPr>
            <a:spLocks noGrp="1"/>
          </p:cNvSpPr>
          <p:nvPr>
            <p:ph type="body" orient="vert" sz="half" idx="2"/>
          </p:nvPr>
        </p:nvSpPr>
        <p:spPr>
          <a:xfrm>
            <a:off x="5145088" y="2017713"/>
            <a:ext cx="3810000" cy="41148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E774F-973B-497C-8CE1-628426E1CF09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0">
              <a:defRPr/>
            </a:pPr>
            <a:endParaRPr lang="ko-KR" altLang="ko-KR" sz="2400" b="0" dirty="0">
              <a:latin typeface="Tahoma" pitchFamily="34" charset="0"/>
            </a:endParaRPr>
          </a:p>
        </p:txBody>
      </p:sp>
      <p:sp>
        <p:nvSpPr>
          <p:cNvPr id="11571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0">
              <a:defRPr/>
            </a:pPr>
            <a:endParaRPr lang="ko-KR" altLang="ko-KR" sz="2400" b="0" dirty="0">
              <a:latin typeface="Tahoma" pitchFamily="34" charset="0"/>
            </a:endParaRPr>
          </a:p>
        </p:txBody>
      </p:sp>
      <p:sp>
        <p:nvSpPr>
          <p:cNvPr id="11571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0">
              <a:defRPr/>
            </a:pPr>
            <a:endParaRPr lang="ko-KR" altLang="ko-KR" sz="2400" b="0" dirty="0">
              <a:latin typeface="Tahoma" pitchFamily="34" charset="0"/>
            </a:endParaRPr>
          </a:p>
        </p:txBody>
      </p:sp>
      <p:sp>
        <p:nvSpPr>
          <p:cNvPr id="11571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0">
              <a:defRPr/>
            </a:pPr>
            <a:endParaRPr lang="ko-KR" altLang="ko-KR" sz="2400" b="0" dirty="0">
              <a:latin typeface="Tahoma" pitchFamily="34" charset="0"/>
            </a:endParaRPr>
          </a:p>
        </p:txBody>
      </p:sp>
      <p:sp>
        <p:nvSpPr>
          <p:cNvPr id="11571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0">
              <a:defRPr/>
            </a:pPr>
            <a:endParaRPr lang="ko-KR" altLang="ko-KR" sz="2400" b="0" dirty="0">
              <a:latin typeface="Tahoma" pitchFamily="34" charset="0"/>
            </a:endParaRPr>
          </a:p>
        </p:txBody>
      </p:sp>
      <p:sp>
        <p:nvSpPr>
          <p:cNvPr id="11571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0">
              <a:defRPr/>
            </a:pPr>
            <a:endParaRPr lang="ko-KR" altLang="ko-KR" sz="2400" b="0" dirty="0">
              <a:latin typeface="Tahoma" pitchFamily="34" charset="0"/>
            </a:endParaRPr>
          </a:p>
        </p:txBody>
      </p:sp>
      <p:sp>
        <p:nvSpPr>
          <p:cNvPr id="11572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latinLnBrk="0">
              <a:defRPr/>
            </a:pPr>
            <a:endParaRPr lang="ko-KR" altLang="ko-KR" sz="2400" b="0" dirty="0"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157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157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157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 b="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103C8C8-4045-4926-84AB-7BB4C329179D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3321050" y="3429000"/>
            <a:ext cx="414496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ctr">
              <a:defRPr/>
            </a:pPr>
            <a:r>
              <a:rPr lang="ko-KR" altLang="en-US" sz="2500" kern="0" dirty="0">
                <a:latin typeface="+mj-lt"/>
                <a:ea typeface="(한)표구체" pitchFamily="18" charset="-127"/>
                <a:cs typeface="+mj-cs"/>
              </a:rPr>
              <a:t>사회복지법인 장수마을</a:t>
            </a:r>
            <a:endParaRPr lang="ko-KR" altLang="en-US" sz="25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광수 M" pitchFamily="18" charset="-127"/>
              <a:ea typeface="(한)표구체" pitchFamily="18" charset="-127"/>
              <a:cs typeface="+mj-cs"/>
            </a:endParaRPr>
          </a:p>
        </p:txBody>
      </p:sp>
      <p:sp>
        <p:nvSpPr>
          <p:cNvPr id="307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000125" y="1785938"/>
            <a:ext cx="7772400" cy="1462087"/>
          </a:xfrm>
        </p:spPr>
        <p:txBody>
          <a:bodyPr anchor="ctr"/>
          <a:lstStyle/>
          <a:p>
            <a:pPr eaLnBrk="1" fontAlgn="ctr" hangingPunct="1">
              <a:defRPr/>
            </a:pPr>
            <a:r>
              <a:rPr lang="en-US" altLang="ko-KR" dirty="0"/>
              <a:t> </a:t>
            </a:r>
            <a:r>
              <a:rPr lang="ko-KR" altLang="en-US" sz="4000" b="1" dirty="0">
                <a:solidFill>
                  <a:schemeClr val="tx1"/>
                </a:solidFill>
                <a:latin typeface="산돌광수 M" pitchFamily="18" charset="-127"/>
                <a:ea typeface="산돌광수 M" pitchFamily="18" charset="-127"/>
              </a:rPr>
              <a:t>즐거운 우리 집</a:t>
            </a:r>
            <a:r>
              <a:rPr lang="ko-KR" altLang="en-US" sz="4000" b="1" dirty="0">
                <a:solidFill>
                  <a:schemeClr val="tx1"/>
                </a:solidFill>
              </a:rPr>
              <a:t> </a:t>
            </a:r>
            <a:r>
              <a:rPr lang="ko-KR" altLang="en-US" sz="9600" b="1" dirty="0" err="1">
                <a:solidFill>
                  <a:schemeClr val="tx1"/>
                </a:solidFill>
                <a:latin typeface="산돌광수 M" pitchFamily="18" charset="-127"/>
                <a:ea typeface="산돌광수 M" pitchFamily="18" charset="-127"/>
              </a:rPr>
              <a:t>이당원</a:t>
            </a:r>
            <a:endParaRPr lang="ko-KR" altLang="en-US" sz="9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가는팸체" pitchFamily="18" charset="-127"/>
              <a:ea typeface="휴먼가는팸체" pitchFamily="18" charset="-127"/>
            </a:endParaRPr>
          </a:p>
        </p:txBody>
      </p:sp>
      <p:pic>
        <p:nvPicPr>
          <p:cNvPr id="3076" name="그림 7" descr="장수마을 마크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0" y="3429000"/>
            <a:ext cx="500063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그림 8" descr="장수마을 마크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0988" y="2357438"/>
            <a:ext cx="3502025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>
            <a:off x="571500" y="2143125"/>
            <a:ext cx="8072438" cy="378618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1214438" y="1000125"/>
            <a:ext cx="77724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ctr">
              <a:defRPr/>
            </a:pPr>
            <a:r>
              <a:rPr lang="ko-KR" altLang="en-US" sz="5400" kern="0" dirty="0" err="1">
                <a:latin typeface="산돌광수 M" pitchFamily="18" charset="-127"/>
                <a:ea typeface="산돌광수 M" pitchFamily="18" charset="-127"/>
                <a:cs typeface="+mj-cs"/>
              </a:rPr>
              <a:t>이당원</a:t>
            </a:r>
            <a:r>
              <a:rPr lang="ko-KR" altLang="en-US" sz="5000" kern="0" dirty="0">
                <a:latin typeface="산돌광수 M" pitchFamily="18" charset="-127"/>
                <a:ea typeface="산돌광수 M" pitchFamily="18" charset="-127"/>
                <a:cs typeface="+mj-cs"/>
              </a:rPr>
              <a:t> </a:t>
            </a:r>
            <a:r>
              <a:rPr lang="en-US" altLang="ko-KR" sz="2000" kern="0" dirty="0">
                <a:solidFill>
                  <a:schemeClr val="accent5">
                    <a:lumMod val="10000"/>
                  </a:schemeClr>
                </a:solidFill>
                <a:latin typeface="!백묵-가을동화체(견중)" pitchFamily="18" charset="-127"/>
                <a:ea typeface="!백묵-가을동화체(견중)" pitchFamily="18" charset="-127"/>
                <a:cs typeface="+mj-cs"/>
              </a:rPr>
              <a:t>“</a:t>
            </a:r>
            <a:r>
              <a:rPr lang="ko-KR" altLang="en-US" sz="2000" kern="0" dirty="0">
                <a:solidFill>
                  <a:schemeClr val="accent5">
                    <a:lumMod val="10000"/>
                  </a:schemeClr>
                </a:solidFill>
                <a:latin typeface="!백묵-가을동화체(견중)" pitchFamily="18" charset="-127"/>
                <a:ea typeface="!백묵-가을동화체(견중)" pitchFamily="18" charset="-127"/>
                <a:cs typeface="+mj-cs"/>
              </a:rPr>
              <a:t>즐거운 우리 집</a:t>
            </a:r>
            <a:r>
              <a:rPr lang="en-US" altLang="ko-KR" sz="2000" kern="0" dirty="0">
                <a:solidFill>
                  <a:schemeClr val="accent5">
                    <a:lumMod val="10000"/>
                  </a:schemeClr>
                </a:solidFill>
                <a:latin typeface="!백묵-가을동화체(견중)" pitchFamily="18" charset="-127"/>
                <a:ea typeface="!백묵-가을동화체(견중)" pitchFamily="18" charset="-127"/>
                <a:cs typeface="+mj-cs"/>
              </a:rPr>
              <a:t>”</a:t>
            </a:r>
            <a:endParaRPr lang="ko-KR" altLang="en-US" sz="2000" kern="0" dirty="0">
              <a:solidFill>
                <a:schemeClr val="accent5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!백묵-가을동화체(견중)" pitchFamily="18" charset="-127"/>
              <a:ea typeface="!백묵-가을동화체(견중)" pitchFamily="18" charset="-127"/>
              <a:cs typeface="+mj-cs"/>
            </a:endParaRPr>
          </a:p>
        </p:txBody>
      </p:sp>
      <p:pic>
        <p:nvPicPr>
          <p:cNvPr id="4101" name="그림 7" descr="포맷변환_그림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6246813"/>
            <a:ext cx="1143000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7215188" y="6572250"/>
            <a:ext cx="1928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defRPr/>
            </a:pPr>
            <a:r>
              <a:rPr lang="ko-KR" altLang="en-US" sz="1200" b="0" kern="0" dirty="0">
                <a:latin typeface="+mj-lt"/>
                <a:ea typeface="(한)표구체" pitchFamily="18" charset="-127"/>
                <a:cs typeface="+mj-cs"/>
              </a:rPr>
              <a:t>사회복지법인 장수마을</a:t>
            </a:r>
            <a:endParaRPr lang="ko-KR" altLang="en-US" sz="12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광수 M" pitchFamily="18" charset="-127"/>
              <a:ea typeface="(한)표구체" pitchFamily="18" charset="-127"/>
              <a:cs typeface="+mj-cs"/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36512" y="1877913"/>
            <a:ext cx="914400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ctr">
              <a:lnSpc>
                <a:spcPct val="200000"/>
              </a:lnSpc>
              <a:defRPr/>
            </a:pPr>
            <a:endParaRPr lang="en-US" altLang="ko-KR" sz="1000" b="0" u="sng" kern="0" dirty="0">
              <a:latin typeface="바탕" pitchFamily="18" charset="-127"/>
              <a:ea typeface="바탕" pitchFamily="18" charset="-127"/>
              <a:cs typeface="+mj-cs"/>
            </a:endParaRPr>
          </a:p>
          <a:p>
            <a:pPr fontAlgn="ctr">
              <a:lnSpc>
                <a:spcPct val="200000"/>
              </a:lnSpc>
              <a:defRPr/>
            </a:pPr>
            <a:endParaRPr lang="en-US" altLang="ko-KR" sz="1000" b="0" u="sng" kern="0" dirty="0">
              <a:latin typeface="바탕" pitchFamily="18" charset="-127"/>
              <a:ea typeface="바탕" pitchFamily="18" charset="-127"/>
              <a:cs typeface="+mj-cs"/>
            </a:endParaRPr>
          </a:p>
          <a:p>
            <a:pPr fontAlgn="ctr">
              <a:lnSpc>
                <a:spcPct val="200000"/>
              </a:lnSpc>
              <a:defRPr/>
            </a:pPr>
            <a:r>
              <a:rPr lang="ko-KR" altLang="en-US" sz="1000" u="sng" kern="0" dirty="0">
                <a:latin typeface="바탕" pitchFamily="18" charset="-127"/>
                <a:ea typeface="바탕" pitchFamily="18" charset="-127"/>
                <a:cs typeface="+mj-cs"/>
              </a:rPr>
              <a:t>●</a:t>
            </a:r>
            <a:r>
              <a:rPr lang="ko-KR" altLang="en-US" sz="2000" u="sng" kern="0" dirty="0">
                <a:latin typeface="바탕" pitchFamily="18" charset="-127"/>
                <a:ea typeface="바탕" pitchFamily="18" charset="-127"/>
                <a:cs typeface="+mj-cs"/>
              </a:rPr>
              <a:t> 설립이념</a:t>
            </a:r>
            <a:endParaRPr lang="en-US" altLang="ko-KR" sz="2000" u="sng" kern="0" dirty="0">
              <a:latin typeface="바탕" pitchFamily="18" charset="-127"/>
              <a:ea typeface="바탕" pitchFamily="18" charset="-127"/>
              <a:cs typeface="+mj-cs"/>
            </a:endParaRPr>
          </a:p>
          <a:p>
            <a:pPr fontAlgn="ctr">
              <a:defRPr/>
            </a:pPr>
            <a:endParaRPr lang="en-US" altLang="ko-KR" sz="800" u="sng" kern="0" dirty="0">
              <a:latin typeface="바탕" pitchFamily="18" charset="-127"/>
              <a:ea typeface="바탕" pitchFamily="18" charset="-127"/>
              <a:cs typeface="+mj-cs"/>
            </a:endParaRPr>
          </a:p>
          <a:p>
            <a:pPr fontAlgn="ctr">
              <a:lnSpc>
                <a:spcPct val="150000"/>
              </a:lnSpc>
              <a:defRPr/>
            </a:pPr>
            <a:r>
              <a:rPr lang="ko-KR" altLang="en-US" sz="1600" kern="0" dirty="0">
                <a:latin typeface="바탕" pitchFamily="18" charset="-127"/>
                <a:ea typeface="바탕" pitchFamily="18" charset="-127"/>
                <a:cs typeface="+mj-cs"/>
              </a:rPr>
              <a:t>고령화 사회를 대비한 시대적 요구에 발맞추어</a:t>
            </a:r>
            <a:r>
              <a:rPr lang="en-US" altLang="ko-KR" sz="1600" kern="0" dirty="0">
                <a:latin typeface="바탕" pitchFamily="18" charset="-127"/>
                <a:ea typeface="바탕" pitchFamily="18" charset="-127"/>
                <a:cs typeface="+mj-cs"/>
              </a:rPr>
              <a:t> </a:t>
            </a:r>
            <a:r>
              <a:rPr lang="ko-KR" altLang="en-US" sz="1600" kern="0" dirty="0">
                <a:latin typeface="바탕" pitchFamily="18" charset="-127"/>
                <a:ea typeface="바탕" pitchFamily="18" charset="-127"/>
                <a:cs typeface="+mj-cs"/>
              </a:rPr>
              <a:t>지난 </a:t>
            </a:r>
            <a:r>
              <a:rPr lang="en-US" altLang="ko-KR" sz="1600" kern="0" dirty="0">
                <a:latin typeface="바탕" pitchFamily="18" charset="-127"/>
                <a:ea typeface="바탕" pitchFamily="18" charset="-127"/>
                <a:cs typeface="+mj-cs"/>
              </a:rPr>
              <a:t>60</a:t>
            </a:r>
            <a:r>
              <a:rPr lang="ko-KR" altLang="en-US" sz="1600" kern="0" dirty="0">
                <a:latin typeface="바탕" pitchFamily="18" charset="-127"/>
                <a:ea typeface="바탕" pitchFamily="18" charset="-127"/>
                <a:cs typeface="+mj-cs"/>
              </a:rPr>
              <a:t>여 년간 영주에서 한의사요</a:t>
            </a:r>
            <a:r>
              <a:rPr lang="en-US" altLang="ko-KR" sz="1600" kern="0" dirty="0">
                <a:latin typeface="바탕" pitchFamily="18" charset="-127"/>
                <a:ea typeface="바탕" pitchFamily="18" charset="-127"/>
                <a:cs typeface="+mj-cs"/>
              </a:rPr>
              <a:t>, </a:t>
            </a:r>
            <a:r>
              <a:rPr lang="ko-KR" altLang="en-US" sz="1600" kern="0" dirty="0">
                <a:latin typeface="바탕" pitchFamily="18" charset="-127"/>
                <a:ea typeface="바탕" pitchFamily="18" charset="-127"/>
                <a:cs typeface="+mj-cs"/>
              </a:rPr>
              <a:t>사회사업가요</a:t>
            </a:r>
            <a:r>
              <a:rPr lang="en-US" altLang="ko-KR" sz="1600" kern="0" dirty="0">
                <a:latin typeface="바탕" pitchFamily="18" charset="-127"/>
                <a:ea typeface="바탕" pitchFamily="18" charset="-127"/>
                <a:cs typeface="+mj-cs"/>
              </a:rPr>
              <a:t>, </a:t>
            </a:r>
          </a:p>
          <a:p>
            <a:pPr fontAlgn="ctr">
              <a:lnSpc>
                <a:spcPct val="150000"/>
              </a:lnSpc>
              <a:defRPr/>
            </a:pPr>
            <a:r>
              <a:rPr lang="ko-KR" altLang="en-US" sz="1600" kern="0" dirty="0">
                <a:latin typeface="바탕" pitchFamily="18" charset="-127"/>
                <a:ea typeface="바탕" pitchFamily="18" charset="-127"/>
                <a:cs typeface="+mj-cs"/>
              </a:rPr>
              <a:t>교육자이며 지역의 선한 스승이셨던 고 이당 김성환 선생의 뜻을 받들어</a:t>
            </a:r>
            <a:r>
              <a:rPr lang="en-US" altLang="ko-KR" sz="1600" kern="0" dirty="0">
                <a:latin typeface="바탕" pitchFamily="18" charset="-127"/>
                <a:ea typeface="바탕" pitchFamily="18" charset="-127"/>
                <a:cs typeface="+mj-cs"/>
              </a:rPr>
              <a:t> </a:t>
            </a:r>
            <a:r>
              <a:rPr lang="ko-KR" altLang="en-US" sz="1600" kern="0" dirty="0">
                <a:latin typeface="바탕" pitchFamily="18" charset="-127"/>
                <a:ea typeface="바탕" pitchFamily="18" charset="-127"/>
                <a:cs typeface="+mj-cs"/>
              </a:rPr>
              <a:t>손자인 김덕호 박사가 나눔과 </a:t>
            </a:r>
            <a:r>
              <a:rPr lang="ko-KR" altLang="en-US" sz="1600" kern="0" spc="-300" dirty="0">
                <a:latin typeface="바탕" pitchFamily="18" charset="-127"/>
                <a:ea typeface="바탕" pitchFamily="18" charset="-127"/>
                <a:cs typeface="+mj-cs"/>
              </a:rPr>
              <a:t>섬김을</a:t>
            </a:r>
            <a:r>
              <a:rPr lang="ko-KR" altLang="en-US" sz="1600" kern="0" dirty="0">
                <a:latin typeface="바탕" pitchFamily="18" charset="-127"/>
                <a:ea typeface="바탕" pitchFamily="18" charset="-127"/>
                <a:cs typeface="+mj-cs"/>
              </a:rPr>
              <a:t> 몸소 실천하여 노인복지 및 지역복지에 이바지하기 위함</a:t>
            </a:r>
            <a:r>
              <a:rPr lang="en-US" altLang="ko-KR" sz="1600" kern="0" dirty="0">
                <a:latin typeface="바탕" pitchFamily="18" charset="-127"/>
                <a:ea typeface="바탕" pitchFamily="18" charset="-127"/>
                <a:cs typeface="+mj-cs"/>
              </a:rPr>
              <a:t>.</a:t>
            </a:r>
          </a:p>
          <a:p>
            <a:pPr fontAlgn="ctr">
              <a:lnSpc>
                <a:spcPct val="200000"/>
              </a:lnSpc>
              <a:defRPr/>
            </a:pPr>
            <a:r>
              <a:rPr lang="ko-KR" altLang="en-US" sz="1000" u="sng" kern="0" dirty="0">
                <a:latin typeface="바탕" pitchFamily="18" charset="-127"/>
                <a:ea typeface="바탕" pitchFamily="18" charset="-127"/>
              </a:rPr>
              <a:t>●</a:t>
            </a:r>
            <a:r>
              <a:rPr lang="ko-KR" altLang="en-US" sz="1100" u="sng" kern="0" dirty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z="2000" u="sng" kern="0" dirty="0">
                <a:latin typeface="바탕" pitchFamily="18" charset="-127"/>
                <a:ea typeface="바탕" pitchFamily="18" charset="-127"/>
              </a:rPr>
              <a:t>설립목적</a:t>
            </a:r>
            <a:endParaRPr lang="en-US" altLang="ko-KR" sz="2000" u="sng" kern="0" dirty="0">
              <a:latin typeface="바탕" pitchFamily="18" charset="-127"/>
              <a:ea typeface="바탕" pitchFamily="18" charset="-127"/>
            </a:endParaRPr>
          </a:p>
          <a:p>
            <a:pPr fontAlgn="ctr">
              <a:defRPr/>
            </a:pPr>
            <a:endParaRPr lang="en-US" altLang="ko-KR" sz="800" u="sng" kern="0" dirty="0">
              <a:latin typeface="바탕" pitchFamily="18" charset="-127"/>
              <a:ea typeface="바탕" pitchFamily="18" charset="-127"/>
            </a:endParaRPr>
          </a:p>
          <a:p>
            <a:pPr fontAlgn="ctr">
              <a:lnSpc>
                <a:spcPct val="200000"/>
              </a:lnSpc>
              <a:defRPr/>
            </a:pPr>
            <a:r>
              <a:rPr lang="ko-KR" altLang="en-US" sz="1600" kern="0" spc="-150" dirty="0">
                <a:latin typeface="바탕" pitchFamily="18" charset="-127"/>
                <a:ea typeface="바탕" pitchFamily="18" charset="-127"/>
              </a:rPr>
              <a:t>치매</a:t>
            </a:r>
            <a:r>
              <a:rPr lang="en-US" altLang="ko-KR" sz="1600" kern="0" spc="-150" dirty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z="1600" kern="0" spc="-150" dirty="0">
                <a:latin typeface="바탕" pitchFamily="18" charset="-127"/>
                <a:ea typeface="바탕" pitchFamily="18" charset="-127"/>
              </a:rPr>
              <a:t>중풍 등 노인성 질환을 가진 저소득 어르신들이 노후를 안정되고 풍요롭게 지낼 수 있도록 도와드리고</a:t>
            </a:r>
            <a:endParaRPr lang="en-US" altLang="ko-KR" sz="1600" kern="0" spc="-150" dirty="0">
              <a:latin typeface="바탕" pitchFamily="18" charset="-127"/>
              <a:ea typeface="바탕" pitchFamily="18" charset="-127"/>
            </a:endParaRPr>
          </a:p>
          <a:p>
            <a:pPr fontAlgn="ctr">
              <a:lnSpc>
                <a:spcPct val="200000"/>
              </a:lnSpc>
              <a:defRPr/>
            </a:pPr>
            <a:r>
              <a:rPr lang="ko-KR" altLang="en-US" sz="1600" kern="0" spc="-150" dirty="0">
                <a:latin typeface="바탕" pitchFamily="18" charset="-127"/>
                <a:ea typeface="바탕" pitchFamily="18" charset="-127"/>
              </a:rPr>
              <a:t>사회적</a:t>
            </a:r>
            <a:r>
              <a:rPr lang="en-US" altLang="ko-KR" sz="1600" kern="0" spc="-150" dirty="0">
                <a:latin typeface="바탕" pitchFamily="18" charset="-127"/>
                <a:ea typeface="바탕" pitchFamily="18" charset="-127"/>
              </a:rPr>
              <a:t>·</a:t>
            </a:r>
            <a:r>
              <a:rPr lang="ko-KR" altLang="en-US" sz="1600" kern="0" spc="-150" dirty="0">
                <a:latin typeface="바탕" pitchFamily="18" charset="-127"/>
                <a:ea typeface="바탕" pitchFamily="18" charset="-127"/>
              </a:rPr>
              <a:t>의료적</a:t>
            </a:r>
            <a:r>
              <a:rPr lang="en-US" altLang="ko-KR" sz="1600" kern="0" spc="-150" dirty="0">
                <a:latin typeface="바탕" pitchFamily="18" charset="-127"/>
                <a:ea typeface="바탕" pitchFamily="18" charset="-127"/>
              </a:rPr>
              <a:t>·</a:t>
            </a:r>
            <a:r>
              <a:rPr lang="ko-KR" altLang="en-US" sz="1600" kern="0" spc="-150" dirty="0">
                <a:latin typeface="바탕" pitchFamily="18" charset="-127"/>
                <a:ea typeface="바탕" pitchFamily="18" charset="-127"/>
              </a:rPr>
              <a:t>상담심리적 서비스를 제공함으로써 </a:t>
            </a:r>
            <a:r>
              <a:rPr lang="ko-KR" altLang="en-US" sz="1600" kern="0" dirty="0">
                <a:latin typeface="바탕" pitchFamily="18" charset="-127"/>
                <a:ea typeface="바탕" pitchFamily="18" charset="-127"/>
              </a:rPr>
              <a:t>전문적인 노인의료복지를 도모하고자 </a:t>
            </a:r>
            <a:r>
              <a:rPr lang="en-US" altLang="ko-KR" sz="1600" kern="0" dirty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z="1600" kern="0" dirty="0">
                <a:latin typeface="바탕" pitchFamily="18" charset="-127"/>
                <a:ea typeface="바탕" pitchFamily="18" charset="-127"/>
              </a:rPr>
              <a:t>청결한 환경</a:t>
            </a:r>
            <a:r>
              <a:rPr lang="en-US" altLang="ko-KR" sz="1600" kern="0" dirty="0">
                <a:latin typeface="바탕" pitchFamily="18" charset="-127"/>
                <a:ea typeface="바탕" pitchFamily="18" charset="-127"/>
              </a:rPr>
              <a:t>, </a:t>
            </a:r>
          </a:p>
          <a:p>
            <a:pPr fontAlgn="ctr">
              <a:lnSpc>
                <a:spcPct val="200000"/>
              </a:lnSpc>
              <a:defRPr/>
            </a:pPr>
            <a:r>
              <a:rPr lang="ko-KR" altLang="en-US" sz="1600" kern="0" dirty="0">
                <a:latin typeface="바탕" pitchFamily="18" charset="-127"/>
                <a:ea typeface="바탕" pitchFamily="18" charset="-127"/>
              </a:rPr>
              <a:t>투명한 운영</a:t>
            </a:r>
            <a:r>
              <a:rPr lang="en-US" altLang="ko-KR" sz="1600" kern="0" dirty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z="1600" kern="0" dirty="0">
                <a:latin typeface="바탕" pitchFamily="18" charset="-127"/>
                <a:ea typeface="바탕" pitchFamily="18" charset="-127"/>
              </a:rPr>
              <a:t>배려하는 마음을 운영목표로 함</a:t>
            </a:r>
            <a:r>
              <a:rPr lang="en-US" altLang="ko-KR" sz="1600" kern="0" dirty="0">
                <a:latin typeface="바탕" pitchFamily="18" charset="-127"/>
                <a:ea typeface="바탕" pitchFamily="18" charset="-127"/>
              </a:rPr>
              <a:t>.</a:t>
            </a:r>
          </a:p>
          <a:p>
            <a:pPr fontAlgn="ctr">
              <a:lnSpc>
                <a:spcPct val="150000"/>
              </a:lnSpc>
              <a:defRPr/>
            </a:pPr>
            <a:endParaRPr lang="en-US" altLang="ko-KR" sz="1100" b="0" kern="0" dirty="0">
              <a:latin typeface="바탕" pitchFamily="18" charset="-127"/>
              <a:ea typeface="바탕" pitchFamily="18" charset="-127"/>
            </a:endParaRPr>
          </a:p>
          <a:p>
            <a:pPr fontAlgn="ctr">
              <a:lnSpc>
                <a:spcPct val="150000"/>
              </a:lnSpc>
              <a:defRPr/>
            </a:pPr>
            <a:endParaRPr lang="en-US" altLang="ko-KR" sz="1100" b="0" kern="0" dirty="0">
              <a:latin typeface="바탕" pitchFamily="18" charset="-127"/>
              <a:ea typeface="바탕" pitchFamily="18" charset="-127"/>
              <a:cs typeface="+mj-cs"/>
            </a:endParaRPr>
          </a:p>
          <a:p>
            <a:pPr fontAlgn="ctr">
              <a:lnSpc>
                <a:spcPct val="150000"/>
              </a:lnSpc>
              <a:defRPr/>
            </a:pPr>
            <a:r>
              <a:rPr lang="ko-KR" altLang="en-US" sz="1100" b="0" kern="0" dirty="0">
                <a:latin typeface="바탕" pitchFamily="18" charset="-127"/>
                <a:ea typeface="바탕" pitchFamily="18" charset="-127"/>
                <a:cs typeface="+mj-cs"/>
              </a:rPr>
              <a:t> </a:t>
            </a:r>
            <a:r>
              <a:rPr lang="ko-KR" altLang="en-US" sz="1200" b="0" kern="0" dirty="0">
                <a:latin typeface="바탕" pitchFamily="18" charset="-127"/>
                <a:ea typeface="바탕" pitchFamily="18" charset="-127"/>
                <a:cs typeface="+mj-cs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26" descr="장수마을 마크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0988" y="2357438"/>
            <a:ext cx="3502025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직사각형 25"/>
          <p:cNvSpPr/>
          <p:nvPr/>
        </p:nvSpPr>
        <p:spPr>
          <a:xfrm>
            <a:off x="571500" y="2143125"/>
            <a:ext cx="8072438" cy="378618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1214438" y="1000125"/>
            <a:ext cx="77724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ctr">
              <a:defRPr/>
            </a:pPr>
            <a:r>
              <a:rPr lang="ko-KR" altLang="en-US" sz="4400" kern="0" dirty="0">
                <a:latin typeface="산돌광수 M" pitchFamily="18" charset="-127"/>
                <a:ea typeface="산돌광수 M" pitchFamily="18" charset="-127"/>
                <a:cs typeface="+mj-cs"/>
              </a:rPr>
              <a:t>사회복지법인 장수마을 연혁</a:t>
            </a:r>
            <a:endParaRPr lang="ko-KR" altLang="en-US" sz="4400" kern="0" dirty="0">
              <a:solidFill>
                <a:schemeClr val="accent5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!백묵-가을동화체(견중)" pitchFamily="18" charset="-127"/>
              <a:ea typeface="!백묵-가을동화체(견중)" pitchFamily="18" charset="-127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143000" y="2071688"/>
            <a:ext cx="7242175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en-US" altLang="ko-KR" sz="1800" b="0" kern="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바탕" pitchFamily="18" charset="-127"/>
              <a:ea typeface="바탕" pitchFamily="18" charset="-127"/>
            </a:endParaRP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en-US" altLang="ko-KR" sz="1800" b="0" kern="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바탕" pitchFamily="18" charset="-127"/>
              <a:ea typeface="바탕" pitchFamily="18" charset="-127"/>
            </a:endParaRP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en-US" altLang="ko-KR" sz="1800" b="0" kern="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바탕" pitchFamily="18" charset="-127"/>
              <a:ea typeface="바탕" pitchFamily="18" charset="-127"/>
            </a:endParaRP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en-US" altLang="ko-KR" sz="1800" b="0" kern="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바탕" pitchFamily="18" charset="-127"/>
              <a:ea typeface="바탕" pitchFamily="18" charset="-127"/>
            </a:endParaRP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en-US" altLang="ko-KR" sz="1800" b="0" kern="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바탕" pitchFamily="18" charset="-127"/>
              <a:ea typeface="바탕" pitchFamily="18" charset="-127"/>
            </a:endParaRP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en-US" altLang="ko-KR" sz="1800" b="0" kern="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바탕" pitchFamily="18" charset="-127"/>
              <a:ea typeface="바탕" pitchFamily="18" charset="-127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en-US" altLang="ko-KR" sz="1300" b="0" kern="0" dirty="0">
              <a:latin typeface="바탕" pitchFamily="18" charset="-127"/>
              <a:ea typeface="바탕" pitchFamily="18" charset="-127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2000" kern="0" dirty="0">
                <a:solidFill>
                  <a:srgbClr val="0000FF"/>
                </a:solidFill>
                <a:latin typeface="바탕" pitchFamily="18" charset="-127"/>
                <a:ea typeface="바탕" pitchFamily="18" charset="-127"/>
              </a:rPr>
              <a:t>■ </a:t>
            </a:r>
            <a:r>
              <a:rPr lang="en-US" altLang="ko-KR" sz="2000" kern="0" dirty="0">
                <a:solidFill>
                  <a:srgbClr val="0000FF"/>
                </a:solidFill>
                <a:latin typeface="바탕" pitchFamily="18" charset="-127"/>
                <a:ea typeface="바탕" pitchFamily="18" charset="-127"/>
              </a:rPr>
              <a:t>2008</a:t>
            </a:r>
            <a:r>
              <a:rPr lang="ko-KR" altLang="en-US" sz="2000" kern="0" dirty="0">
                <a:solidFill>
                  <a:srgbClr val="0000FF"/>
                </a:solidFill>
                <a:latin typeface="바탕" pitchFamily="18" charset="-127"/>
                <a:ea typeface="바탕" pitchFamily="18" charset="-127"/>
              </a:rPr>
              <a:t>년 </a:t>
            </a:r>
            <a:r>
              <a:rPr lang="en-US" altLang="ko-KR" sz="2000" kern="0" dirty="0">
                <a:solidFill>
                  <a:srgbClr val="0000FF"/>
                </a:solidFill>
                <a:latin typeface="바탕" pitchFamily="18" charset="-127"/>
                <a:ea typeface="바탕" pitchFamily="18" charset="-127"/>
              </a:rPr>
              <a:t>6</a:t>
            </a:r>
            <a:r>
              <a:rPr lang="ko-KR" altLang="en-US" sz="2000" kern="0" dirty="0">
                <a:solidFill>
                  <a:srgbClr val="0000FF"/>
                </a:solidFill>
                <a:latin typeface="바탕" pitchFamily="18" charset="-127"/>
                <a:ea typeface="바탕" pitchFamily="18" charset="-127"/>
              </a:rPr>
              <a:t>월 </a:t>
            </a:r>
            <a:r>
              <a:rPr lang="en-US" altLang="ko-KR" sz="2000" kern="0" dirty="0">
                <a:solidFill>
                  <a:srgbClr val="0000FF"/>
                </a:solidFill>
                <a:latin typeface="바탕" pitchFamily="18" charset="-127"/>
                <a:ea typeface="바탕" pitchFamily="18" charset="-127"/>
              </a:rPr>
              <a:t>2</a:t>
            </a:r>
            <a:r>
              <a:rPr lang="ko-KR" altLang="en-US" sz="2000" kern="0" dirty="0">
                <a:solidFill>
                  <a:srgbClr val="0000FF"/>
                </a:solidFill>
                <a:latin typeface="바탕" pitchFamily="18" charset="-127"/>
                <a:ea typeface="바탕" pitchFamily="18" charset="-127"/>
              </a:rPr>
              <a:t>일 </a:t>
            </a:r>
            <a:r>
              <a:rPr lang="en-US" altLang="ko-KR" sz="2000" kern="0" dirty="0">
                <a:solidFill>
                  <a:srgbClr val="0000FF"/>
                </a:solidFill>
                <a:latin typeface="바탕" pitchFamily="18" charset="-127"/>
                <a:ea typeface="바탕" pitchFamily="18" charset="-127"/>
              </a:rPr>
              <a:t>– </a:t>
            </a:r>
            <a:r>
              <a:rPr lang="ko-KR" altLang="en-US" sz="2000" kern="0" dirty="0">
                <a:solidFill>
                  <a:srgbClr val="0000FF"/>
                </a:solidFill>
                <a:latin typeface="바탕" pitchFamily="18" charset="-127"/>
                <a:ea typeface="바탕" pitchFamily="18" charset="-127"/>
              </a:rPr>
              <a:t>노인요양시설 </a:t>
            </a:r>
            <a:r>
              <a:rPr lang="ko-KR" altLang="en-US" sz="2000" kern="0" dirty="0" err="1">
                <a:solidFill>
                  <a:srgbClr val="0000FF"/>
                </a:solidFill>
                <a:latin typeface="바탕" pitchFamily="18" charset="-127"/>
                <a:ea typeface="바탕" pitchFamily="18" charset="-127"/>
              </a:rPr>
              <a:t>이당원</a:t>
            </a:r>
            <a:r>
              <a:rPr lang="ko-KR" altLang="en-US" sz="2000" kern="0" dirty="0">
                <a:solidFill>
                  <a:srgbClr val="0000FF"/>
                </a:solidFill>
                <a:latin typeface="바탕" pitchFamily="18" charset="-127"/>
                <a:ea typeface="바탕" pitchFamily="18" charset="-127"/>
              </a:rPr>
              <a:t> 개원</a:t>
            </a:r>
            <a:endParaRPr lang="en-US" altLang="ko-KR" sz="2000" kern="0" dirty="0">
              <a:solidFill>
                <a:srgbClr val="0000FF"/>
              </a:solidFill>
              <a:latin typeface="바탕" pitchFamily="18" charset="-127"/>
              <a:ea typeface="바탕" pitchFamily="18" charset="-127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en-US" altLang="ko-KR" sz="1300" kern="0" dirty="0">
              <a:latin typeface="바탕" pitchFamily="18" charset="-127"/>
              <a:ea typeface="바탕" pitchFamily="18" charset="-127"/>
            </a:endParaRP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1300" kern="0" dirty="0">
                <a:latin typeface="바탕" pitchFamily="18" charset="-127"/>
                <a:ea typeface="바탕" pitchFamily="18" charset="-127"/>
              </a:rPr>
              <a:t> ■ </a:t>
            </a:r>
            <a:r>
              <a:rPr lang="en-US" altLang="ko-KR" sz="1300" kern="0" dirty="0">
                <a:latin typeface="바탕" pitchFamily="18" charset="-127"/>
                <a:ea typeface="바탕" pitchFamily="18" charset="-127"/>
              </a:rPr>
              <a:t>2009</a:t>
            </a:r>
            <a:r>
              <a:rPr lang="ko-KR" altLang="en-US" sz="1300" kern="0" dirty="0">
                <a:latin typeface="바탕" pitchFamily="18" charset="-127"/>
                <a:ea typeface="바탕" pitchFamily="18" charset="-127"/>
              </a:rPr>
              <a:t>년 </a:t>
            </a:r>
            <a:r>
              <a:rPr lang="en-US" altLang="ko-KR" sz="1300" kern="0" dirty="0">
                <a:latin typeface="바탕" pitchFamily="18" charset="-127"/>
                <a:ea typeface="바탕" pitchFamily="18" charset="-127"/>
              </a:rPr>
              <a:t>5</a:t>
            </a:r>
            <a:r>
              <a:rPr lang="ko-KR" altLang="en-US" sz="1300" kern="0" dirty="0">
                <a:latin typeface="바탕" pitchFamily="18" charset="-127"/>
                <a:ea typeface="바탕" pitchFamily="18" charset="-127"/>
              </a:rPr>
              <a:t>월 </a:t>
            </a:r>
            <a:r>
              <a:rPr lang="en-US" altLang="ko-KR" sz="1300" kern="0" dirty="0">
                <a:latin typeface="바탕" pitchFamily="18" charset="-127"/>
                <a:ea typeface="바탕" pitchFamily="18" charset="-127"/>
              </a:rPr>
              <a:t>7</a:t>
            </a:r>
            <a:r>
              <a:rPr lang="ko-KR" altLang="en-US" sz="1300" kern="0" dirty="0">
                <a:latin typeface="바탕" pitchFamily="18" charset="-127"/>
                <a:ea typeface="바탕" pitchFamily="18" charset="-127"/>
              </a:rPr>
              <a:t>일 </a:t>
            </a:r>
            <a:r>
              <a:rPr lang="en-US" altLang="ko-KR" sz="1300" kern="0" dirty="0">
                <a:latin typeface="바탕" pitchFamily="18" charset="-127"/>
                <a:ea typeface="바탕" pitchFamily="18" charset="-127"/>
              </a:rPr>
              <a:t>– </a:t>
            </a:r>
            <a:r>
              <a:rPr lang="ko-KR" altLang="en-US" sz="1300" kern="0" dirty="0" err="1">
                <a:latin typeface="바탕" pitchFamily="18" charset="-127"/>
                <a:ea typeface="바탕" pitchFamily="18" charset="-127"/>
              </a:rPr>
              <a:t>인애가의료복지타운</a:t>
            </a:r>
            <a:r>
              <a:rPr lang="ko-KR" altLang="en-US" sz="1300" kern="0" dirty="0">
                <a:latin typeface="바탕" pitchFamily="18" charset="-127"/>
                <a:ea typeface="바탕" pitchFamily="18" charset="-127"/>
              </a:rPr>
              <a:t> 창립총회 및 </a:t>
            </a:r>
            <a:r>
              <a:rPr lang="ko-KR" altLang="en-US" sz="1300" kern="0" dirty="0" err="1">
                <a:latin typeface="바탕" pitchFamily="18" charset="-127"/>
                <a:ea typeface="바탕" pitchFamily="18" charset="-127"/>
              </a:rPr>
              <a:t>인애가의료복지타운</a:t>
            </a:r>
            <a:r>
              <a:rPr lang="ko-KR" altLang="en-US" sz="1300" kern="0" dirty="0">
                <a:latin typeface="바탕" pitchFamily="18" charset="-127"/>
                <a:ea typeface="바탕" pitchFamily="18" charset="-127"/>
              </a:rPr>
              <a:t> 출범</a:t>
            </a:r>
            <a:r>
              <a:rPr lang="en-US" altLang="ko-KR" sz="1300" kern="0" dirty="0">
                <a:latin typeface="바탕" pitchFamily="18" charset="-127"/>
                <a:ea typeface="바탕" pitchFamily="18" charset="-127"/>
              </a:rPr>
              <a:t>. 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1300" kern="0" dirty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→ 최적의 응급의료시스템 구축</a:t>
            </a:r>
            <a:r>
              <a:rPr lang="en-US" altLang="ko-KR" sz="1300" kern="0" dirty="0">
                <a:solidFill>
                  <a:srgbClr val="C00000"/>
                </a:solidFill>
                <a:latin typeface="바탕" pitchFamily="18" charset="-127"/>
                <a:ea typeface="바탕" pitchFamily="18" charset="-127"/>
              </a:rPr>
              <a:t>!</a:t>
            </a:r>
          </a:p>
          <a:p>
            <a:pPr marL="609600" indent="-609600" algn="just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en-US" altLang="ko-KR" sz="1300" kern="0" dirty="0">
              <a:latin typeface="바탕" pitchFamily="18" charset="-127"/>
              <a:ea typeface="바탕" pitchFamily="18" charset="-127"/>
            </a:endParaRPr>
          </a:p>
          <a:p>
            <a:pPr marL="609600" indent="-609600" algn="just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1300" kern="0" dirty="0">
                <a:latin typeface="바탕" pitchFamily="18" charset="-127"/>
                <a:ea typeface="바탕" pitchFamily="18" charset="-127"/>
              </a:rPr>
              <a:t> ■ </a:t>
            </a:r>
            <a:r>
              <a:rPr lang="en-US" altLang="ko-KR" sz="1300" kern="0" dirty="0">
                <a:latin typeface="바탕" pitchFamily="18" charset="-127"/>
                <a:ea typeface="바탕" pitchFamily="18" charset="-127"/>
              </a:rPr>
              <a:t>2010</a:t>
            </a:r>
            <a:r>
              <a:rPr lang="ko-KR" altLang="en-US" sz="1300" kern="0" dirty="0">
                <a:latin typeface="바탕" pitchFamily="18" charset="-127"/>
                <a:ea typeface="바탕" pitchFamily="18" charset="-127"/>
              </a:rPr>
              <a:t>년 </a:t>
            </a:r>
            <a:r>
              <a:rPr lang="en-US" altLang="ko-KR" sz="1300" kern="0" dirty="0">
                <a:latin typeface="바탕" pitchFamily="18" charset="-127"/>
                <a:ea typeface="바탕" pitchFamily="18" charset="-127"/>
              </a:rPr>
              <a:t>4</a:t>
            </a:r>
            <a:r>
              <a:rPr lang="ko-KR" altLang="en-US" sz="1300" kern="0" dirty="0">
                <a:latin typeface="바탕" pitchFamily="18" charset="-127"/>
                <a:ea typeface="바탕" pitchFamily="18" charset="-127"/>
              </a:rPr>
              <a:t>월 </a:t>
            </a:r>
            <a:r>
              <a:rPr lang="en-US" altLang="ko-KR" sz="1300" kern="0" dirty="0">
                <a:latin typeface="바탕" pitchFamily="18" charset="-127"/>
                <a:ea typeface="바탕" pitchFamily="18" charset="-127"/>
              </a:rPr>
              <a:t>1</a:t>
            </a:r>
            <a:r>
              <a:rPr lang="ko-KR" altLang="en-US" sz="1300" kern="0" dirty="0">
                <a:latin typeface="바탕" pitchFamily="18" charset="-127"/>
                <a:ea typeface="바탕" pitchFamily="18" charset="-127"/>
              </a:rPr>
              <a:t>일</a:t>
            </a:r>
            <a:r>
              <a:rPr lang="en-US" altLang="ko-KR" sz="1300" kern="0" dirty="0">
                <a:latin typeface="바탕" pitchFamily="18" charset="-127"/>
                <a:ea typeface="바탕" pitchFamily="18" charset="-127"/>
              </a:rPr>
              <a:t> – “</a:t>
            </a:r>
            <a:r>
              <a:rPr lang="ko-KR" altLang="en-US" sz="1300" kern="0" dirty="0">
                <a:latin typeface="바탕" pitchFamily="18" charset="-127"/>
                <a:ea typeface="바탕" pitchFamily="18" charset="-127"/>
              </a:rPr>
              <a:t>노인요양시설 장수마을</a:t>
            </a:r>
            <a:r>
              <a:rPr lang="en-US" altLang="ko-KR" sz="1300" kern="0" dirty="0">
                <a:latin typeface="바탕" pitchFamily="18" charset="-127"/>
                <a:ea typeface="바탕" pitchFamily="18" charset="-127"/>
              </a:rPr>
              <a:t>”, “</a:t>
            </a:r>
            <a:r>
              <a:rPr lang="ko-KR" altLang="en-US" sz="1300" kern="0" dirty="0">
                <a:latin typeface="바탕" pitchFamily="18" charset="-127"/>
                <a:ea typeface="바탕" pitchFamily="18" charset="-127"/>
              </a:rPr>
              <a:t>노인요양시설 인애가</a:t>
            </a:r>
            <a:r>
              <a:rPr lang="en-US" altLang="ko-KR" sz="1300" kern="0" dirty="0">
                <a:latin typeface="바탕" pitchFamily="18" charset="-127"/>
                <a:ea typeface="바탕" pitchFamily="18" charset="-127"/>
              </a:rPr>
              <a:t>” </a:t>
            </a:r>
            <a:r>
              <a:rPr lang="ko-KR" altLang="en-US" sz="1300" kern="0" dirty="0">
                <a:latin typeface="바탕" pitchFamily="18" charset="-127"/>
                <a:ea typeface="바탕" pitchFamily="18" charset="-127"/>
              </a:rPr>
              <a:t>통합운영</a:t>
            </a:r>
            <a:r>
              <a:rPr lang="en-US" altLang="ko-KR" sz="1300" kern="0" dirty="0">
                <a:latin typeface="바탕" pitchFamily="18" charset="-127"/>
                <a:ea typeface="바탕" pitchFamily="18" charset="-127"/>
              </a:rPr>
              <a:t>.</a:t>
            </a:r>
          </a:p>
          <a:p>
            <a:pPr marL="609600" indent="-609600" algn="just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en-US" altLang="ko-KR" sz="1300" kern="0" dirty="0">
              <a:latin typeface="바탕" pitchFamily="18" charset="-127"/>
              <a:ea typeface="바탕" pitchFamily="18" charset="-127"/>
            </a:endParaRPr>
          </a:p>
          <a:p>
            <a:pPr marL="609600" indent="-609600" algn="just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1300" kern="0" dirty="0">
                <a:latin typeface="바탕" pitchFamily="18" charset="-127"/>
                <a:ea typeface="바탕" pitchFamily="18" charset="-127"/>
              </a:rPr>
              <a:t>                              “</a:t>
            </a:r>
            <a:r>
              <a:rPr lang="ko-KR" altLang="en-US" sz="1300" kern="0" dirty="0" err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인애가장수마을</a:t>
            </a:r>
            <a:r>
              <a:rPr lang="en-US" altLang="ko-KR" sz="1300" kern="0" dirty="0">
                <a:latin typeface="바탕" pitchFamily="18" charset="-127"/>
                <a:ea typeface="바탕" pitchFamily="18" charset="-127"/>
              </a:rPr>
              <a:t>” </a:t>
            </a:r>
            <a:r>
              <a:rPr lang="ko-KR" altLang="en-US" sz="1300" kern="0" dirty="0">
                <a:latin typeface="바탕" pitchFamily="18" charset="-127"/>
                <a:ea typeface="바탕" pitchFamily="18" charset="-127"/>
              </a:rPr>
              <a:t>출범</a:t>
            </a:r>
            <a:endParaRPr lang="en-US" altLang="ko-KR" sz="1300" kern="0" dirty="0">
              <a:latin typeface="바탕" pitchFamily="18" charset="-127"/>
              <a:ea typeface="바탕" pitchFamily="18" charset="-127"/>
            </a:endParaRPr>
          </a:p>
          <a:p>
            <a:pPr marL="609600" indent="-609600" algn="just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en-US" altLang="ko-KR" sz="1300" kern="0" dirty="0">
              <a:latin typeface="바탕" pitchFamily="18" charset="-127"/>
              <a:ea typeface="바탕" pitchFamily="18" charset="-127"/>
            </a:endParaRPr>
          </a:p>
          <a:p>
            <a:pPr marL="609600" indent="-609600" algn="just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1300" kern="0" dirty="0">
                <a:latin typeface="바탕" pitchFamily="18" charset="-127"/>
                <a:ea typeface="바탕" pitchFamily="18" charset="-127"/>
              </a:rPr>
              <a:t>■ 사회복지법인 장수마을에는  </a:t>
            </a:r>
            <a:r>
              <a:rPr lang="en-US" altLang="ko-KR" sz="1300" kern="0" dirty="0">
                <a:latin typeface="바탕" pitchFamily="18" charset="-127"/>
                <a:ea typeface="바탕" pitchFamily="18" charset="-127"/>
              </a:rPr>
              <a:t>“</a:t>
            </a:r>
            <a:r>
              <a:rPr lang="ko-KR" altLang="en-US" sz="1300" kern="0" dirty="0" err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인애가장수마을</a:t>
            </a:r>
            <a:r>
              <a:rPr lang="en-US" altLang="ko-KR" sz="1300" kern="0" dirty="0">
                <a:latin typeface="바탕" pitchFamily="18" charset="-127"/>
                <a:ea typeface="바탕" pitchFamily="18" charset="-127"/>
              </a:rPr>
              <a:t>”</a:t>
            </a:r>
            <a:r>
              <a:rPr lang="ko-KR" altLang="en-US" sz="1300" kern="0" dirty="0">
                <a:latin typeface="바탕" pitchFamily="18" charset="-127"/>
                <a:ea typeface="바탕" pitchFamily="18" charset="-127"/>
              </a:rPr>
              <a:t>과 </a:t>
            </a:r>
            <a:r>
              <a:rPr lang="en-US" altLang="ko-KR" sz="1300" kern="0" dirty="0">
                <a:latin typeface="바탕" pitchFamily="18" charset="-127"/>
                <a:ea typeface="바탕" pitchFamily="18" charset="-127"/>
              </a:rPr>
              <a:t>“</a:t>
            </a:r>
            <a:r>
              <a:rPr lang="ko-KR" altLang="en-US" sz="1300" kern="0" dirty="0" err="1">
                <a:solidFill>
                  <a:srgbClr val="FF0000"/>
                </a:solidFill>
                <a:latin typeface="바탕" pitchFamily="18" charset="-127"/>
                <a:ea typeface="바탕" pitchFamily="18" charset="-127"/>
              </a:rPr>
              <a:t>이당원</a:t>
            </a:r>
            <a:r>
              <a:rPr lang="en-US" altLang="ko-KR" sz="1300" kern="0" dirty="0">
                <a:latin typeface="바탕" pitchFamily="18" charset="-127"/>
                <a:ea typeface="바탕" pitchFamily="18" charset="-127"/>
              </a:rPr>
              <a:t>”</a:t>
            </a:r>
            <a:r>
              <a:rPr lang="ko-KR" altLang="en-US" sz="1300" kern="0" dirty="0">
                <a:latin typeface="바탕" pitchFamily="18" charset="-127"/>
                <a:ea typeface="바탕" pitchFamily="18" charset="-127"/>
              </a:rPr>
              <a:t>이 운영되고 있습니다</a:t>
            </a:r>
            <a:r>
              <a:rPr lang="en-US" altLang="ko-KR" sz="1300" kern="0" dirty="0">
                <a:latin typeface="바탕" pitchFamily="18" charset="-127"/>
                <a:ea typeface="바탕" pitchFamily="18" charset="-127"/>
              </a:rPr>
              <a:t>.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5214938" y="2571750"/>
            <a:ext cx="1143000" cy="928688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 flipV="1">
            <a:off x="3786188" y="3000375"/>
            <a:ext cx="785812" cy="357188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2286000" y="2500313"/>
            <a:ext cx="1214438" cy="1071562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30"/>
          <p:cNvSpPr>
            <a:spLocks noChangeArrowheads="1"/>
          </p:cNvSpPr>
          <p:nvPr/>
        </p:nvSpPr>
        <p:spPr bwMode="auto">
          <a:xfrm>
            <a:off x="500063" y="2357438"/>
            <a:ext cx="1911350" cy="1071562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500063" y="2357438"/>
            <a:ext cx="1928812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12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■</a:t>
            </a:r>
            <a:r>
              <a:rPr lang="en-US" altLang="ko-KR" sz="12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 1998</a:t>
            </a:r>
            <a:r>
              <a:rPr lang="ko-KR" altLang="en-US" sz="12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년 </a:t>
            </a:r>
            <a:r>
              <a:rPr lang="en-US" altLang="ko-KR" sz="12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12</a:t>
            </a:r>
            <a:r>
              <a:rPr lang="ko-KR" altLang="en-US" sz="12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월 </a:t>
            </a:r>
            <a:r>
              <a:rPr lang="en-US" altLang="ko-KR" sz="12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9</a:t>
            </a:r>
            <a:r>
              <a:rPr lang="ko-KR" altLang="en-US" sz="12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일</a:t>
            </a:r>
            <a:endParaRPr lang="en-US" altLang="ko-KR" sz="1200" kern="0" dirty="0">
              <a:effectLst>
                <a:outerShdw blurRad="38100" dist="38100" dir="2700000" algn="tl">
                  <a:srgbClr val="C0C0C0"/>
                </a:outerShdw>
              </a:effectLst>
              <a:latin typeface="휴먼엑스포" pitchFamily="18" charset="-127"/>
              <a:ea typeface="태 나무" pitchFamily="18" charset="-127"/>
            </a:endParaRP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1200" u="sng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사회복지법인 장수마을</a:t>
            </a:r>
            <a:endParaRPr lang="en-US" altLang="ko-KR" sz="1200" u="sng" kern="0" dirty="0">
              <a:effectLst>
                <a:outerShdw blurRad="38100" dist="38100" dir="2700000" algn="tl">
                  <a:srgbClr val="C0C0C0"/>
                </a:outerShdw>
              </a:effectLst>
              <a:latin typeface="휴먼엑스포" pitchFamily="18" charset="-127"/>
              <a:ea typeface="태 나무" pitchFamily="18" charset="-127"/>
            </a:endParaRP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30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설립</a:t>
            </a:r>
            <a:r>
              <a:rPr lang="ko-KR" altLang="en-US" sz="12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 </a:t>
            </a:r>
            <a:endParaRPr lang="ko-KR" altLang="en-US" sz="1200" kern="0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5" name="직사각형 41"/>
          <p:cNvSpPr>
            <a:spLocks noChangeArrowheads="1"/>
          </p:cNvSpPr>
          <p:nvPr/>
        </p:nvSpPr>
        <p:spPr bwMode="auto">
          <a:xfrm>
            <a:off x="2643188" y="2786063"/>
            <a:ext cx="1500187" cy="857250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6" name="직사각형 42"/>
          <p:cNvSpPr>
            <a:spLocks noChangeArrowheads="1"/>
          </p:cNvSpPr>
          <p:nvPr/>
        </p:nvSpPr>
        <p:spPr bwMode="auto">
          <a:xfrm>
            <a:off x="4357688" y="2428875"/>
            <a:ext cx="1428750" cy="785813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2643188" y="2786063"/>
            <a:ext cx="1928812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10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■</a:t>
            </a:r>
            <a:r>
              <a:rPr lang="en-US" altLang="ko-KR" sz="10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 2000</a:t>
            </a:r>
            <a:r>
              <a:rPr lang="ko-KR" altLang="en-US" sz="10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년 </a:t>
            </a:r>
            <a:r>
              <a:rPr lang="en-US" altLang="ko-KR" sz="10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11</a:t>
            </a:r>
            <a:r>
              <a:rPr lang="ko-KR" altLang="en-US" sz="10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월 </a:t>
            </a:r>
            <a:r>
              <a:rPr lang="en-US" altLang="ko-KR" sz="10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2</a:t>
            </a:r>
            <a:r>
              <a:rPr lang="ko-KR" altLang="en-US" sz="10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일</a:t>
            </a:r>
            <a:endParaRPr lang="en-US" altLang="ko-KR" sz="1000" kern="0" dirty="0">
              <a:effectLst>
                <a:outerShdw blurRad="38100" dist="38100" dir="2700000" algn="tl">
                  <a:srgbClr val="C0C0C0"/>
                </a:outerShdw>
              </a:effectLst>
              <a:latin typeface="휴먼엑스포" pitchFamily="18" charset="-127"/>
              <a:ea typeface="태 나무" pitchFamily="18" charset="-127"/>
            </a:endParaRP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1000" u="sng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노인요양시설 장수마을</a:t>
            </a:r>
            <a:endParaRPr lang="en-US" altLang="ko-KR" sz="1000" u="sng" kern="0" dirty="0">
              <a:effectLst>
                <a:outerShdw blurRad="38100" dist="38100" dir="2700000" algn="tl">
                  <a:srgbClr val="C0C0C0"/>
                </a:outerShdw>
              </a:effectLst>
              <a:latin typeface="휴먼엑스포" pitchFamily="18" charset="-127"/>
              <a:ea typeface="태 나무" pitchFamily="18" charset="-127"/>
            </a:endParaRP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20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개원</a:t>
            </a:r>
            <a:r>
              <a:rPr lang="ko-KR" altLang="en-US" sz="12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 </a:t>
            </a:r>
            <a:endParaRPr lang="ko-KR" altLang="en-US" sz="1200" kern="0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4357688" y="2428875"/>
            <a:ext cx="1928812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10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■</a:t>
            </a:r>
            <a:r>
              <a:rPr lang="en-US" altLang="ko-KR" sz="10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 2004</a:t>
            </a:r>
            <a:r>
              <a:rPr lang="ko-KR" altLang="en-US" sz="10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년 </a:t>
            </a:r>
            <a:r>
              <a:rPr lang="en-US" altLang="ko-KR" sz="10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11</a:t>
            </a:r>
            <a:r>
              <a:rPr lang="ko-KR" altLang="en-US" sz="10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월 </a:t>
            </a:r>
            <a:r>
              <a:rPr lang="en-US" altLang="ko-KR" sz="10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18</a:t>
            </a:r>
            <a:r>
              <a:rPr lang="ko-KR" altLang="en-US" sz="10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일</a:t>
            </a:r>
            <a:endParaRPr lang="en-US" altLang="ko-KR" sz="1000" kern="0" dirty="0">
              <a:effectLst>
                <a:outerShdw blurRad="38100" dist="38100" dir="2700000" algn="tl">
                  <a:srgbClr val="C0C0C0"/>
                </a:outerShdw>
              </a:effectLst>
              <a:latin typeface="휴먼엑스포" pitchFamily="18" charset="-127"/>
              <a:ea typeface="태 나무" pitchFamily="18" charset="-127"/>
            </a:endParaRP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1000" u="sng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노인요양시설 인애가</a:t>
            </a:r>
            <a:endParaRPr lang="en-US" altLang="ko-KR" sz="1000" u="sng" kern="0" dirty="0">
              <a:effectLst>
                <a:outerShdw blurRad="38100" dist="38100" dir="2700000" algn="tl">
                  <a:srgbClr val="C0C0C0"/>
                </a:outerShdw>
              </a:effectLst>
              <a:latin typeface="휴먼엑스포" pitchFamily="18" charset="-127"/>
              <a:ea typeface="태 나무" pitchFamily="18" charset="-127"/>
            </a:endParaRP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20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개원</a:t>
            </a:r>
            <a:r>
              <a:rPr lang="ko-KR" altLang="en-US" sz="1200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 </a:t>
            </a:r>
            <a:endParaRPr lang="ko-KR" altLang="en-US" sz="1200" kern="0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6143636" y="2786058"/>
            <a:ext cx="2143150" cy="121444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609600" indent="-609600" algn="ctr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1600" kern="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2008</a:t>
            </a:r>
            <a:r>
              <a:rPr lang="ko-KR" altLang="en-US" sz="1600" kern="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년 </a:t>
            </a:r>
            <a:r>
              <a:rPr lang="en-US" altLang="ko-KR" sz="1600" kern="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6</a:t>
            </a:r>
            <a:r>
              <a:rPr lang="ko-KR" altLang="en-US" sz="1600" kern="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월 </a:t>
            </a:r>
            <a:r>
              <a:rPr lang="en-US" altLang="ko-KR" sz="1600" kern="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2</a:t>
            </a:r>
            <a:r>
              <a:rPr lang="ko-KR" altLang="en-US" sz="1600" kern="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일</a:t>
            </a:r>
            <a:endParaRPr lang="en-US" altLang="ko-KR" sz="1600" kern="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휴먼엑스포" pitchFamily="18" charset="-127"/>
              <a:ea typeface="태 나무" pitchFamily="18" charset="-127"/>
            </a:endParaRPr>
          </a:p>
          <a:p>
            <a:pPr marL="609600" indent="-609600" algn="ctr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1600" u="sng" kern="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노인요양시설 </a:t>
            </a:r>
            <a:endParaRPr lang="en-US" altLang="ko-KR" sz="1600" u="sng" kern="0" dirty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휴먼엑스포" pitchFamily="18" charset="-127"/>
              <a:ea typeface="태 나무" pitchFamily="18" charset="-127"/>
            </a:endParaRPr>
          </a:p>
          <a:p>
            <a:pPr marL="609600" indent="-609600" algn="ctr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ko-KR" altLang="en-US" sz="2800" u="sng" kern="0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이당원</a:t>
            </a:r>
            <a:r>
              <a:rPr lang="ko-KR" altLang="en-US" sz="2800" kern="0" dirty="0" err="1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개원</a:t>
            </a:r>
            <a:r>
              <a:rPr lang="ko-KR" altLang="en-US" sz="1200" kern="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엑스포" pitchFamily="18" charset="-127"/>
                <a:ea typeface="태 나무" pitchFamily="18" charset="-127"/>
              </a:rPr>
              <a:t> </a:t>
            </a:r>
            <a:endParaRPr lang="ko-KR" altLang="en-US" sz="1200" kern="0" dirty="0">
              <a:solidFill>
                <a:srgbClr val="7030A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pic>
        <p:nvPicPr>
          <p:cNvPr id="5138" name="그림 7" descr="포맷변환_그림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6246813"/>
            <a:ext cx="1143000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tangle 6"/>
          <p:cNvSpPr txBox="1">
            <a:spLocks noChangeArrowheads="1"/>
          </p:cNvSpPr>
          <p:nvPr/>
        </p:nvSpPr>
        <p:spPr bwMode="auto">
          <a:xfrm>
            <a:off x="7215188" y="6572250"/>
            <a:ext cx="1928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defRPr/>
            </a:pPr>
            <a:r>
              <a:rPr lang="ko-KR" altLang="en-US" sz="1200" b="0" kern="0" dirty="0">
                <a:latin typeface="+mj-lt"/>
                <a:ea typeface="(한)표구체" pitchFamily="18" charset="-127"/>
                <a:cs typeface="+mj-cs"/>
              </a:rPr>
              <a:t>사회복지법인 장수마을</a:t>
            </a:r>
            <a:endParaRPr lang="ko-KR" altLang="en-US" sz="12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광수 M" pitchFamily="18" charset="-127"/>
              <a:ea typeface="(한)표구체" pitchFamily="18" charset="-127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1214438" y="1000125"/>
            <a:ext cx="77724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ctr">
              <a:defRPr/>
            </a:pPr>
            <a:r>
              <a:rPr lang="ko-KR" altLang="en-US" sz="5400" b="0" kern="0" dirty="0" err="1">
                <a:latin typeface="산돌광수 M" pitchFamily="18" charset="-127"/>
                <a:ea typeface="산돌광수 M" pitchFamily="18" charset="-127"/>
                <a:cs typeface="+mj-cs"/>
              </a:rPr>
              <a:t>이당원</a:t>
            </a:r>
            <a:r>
              <a:rPr lang="en-US" altLang="ko-KR" sz="5400" b="0" kern="0" dirty="0">
                <a:latin typeface="산돌광수 M" pitchFamily="18" charset="-127"/>
                <a:ea typeface="산돌광수 M" pitchFamily="18" charset="-127"/>
                <a:cs typeface="+mj-cs"/>
              </a:rPr>
              <a:t> </a:t>
            </a:r>
            <a:r>
              <a:rPr lang="ko-KR" altLang="en-US" sz="5400" b="0" kern="0" dirty="0">
                <a:latin typeface="산돌광수 M" pitchFamily="18" charset="-127"/>
                <a:ea typeface="산돌광수 M" pitchFamily="18" charset="-127"/>
                <a:cs typeface="+mj-cs"/>
              </a:rPr>
              <a:t>조직도</a:t>
            </a:r>
            <a:endParaRPr lang="ko-KR" altLang="en-US" sz="5400" kern="0" dirty="0">
              <a:solidFill>
                <a:schemeClr val="accent5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!백묵-가을동화체(견중)" pitchFamily="18" charset="-127"/>
              <a:ea typeface="!백묵-가을동화체(견중)" pitchFamily="18" charset="-127"/>
              <a:cs typeface="+mj-cs"/>
            </a:endParaRPr>
          </a:p>
        </p:txBody>
      </p:sp>
      <p:pic>
        <p:nvPicPr>
          <p:cNvPr id="6147" name="그림 20" descr="장수마을 마크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0988" y="2357438"/>
            <a:ext cx="3502025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직사각형 21"/>
          <p:cNvSpPr/>
          <p:nvPr/>
        </p:nvSpPr>
        <p:spPr>
          <a:xfrm>
            <a:off x="500063" y="2143125"/>
            <a:ext cx="8072437" cy="378618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6149" name="그림 7" descr="포맷변환_그림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6246813"/>
            <a:ext cx="1143000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6"/>
          <p:cNvSpPr txBox="1">
            <a:spLocks noChangeArrowheads="1"/>
          </p:cNvSpPr>
          <p:nvPr/>
        </p:nvSpPr>
        <p:spPr bwMode="auto">
          <a:xfrm>
            <a:off x="7215188" y="6572250"/>
            <a:ext cx="1928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defRPr/>
            </a:pPr>
            <a:r>
              <a:rPr lang="ko-KR" altLang="en-US" sz="1200" b="0" kern="0" dirty="0">
                <a:latin typeface="+mj-lt"/>
                <a:ea typeface="(한)표구체" pitchFamily="18" charset="-127"/>
                <a:cs typeface="+mj-cs"/>
              </a:rPr>
              <a:t>사회복지법인 장수마을</a:t>
            </a:r>
            <a:endParaRPr lang="ko-KR" altLang="en-US" sz="12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광수 M" pitchFamily="18" charset="-127"/>
              <a:ea typeface="(한)표구체" pitchFamily="18" charset="-127"/>
              <a:cs typeface="+mj-cs"/>
            </a:endParaRPr>
          </a:p>
        </p:txBody>
      </p:sp>
      <p:cxnSp>
        <p:nvCxnSpPr>
          <p:cNvPr id="43" name="직선 연결선 42"/>
          <p:cNvCxnSpPr/>
          <p:nvPr/>
        </p:nvCxnSpPr>
        <p:spPr bwMode="auto">
          <a:xfrm rot="5400000">
            <a:off x="3822700" y="2963863"/>
            <a:ext cx="1500187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 bwMode="auto">
          <a:xfrm>
            <a:off x="1500188" y="3714750"/>
            <a:ext cx="5857875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한쪽 모서리가 둥근 사각형 24"/>
          <p:cNvSpPr/>
          <p:nvPr/>
        </p:nvSpPr>
        <p:spPr>
          <a:xfrm>
            <a:off x="3714750" y="2000250"/>
            <a:ext cx="1714500" cy="642938"/>
          </a:xfrm>
          <a:prstGeom prst="round1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14750" y="2000250"/>
            <a:ext cx="17145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100" b="0" u="sng" dirty="0">
                <a:latin typeface="바탕" pitchFamily="18" charset="-127"/>
                <a:ea typeface="바탕" pitchFamily="18" charset="-127"/>
              </a:rPr>
              <a:t>원장</a:t>
            </a:r>
            <a:endParaRPr lang="en-US" altLang="ko-KR" sz="2100" b="0" u="sng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200" b="0" dirty="0">
                <a:latin typeface="바탕" pitchFamily="18" charset="-127"/>
                <a:ea typeface="바탕" pitchFamily="18" charset="-127"/>
              </a:rPr>
              <a:t>업무총괄</a:t>
            </a:r>
            <a:endParaRPr lang="en-US" altLang="ko-KR" sz="1200" b="0" dirty="0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29" name="한쪽 모서리가 둥근 사각형 28"/>
          <p:cNvSpPr/>
          <p:nvPr/>
        </p:nvSpPr>
        <p:spPr>
          <a:xfrm>
            <a:off x="3714750" y="2857500"/>
            <a:ext cx="1714500" cy="642938"/>
          </a:xfrm>
          <a:prstGeom prst="round1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14750" y="2857500"/>
            <a:ext cx="1714500" cy="630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700" u="sng" dirty="0">
                <a:latin typeface="바탕" pitchFamily="18" charset="-127"/>
                <a:ea typeface="바탕" pitchFamily="18" charset="-127"/>
              </a:rPr>
              <a:t>사무국장</a:t>
            </a:r>
            <a:endParaRPr lang="en-US" altLang="ko-KR" sz="1700" u="sng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200" b="0" dirty="0" err="1">
                <a:latin typeface="바탕" pitchFamily="18" charset="-127"/>
                <a:ea typeface="바탕" pitchFamily="18" charset="-127"/>
              </a:rPr>
              <a:t>시설장</a:t>
            </a:r>
            <a:r>
              <a:rPr lang="ko-KR" altLang="en-US" sz="1200" b="0" dirty="0">
                <a:latin typeface="바탕" pitchFamily="18" charset="-127"/>
                <a:ea typeface="바탕" pitchFamily="18" charset="-127"/>
              </a:rPr>
              <a:t> 보좌</a:t>
            </a:r>
            <a:r>
              <a:rPr lang="en-US" altLang="ko-KR" sz="1200" b="0" dirty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z="1200" b="0" dirty="0">
                <a:latin typeface="바탕" pitchFamily="18" charset="-127"/>
                <a:ea typeface="바탕" pitchFamily="18" charset="-127"/>
              </a:rPr>
              <a:t>사무총괄</a:t>
            </a:r>
            <a:endParaRPr lang="en-US" altLang="ko-KR" sz="1200" b="0" dirty="0">
              <a:latin typeface="바탕" pitchFamily="18" charset="-127"/>
              <a:ea typeface="바탕" pitchFamily="18" charset="-127"/>
            </a:endParaRPr>
          </a:p>
        </p:txBody>
      </p:sp>
      <p:cxnSp>
        <p:nvCxnSpPr>
          <p:cNvPr id="48" name="직선 연결선 47"/>
          <p:cNvCxnSpPr/>
          <p:nvPr/>
        </p:nvCxnSpPr>
        <p:spPr bwMode="auto">
          <a:xfrm rot="5400000">
            <a:off x="2894013" y="4464050"/>
            <a:ext cx="1500188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 bwMode="auto">
          <a:xfrm rot="5400000">
            <a:off x="4751388" y="4464050"/>
            <a:ext cx="1500188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 bwMode="auto">
          <a:xfrm rot="5400000">
            <a:off x="6608763" y="4464050"/>
            <a:ext cx="1500188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한쪽 모서리가 둥근 사각형 35"/>
          <p:cNvSpPr/>
          <p:nvPr/>
        </p:nvSpPr>
        <p:spPr>
          <a:xfrm>
            <a:off x="6500813" y="3929063"/>
            <a:ext cx="1714500" cy="1785937"/>
          </a:xfrm>
          <a:prstGeom prst="round1Rect">
            <a:avLst/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00813" y="3929063"/>
            <a:ext cx="1714500" cy="153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700" u="sng" dirty="0" err="1">
                <a:latin typeface="바탕" pitchFamily="18" charset="-127"/>
                <a:ea typeface="바탕" pitchFamily="18" charset="-127"/>
              </a:rPr>
              <a:t>영양위생팀</a:t>
            </a:r>
            <a:endParaRPr lang="en-US" altLang="ko-KR" sz="1700" u="sng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900" dirty="0">
                <a:latin typeface="바탕" pitchFamily="18" charset="-127"/>
                <a:ea typeface="바탕" pitchFamily="18" charset="-127"/>
              </a:rPr>
              <a:t>영양사</a:t>
            </a:r>
            <a:r>
              <a:rPr lang="en-US" altLang="ko-KR" sz="900" dirty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z="900" dirty="0">
                <a:latin typeface="바탕" pitchFamily="18" charset="-127"/>
                <a:ea typeface="바탕" pitchFamily="18" charset="-127"/>
              </a:rPr>
              <a:t>조리사</a:t>
            </a:r>
            <a:r>
              <a:rPr lang="en-US" altLang="ko-KR" sz="900" dirty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z="900" dirty="0" err="1">
                <a:latin typeface="바탕" pitchFamily="18" charset="-127"/>
                <a:ea typeface="바탕" pitchFamily="18" charset="-127"/>
              </a:rPr>
              <a:t>위생원</a:t>
            </a:r>
            <a:endParaRPr lang="en-US" altLang="ko-KR" sz="900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ko-KR" sz="900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급식 및 간식제공</a:t>
            </a:r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세탁</a:t>
            </a:r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환경미화</a:t>
            </a:r>
            <a:endParaRPr lang="en-US" altLang="ko-KR" sz="1100" dirty="0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35" name="한쪽 모서리가 둥근 사각형 34"/>
          <p:cNvSpPr/>
          <p:nvPr/>
        </p:nvSpPr>
        <p:spPr>
          <a:xfrm>
            <a:off x="4643438" y="3929063"/>
            <a:ext cx="1714500" cy="1785937"/>
          </a:xfrm>
          <a:prstGeom prst="round1Rect">
            <a:avLst/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43438" y="3929063"/>
            <a:ext cx="1714500" cy="153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700" u="sng" dirty="0" err="1">
                <a:latin typeface="바탕" pitchFamily="18" charset="-127"/>
                <a:ea typeface="바탕" pitchFamily="18" charset="-127"/>
              </a:rPr>
              <a:t>의료재활팀</a:t>
            </a:r>
            <a:endParaRPr lang="en-US" altLang="ko-KR" sz="1700" u="sng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900" dirty="0">
                <a:latin typeface="바탕" pitchFamily="18" charset="-127"/>
                <a:ea typeface="바탕" pitchFamily="18" charset="-127"/>
              </a:rPr>
              <a:t>촉탁의사</a:t>
            </a:r>
            <a:r>
              <a:rPr lang="en-US" altLang="ko-KR" sz="900" dirty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z="900" dirty="0">
                <a:latin typeface="바탕" pitchFamily="18" charset="-127"/>
                <a:ea typeface="바탕" pitchFamily="18" charset="-127"/>
              </a:rPr>
              <a:t>물리치료사</a:t>
            </a:r>
            <a:r>
              <a:rPr lang="en-US" altLang="ko-KR" sz="900" dirty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z="900" dirty="0">
                <a:latin typeface="바탕" pitchFamily="18" charset="-127"/>
                <a:ea typeface="바탕" pitchFamily="18" charset="-127"/>
              </a:rPr>
              <a:t>간호사</a:t>
            </a:r>
            <a:endParaRPr lang="en-US" altLang="ko-KR" sz="900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ko-KR" sz="900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건강체크 및 관리</a:t>
            </a:r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재활 및 운동치료</a:t>
            </a:r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간호 일반</a:t>
            </a:r>
            <a:endParaRPr lang="en-US" altLang="ko-KR" sz="1100" dirty="0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34" name="한쪽 모서리가 둥근 사각형 33"/>
          <p:cNvSpPr/>
          <p:nvPr/>
        </p:nvSpPr>
        <p:spPr>
          <a:xfrm>
            <a:off x="2786063" y="3929063"/>
            <a:ext cx="1714500" cy="1785937"/>
          </a:xfrm>
          <a:prstGeom prst="round1Rect">
            <a:avLst/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86063" y="3929063"/>
            <a:ext cx="1714500" cy="1531937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700" u="sng" dirty="0" err="1">
                <a:latin typeface="바탕" pitchFamily="18" charset="-127"/>
                <a:ea typeface="바탕" pitchFamily="18" charset="-127"/>
              </a:rPr>
              <a:t>요양보호팀</a:t>
            </a:r>
            <a:endParaRPr lang="en-US" altLang="ko-KR" sz="1700" u="sng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900" dirty="0" err="1">
                <a:latin typeface="바탕" pitchFamily="18" charset="-127"/>
                <a:ea typeface="바탕" pitchFamily="18" charset="-127"/>
              </a:rPr>
              <a:t>요양보호사</a:t>
            </a:r>
            <a:endParaRPr lang="en-US" altLang="ko-KR" sz="900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ko-KR" sz="900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프로그램 진행</a:t>
            </a:r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일상생활지원서비스</a:t>
            </a:r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사회성증진</a:t>
            </a:r>
            <a:endParaRPr lang="en-US" altLang="ko-KR" sz="1100" dirty="0">
              <a:latin typeface="바탕" pitchFamily="18" charset="-127"/>
              <a:ea typeface="바탕" pitchFamily="18" charset="-127"/>
            </a:endParaRPr>
          </a:p>
        </p:txBody>
      </p:sp>
      <p:cxnSp>
        <p:nvCxnSpPr>
          <p:cNvPr id="47" name="직선 연결선 46"/>
          <p:cNvCxnSpPr/>
          <p:nvPr/>
        </p:nvCxnSpPr>
        <p:spPr bwMode="auto">
          <a:xfrm rot="5400000">
            <a:off x="750888" y="4464050"/>
            <a:ext cx="1500188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한쪽 모서리가 둥근 사각형 32"/>
          <p:cNvSpPr/>
          <p:nvPr/>
        </p:nvSpPr>
        <p:spPr>
          <a:xfrm>
            <a:off x="928688" y="3929063"/>
            <a:ext cx="1714500" cy="1785937"/>
          </a:xfrm>
          <a:prstGeom prst="round1Rect">
            <a:avLst/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28688" y="3929063"/>
            <a:ext cx="1714500" cy="1784350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700" u="sng" dirty="0" err="1">
                <a:latin typeface="바탕" pitchFamily="18" charset="-127"/>
                <a:ea typeface="바탕" pitchFamily="18" charset="-127"/>
              </a:rPr>
              <a:t>관리운영팀</a:t>
            </a:r>
            <a:endParaRPr lang="en-US" altLang="ko-KR" sz="1700" u="sng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900" dirty="0" err="1">
                <a:latin typeface="바탕" pitchFamily="18" charset="-127"/>
                <a:ea typeface="바탕" pitchFamily="18" charset="-127"/>
              </a:rPr>
              <a:t>사회복지사</a:t>
            </a:r>
            <a:r>
              <a:rPr lang="en-US" altLang="ko-KR" sz="900" dirty="0">
                <a:latin typeface="바탕" pitchFamily="18" charset="-127"/>
                <a:ea typeface="바탕" pitchFamily="18" charset="-127"/>
              </a:rPr>
              <a:t>,  </a:t>
            </a:r>
            <a:r>
              <a:rPr lang="ko-KR" altLang="en-US" sz="900" dirty="0">
                <a:latin typeface="바탕" pitchFamily="18" charset="-127"/>
                <a:ea typeface="바탕" pitchFamily="18" charset="-127"/>
              </a:rPr>
              <a:t>사무원</a:t>
            </a:r>
            <a:endParaRPr lang="en-US" altLang="ko-KR" sz="900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ko-KR" sz="900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입소상담</a:t>
            </a:r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프로그램기획</a:t>
            </a:r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예산관리</a:t>
            </a:r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시설물안전관리</a:t>
            </a:r>
            <a:endParaRPr lang="en-US" altLang="ko-KR" sz="1100" dirty="0">
              <a:latin typeface="바탕" pitchFamily="18" charset="-127"/>
              <a:ea typeface="바탕" pitchFamily="18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1214438" y="1000125"/>
            <a:ext cx="77724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ctr">
              <a:defRPr/>
            </a:pPr>
            <a:r>
              <a:rPr lang="ko-KR" altLang="en-US" sz="5400" kern="0" dirty="0" err="1">
                <a:latin typeface="산돌광수 M" pitchFamily="18" charset="-127"/>
                <a:ea typeface="산돌광수 M" pitchFamily="18" charset="-127"/>
                <a:cs typeface="+mj-cs"/>
              </a:rPr>
              <a:t>이당원</a:t>
            </a:r>
            <a:r>
              <a:rPr lang="en-US" altLang="ko-KR" sz="5400" kern="0" dirty="0">
                <a:latin typeface="산돌광수 M" pitchFamily="18" charset="-127"/>
                <a:ea typeface="산돌광수 M" pitchFamily="18" charset="-127"/>
                <a:cs typeface="+mj-cs"/>
              </a:rPr>
              <a:t> </a:t>
            </a:r>
            <a:r>
              <a:rPr lang="ko-KR" altLang="en-US" sz="5400" kern="0" dirty="0">
                <a:latin typeface="산돌광수 M" pitchFamily="18" charset="-127"/>
                <a:ea typeface="산돌광수 M" pitchFamily="18" charset="-127"/>
                <a:cs typeface="+mj-cs"/>
              </a:rPr>
              <a:t>운영규정의 개요</a:t>
            </a:r>
            <a:endParaRPr lang="ko-KR" altLang="en-US" sz="5400" kern="0" dirty="0">
              <a:solidFill>
                <a:schemeClr val="accent5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!백묵-가을동화체(견중)" pitchFamily="18" charset="-127"/>
              <a:ea typeface="!백묵-가을동화체(견중)" pitchFamily="18" charset="-127"/>
              <a:cs typeface="+mj-cs"/>
            </a:endParaRPr>
          </a:p>
        </p:txBody>
      </p:sp>
      <p:pic>
        <p:nvPicPr>
          <p:cNvPr id="7171" name="그림 20" descr="장수마을 마크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0988" y="2357438"/>
            <a:ext cx="3502025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직사각형 21"/>
          <p:cNvSpPr/>
          <p:nvPr/>
        </p:nvSpPr>
        <p:spPr>
          <a:xfrm>
            <a:off x="500063" y="2143125"/>
            <a:ext cx="8072437" cy="378618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7173" name="그림 7" descr="포맷변환_그림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6246813"/>
            <a:ext cx="1143000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6"/>
          <p:cNvSpPr txBox="1">
            <a:spLocks noChangeArrowheads="1"/>
          </p:cNvSpPr>
          <p:nvPr/>
        </p:nvSpPr>
        <p:spPr bwMode="auto">
          <a:xfrm>
            <a:off x="7215188" y="6572250"/>
            <a:ext cx="1928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defRPr/>
            </a:pPr>
            <a:r>
              <a:rPr lang="ko-KR" altLang="en-US" sz="1200" b="0" kern="0" dirty="0">
                <a:latin typeface="+mj-lt"/>
                <a:ea typeface="(한)표구체" pitchFamily="18" charset="-127"/>
                <a:cs typeface="+mj-cs"/>
              </a:rPr>
              <a:t>사회복지법인 장수마을</a:t>
            </a:r>
            <a:endParaRPr lang="ko-KR" altLang="en-US" sz="12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광수 M" pitchFamily="18" charset="-127"/>
              <a:ea typeface="(한)표구체" pitchFamily="18" charset="-127"/>
              <a:cs typeface="+mj-cs"/>
            </a:endParaRPr>
          </a:p>
        </p:txBody>
      </p:sp>
      <p:sp>
        <p:nvSpPr>
          <p:cNvPr id="27" name="Rectangle 6"/>
          <p:cNvSpPr txBox="1">
            <a:spLocks noChangeArrowheads="1"/>
          </p:cNvSpPr>
          <p:nvPr/>
        </p:nvSpPr>
        <p:spPr bwMode="auto">
          <a:xfrm>
            <a:off x="467544" y="2596852"/>
            <a:ext cx="814387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>
              <a:defRPr/>
            </a:pPr>
            <a:endParaRPr lang="en-US" altLang="ko-KR" sz="1400" dirty="0">
              <a:latin typeface="바탕" pitchFamily="18" charset="-127"/>
              <a:ea typeface="바탕" pitchFamily="18" charset="-127"/>
            </a:endParaRPr>
          </a:p>
          <a:p>
            <a:pPr algn="just">
              <a:defRPr/>
            </a:pPr>
            <a:endParaRPr lang="en-US" altLang="ko-KR" sz="1400" dirty="0">
              <a:latin typeface="바탕" pitchFamily="18" charset="-127"/>
              <a:ea typeface="바탕" pitchFamily="18" charset="-127"/>
            </a:endParaRPr>
          </a:p>
          <a:p>
            <a:pPr algn="just">
              <a:defRPr/>
            </a:pPr>
            <a:r>
              <a:rPr lang="en-US" altLang="ko-KR" sz="1400" dirty="0">
                <a:latin typeface="바탕" pitchFamily="18" charset="-127"/>
                <a:ea typeface="바탕" pitchFamily="18" charset="-127"/>
              </a:rPr>
              <a:t>1)</a:t>
            </a:r>
            <a:r>
              <a:rPr lang="ko-KR" altLang="en-US" sz="1400" dirty="0">
                <a:latin typeface="바탕" pitchFamily="18" charset="-127"/>
                <a:ea typeface="바탕" pitchFamily="18" charset="-127"/>
              </a:rPr>
              <a:t>입소정원 </a:t>
            </a:r>
            <a:r>
              <a:rPr lang="en-US" altLang="ko-KR" sz="1400" dirty="0">
                <a:latin typeface="바탕" pitchFamily="18" charset="-127"/>
                <a:ea typeface="바탕" pitchFamily="18" charset="-127"/>
              </a:rPr>
              <a:t>: </a:t>
            </a:r>
            <a:r>
              <a:rPr lang="ko-KR" altLang="en-US" sz="1400" dirty="0">
                <a:latin typeface="바탕" pitchFamily="18" charset="-127"/>
                <a:ea typeface="바탕" pitchFamily="18" charset="-127"/>
              </a:rPr>
              <a:t>시설보호 </a:t>
            </a:r>
            <a:r>
              <a:rPr lang="en-US" altLang="ko-KR" sz="1400" dirty="0">
                <a:latin typeface="바탕" pitchFamily="18" charset="-127"/>
                <a:ea typeface="바탕" pitchFamily="18" charset="-127"/>
              </a:rPr>
              <a:t>63</a:t>
            </a:r>
            <a:r>
              <a:rPr lang="ko-KR" altLang="en-US" sz="1400" dirty="0">
                <a:latin typeface="바탕" pitchFamily="18" charset="-127"/>
                <a:ea typeface="바탕" pitchFamily="18" charset="-127"/>
              </a:rPr>
              <a:t>명</a:t>
            </a:r>
          </a:p>
          <a:p>
            <a:pPr algn="just">
              <a:defRPr/>
            </a:pPr>
            <a:endParaRPr lang="en-US" altLang="ko-KR" sz="1400" dirty="0">
              <a:latin typeface="바탕" pitchFamily="18" charset="-127"/>
              <a:ea typeface="바탕" pitchFamily="18" charset="-127"/>
            </a:endParaRPr>
          </a:p>
          <a:p>
            <a:pPr algn="just">
              <a:lnSpc>
                <a:spcPct val="130000"/>
              </a:lnSpc>
              <a:defRPr/>
            </a:pPr>
            <a:r>
              <a:rPr lang="en-US" altLang="ko-KR" sz="1400" dirty="0">
                <a:latin typeface="바탕" pitchFamily="18" charset="-127"/>
                <a:ea typeface="바탕" pitchFamily="18" charset="-127"/>
              </a:rPr>
              <a:t>2) </a:t>
            </a:r>
            <a:r>
              <a:rPr lang="ko-KR" altLang="en-US" sz="1400" dirty="0">
                <a:latin typeface="바탕" pitchFamily="18" charset="-127"/>
                <a:ea typeface="바탕" pitchFamily="18" charset="-127"/>
              </a:rPr>
              <a:t>입소계약에 관한 사항</a:t>
            </a:r>
            <a:endParaRPr lang="en-US" altLang="ko-KR" sz="1400" dirty="0">
              <a:latin typeface="바탕" pitchFamily="18" charset="-127"/>
              <a:ea typeface="바탕" pitchFamily="18" charset="-127"/>
            </a:endParaRPr>
          </a:p>
          <a:p>
            <a:pPr algn="just">
              <a:lnSpc>
                <a:spcPct val="130000"/>
              </a:lnSpc>
              <a:defRPr/>
            </a:pP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  ① 계약기간</a:t>
            </a:r>
          </a:p>
          <a:p>
            <a:pPr algn="just">
              <a:lnSpc>
                <a:spcPct val="130000"/>
              </a:lnSpc>
              <a:defRPr/>
            </a:pP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      </a:t>
            </a:r>
            <a:r>
              <a:rPr lang="ko-KR" altLang="en-US" sz="1050" dirty="0" err="1">
                <a:latin typeface="바탕" pitchFamily="18" charset="-127"/>
                <a:ea typeface="바탕" pitchFamily="18" charset="-127"/>
              </a:rPr>
              <a:t>입소자와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 본 기관과의 계약기간은 장기요양등급 유효기간으로 계약하고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장기요양인정서가 </a:t>
            </a:r>
            <a:r>
              <a:rPr lang="ko-KR" altLang="en-US" sz="1050" dirty="0" err="1">
                <a:latin typeface="바탕" pitchFamily="18" charset="-127"/>
                <a:ea typeface="바탕" pitchFamily="18" charset="-127"/>
              </a:rPr>
              <a:t>재발급되는대로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 즉시 입소 자와 </a:t>
            </a:r>
            <a:endParaRPr lang="en-US" altLang="ko-KR" sz="1050" dirty="0">
              <a:latin typeface="바탕" pitchFamily="18" charset="-127"/>
              <a:ea typeface="바탕" pitchFamily="18" charset="-127"/>
            </a:endParaRPr>
          </a:p>
          <a:p>
            <a:pPr algn="just">
              <a:lnSpc>
                <a:spcPct val="130000"/>
              </a:lnSpc>
              <a:defRPr/>
            </a:pP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      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협의 하여 재계약 한다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.</a:t>
            </a:r>
            <a:endParaRPr lang="ko-KR" altLang="en-US" sz="1050" dirty="0">
              <a:latin typeface="바탕" pitchFamily="18" charset="-127"/>
              <a:ea typeface="바탕" pitchFamily="18" charset="-127"/>
            </a:endParaRPr>
          </a:p>
          <a:p>
            <a:pPr algn="just">
              <a:lnSpc>
                <a:spcPct val="130000"/>
              </a:lnSpc>
              <a:defRPr/>
            </a:pP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  ② 계약목적</a:t>
            </a:r>
          </a:p>
          <a:p>
            <a:pPr algn="just">
              <a:lnSpc>
                <a:spcPct val="130000"/>
              </a:lnSpc>
              <a:defRPr/>
            </a:pP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      본 계약은 입소자의 심신의 안정과 건강을 회복 또는 유지와 지속적이고 안정적인 서비스를 위해서 본 기관에서 이용계획서에 의해 </a:t>
            </a:r>
            <a:endParaRPr lang="en-US" altLang="ko-KR" sz="1050" dirty="0">
              <a:latin typeface="바탕" pitchFamily="18" charset="-127"/>
              <a:ea typeface="바탕" pitchFamily="18" charset="-127"/>
            </a:endParaRPr>
          </a:p>
          <a:p>
            <a:pPr algn="just">
              <a:lnSpc>
                <a:spcPct val="130000"/>
              </a:lnSpc>
              <a:defRPr/>
            </a:pP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      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서비스함을 위함이다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.</a:t>
            </a:r>
            <a:endParaRPr lang="ko-KR" altLang="en-US" sz="1050" dirty="0">
              <a:latin typeface="바탕" pitchFamily="18" charset="-127"/>
              <a:ea typeface="바탕" pitchFamily="18" charset="-127"/>
            </a:endParaRPr>
          </a:p>
          <a:p>
            <a:pPr algn="just">
              <a:lnSpc>
                <a:spcPct val="130000"/>
              </a:lnSpc>
              <a:defRPr/>
            </a:pP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  ③ 신원인수인의 권리 </a:t>
            </a:r>
          </a:p>
          <a:p>
            <a:pPr algn="just">
              <a:lnSpc>
                <a:spcPct val="130000"/>
              </a:lnSpc>
              <a:defRPr/>
            </a:pP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      </a:t>
            </a:r>
            <a:r>
              <a:rPr lang="ko-KR" altLang="en-US" sz="1050" spc="-150" dirty="0">
                <a:latin typeface="바탕" pitchFamily="18" charset="-127"/>
                <a:ea typeface="바탕" pitchFamily="18" charset="-127"/>
              </a:rPr>
              <a:t>신원인수인은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 국민건강보험공단으로부터 인정받은 등급범위 내에서 본 기관에서 시 행하는 서비스를 받을 수 있으며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요양 및 간호에</a:t>
            </a:r>
            <a:endParaRPr lang="en-US" altLang="ko-KR" sz="1050" dirty="0">
              <a:latin typeface="바탕" pitchFamily="18" charset="-127"/>
              <a:ea typeface="바탕" pitchFamily="18" charset="-127"/>
            </a:endParaRPr>
          </a:p>
          <a:p>
            <a:pPr algn="just">
              <a:lnSpc>
                <a:spcPct val="130000"/>
              </a:lnSpc>
              <a:defRPr/>
            </a:pP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      있어서 본 기관과 유기적인 협력을 통해 입소자의 건강의 향상과 유지에 최선을 다한다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.</a:t>
            </a:r>
            <a:endParaRPr lang="ko-KR" altLang="en-US" sz="1050" dirty="0">
              <a:latin typeface="바탕" pitchFamily="18" charset="-127"/>
              <a:ea typeface="바탕" pitchFamily="18" charset="-127"/>
            </a:endParaRPr>
          </a:p>
          <a:p>
            <a:pPr algn="just">
              <a:lnSpc>
                <a:spcPct val="130000"/>
              </a:lnSpc>
              <a:defRPr/>
            </a:pP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  ④ 계약의 해제</a:t>
            </a:r>
          </a:p>
          <a:p>
            <a:pPr algn="just">
              <a:lnSpc>
                <a:spcPct val="130000"/>
              </a:lnSpc>
              <a:defRPr/>
            </a:pP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      본 계약은 입소자의 사망이나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본 기관이 노인복지법 및 장기요양보험법에 위배되는 행위를 했을 시에는 </a:t>
            </a:r>
            <a:r>
              <a:rPr lang="ko-KR" altLang="en-US" sz="1050" spc="-150" dirty="0">
                <a:latin typeface="바탕" pitchFamily="18" charset="-127"/>
                <a:ea typeface="바탕" pitchFamily="18" charset="-127"/>
              </a:rPr>
              <a:t>신원인수인 또는 입소자 본인이</a:t>
            </a:r>
            <a:endParaRPr lang="en-US" altLang="ko-KR" sz="1050" spc="-150" dirty="0">
              <a:latin typeface="바탕" pitchFamily="18" charset="-127"/>
              <a:ea typeface="바탕" pitchFamily="18" charset="-127"/>
            </a:endParaRPr>
          </a:p>
          <a:p>
            <a:pPr algn="just">
              <a:lnSpc>
                <a:spcPct val="130000"/>
              </a:lnSpc>
              <a:defRPr/>
            </a:pP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      계약의 해제를 요구할 수 있다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.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  자세한 사항은 본 기관과의 계약서 제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2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조에 의한다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.</a:t>
            </a:r>
            <a:endParaRPr lang="ko-KR" altLang="en-US" sz="1050" dirty="0">
              <a:latin typeface="바탕" pitchFamily="18" charset="-127"/>
              <a:ea typeface="바탕" pitchFamily="18" charset="-127"/>
            </a:endParaRPr>
          </a:p>
          <a:p>
            <a:pPr algn="just">
              <a:lnSpc>
                <a:spcPct val="130000"/>
              </a:lnSpc>
              <a:defRPr/>
            </a:pPr>
            <a:endParaRPr lang="en-US" altLang="ko-KR" sz="1050" dirty="0">
              <a:latin typeface="바탕" pitchFamily="18" charset="-127"/>
              <a:ea typeface="바탕" pitchFamily="18" charset="-127"/>
            </a:endParaRPr>
          </a:p>
          <a:p>
            <a:pPr algn="just">
              <a:lnSpc>
                <a:spcPct val="130000"/>
              </a:lnSpc>
              <a:defRPr/>
            </a:pP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3) 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의료를 필요로 하는 경우 처리절차</a:t>
            </a:r>
          </a:p>
          <a:p>
            <a:pPr algn="just">
              <a:lnSpc>
                <a:spcPct val="130000"/>
              </a:lnSpc>
              <a:defRPr/>
            </a:pP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     응급 상황이 발생하였을 경우 즉시 응급조치를 통해 입소자를 보호하고 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보호자에게 연락한 후 연계된 </a:t>
            </a:r>
            <a:r>
              <a:rPr lang="ko-KR" altLang="en-US" sz="1050" spc="-150" dirty="0">
                <a:latin typeface="바탕" pitchFamily="18" charset="-127"/>
                <a:ea typeface="바탕" pitchFamily="18" charset="-127"/>
              </a:rPr>
              <a:t>의료기관에서 의료적 조치를 취한다</a:t>
            </a:r>
            <a:r>
              <a:rPr lang="en-US" altLang="ko-KR" sz="1050" spc="-150" dirty="0">
                <a:latin typeface="바탕" pitchFamily="18" charset="-127"/>
                <a:ea typeface="바탕" pitchFamily="18" charset="-127"/>
              </a:rPr>
              <a:t>.</a:t>
            </a:r>
            <a:endParaRPr lang="ko-KR" altLang="en-US" sz="1050" spc="-150" dirty="0">
              <a:latin typeface="바탕" pitchFamily="18" charset="-127"/>
              <a:ea typeface="바탕" pitchFamily="18" charset="-127"/>
            </a:endParaRPr>
          </a:p>
          <a:p>
            <a:pPr algn="just">
              <a:lnSpc>
                <a:spcPct val="130000"/>
              </a:lnSpc>
              <a:defRPr/>
            </a:pPr>
            <a:endParaRPr lang="en-US" altLang="ko-KR" sz="1050" dirty="0">
              <a:latin typeface="바탕" pitchFamily="18" charset="-127"/>
              <a:ea typeface="바탕" pitchFamily="18" charset="-127"/>
            </a:endParaRPr>
          </a:p>
          <a:p>
            <a:pPr algn="just">
              <a:lnSpc>
                <a:spcPct val="130000"/>
              </a:lnSpc>
              <a:defRPr/>
            </a:pP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 4) 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시설물 사용상 주의사항</a:t>
            </a:r>
          </a:p>
          <a:p>
            <a:pPr algn="just">
              <a:lnSpc>
                <a:spcPct val="130000"/>
              </a:lnSpc>
              <a:defRPr/>
            </a:pP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     시설물 사용은 주의를 기울여 파손이 없도록 하고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입소자에 의한 파손의 경우 보호자와 합의하여 처리한다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.</a:t>
            </a:r>
            <a:endParaRPr lang="ko-KR" altLang="en-US" sz="1050" dirty="0">
              <a:latin typeface="바탕" pitchFamily="18" charset="-127"/>
              <a:ea typeface="바탕" pitchFamily="18" charset="-127"/>
            </a:endParaRPr>
          </a:p>
          <a:p>
            <a:pPr fontAlgn="ctr">
              <a:lnSpc>
                <a:spcPct val="150000"/>
              </a:lnSpc>
              <a:defRPr/>
            </a:pPr>
            <a:endParaRPr lang="en-US" altLang="ko-KR" sz="1400" b="0" kern="0" dirty="0">
              <a:latin typeface="바탕" pitchFamily="18" charset="-127"/>
              <a:ea typeface="바탕" pitchFamily="18" charset="-127"/>
            </a:endParaRPr>
          </a:p>
          <a:p>
            <a:pPr fontAlgn="ctr">
              <a:lnSpc>
                <a:spcPct val="150000"/>
              </a:lnSpc>
              <a:defRPr/>
            </a:pPr>
            <a:endParaRPr lang="en-US" altLang="ko-KR" sz="1400" b="0" kern="0" dirty="0">
              <a:latin typeface="바탕" pitchFamily="18" charset="-127"/>
              <a:ea typeface="바탕" pitchFamily="18" charset="-127"/>
              <a:cs typeface="+mj-cs"/>
            </a:endParaRPr>
          </a:p>
          <a:p>
            <a:pPr fontAlgn="ctr">
              <a:lnSpc>
                <a:spcPct val="150000"/>
              </a:lnSpc>
              <a:defRPr/>
            </a:pPr>
            <a:r>
              <a:rPr lang="ko-KR" altLang="en-US" sz="1400" b="0" kern="0" dirty="0">
                <a:latin typeface="바탕" pitchFamily="18" charset="-127"/>
                <a:ea typeface="바탕" pitchFamily="18" charset="-127"/>
                <a:cs typeface="+mj-cs"/>
              </a:rPr>
              <a:t>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1214438" y="1000125"/>
            <a:ext cx="77724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ctr">
              <a:defRPr/>
            </a:pPr>
            <a:r>
              <a:rPr lang="ko-KR" altLang="en-US" sz="5400" b="0" kern="0" dirty="0" err="1">
                <a:latin typeface="산돌광수 M" pitchFamily="18" charset="-127"/>
                <a:ea typeface="산돌광수 M" pitchFamily="18" charset="-127"/>
                <a:cs typeface="+mj-cs"/>
              </a:rPr>
              <a:t>이당원</a:t>
            </a:r>
            <a:r>
              <a:rPr lang="en-US" altLang="ko-KR" sz="5400" b="0" kern="0" dirty="0">
                <a:latin typeface="산돌광수 M" pitchFamily="18" charset="-127"/>
                <a:ea typeface="산돌광수 M" pitchFamily="18" charset="-127"/>
                <a:cs typeface="+mj-cs"/>
              </a:rPr>
              <a:t> </a:t>
            </a:r>
            <a:r>
              <a:rPr lang="ko-KR" altLang="en-US" sz="5400" b="0" kern="0" dirty="0">
                <a:latin typeface="산돌광수 M" pitchFamily="18" charset="-127"/>
                <a:ea typeface="산돌광수 M" pitchFamily="18" charset="-127"/>
                <a:cs typeface="+mj-cs"/>
              </a:rPr>
              <a:t>종사자 근무체제</a:t>
            </a:r>
            <a:endParaRPr lang="ko-KR" altLang="en-US" sz="5400" kern="0" dirty="0">
              <a:solidFill>
                <a:schemeClr val="accent5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!백묵-가을동화체(견중)" pitchFamily="18" charset="-127"/>
              <a:ea typeface="!백묵-가을동화체(견중)" pitchFamily="18" charset="-127"/>
              <a:cs typeface="+mj-cs"/>
            </a:endParaRPr>
          </a:p>
        </p:txBody>
      </p:sp>
      <p:pic>
        <p:nvPicPr>
          <p:cNvPr id="8195" name="그림 20" descr="장수마을 마크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0988" y="2860353"/>
            <a:ext cx="3502025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직사각형 21"/>
          <p:cNvSpPr/>
          <p:nvPr/>
        </p:nvSpPr>
        <p:spPr>
          <a:xfrm>
            <a:off x="467544" y="2525414"/>
            <a:ext cx="8072437" cy="407193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197" name="그림 7" descr="포맷변환_그림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6246813"/>
            <a:ext cx="1143000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6"/>
          <p:cNvSpPr txBox="1">
            <a:spLocks noChangeArrowheads="1"/>
          </p:cNvSpPr>
          <p:nvPr/>
        </p:nvSpPr>
        <p:spPr bwMode="auto">
          <a:xfrm>
            <a:off x="7215188" y="6572250"/>
            <a:ext cx="1928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defRPr/>
            </a:pPr>
            <a:r>
              <a:rPr lang="ko-KR" altLang="en-US" sz="1200" b="0" kern="0" dirty="0">
                <a:latin typeface="굴림체" pitchFamily="49" charset="-127"/>
                <a:ea typeface="굴림체" pitchFamily="49" charset="-127"/>
                <a:cs typeface="+mj-cs"/>
              </a:rPr>
              <a:t>사회복지법인 장수마을</a:t>
            </a:r>
            <a:endParaRPr lang="ko-KR" altLang="en-US" sz="12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  <a:cs typeface="+mj-cs"/>
            </a:endParaRPr>
          </a:p>
        </p:txBody>
      </p:sp>
      <p:graphicFrame>
        <p:nvGraphicFramePr>
          <p:cNvPr id="7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0700976"/>
              </p:ext>
            </p:extLst>
          </p:nvPr>
        </p:nvGraphicFramePr>
        <p:xfrm>
          <a:off x="539553" y="2060848"/>
          <a:ext cx="8208911" cy="136815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026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9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6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7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6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41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61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261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420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굴림체" pitchFamily="49" charset="-127"/>
                          <a:ea typeface="굴림체" pitchFamily="49" charset="-127"/>
                        </a:rPr>
                        <a:t>직급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굴림체" pitchFamily="49" charset="-127"/>
                          <a:ea typeface="굴림체" pitchFamily="49" charset="-127"/>
                        </a:rPr>
                        <a:t>원장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굴림체" pitchFamily="49" charset="-127"/>
                          <a:ea typeface="굴림체" pitchFamily="49" charset="-127"/>
                        </a:rPr>
                        <a:t>사무국장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>
                          <a:latin typeface="굴림체" pitchFamily="49" charset="-127"/>
                          <a:ea typeface="굴림체" pitchFamily="49" charset="-127"/>
                        </a:rPr>
                        <a:t>사회복지사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굴림체" pitchFamily="49" charset="-127"/>
                          <a:ea typeface="굴림체" pitchFamily="49" charset="-127"/>
                        </a:rPr>
                        <a:t>간호사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굴림체" pitchFamily="49" charset="-127"/>
                          <a:ea typeface="굴림체" pitchFamily="49" charset="-127"/>
                        </a:rPr>
                        <a:t>영양사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굴림체" pitchFamily="49" charset="-127"/>
                          <a:ea typeface="굴림체" pitchFamily="49" charset="-127"/>
                        </a:rPr>
                        <a:t>사무원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조리사</a:t>
                      </a:r>
                    </a:p>
                  </a:txBody>
                  <a:tcPr marL="103111" marR="103111" marT="51555" marB="5155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굴림체" pitchFamily="49" charset="-127"/>
                          <a:ea typeface="굴림체" pitchFamily="49" charset="-127"/>
                        </a:rPr>
                        <a:t>인원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굴림체" pitchFamily="49" charset="-127"/>
                          <a:ea typeface="굴림체" pitchFamily="49" charset="-127"/>
                        </a:rPr>
                        <a:t>1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굴림체" pitchFamily="49" charset="-127"/>
                          <a:ea typeface="굴림체" pitchFamily="49" charset="-127"/>
                        </a:rPr>
                        <a:t>1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굴림체" pitchFamily="49" charset="-127"/>
                          <a:ea typeface="굴림체" pitchFamily="49" charset="-127"/>
                        </a:rPr>
                        <a:t>1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굴림체" pitchFamily="49" charset="-127"/>
                          <a:ea typeface="굴림체" pitchFamily="49" charset="-127"/>
                        </a:rPr>
                        <a:t>1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3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굴림체" pitchFamily="49" charset="-127"/>
                          <a:ea typeface="굴림체" pitchFamily="49" charset="-127"/>
                        </a:rPr>
                        <a:t>직급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위생원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err="1">
                          <a:latin typeface="굴림체" pitchFamily="49" charset="-127"/>
                          <a:ea typeface="굴림체" pitchFamily="49" charset="-127"/>
                        </a:rPr>
                        <a:t>요양보호사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물리치료사</a:t>
                      </a: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간호조무사</a:t>
                      </a: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관리인</a:t>
                      </a: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촉탁의사</a:t>
                      </a: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합계</a:t>
                      </a:r>
                    </a:p>
                  </a:txBody>
                  <a:tcPr marL="103111" marR="103111" marT="51555" marB="5155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굴림체" pitchFamily="49" charset="-127"/>
                          <a:ea typeface="굴림체" pitchFamily="49" charset="-127"/>
                        </a:rPr>
                        <a:t>인원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굴림체" pitchFamily="49" charset="-127"/>
                          <a:ea typeface="굴림체" pitchFamily="49" charset="-127"/>
                        </a:rPr>
                        <a:t>1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25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2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2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40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03111" marR="103111" marT="51555" marB="5155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30" name="직선 연결선 29"/>
          <p:cNvCxnSpPr/>
          <p:nvPr/>
        </p:nvCxnSpPr>
        <p:spPr bwMode="auto">
          <a:xfrm rot="5400000">
            <a:off x="4322763" y="4109715"/>
            <a:ext cx="500062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 bwMode="auto">
          <a:xfrm>
            <a:off x="2000250" y="3931915"/>
            <a:ext cx="5143500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 bwMode="auto">
          <a:xfrm rot="5400000">
            <a:off x="2679700" y="5109840"/>
            <a:ext cx="1500188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 bwMode="auto">
          <a:xfrm rot="5400000">
            <a:off x="4751388" y="5109840"/>
            <a:ext cx="1500188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직선 연결선 33"/>
          <p:cNvCxnSpPr/>
          <p:nvPr/>
        </p:nvCxnSpPr>
        <p:spPr bwMode="auto">
          <a:xfrm rot="5400000">
            <a:off x="6465888" y="5109840"/>
            <a:ext cx="1500188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 bwMode="auto">
          <a:xfrm rot="5400000">
            <a:off x="1108075" y="5109840"/>
            <a:ext cx="1500188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한쪽 모서리가 둥근 사각형 7"/>
          <p:cNvSpPr/>
          <p:nvPr/>
        </p:nvSpPr>
        <p:spPr>
          <a:xfrm>
            <a:off x="3714750" y="3574728"/>
            <a:ext cx="1714500" cy="285750"/>
          </a:xfrm>
          <a:prstGeom prst="round1Rect">
            <a:avLst/>
          </a:prstGeom>
          <a:solidFill>
            <a:srgbClr val="CCFF99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14750" y="3574728"/>
            <a:ext cx="17145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200" dirty="0">
                <a:latin typeface="굴림체" pitchFamily="49" charset="-127"/>
                <a:ea typeface="굴림체" pitchFamily="49" charset="-127"/>
              </a:rPr>
              <a:t>원장</a:t>
            </a:r>
            <a:r>
              <a:rPr lang="ko-KR" altLang="en-US" sz="1200" b="0" dirty="0">
                <a:latin typeface="굴림체" pitchFamily="49" charset="-127"/>
                <a:ea typeface="굴림체" pitchFamily="49" charset="-127"/>
              </a:rPr>
              <a:t>  서경희</a:t>
            </a: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" name="한쪽 모서리가 둥근 사각형 10"/>
          <p:cNvSpPr/>
          <p:nvPr/>
        </p:nvSpPr>
        <p:spPr>
          <a:xfrm>
            <a:off x="3714750" y="4003353"/>
            <a:ext cx="1714500" cy="285750"/>
          </a:xfrm>
          <a:prstGeom prst="round1Rect">
            <a:avLst/>
          </a:prstGeom>
          <a:solidFill>
            <a:schemeClr val="accent2">
              <a:lumMod val="60000"/>
              <a:lumOff val="4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14750" y="4003353"/>
            <a:ext cx="1714500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200" dirty="0">
                <a:latin typeface="굴림체" pitchFamily="49" charset="-127"/>
                <a:ea typeface="굴림체" pitchFamily="49" charset="-127"/>
              </a:rPr>
              <a:t>사무국장</a:t>
            </a:r>
            <a:r>
              <a:rPr lang="ko-KR" altLang="en-US" sz="1200" b="0" dirty="0">
                <a:latin typeface="굴림체" pitchFamily="49" charset="-127"/>
                <a:ea typeface="굴림체" pitchFamily="49" charset="-127"/>
              </a:rPr>
              <a:t>  심정숙</a:t>
            </a: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0" name="한쪽 모서리가 둥근 사각형 9"/>
          <p:cNvSpPr/>
          <p:nvPr/>
        </p:nvSpPr>
        <p:spPr>
          <a:xfrm>
            <a:off x="5643563" y="3789040"/>
            <a:ext cx="1714500" cy="285750"/>
          </a:xfrm>
          <a:prstGeom prst="round1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43563" y="3789040"/>
            <a:ext cx="17145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200" b="0" dirty="0">
                <a:latin typeface="굴림체" pitchFamily="49" charset="-127"/>
                <a:ea typeface="굴림체" pitchFamily="49" charset="-127"/>
              </a:rPr>
              <a:t>운영위원회</a:t>
            </a: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9" name="한쪽 모서리가 둥근 사각형 8"/>
          <p:cNvSpPr/>
          <p:nvPr/>
        </p:nvSpPr>
        <p:spPr>
          <a:xfrm>
            <a:off x="1785938" y="3789040"/>
            <a:ext cx="1714500" cy="285750"/>
          </a:xfrm>
          <a:prstGeom prst="round1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85938" y="3789040"/>
            <a:ext cx="17145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200" b="0" dirty="0">
                <a:latin typeface="굴림체" pitchFamily="49" charset="-127"/>
                <a:ea typeface="굴림체" pitchFamily="49" charset="-127"/>
              </a:rPr>
              <a:t>인사위원회</a:t>
            </a: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</p:txBody>
      </p:sp>
      <p:cxnSp>
        <p:nvCxnSpPr>
          <p:cNvPr id="39" name="직선 연결선 38"/>
          <p:cNvCxnSpPr/>
          <p:nvPr/>
        </p:nvCxnSpPr>
        <p:spPr bwMode="auto">
          <a:xfrm>
            <a:off x="1857375" y="4360540"/>
            <a:ext cx="5357813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한쪽 모서리가 둥근 사각형 11"/>
          <p:cNvSpPr/>
          <p:nvPr/>
        </p:nvSpPr>
        <p:spPr>
          <a:xfrm>
            <a:off x="928688" y="4503415"/>
            <a:ext cx="1357312" cy="1785938"/>
          </a:xfrm>
          <a:prstGeom prst="round1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28688" y="4503415"/>
            <a:ext cx="1357312" cy="166199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800" b="0" u="sng" dirty="0" err="1">
                <a:latin typeface="굴림체" pitchFamily="49" charset="-127"/>
                <a:ea typeface="굴림체" pitchFamily="49" charset="-127"/>
              </a:rPr>
              <a:t>관리운영팀</a:t>
            </a:r>
            <a:endParaRPr lang="en-US" altLang="ko-KR" sz="1800" b="0" u="sng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r>
              <a:rPr lang="ko-KR" altLang="en-US" sz="1200" dirty="0" err="1">
                <a:latin typeface="굴림체" pitchFamily="49" charset="-127"/>
                <a:ea typeface="굴림체" pitchFamily="49" charset="-127"/>
              </a:rPr>
              <a:t>복지사</a:t>
            </a:r>
            <a:r>
              <a:rPr lang="ko-KR" altLang="en-US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b="0" dirty="0" err="1">
                <a:latin typeface="굴림체" pitchFamily="49" charset="-127"/>
                <a:ea typeface="굴림체" pitchFamily="49" charset="-127"/>
              </a:rPr>
              <a:t>조상례</a:t>
            </a: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r>
              <a:rPr lang="ko-KR" altLang="en-US" sz="1200" dirty="0">
                <a:latin typeface="굴림체" pitchFamily="49" charset="-127"/>
                <a:ea typeface="굴림체" pitchFamily="49" charset="-127"/>
              </a:rPr>
              <a:t>사무원</a:t>
            </a:r>
            <a:r>
              <a:rPr lang="ko-KR" altLang="en-US" sz="1200" b="0" dirty="0">
                <a:latin typeface="굴림체" pitchFamily="49" charset="-127"/>
                <a:ea typeface="굴림체" pitchFamily="49" charset="-127"/>
              </a:rPr>
              <a:t> 우승연</a:t>
            </a: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r>
              <a:rPr lang="ko-KR" altLang="en-US" sz="1200" dirty="0">
                <a:latin typeface="굴림체" pitchFamily="49" charset="-127"/>
                <a:ea typeface="굴림체" pitchFamily="49" charset="-127"/>
              </a:rPr>
              <a:t>관리인</a:t>
            </a:r>
            <a:r>
              <a:rPr lang="ko-KR" altLang="en-US" sz="1200" b="0" dirty="0">
                <a:latin typeface="굴림체" pitchFamily="49" charset="-127"/>
                <a:ea typeface="굴림체" pitchFamily="49" charset="-127"/>
              </a:rPr>
              <a:t> 이성우</a:t>
            </a: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r>
              <a:rPr lang="ko-KR" altLang="en-US" sz="1200" b="0" dirty="0">
                <a:latin typeface="굴림체" pitchFamily="49" charset="-127"/>
                <a:ea typeface="굴림체" pitchFamily="49" charset="-127"/>
              </a:rPr>
              <a:t>    </a:t>
            </a: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7" name="한쪽 모서리가 둥근 사각형 16"/>
          <p:cNvSpPr/>
          <p:nvPr/>
        </p:nvSpPr>
        <p:spPr>
          <a:xfrm>
            <a:off x="2428875" y="4503415"/>
            <a:ext cx="2071688" cy="1785938"/>
          </a:xfrm>
          <a:prstGeom prst="round1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83768" y="4503415"/>
            <a:ext cx="2071688" cy="167738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800" b="0" u="sng" dirty="0" err="1">
                <a:latin typeface="굴림체" pitchFamily="49" charset="-127"/>
                <a:ea typeface="굴림체" pitchFamily="49" charset="-127"/>
              </a:rPr>
              <a:t>요양보호팀</a:t>
            </a: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endParaRPr lang="en-US" altLang="ko-KR" sz="120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r>
              <a:rPr lang="ko-KR" altLang="en-US" sz="1200" dirty="0">
                <a:latin typeface="굴림체" pitchFamily="49" charset="-127"/>
                <a:ea typeface="굴림체" pitchFamily="49" charset="-127"/>
              </a:rPr>
              <a:t>요양팀장</a:t>
            </a:r>
            <a:r>
              <a:rPr lang="ko-KR" altLang="en-US" sz="1200" b="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1200" b="0" dirty="0"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200" b="0" dirty="0" err="1">
                <a:latin typeface="굴림체" pitchFamily="49" charset="-127"/>
                <a:ea typeface="굴림체" pitchFamily="49" charset="-127"/>
              </a:rPr>
              <a:t>김순연</a:t>
            </a: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r>
              <a:rPr lang="ko-KR" altLang="en-US" sz="1200" dirty="0" err="1">
                <a:latin typeface="굴림체" pitchFamily="49" charset="-127"/>
                <a:ea typeface="굴림체" pitchFamily="49" charset="-127"/>
              </a:rPr>
              <a:t>요양보호사</a:t>
            </a:r>
            <a:endParaRPr lang="en-US" altLang="ko-KR" sz="120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endParaRPr lang="en-US" altLang="ko-KR" sz="90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r>
              <a:rPr lang="ko-KR" altLang="en-US" sz="800" b="0" dirty="0">
                <a:latin typeface="+mn-ea"/>
                <a:ea typeface="+mn-ea"/>
              </a:rPr>
              <a:t>박대영</a:t>
            </a:r>
            <a:r>
              <a:rPr lang="en-US" altLang="ko-KR" sz="800" b="0" dirty="0">
                <a:latin typeface="+mn-ea"/>
                <a:ea typeface="+mn-ea"/>
              </a:rPr>
              <a:t> </a:t>
            </a:r>
            <a:r>
              <a:rPr lang="ko-KR" altLang="en-US" sz="800" b="0" dirty="0">
                <a:latin typeface="+mn-ea"/>
                <a:ea typeface="+mn-ea"/>
              </a:rPr>
              <a:t>박상훈</a:t>
            </a:r>
            <a:r>
              <a:rPr lang="en-US" altLang="ko-KR" sz="800" b="0" dirty="0">
                <a:latin typeface="+mn-ea"/>
                <a:ea typeface="+mn-ea"/>
              </a:rPr>
              <a:t> </a:t>
            </a:r>
            <a:r>
              <a:rPr lang="ko-KR" altLang="en-US" sz="800" b="0" dirty="0">
                <a:latin typeface="+mn-ea"/>
                <a:ea typeface="+mn-ea"/>
              </a:rPr>
              <a:t>홍인수 </a:t>
            </a:r>
            <a:r>
              <a:rPr lang="ko-KR" altLang="en-US" sz="800" b="0" dirty="0" err="1">
                <a:latin typeface="+mn-ea"/>
                <a:ea typeface="+mn-ea"/>
              </a:rPr>
              <a:t>나석범</a:t>
            </a:r>
            <a:r>
              <a:rPr lang="en-US" altLang="ko-KR" sz="800" b="0" dirty="0">
                <a:latin typeface="+mn-ea"/>
                <a:ea typeface="+mn-ea"/>
              </a:rPr>
              <a:t> </a:t>
            </a:r>
            <a:r>
              <a:rPr lang="ko-KR" altLang="en-US" sz="800" b="0" dirty="0">
                <a:latin typeface="+mn-ea"/>
                <a:ea typeface="+mn-ea"/>
              </a:rPr>
              <a:t>김영기</a:t>
            </a:r>
            <a:r>
              <a:rPr lang="en-US" altLang="ko-KR" sz="800" b="0" dirty="0">
                <a:latin typeface="+mn-ea"/>
                <a:ea typeface="+mn-ea"/>
              </a:rPr>
              <a:t> </a:t>
            </a:r>
          </a:p>
          <a:p>
            <a:pPr algn="ctr">
              <a:defRPr/>
            </a:pPr>
            <a:r>
              <a:rPr lang="ko-KR" altLang="en-US" sz="800" b="0" dirty="0" err="1">
                <a:latin typeface="+mn-ea"/>
                <a:ea typeface="+mn-ea"/>
              </a:rPr>
              <a:t>안세혁</a:t>
            </a:r>
            <a:r>
              <a:rPr lang="ko-KR" altLang="en-US" sz="800" b="0" dirty="0">
                <a:latin typeface="+mn-ea"/>
                <a:ea typeface="+mn-ea"/>
              </a:rPr>
              <a:t> </a:t>
            </a:r>
            <a:r>
              <a:rPr lang="ko-KR" altLang="en-US" sz="800" b="0" dirty="0" err="1">
                <a:latin typeface="+mn-ea"/>
                <a:ea typeface="+mn-ea"/>
              </a:rPr>
              <a:t>손은숙</a:t>
            </a:r>
            <a:r>
              <a:rPr lang="ko-KR" altLang="en-US" sz="800" b="0" dirty="0">
                <a:latin typeface="+mn-ea"/>
                <a:ea typeface="+mn-ea"/>
              </a:rPr>
              <a:t> </a:t>
            </a:r>
            <a:r>
              <a:rPr lang="ko-KR" altLang="en-US" sz="800" b="0" dirty="0" err="1">
                <a:latin typeface="+mn-ea"/>
                <a:ea typeface="+mn-ea"/>
              </a:rPr>
              <a:t>박귀남</a:t>
            </a:r>
            <a:r>
              <a:rPr lang="ko-KR" altLang="en-US" sz="800" b="0" dirty="0">
                <a:latin typeface="+mn-ea"/>
                <a:ea typeface="+mn-ea"/>
              </a:rPr>
              <a:t> 김태영 강현숙 </a:t>
            </a:r>
            <a:endParaRPr lang="en-US" altLang="ko-KR" sz="800" b="0" dirty="0">
              <a:latin typeface="+mn-ea"/>
              <a:ea typeface="+mn-ea"/>
            </a:endParaRPr>
          </a:p>
          <a:p>
            <a:pPr algn="ctr">
              <a:defRPr/>
            </a:pPr>
            <a:r>
              <a:rPr lang="ko-KR" altLang="en-US" sz="800" b="0" dirty="0">
                <a:latin typeface="+mn-ea"/>
                <a:ea typeface="+mn-ea"/>
              </a:rPr>
              <a:t>곽은주 이윤희</a:t>
            </a:r>
            <a:r>
              <a:rPr lang="en-US" altLang="ko-KR" sz="800" b="0" dirty="0">
                <a:latin typeface="+mn-ea"/>
                <a:ea typeface="+mn-ea"/>
              </a:rPr>
              <a:t> </a:t>
            </a:r>
            <a:r>
              <a:rPr lang="ko-KR" altLang="en-US" sz="800" b="0" dirty="0">
                <a:latin typeface="+mn-ea"/>
                <a:ea typeface="+mn-ea"/>
              </a:rPr>
              <a:t>권영자 남연화 박경화 </a:t>
            </a:r>
            <a:endParaRPr lang="en-US" altLang="ko-KR" sz="800" b="0" dirty="0">
              <a:latin typeface="+mn-ea"/>
              <a:ea typeface="+mn-ea"/>
            </a:endParaRPr>
          </a:p>
          <a:p>
            <a:pPr algn="ctr">
              <a:defRPr/>
            </a:pPr>
            <a:r>
              <a:rPr lang="ko-KR" altLang="en-US" sz="800" b="0" dirty="0" err="1">
                <a:latin typeface="+mn-ea"/>
                <a:ea typeface="+mn-ea"/>
              </a:rPr>
              <a:t>권기숙</a:t>
            </a:r>
            <a:r>
              <a:rPr lang="ko-KR" altLang="en-US" sz="800" b="0" dirty="0">
                <a:latin typeface="+mn-ea"/>
                <a:ea typeface="+mn-ea"/>
              </a:rPr>
              <a:t> 권해선</a:t>
            </a:r>
            <a:r>
              <a:rPr lang="en-US" altLang="ko-KR" sz="800" b="0" dirty="0">
                <a:latin typeface="+mn-ea"/>
                <a:ea typeface="+mn-ea"/>
              </a:rPr>
              <a:t> </a:t>
            </a:r>
            <a:r>
              <a:rPr lang="ko-KR" altLang="en-US" sz="800" b="0" dirty="0">
                <a:latin typeface="+mn-ea"/>
                <a:ea typeface="+mn-ea"/>
              </a:rPr>
              <a:t>정인숙 </a:t>
            </a:r>
            <a:r>
              <a:rPr lang="ko-KR" altLang="en-US" sz="800" b="0" dirty="0" err="1">
                <a:latin typeface="+mn-ea"/>
                <a:ea typeface="+mn-ea"/>
              </a:rPr>
              <a:t>손옥희</a:t>
            </a:r>
            <a:r>
              <a:rPr lang="ko-KR" altLang="en-US" sz="800" b="0" dirty="0">
                <a:latin typeface="+mn-ea"/>
                <a:ea typeface="+mn-ea"/>
              </a:rPr>
              <a:t> </a:t>
            </a:r>
            <a:r>
              <a:rPr lang="ko-KR" altLang="en-US" sz="800" b="0" dirty="0" err="1">
                <a:latin typeface="+mn-ea"/>
                <a:ea typeface="+mn-ea"/>
              </a:rPr>
              <a:t>여윤정</a:t>
            </a:r>
            <a:r>
              <a:rPr lang="ko-KR" altLang="en-US" sz="800" b="0" dirty="0">
                <a:latin typeface="+mn-ea"/>
                <a:ea typeface="+mn-ea"/>
              </a:rPr>
              <a:t> </a:t>
            </a:r>
            <a:endParaRPr lang="en-US" altLang="ko-KR" sz="800" b="0" dirty="0">
              <a:latin typeface="+mn-ea"/>
              <a:ea typeface="+mn-ea"/>
            </a:endParaRPr>
          </a:p>
          <a:p>
            <a:pPr algn="ctr">
              <a:defRPr/>
            </a:pPr>
            <a:r>
              <a:rPr lang="ko-KR" altLang="en-US" sz="800" b="0" dirty="0">
                <a:latin typeface="+mn-ea"/>
                <a:ea typeface="+mn-ea"/>
              </a:rPr>
              <a:t>이미애 권명화 </a:t>
            </a:r>
            <a:r>
              <a:rPr lang="ko-KR" altLang="en-US" sz="800" b="0" dirty="0" err="1">
                <a:latin typeface="+mn-ea"/>
                <a:ea typeface="+mn-ea"/>
              </a:rPr>
              <a:t>이말분</a:t>
            </a:r>
            <a:r>
              <a:rPr lang="ko-KR" altLang="en-US" sz="800" b="0" dirty="0">
                <a:latin typeface="+mn-ea"/>
                <a:ea typeface="+mn-ea"/>
              </a:rPr>
              <a:t> 김연주   </a:t>
            </a:r>
            <a:endParaRPr lang="en-US" altLang="ko-KR" sz="800" dirty="0">
              <a:latin typeface="+mn-ea"/>
              <a:ea typeface="+mn-ea"/>
            </a:endParaRPr>
          </a:p>
        </p:txBody>
      </p:sp>
      <p:sp>
        <p:nvSpPr>
          <p:cNvPr id="16" name="한쪽 모서리가 둥근 사각형 15"/>
          <p:cNvSpPr/>
          <p:nvPr/>
        </p:nvSpPr>
        <p:spPr>
          <a:xfrm>
            <a:off x="4643438" y="4503415"/>
            <a:ext cx="1714500" cy="1785938"/>
          </a:xfrm>
          <a:prstGeom prst="round1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43438" y="4503415"/>
            <a:ext cx="1714500" cy="14773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800" b="0" u="sng" dirty="0" err="1">
                <a:latin typeface="굴림체" pitchFamily="49" charset="-127"/>
                <a:ea typeface="굴림체" pitchFamily="49" charset="-127"/>
              </a:rPr>
              <a:t>영양위생팀</a:t>
            </a:r>
            <a:endParaRPr lang="en-US" altLang="ko-KR" sz="1800" b="0" u="sng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r>
              <a:rPr lang="ko-KR" altLang="en-US" sz="1200" dirty="0">
                <a:latin typeface="굴림체" pitchFamily="49" charset="-127"/>
                <a:ea typeface="굴림체" pitchFamily="49" charset="-127"/>
              </a:rPr>
              <a:t>영양사</a:t>
            </a:r>
            <a:r>
              <a:rPr lang="ko-KR" altLang="en-US" sz="1200" b="0" dirty="0"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200" b="0" dirty="0" err="1">
                <a:latin typeface="굴림체" pitchFamily="49" charset="-127"/>
                <a:ea typeface="굴림체" pitchFamily="49" charset="-127"/>
              </a:rPr>
              <a:t>이수복</a:t>
            </a: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r>
              <a:rPr lang="ko-KR" altLang="en-US" sz="1200" dirty="0">
                <a:latin typeface="굴림체" pitchFamily="49" charset="-127"/>
                <a:ea typeface="굴림체" pitchFamily="49" charset="-127"/>
              </a:rPr>
              <a:t>조리사</a:t>
            </a:r>
            <a:r>
              <a:rPr lang="ko-KR" altLang="en-US" sz="1200" b="0" dirty="0">
                <a:latin typeface="굴림체" pitchFamily="49" charset="-127"/>
                <a:ea typeface="굴림체" pitchFamily="49" charset="-127"/>
              </a:rPr>
              <a:t>  강지윤</a:t>
            </a: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r>
              <a:rPr lang="ko-KR" altLang="en-US" sz="1200" b="0" dirty="0">
                <a:latin typeface="굴림체" pitchFamily="49" charset="-127"/>
                <a:ea typeface="굴림체" pitchFamily="49" charset="-127"/>
              </a:rPr>
              <a:t>        김병주</a:t>
            </a: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r>
              <a:rPr lang="en-US" altLang="ko-KR" sz="1200" b="0" dirty="0">
                <a:latin typeface="굴림체" pitchFamily="49" charset="-127"/>
                <a:ea typeface="굴림체" pitchFamily="49" charset="-127"/>
              </a:rPr>
              <a:t>        </a:t>
            </a:r>
            <a:r>
              <a:rPr lang="ko-KR" altLang="en-US" sz="1200" b="0" dirty="0">
                <a:latin typeface="굴림체" pitchFamily="49" charset="-127"/>
                <a:ea typeface="굴림체" pitchFamily="49" charset="-127"/>
              </a:rPr>
              <a:t>김순자</a:t>
            </a: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r>
              <a:rPr lang="ko-KR" altLang="en-US" sz="1200" dirty="0" err="1">
                <a:latin typeface="굴림체" pitchFamily="49" charset="-127"/>
                <a:ea typeface="굴림체" pitchFamily="49" charset="-127"/>
              </a:rPr>
              <a:t>위생원</a:t>
            </a:r>
            <a:r>
              <a:rPr lang="ko-KR" altLang="en-US" sz="12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b="0" dirty="0">
                <a:latin typeface="굴림체" pitchFamily="49" charset="-127"/>
                <a:ea typeface="굴림체" pitchFamily="49" charset="-127"/>
              </a:rPr>
              <a:t>유순희    </a:t>
            </a:r>
            <a:r>
              <a:rPr lang="ko-KR" altLang="en-US" sz="1200" b="0" dirty="0">
                <a:latin typeface="바탕" pitchFamily="18" charset="-127"/>
                <a:ea typeface="바탕" pitchFamily="18" charset="-127"/>
              </a:rPr>
              <a:t> </a:t>
            </a:r>
            <a:endParaRPr lang="en-US" altLang="ko-KR" sz="1200" b="0" dirty="0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15" name="한쪽 모서리가 둥근 사각형 14"/>
          <p:cNvSpPr/>
          <p:nvPr/>
        </p:nvSpPr>
        <p:spPr>
          <a:xfrm>
            <a:off x="6500813" y="4503415"/>
            <a:ext cx="1714500" cy="1785938"/>
          </a:xfrm>
          <a:prstGeom prst="round1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5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00813" y="4503415"/>
            <a:ext cx="1714500" cy="1600438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800" b="0" u="sng" dirty="0" err="1">
                <a:latin typeface="굴림체" pitchFamily="49" charset="-127"/>
                <a:ea typeface="굴림체" pitchFamily="49" charset="-127"/>
              </a:rPr>
              <a:t>의료재활팀</a:t>
            </a:r>
            <a:endParaRPr lang="en-US" altLang="ko-KR" sz="1800" b="0" u="sng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r>
              <a:rPr lang="ko-KR" altLang="en-US" sz="1200" dirty="0">
                <a:latin typeface="굴림체" pitchFamily="49" charset="-127"/>
                <a:ea typeface="굴림체" pitchFamily="49" charset="-127"/>
              </a:rPr>
              <a:t>간호조무사 </a:t>
            </a:r>
            <a:r>
              <a:rPr lang="ko-KR" altLang="en-US" sz="1200" b="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b="0" dirty="0" err="1">
                <a:latin typeface="굴림체" pitchFamily="49" charset="-127"/>
                <a:ea typeface="굴림체" pitchFamily="49" charset="-127"/>
              </a:rPr>
              <a:t>김부경</a:t>
            </a: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endParaRPr lang="en-US" altLang="ko-KR" sz="1000" b="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r>
              <a:rPr lang="ko-KR" altLang="en-US" sz="1200" dirty="0">
                <a:latin typeface="굴림체" pitchFamily="49" charset="-127"/>
                <a:ea typeface="굴림체" pitchFamily="49" charset="-127"/>
              </a:rPr>
              <a:t>간호조무사</a:t>
            </a:r>
            <a:r>
              <a:rPr lang="ko-KR" altLang="en-US" sz="1200" b="0" dirty="0"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1200" b="0" dirty="0" err="1">
                <a:latin typeface="굴림체" pitchFamily="49" charset="-127"/>
                <a:ea typeface="굴림체" pitchFamily="49" charset="-127"/>
              </a:rPr>
              <a:t>이차남</a:t>
            </a: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endParaRPr lang="en-US" altLang="ko-KR" sz="1000" b="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r>
              <a:rPr lang="ko-KR" altLang="en-US" sz="1200" dirty="0">
                <a:latin typeface="굴림체" pitchFamily="49" charset="-127"/>
                <a:ea typeface="굴림체" pitchFamily="49" charset="-127"/>
              </a:rPr>
              <a:t>물리치료사</a:t>
            </a:r>
            <a:r>
              <a:rPr lang="ko-KR" altLang="en-US" sz="1200" b="0" dirty="0">
                <a:latin typeface="굴림체" pitchFamily="49" charset="-127"/>
                <a:ea typeface="굴림체" pitchFamily="49" charset="-127"/>
              </a:rPr>
              <a:t>  안소희</a:t>
            </a:r>
            <a:endParaRPr lang="en-US" altLang="ko-KR" sz="1200" b="0" dirty="0"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r>
              <a:rPr lang="ko-KR" altLang="en-US" sz="1200" b="0" dirty="0">
                <a:latin typeface="바탕" pitchFamily="18" charset="-127"/>
                <a:ea typeface="바탕" pitchFamily="18" charset="-127"/>
              </a:rPr>
              <a:t>   </a:t>
            </a:r>
            <a:endParaRPr lang="en-US" altLang="ko-KR" sz="1200" b="0" dirty="0">
              <a:latin typeface="바탕" pitchFamily="18" charset="-127"/>
              <a:ea typeface="바탕" pitchFamily="18" charset="-127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1214438" y="1000125"/>
            <a:ext cx="77724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ctr">
              <a:defRPr/>
            </a:pPr>
            <a:r>
              <a:rPr lang="ko-KR" altLang="en-US" sz="5400" kern="0" dirty="0" err="1">
                <a:latin typeface="산돌광수 M" pitchFamily="18" charset="-127"/>
                <a:ea typeface="산돌광수 M" pitchFamily="18" charset="-127"/>
                <a:cs typeface="+mj-cs"/>
              </a:rPr>
              <a:t>이당원</a:t>
            </a:r>
            <a:r>
              <a:rPr lang="en-US" altLang="ko-KR" sz="7000" kern="0" dirty="0">
                <a:latin typeface="산돌광수 M" pitchFamily="18" charset="-127"/>
                <a:ea typeface="산돌광수 M" pitchFamily="18" charset="-127"/>
                <a:cs typeface="+mj-cs"/>
              </a:rPr>
              <a:t> </a:t>
            </a:r>
            <a:r>
              <a:rPr lang="ko-KR" altLang="en-US" sz="2800" kern="0" dirty="0">
                <a:latin typeface="산돌광수 M" pitchFamily="18" charset="-127"/>
                <a:ea typeface="산돌광수 M" pitchFamily="18" charset="-127"/>
                <a:cs typeface="+mj-cs"/>
              </a:rPr>
              <a:t>주</a:t>
            </a:r>
            <a:r>
              <a:rPr lang="en-US" altLang="ko-KR" sz="2800" kern="0" dirty="0">
                <a:latin typeface="산돌광수 M" pitchFamily="18" charset="-127"/>
                <a:ea typeface="산돌광수 M" pitchFamily="18" charset="-127"/>
                <a:cs typeface="+mj-cs"/>
              </a:rPr>
              <a:t>·</a:t>
            </a:r>
            <a:r>
              <a:rPr lang="ko-KR" altLang="en-US" sz="2800" kern="0" dirty="0">
                <a:latin typeface="산돌광수 M" pitchFamily="18" charset="-127"/>
                <a:ea typeface="산돌광수 M" pitchFamily="18" charset="-127"/>
                <a:cs typeface="+mj-cs"/>
              </a:rPr>
              <a:t>야간</a:t>
            </a:r>
            <a:r>
              <a:rPr lang="en-US" altLang="ko-KR" sz="2800" kern="0" dirty="0">
                <a:latin typeface="산돌광수 M" pitchFamily="18" charset="-127"/>
                <a:ea typeface="산돌광수 M" pitchFamily="18" charset="-127"/>
                <a:cs typeface="+mj-cs"/>
              </a:rPr>
              <a:t>, </a:t>
            </a:r>
            <a:r>
              <a:rPr lang="ko-KR" altLang="en-US" sz="2800" kern="0" dirty="0">
                <a:latin typeface="산돌광수 M" pitchFamily="18" charset="-127"/>
                <a:ea typeface="산돌광수 M" pitchFamily="18" charset="-127"/>
                <a:cs typeface="+mj-cs"/>
              </a:rPr>
              <a:t>평</a:t>
            </a:r>
            <a:r>
              <a:rPr lang="en-US" altLang="ko-KR" sz="2800" kern="0" dirty="0">
                <a:latin typeface="산돌광수 M" pitchFamily="18" charset="-127"/>
                <a:ea typeface="산돌광수 M" pitchFamily="18" charset="-127"/>
                <a:cs typeface="+mj-cs"/>
              </a:rPr>
              <a:t>·</a:t>
            </a:r>
            <a:r>
              <a:rPr lang="ko-KR" altLang="en-US" sz="2800" kern="0" dirty="0">
                <a:latin typeface="산돌광수 M" pitchFamily="18" charset="-127"/>
                <a:ea typeface="산돌광수 M" pitchFamily="18" charset="-127"/>
                <a:cs typeface="+mj-cs"/>
              </a:rPr>
              <a:t>휴일 종사자 인력</a:t>
            </a:r>
            <a:endParaRPr lang="ko-KR" altLang="en-US" sz="2800" kern="0" dirty="0">
              <a:solidFill>
                <a:schemeClr val="accent5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!백묵-가을동화체(견중)" pitchFamily="18" charset="-127"/>
              <a:ea typeface="!백묵-가을동화체(견중)" pitchFamily="18" charset="-127"/>
              <a:cs typeface="+mj-cs"/>
            </a:endParaRPr>
          </a:p>
        </p:txBody>
      </p:sp>
      <p:pic>
        <p:nvPicPr>
          <p:cNvPr id="9219" name="그림 20" descr="장수마을 마크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0988" y="2357438"/>
            <a:ext cx="3502025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직사각형 21"/>
          <p:cNvSpPr/>
          <p:nvPr/>
        </p:nvSpPr>
        <p:spPr>
          <a:xfrm>
            <a:off x="357188" y="2143125"/>
            <a:ext cx="8072437" cy="378618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9221" name="그림 7" descr="포맷변환_그림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6246813"/>
            <a:ext cx="1143000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6"/>
          <p:cNvSpPr txBox="1">
            <a:spLocks noChangeArrowheads="1"/>
          </p:cNvSpPr>
          <p:nvPr/>
        </p:nvSpPr>
        <p:spPr bwMode="auto">
          <a:xfrm>
            <a:off x="7215188" y="6572250"/>
            <a:ext cx="1928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defRPr/>
            </a:pPr>
            <a:r>
              <a:rPr lang="ko-KR" altLang="en-US" sz="1200" b="0" kern="0" dirty="0">
                <a:latin typeface="+mj-lt"/>
                <a:ea typeface="(한)표구체" pitchFamily="18" charset="-127"/>
                <a:cs typeface="+mj-cs"/>
              </a:rPr>
              <a:t>사회복지법인 장수마을</a:t>
            </a:r>
            <a:endParaRPr lang="ko-KR" altLang="en-US" sz="12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광수 M" pitchFamily="18" charset="-127"/>
              <a:ea typeface="(한)표구체" pitchFamily="18" charset="-127"/>
              <a:cs typeface="+mj-cs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641775"/>
              </p:ext>
            </p:extLst>
          </p:nvPr>
        </p:nvGraphicFramePr>
        <p:xfrm>
          <a:off x="1632015" y="2248854"/>
          <a:ext cx="5964321" cy="2568816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1335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80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>
                          <a:latin typeface="바탕" pitchFamily="18" charset="-127"/>
                          <a:ea typeface="바탕" pitchFamily="18" charset="-127"/>
                        </a:rPr>
                        <a:t>근무형태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>
                          <a:latin typeface="바탕" pitchFamily="18" charset="-127"/>
                          <a:ea typeface="바탕" pitchFamily="18" charset="-127"/>
                        </a:rPr>
                        <a:t>근무시간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>
                          <a:latin typeface="바탕" pitchFamily="18" charset="-127"/>
                          <a:ea typeface="바탕" pitchFamily="18" charset="-127"/>
                        </a:rPr>
                        <a:t>근무인원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81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>
                          <a:latin typeface="바탕" pitchFamily="18" charset="-127"/>
                          <a:ea typeface="바탕" pitchFamily="18" charset="-127"/>
                        </a:rPr>
                        <a:t>주 </a:t>
                      </a:r>
                      <a:r>
                        <a:rPr lang="en-US" altLang="ko-KR" sz="1400" b="1" dirty="0">
                          <a:latin typeface="바탕" pitchFamily="18" charset="-127"/>
                          <a:ea typeface="바탕" pitchFamily="18" charset="-127"/>
                        </a:rPr>
                        <a:t>· </a:t>
                      </a:r>
                      <a:r>
                        <a:rPr lang="ko-KR" altLang="en-US" sz="1400" b="1" dirty="0">
                          <a:latin typeface="바탕" pitchFamily="18" charset="-127"/>
                          <a:ea typeface="바탕" pitchFamily="18" charset="-127"/>
                        </a:rPr>
                        <a:t>야간 근무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>
                          <a:latin typeface="바탕" pitchFamily="18" charset="-127"/>
                          <a:ea typeface="바탕" pitchFamily="18" charset="-127"/>
                        </a:rPr>
                        <a:t>주간근무  </a:t>
                      </a:r>
                      <a:r>
                        <a:rPr lang="en-US" altLang="ko-KR" sz="1400" b="1" dirty="0">
                          <a:latin typeface="바탕" pitchFamily="18" charset="-127"/>
                          <a:ea typeface="바탕" pitchFamily="18" charset="-127"/>
                        </a:rPr>
                        <a:t>08:00∼17:00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dirty="0">
                          <a:latin typeface="바탕" pitchFamily="18" charset="-127"/>
                          <a:ea typeface="바탕" pitchFamily="18" charset="-127"/>
                        </a:rPr>
                        <a:t>              09:00∼18:00</a:t>
                      </a:r>
                      <a:endParaRPr lang="ko-KR" altLang="en-US" sz="1050" b="1" dirty="0"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>
                          <a:latin typeface="바탕" pitchFamily="18" charset="-127"/>
                          <a:ea typeface="바탕" pitchFamily="18" charset="-127"/>
                        </a:rPr>
                        <a:t>야간근무 </a:t>
                      </a:r>
                      <a:r>
                        <a:rPr lang="en-US" altLang="ko-KR" sz="1400" b="1" dirty="0">
                          <a:latin typeface="바탕" pitchFamily="18" charset="-127"/>
                          <a:ea typeface="바탕" pitchFamily="18" charset="-127"/>
                        </a:rPr>
                        <a:t>18:00∼09:00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err="1">
                          <a:latin typeface="바탕" pitchFamily="18" charset="-127"/>
                          <a:ea typeface="바탕" pitchFamily="18" charset="-127"/>
                        </a:rPr>
                        <a:t>근무표에</a:t>
                      </a:r>
                      <a:r>
                        <a:rPr lang="ko-KR" altLang="en-US" sz="1200" b="1" dirty="0">
                          <a:latin typeface="바탕" pitchFamily="18" charset="-127"/>
                          <a:ea typeface="바탕" pitchFamily="18" charset="-127"/>
                        </a:rPr>
                        <a:t> 의한 근무인원명시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81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>
                          <a:latin typeface="바탕" pitchFamily="18" charset="-127"/>
                          <a:ea typeface="바탕" pitchFamily="18" charset="-127"/>
                        </a:rPr>
                        <a:t>평 </a:t>
                      </a:r>
                      <a:r>
                        <a:rPr lang="en-US" altLang="ko-KR" sz="1400" b="1" dirty="0">
                          <a:latin typeface="바탕" pitchFamily="18" charset="-127"/>
                          <a:ea typeface="바탕" pitchFamily="18" charset="-127"/>
                        </a:rPr>
                        <a:t>· </a:t>
                      </a:r>
                      <a:r>
                        <a:rPr lang="ko-KR" altLang="en-US" sz="1400" b="1" dirty="0">
                          <a:latin typeface="바탕" pitchFamily="18" charset="-127"/>
                          <a:ea typeface="바탕" pitchFamily="18" charset="-127"/>
                        </a:rPr>
                        <a:t>휴일 근무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>
                          <a:latin typeface="바탕" pitchFamily="18" charset="-127"/>
                          <a:ea typeface="바탕" pitchFamily="18" charset="-127"/>
                        </a:rPr>
                        <a:t>주간근무  </a:t>
                      </a:r>
                      <a:r>
                        <a:rPr lang="en-US" altLang="ko-KR" sz="1400" b="1" dirty="0">
                          <a:latin typeface="바탕" pitchFamily="18" charset="-127"/>
                          <a:ea typeface="바탕" pitchFamily="18" charset="-127"/>
                        </a:rPr>
                        <a:t>08:00∼17:00</a:t>
                      </a: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dirty="0">
                          <a:latin typeface="바탕" pitchFamily="18" charset="-127"/>
                          <a:ea typeface="바탕" pitchFamily="18" charset="-127"/>
                        </a:rPr>
                        <a:t>              09:00∼18:00</a:t>
                      </a:r>
                      <a:endParaRPr lang="ko-KR" altLang="en-US" sz="1050" b="1" dirty="0"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dirty="0">
                          <a:latin typeface="바탕" pitchFamily="18" charset="-127"/>
                          <a:ea typeface="바탕" pitchFamily="18" charset="-127"/>
                        </a:rPr>
                        <a:t>야간근무 </a:t>
                      </a:r>
                      <a:r>
                        <a:rPr lang="en-US" altLang="ko-KR" sz="1400" b="1" dirty="0">
                          <a:latin typeface="바탕" pitchFamily="18" charset="-127"/>
                          <a:ea typeface="바탕" pitchFamily="18" charset="-127"/>
                        </a:rPr>
                        <a:t>18:00∼09:00</a:t>
                      </a:r>
                      <a:endParaRPr lang="ko-KR" altLang="en-US" sz="1050" b="1" dirty="0">
                        <a:solidFill>
                          <a:srgbClr val="000000"/>
                        </a:solidFill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err="1">
                          <a:latin typeface="바탕" pitchFamily="18" charset="-127"/>
                          <a:ea typeface="바탕" pitchFamily="18" charset="-127"/>
                        </a:rPr>
                        <a:t>근무표에</a:t>
                      </a:r>
                      <a:r>
                        <a:rPr lang="ko-KR" altLang="en-US" sz="1200" b="1" dirty="0">
                          <a:latin typeface="바탕" pitchFamily="18" charset="-127"/>
                          <a:ea typeface="바탕" pitchFamily="18" charset="-127"/>
                        </a:rPr>
                        <a:t> 의한 근무인원명시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1043608" y="4581128"/>
            <a:ext cx="707390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 fontAlgn="ctr">
              <a:lnSpc>
                <a:spcPct val="200000"/>
              </a:lnSpc>
              <a:defRPr/>
            </a:pPr>
            <a:r>
              <a:rPr lang="ko-KR" altLang="en-US" sz="1050" u="sng" kern="0" dirty="0">
                <a:latin typeface="바탕" pitchFamily="18" charset="-127"/>
                <a:ea typeface="바탕" pitchFamily="18" charset="-127"/>
                <a:cs typeface="+mj-cs"/>
              </a:rPr>
              <a:t>●</a:t>
            </a:r>
            <a:r>
              <a:rPr lang="ko-KR" altLang="en-US" sz="2400" u="sng" kern="0" dirty="0">
                <a:latin typeface="바탕" pitchFamily="18" charset="-127"/>
                <a:ea typeface="바탕" pitchFamily="18" charset="-127"/>
                <a:cs typeface="+mj-cs"/>
              </a:rPr>
              <a:t> 종사자 교대기준</a:t>
            </a:r>
            <a:endParaRPr lang="en-US" altLang="ko-KR" sz="2400" u="sng" kern="0" dirty="0">
              <a:latin typeface="바탕" pitchFamily="18" charset="-127"/>
              <a:ea typeface="바탕" pitchFamily="18" charset="-127"/>
              <a:cs typeface="+mj-cs"/>
            </a:endParaRPr>
          </a:p>
          <a:p>
            <a:pPr algn="just" fontAlgn="ctr">
              <a:lnSpc>
                <a:spcPct val="200000"/>
              </a:lnSpc>
              <a:defRPr/>
            </a:pPr>
            <a:r>
              <a:rPr lang="ko-KR" altLang="en-US" sz="1200" dirty="0" err="1">
                <a:latin typeface="바탕" pitchFamily="18" charset="-127"/>
                <a:ea typeface="바탕" pitchFamily="18" charset="-127"/>
              </a:rPr>
              <a:t>근무표에</a:t>
            </a:r>
            <a:r>
              <a:rPr lang="ko-KR" altLang="en-US" sz="1200" dirty="0">
                <a:latin typeface="바탕" pitchFamily="18" charset="-127"/>
                <a:ea typeface="바탕" pitchFamily="18" charset="-127"/>
              </a:rPr>
              <a:t> 의한 명시로 근무가 이루어지며 주간근무의 경우 종사자는 본 기관에서 시행하는 서비스를 </a:t>
            </a:r>
            <a:endParaRPr lang="en-US" altLang="ko-KR" sz="1200" dirty="0">
              <a:latin typeface="바탕" pitchFamily="18" charset="-127"/>
              <a:ea typeface="바탕" pitchFamily="18" charset="-127"/>
            </a:endParaRPr>
          </a:p>
          <a:p>
            <a:pPr algn="just" fontAlgn="ctr">
              <a:lnSpc>
                <a:spcPct val="200000"/>
              </a:lnSpc>
              <a:defRPr/>
            </a:pPr>
            <a:r>
              <a:rPr lang="ko-KR" altLang="en-US" sz="1200" dirty="0">
                <a:latin typeface="바탕" pitchFamily="18" charset="-127"/>
                <a:ea typeface="바탕" pitchFamily="18" charset="-127"/>
              </a:rPr>
              <a:t>제공하며</a:t>
            </a:r>
            <a:r>
              <a:rPr lang="en-US" altLang="ko-KR" sz="1200" dirty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z="1200" dirty="0">
                <a:latin typeface="바탕" pitchFamily="18" charset="-127"/>
                <a:ea typeface="바탕" pitchFamily="18" charset="-127"/>
              </a:rPr>
              <a:t>야간은 </a:t>
            </a:r>
            <a:r>
              <a:rPr lang="en-US" altLang="ko-KR" sz="1200" dirty="0">
                <a:latin typeface="바탕" pitchFamily="18" charset="-127"/>
                <a:ea typeface="바탕" pitchFamily="18" charset="-127"/>
              </a:rPr>
              <a:t>4</a:t>
            </a:r>
            <a:r>
              <a:rPr lang="ko-KR" altLang="en-US" sz="1200" dirty="0">
                <a:latin typeface="바탕" pitchFamily="18" charset="-127"/>
                <a:ea typeface="바탕" pitchFamily="18" charset="-127"/>
              </a:rPr>
              <a:t>명이 한 조를 이루어 입소자의 기본적인  </a:t>
            </a:r>
            <a:r>
              <a:rPr lang="ko-KR" altLang="en-US" sz="1200" dirty="0" err="1">
                <a:latin typeface="바탕" pitchFamily="18" charset="-127"/>
                <a:ea typeface="바탕" pitchFamily="18" charset="-127"/>
              </a:rPr>
              <a:t>케어</a:t>
            </a:r>
            <a:r>
              <a:rPr lang="ko-KR" altLang="en-US" sz="1200" dirty="0">
                <a:latin typeface="바탕" pitchFamily="18" charset="-127"/>
                <a:ea typeface="바탕" pitchFamily="18" charset="-127"/>
              </a:rPr>
              <a:t> 서비스를 제공하고 있습니다</a:t>
            </a:r>
            <a:r>
              <a:rPr lang="en-US" altLang="ko-KR" sz="1200" dirty="0">
                <a:latin typeface="바탕" pitchFamily="18" charset="-127"/>
                <a:ea typeface="바탕" pitchFamily="18" charset="-127"/>
              </a:rPr>
              <a:t>.</a:t>
            </a:r>
            <a:endParaRPr lang="ko-KR" altLang="en-US" sz="1400" kern="0" dirty="0">
              <a:latin typeface="바탕" pitchFamily="18" charset="-127"/>
              <a:ea typeface="바탕" pitchFamily="18" charset="-127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1115616" y="326022"/>
            <a:ext cx="77724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ctr">
              <a:defRPr/>
            </a:pPr>
            <a:r>
              <a:rPr lang="ko-KR" altLang="en-US" sz="5400" kern="0" dirty="0" err="1">
                <a:latin typeface="산돌광수 M" pitchFamily="18" charset="-127"/>
                <a:ea typeface="산돌광수 M" pitchFamily="18" charset="-127"/>
                <a:cs typeface="+mj-cs"/>
              </a:rPr>
              <a:t>이당원</a:t>
            </a:r>
            <a:r>
              <a:rPr lang="en-US" altLang="ko-KR" sz="7000" kern="0" dirty="0">
                <a:latin typeface="산돌광수 M" pitchFamily="18" charset="-127"/>
                <a:ea typeface="산돌광수 M" pitchFamily="18" charset="-127"/>
                <a:cs typeface="+mj-cs"/>
              </a:rPr>
              <a:t> </a:t>
            </a:r>
            <a:r>
              <a:rPr lang="ko-KR" altLang="en-US" sz="3200" kern="0" dirty="0">
                <a:latin typeface="산돌광수 M" pitchFamily="18" charset="-127"/>
                <a:ea typeface="산돌광수 M" pitchFamily="18" charset="-127"/>
                <a:cs typeface="+mj-cs"/>
              </a:rPr>
              <a:t>장기요양급여의 종류</a:t>
            </a:r>
            <a:endParaRPr lang="ko-KR" altLang="en-US" sz="3200" kern="0" dirty="0">
              <a:solidFill>
                <a:schemeClr val="accent5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!백묵-가을동화체(견중)" pitchFamily="18" charset="-127"/>
              <a:ea typeface="!백묵-가을동화체(견중)" pitchFamily="18" charset="-127"/>
              <a:cs typeface="+mj-cs"/>
            </a:endParaRPr>
          </a:p>
        </p:txBody>
      </p:sp>
      <p:pic>
        <p:nvPicPr>
          <p:cNvPr id="10243" name="그림 20" descr="장수마을 마크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0988" y="2357438"/>
            <a:ext cx="3502025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직사각형 21"/>
          <p:cNvSpPr/>
          <p:nvPr/>
        </p:nvSpPr>
        <p:spPr>
          <a:xfrm>
            <a:off x="411355" y="1713330"/>
            <a:ext cx="8072437" cy="465541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pic>
        <p:nvPicPr>
          <p:cNvPr id="10245" name="그림 7" descr="포맷변환_그림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6246813"/>
            <a:ext cx="1143000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6"/>
          <p:cNvSpPr txBox="1">
            <a:spLocks noChangeArrowheads="1"/>
          </p:cNvSpPr>
          <p:nvPr/>
        </p:nvSpPr>
        <p:spPr bwMode="auto">
          <a:xfrm>
            <a:off x="7215188" y="6572250"/>
            <a:ext cx="1928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defRPr/>
            </a:pPr>
            <a:r>
              <a:rPr lang="ko-KR" altLang="en-US" sz="1200" b="0" kern="0" dirty="0">
                <a:latin typeface="+mj-lt"/>
                <a:ea typeface="(한)표구체" pitchFamily="18" charset="-127"/>
                <a:cs typeface="+mj-cs"/>
              </a:rPr>
              <a:t>사회복지법인 장수마을</a:t>
            </a:r>
            <a:endParaRPr lang="ko-KR" altLang="en-US" sz="12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광수 M" pitchFamily="18" charset="-127"/>
              <a:ea typeface="(한)표구체" pitchFamily="18" charset="-127"/>
              <a:cs typeface="+mj-cs"/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828867" y="1274554"/>
            <a:ext cx="7537450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 fontAlgn="ctr">
              <a:lnSpc>
                <a:spcPct val="200000"/>
              </a:lnSpc>
              <a:defRPr/>
            </a:pPr>
            <a:r>
              <a:rPr lang="ko-KR" altLang="en-US" sz="1600" u="sng" kern="0" dirty="0">
                <a:latin typeface="바탕" pitchFamily="18" charset="-127"/>
                <a:ea typeface="바탕" pitchFamily="18" charset="-127"/>
                <a:cs typeface="+mj-cs"/>
              </a:rPr>
              <a:t>●</a:t>
            </a:r>
            <a:r>
              <a:rPr lang="ko-KR" altLang="en-US" sz="2400" u="sng" kern="0" dirty="0">
                <a:latin typeface="바탕" pitchFamily="18" charset="-127"/>
                <a:ea typeface="바탕" pitchFamily="18" charset="-127"/>
                <a:cs typeface="+mj-cs"/>
              </a:rPr>
              <a:t> 시설급여</a:t>
            </a:r>
            <a:endParaRPr lang="en-US" altLang="ko-KR" sz="2400" u="sng" kern="0" dirty="0">
              <a:latin typeface="바탕" pitchFamily="18" charset="-127"/>
              <a:ea typeface="바탕" pitchFamily="18" charset="-127"/>
              <a:cs typeface="+mj-cs"/>
            </a:endParaRPr>
          </a:p>
          <a:p>
            <a:pPr>
              <a:defRPr/>
            </a:pP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  이당원에 장기간 동안 입소하여 신체활동지원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심신기능의 유지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.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향상을 위한 교육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. 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훈련 등을 제공하는 요양급여입니다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.</a:t>
            </a:r>
            <a:endParaRPr lang="ko-KR" altLang="en-US" sz="1050" dirty="0">
              <a:latin typeface="바탕" pitchFamily="18" charset="-127"/>
              <a:ea typeface="바탕" pitchFamily="18" charset="-127"/>
            </a:endParaRPr>
          </a:p>
          <a:p>
            <a:pPr>
              <a:defRPr/>
            </a:pPr>
            <a:endParaRPr lang="en-US" altLang="ko-KR" sz="1050" dirty="0">
              <a:latin typeface="바탕" pitchFamily="18" charset="-127"/>
              <a:ea typeface="바탕" pitchFamily="18" charset="-127"/>
            </a:endParaRPr>
          </a:p>
          <a:p>
            <a:pPr marL="171450" indent="-171450">
              <a:buFont typeface="Arial" charset="0"/>
              <a:buChar char="•"/>
              <a:defRPr/>
            </a:pP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등급별 입소비용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sz="1050" dirty="0" err="1">
                <a:latin typeface="바탕" pitchFamily="18" charset="-127"/>
                <a:ea typeface="바탕" pitchFamily="18" charset="-127"/>
              </a:rPr>
              <a:t>수급자는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 “병원진료 및 약대를 제외한” 본인부담금 없음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)</a:t>
            </a:r>
          </a:p>
          <a:p>
            <a:pPr marL="171450" indent="-171450">
              <a:buFont typeface="Arial" charset="0"/>
              <a:buChar char="•"/>
              <a:defRPr/>
            </a:pP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촉탁의 진료 시  경감대상자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: 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초진 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2,200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원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~1,470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원   재진 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1,580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원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~1,050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원  </a:t>
            </a:r>
            <a:endParaRPr lang="en-US" altLang="ko-KR" sz="1050" dirty="0">
              <a:latin typeface="바탕" pitchFamily="18" charset="-127"/>
              <a:ea typeface="바탕" pitchFamily="18" charset="-127"/>
            </a:endParaRPr>
          </a:p>
          <a:p>
            <a:pPr marL="171450" indent="-171450">
              <a:buFont typeface="Arial" charset="0"/>
              <a:buChar char="•"/>
              <a:defRPr/>
            </a:pP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                                       /  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일반대상자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: 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초진 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3,680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원   재진 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2,630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원 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/  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기초수급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:  </a:t>
            </a:r>
            <a:r>
              <a:rPr lang="ko-KR" altLang="en-US" sz="1050" dirty="0">
                <a:latin typeface="바탕" pitchFamily="18" charset="-127"/>
                <a:ea typeface="바탕" pitchFamily="18" charset="-127"/>
              </a:rPr>
              <a:t>무료</a:t>
            </a:r>
            <a:endParaRPr lang="en-US" altLang="ko-KR" sz="1050" dirty="0">
              <a:latin typeface="바탕" pitchFamily="18" charset="-127"/>
              <a:ea typeface="바탕" pitchFamily="18" charset="-127"/>
            </a:endParaRPr>
          </a:p>
          <a:p>
            <a:pPr>
              <a:defRPr/>
            </a:pPr>
            <a:endParaRPr lang="ko-KR" altLang="en-US" sz="1200" kern="0" dirty="0">
              <a:latin typeface="바탕" pitchFamily="18" charset="-127"/>
              <a:ea typeface="바탕" pitchFamily="18" charset="-127"/>
              <a:cs typeface="+mj-cs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79712" y="6368748"/>
            <a:ext cx="7772400" cy="595089"/>
          </a:xfrm>
        </p:spPr>
        <p:txBody>
          <a:bodyPr/>
          <a:lstStyle/>
          <a:p>
            <a:r>
              <a:rPr lang="ko-KR" altLang="en-US" sz="2000" dirty="0">
                <a:solidFill>
                  <a:srgbClr val="FF0000"/>
                </a:solidFill>
              </a:rPr>
              <a:t>보건복지부 입소이용료 공시에 따라 변경 됨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0358D8C9-A059-AC77-3A83-BEFA8D922C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502043"/>
              </p:ext>
            </p:extLst>
          </p:nvPr>
        </p:nvGraphicFramePr>
        <p:xfrm>
          <a:off x="828866" y="2225937"/>
          <a:ext cx="7537451" cy="3919125"/>
        </p:xfrm>
        <a:graphic>
          <a:graphicData uri="http://schemas.openxmlformats.org/drawingml/2006/table">
            <a:tbl>
              <a:tblPr/>
              <a:tblGrid>
                <a:gridCol w="953523">
                  <a:extLst>
                    <a:ext uri="{9D8B030D-6E8A-4147-A177-3AD203B41FA5}">
                      <a16:colId xmlns:a16="http://schemas.microsoft.com/office/drawing/2014/main" val="1809896787"/>
                    </a:ext>
                  </a:extLst>
                </a:gridCol>
                <a:gridCol w="882594">
                  <a:extLst>
                    <a:ext uri="{9D8B030D-6E8A-4147-A177-3AD203B41FA5}">
                      <a16:colId xmlns:a16="http://schemas.microsoft.com/office/drawing/2014/main" val="3724591552"/>
                    </a:ext>
                  </a:extLst>
                </a:gridCol>
                <a:gridCol w="953523">
                  <a:extLst>
                    <a:ext uri="{9D8B030D-6E8A-4147-A177-3AD203B41FA5}">
                      <a16:colId xmlns:a16="http://schemas.microsoft.com/office/drawing/2014/main" val="4017439487"/>
                    </a:ext>
                  </a:extLst>
                </a:gridCol>
                <a:gridCol w="882594">
                  <a:extLst>
                    <a:ext uri="{9D8B030D-6E8A-4147-A177-3AD203B41FA5}">
                      <a16:colId xmlns:a16="http://schemas.microsoft.com/office/drawing/2014/main" val="1940002127"/>
                    </a:ext>
                  </a:extLst>
                </a:gridCol>
                <a:gridCol w="1371072">
                  <a:extLst>
                    <a:ext uri="{9D8B030D-6E8A-4147-A177-3AD203B41FA5}">
                      <a16:colId xmlns:a16="http://schemas.microsoft.com/office/drawing/2014/main" val="516960658"/>
                    </a:ext>
                  </a:extLst>
                </a:gridCol>
                <a:gridCol w="1371072">
                  <a:extLst>
                    <a:ext uri="{9D8B030D-6E8A-4147-A177-3AD203B41FA5}">
                      <a16:colId xmlns:a16="http://schemas.microsoft.com/office/drawing/2014/main" val="897471770"/>
                    </a:ext>
                  </a:extLst>
                </a:gridCol>
                <a:gridCol w="1123073">
                  <a:extLst>
                    <a:ext uri="{9D8B030D-6E8A-4147-A177-3AD203B41FA5}">
                      <a16:colId xmlns:a16="http://schemas.microsoft.com/office/drawing/2014/main" val="1804864649"/>
                    </a:ext>
                  </a:extLst>
                </a:gridCol>
              </a:tblGrid>
              <a:tr h="389439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등급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부담률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보험수가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비급여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자부담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 합계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(30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일 기준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6952263"/>
                  </a:ext>
                </a:extLst>
              </a:tr>
              <a:tr h="6763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공단부담금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자부담금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식재료비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일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6,000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원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x30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일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616515"/>
                  </a:ext>
                </a:extLst>
              </a:tr>
              <a:tr h="317073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등급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(86,030)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20%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2,580,900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2,064,720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516,180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180,000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696,180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096198"/>
                  </a:ext>
                </a:extLst>
              </a:tr>
              <a:tr h="3170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12%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2,271,192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309,700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180,000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489,700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2961527"/>
                  </a:ext>
                </a:extLst>
              </a:tr>
              <a:tr h="3170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8%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2,374,428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206,470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180,000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386,470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5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267713"/>
                  </a:ext>
                </a:extLst>
              </a:tr>
              <a:tr h="317073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2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등급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(79,810)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20%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EB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2,394,300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1,915,440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478,860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180,000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658,860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939269"/>
                  </a:ext>
                </a:extLst>
              </a:tr>
              <a:tr h="3170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12%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EB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2,106,984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287,310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180,000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467,310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00768"/>
                  </a:ext>
                </a:extLst>
              </a:tr>
              <a:tr h="3170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8%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EB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2,202,756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191,540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180,000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371,540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29731"/>
                  </a:ext>
                </a:extLst>
              </a:tr>
              <a:tr h="317073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3,4,5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등급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(75,360)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20%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2,260,800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1,808,640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452,160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180,000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632,160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3644909"/>
                  </a:ext>
                </a:extLst>
              </a:tr>
              <a:tr h="31707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12%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1,989,504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271,290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180,000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451,290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6425635"/>
                  </a:ext>
                </a:extLst>
              </a:tr>
              <a:tr h="316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8%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2,079,936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180,860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180,000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buNone/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360,860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262" marR="64262" marT="17767" marB="177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850878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ECAB3AC7-FE9B-4F71-AE2C-AD4C5F489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525" y="2039455"/>
            <a:ext cx="9093975" cy="435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1214438" y="1000125"/>
            <a:ext cx="77724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ctr">
              <a:defRPr/>
            </a:pPr>
            <a:r>
              <a:rPr lang="ko-KR" altLang="en-US" sz="5400" kern="0" dirty="0" err="1">
                <a:latin typeface="산돌광수 M" pitchFamily="18" charset="-127"/>
                <a:ea typeface="산돌광수 M" pitchFamily="18" charset="-127"/>
                <a:cs typeface="+mj-cs"/>
              </a:rPr>
              <a:t>이당원</a:t>
            </a:r>
            <a:r>
              <a:rPr lang="en-US" altLang="ko-KR" sz="7000" kern="0" dirty="0">
                <a:latin typeface="산돌광수 M" pitchFamily="18" charset="-127"/>
                <a:ea typeface="산돌광수 M" pitchFamily="18" charset="-127"/>
                <a:cs typeface="+mj-cs"/>
              </a:rPr>
              <a:t> </a:t>
            </a:r>
            <a:r>
              <a:rPr lang="en-US" altLang="ko-KR" sz="4000" kern="0" dirty="0">
                <a:latin typeface="산돌광수 M" pitchFamily="18" charset="-127"/>
                <a:ea typeface="산돌광수 M" pitchFamily="18" charset="-127"/>
                <a:cs typeface="+mj-cs"/>
              </a:rPr>
              <a:t> </a:t>
            </a:r>
            <a:r>
              <a:rPr lang="ko-KR" altLang="en-US" sz="3200" kern="0" dirty="0">
                <a:latin typeface="산돌광수 M" pitchFamily="18" charset="-127"/>
                <a:ea typeface="산돌광수 M" pitchFamily="18" charset="-127"/>
                <a:cs typeface="+mj-cs"/>
              </a:rPr>
              <a:t>비급여대상 및 시설의 규모</a:t>
            </a:r>
            <a:endParaRPr lang="ko-KR" altLang="en-US" sz="3200" kern="0" dirty="0">
              <a:solidFill>
                <a:schemeClr val="accent5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!백묵-가을동화체(견중)" pitchFamily="18" charset="-127"/>
              <a:ea typeface="!백묵-가을동화체(견중)" pitchFamily="18" charset="-127"/>
              <a:cs typeface="+mj-cs"/>
            </a:endParaRPr>
          </a:p>
        </p:txBody>
      </p:sp>
      <p:pic>
        <p:nvPicPr>
          <p:cNvPr id="11267" name="그림 20" descr="장수마을 마크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0988" y="2357438"/>
            <a:ext cx="3502025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직사각형 21"/>
          <p:cNvSpPr/>
          <p:nvPr/>
        </p:nvSpPr>
        <p:spPr>
          <a:xfrm>
            <a:off x="357188" y="2143125"/>
            <a:ext cx="8072437" cy="378618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1269" name="그림 7" descr="포맷변환_그림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6246813"/>
            <a:ext cx="1143000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6"/>
          <p:cNvSpPr txBox="1">
            <a:spLocks noChangeArrowheads="1"/>
          </p:cNvSpPr>
          <p:nvPr/>
        </p:nvSpPr>
        <p:spPr bwMode="auto">
          <a:xfrm>
            <a:off x="7215188" y="6572250"/>
            <a:ext cx="1928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defRPr/>
            </a:pPr>
            <a:r>
              <a:rPr lang="ko-KR" altLang="en-US" sz="1200" b="0" kern="0" dirty="0">
                <a:latin typeface="+mj-lt"/>
                <a:ea typeface="(한)표구체" pitchFamily="18" charset="-127"/>
                <a:cs typeface="+mj-cs"/>
              </a:rPr>
              <a:t>사회복지법인 장수마을</a:t>
            </a:r>
            <a:endParaRPr lang="ko-KR" altLang="en-US" sz="12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광수 M" pitchFamily="18" charset="-127"/>
              <a:ea typeface="(한)표구체" pitchFamily="18" charset="-127"/>
              <a:cs typeface="+mj-cs"/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785813" y="2643188"/>
            <a:ext cx="8143875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 fontAlgn="ctr">
              <a:lnSpc>
                <a:spcPct val="200000"/>
              </a:lnSpc>
              <a:defRPr/>
            </a:pPr>
            <a:r>
              <a:rPr lang="ko-KR" altLang="en-US" sz="1500" kern="0" dirty="0">
                <a:latin typeface="바탕" pitchFamily="18" charset="-127"/>
                <a:ea typeface="바탕" pitchFamily="18" charset="-127"/>
                <a:cs typeface="+mj-cs"/>
              </a:rPr>
              <a:t>●</a:t>
            </a:r>
            <a:r>
              <a:rPr lang="ko-KR" altLang="en-US" sz="2000" kern="0" dirty="0">
                <a:latin typeface="바탕" pitchFamily="18" charset="-127"/>
                <a:ea typeface="바탕" pitchFamily="18" charset="-127"/>
                <a:cs typeface="+mj-cs"/>
              </a:rPr>
              <a:t> 식사재료비 </a:t>
            </a:r>
            <a:r>
              <a:rPr lang="en-US" altLang="ko-KR" sz="2000" kern="0" dirty="0">
                <a:latin typeface="바탕" pitchFamily="18" charset="-127"/>
                <a:ea typeface="바탕" pitchFamily="18" charset="-127"/>
                <a:cs typeface="+mj-cs"/>
              </a:rPr>
              <a:t>: 6,000</a:t>
            </a:r>
            <a:r>
              <a:rPr lang="ko-KR" altLang="en-US" sz="2000" kern="0" dirty="0">
                <a:latin typeface="바탕" pitchFamily="18" charset="-127"/>
                <a:ea typeface="바탕" pitchFamily="18" charset="-127"/>
                <a:cs typeface="+mj-cs"/>
              </a:rPr>
              <a:t>원</a:t>
            </a:r>
            <a:r>
              <a:rPr lang="en-US" altLang="ko-KR" sz="2000" kern="0" dirty="0">
                <a:latin typeface="바탕" pitchFamily="18" charset="-127"/>
                <a:ea typeface="바탕" pitchFamily="18" charset="-127"/>
                <a:cs typeface="+mj-cs"/>
              </a:rPr>
              <a:t>/</a:t>
            </a:r>
            <a:r>
              <a:rPr lang="ko-KR" altLang="en-US" sz="2000" kern="0" dirty="0">
                <a:latin typeface="바탕" pitchFamily="18" charset="-127"/>
                <a:ea typeface="바탕" pitchFamily="18" charset="-127"/>
                <a:cs typeface="+mj-cs"/>
              </a:rPr>
              <a:t>일</a:t>
            </a:r>
            <a:r>
              <a:rPr lang="en-US" altLang="ko-KR" sz="2000" kern="0" dirty="0">
                <a:latin typeface="바탕" pitchFamily="18" charset="-127"/>
                <a:ea typeface="바탕" pitchFamily="18" charset="-127"/>
                <a:cs typeface="+mj-cs"/>
              </a:rPr>
              <a:t>, 180,000</a:t>
            </a:r>
            <a:r>
              <a:rPr lang="ko-KR" altLang="en-US" sz="2000" kern="0" dirty="0">
                <a:latin typeface="바탕" pitchFamily="18" charset="-127"/>
                <a:ea typeface="바탕" pitchFamily="18" charset="-127"/>
                <a:cs typeface="+mj-cs"/>
              </a:rPr>
              <a:t>원</a:t>
            </a:r>
            <a:r>
              <a:rPr lang="en-US" altLang="ko-KR" sz="2000" kern="0" dirty="0">
                <a:latin typeface="바탕" pitchFamily="18" charset="-127"/>
                <a:ea typeface="바탕" pitchFamily="18" charset="-127"/>
                <a:cs typeface="+mj-cs"/>
              </a:rPr>
              <a:t>/</a:t>
            </a:r>
            <a:r>
              <a:rPr lang="ko-KR" altLang="en-US" sz="2000" kern="0" dirty="0">
                <a:latin typeface="바탕" pitchFamily="18" charset="-127"/>
                <a:ea typeface="바탕" pitchFamily="18" charset="-127"/>
                <a:cs typeface="+mj-cs"/>
              </a:rPr>
              <a:t>월</a:t>
            </a:r>
            <a:r>
              <a:rPr lang="en-US" altLang="ko-KR" sz="2000" kern="0" dirty="0">
                <a:latin typeface="바탕" pitchFamily="18" charset="-127"/>
                <a:ea typeface="바탕" pitchFamily="18" charset="-127"/>
                <a:cs typeface="+mj-cs"/>
              </a:rPr>
              <a:t>(30</a:t>
            </a:r>
            <a:r>
              <a:rPr lang="ko-KR" altLang="en-US" sz="2000" kern="0" dirty="0">
                <a:latin typeface="바탕" pitchFamily="18" charset="-127"/>
                <a:ea typeface="바탕" pitchFamily="18" charset="-127"/>
                <a:cs typeface="+mj-cs"/>
              </a:rPr>
              <a:t>일 기준</a:t>
            </a:r>
            <a:r>
              <a:rPr lang="en-US" altLang="ko-KR" sz="2000" kern="0" dirty="0">
                <a:latin typeface="바탕" pitchFamily="18" charset="-127"/>
                <a:ea typeface="바탕" pitchFamily="18" charset="-127"/>
                <a:cs typeface="+mj-cs"/>
              </a:rPr>
              <a:t>)</a:t>
            </a:r>
          </a:p>
          <a:p>
            <a:pPr>
              <a:defRPr/>
            </a:pPr>
            <a:r>
              <a:rPr lang="en-US" altLang="ko-KR" sz="1000" dirty="0">
                <a:latin typeface="바탕" pitchFamily="18" charset="-127"/>
                <a:ea typeface="바탕" pitchFamily="18" charset="-127"/>
              </a:rPr>
              <a:t>       </a:t>
            </a:r>
            <a:r>
              <a:rPr lang="en-US" altLang="ko-KR" sz="1400" dirty="0">
                <a:latin typeface="바탕" pitchFamily="18" charset="-127"/>
                <a:ea typeface="바탕" pitchFamily="18" charset="-127"/>
              </a:rPr>
              <a:t>31</a:t>
            </a:r>
            <a:r>
              <a:rPr lang="ko-KR" altLang="en-US" sz="1400" dirty="0">
                <a:latin typeface="바탕" pitchFamily="18" charset="-127"/>
                <a:ea typeface="바탕" pitchFamily="18" charset="-127"/>
              </a:rPr>
              <a:t>일 경우 </a:t>
            </a:r>
            <a:r>
              <a:rPr lang="en-US" altLang="ko-KR" sz="1400" dirty="0">
                <a:latin typeface="바탕" pitchFamily="18" charset="-127"/>
                <a:ea typeface="바탕" pitchFamily="18" charset="-127"/>
              </a:rPr>
              <a:t>1</a:t>
            </a:r>
            <a:r>
              <a:rPr lang="ko-KR" altLang="en-US" sz="1400" dirty="0">
                <a:latin typeface="바탕" pitchFamily="18" charset="-127"/>
                <a:ea typeface="바탕" pitchFamily="18" charset="-127"/>
              </a:rPr>
              <a:t>일의 비용이 추가 발생됩니다</a:t>
            </a:r>
            <a:r>
              <a:rPr lang="en-US" altLang="ko-KR" sz="1050" dirty="0">
                <a:latin typeface="바탕" pitchFamily="18" charset="-127"/>
                <a:ea typeface="바탕" pitchFamily="18" charset="-127"/>
              </a:rPr>
              <a:t>.</a:t>
            </a:r>
            <a:endParaRPr lang="en-US" altLang="ko-KR" sz="1000" dirty="0">
              <a:latin typeface="바탕" pitchFamily="18" charset="-127"/>
              <a:ea typeface="바탕" pitchFamily="18" charset="-127"/>
            </a:endParaRPr>
          </a:p>
          <a:p>
            <a:pPr>
              <a:defRPr/>
            </a:pPr>
            <a:endParaRPr lang="en-US" altLang="ko-KR" sz="1000" dirty="0">
              <a:latin typeface="바탕" pitchFamily="18" charset="-127"/>
              <a:ea typeface="바탕" pitchFamily="18" charset="-127"/>
            </a:endParaRPr>
          </a:p>
          <a:p>
            <a:pPr>
              <a:defRPr/>
            </a:pPr>
            <a:r>
              <a:rPr lang="ko-KR" altLang="en-US" sz="1500" kern="0" dirty="0">
                <a:latin typeface="바탕" pitchFamily="18" charset="-127"/>
                <a:ea typeface="바탕" pitchFamily="18" charset="-127"/>
              </a:rPr>
              <a:t>●</a:t>
            </a:r>
            <a:r>
              <a:rPr lang="ko-KR" altLang="en-US" sz="2000" kern="0" dirty="0">
                <a:latin typeface="바탕" pitchFamily="18" charset="-127"/>
                <a:ea typeface="바탕" pitchFamily="18" charset="-127"/>
              </a:rPr>
              <a:t> 이</a:t>
            </a:r>
            <a:r>
              <a:rPr lang="en-US" altLang="ko-KR" sz="2000" kern="0" dirty="0">
                <a:latin typeface="바탕" pitchFamily="18" charset="-127"/>
                <a:ea typeface="바탕" pitchFamily="18" charset="-127"/>
              </a:rPr>
              <a:t>·</a:t>
            </a:r>
            <a:r>
              <a:rPr lang="ko-KR" altLang="en-US" sz="2000" kern="0" dirty="0" err="1">
                <a:latin typeface="바탕" pitchFamily="18" charset="-127"/>
                <a:ea typeface="바탕" pitchFamily="18" charset="-127"/>
              </a:rPr>
              <a:t>미용비</a:t>
            </a:r>
            <a:r>
              <a:rPr lang="ko-KR" altLang="en-US" sz="2000" kern="0" dirty="0">
                <a:latin typeface="바탕" pitchFamily="18" charset="-127"/>
                <a:ea typeface="바탕" pitchFamily="18" charset="-127"/>
              </a:rPr>
              <a:t> </a:t>
            </a:r>
            <a:endParaRPr lang="en-US" altLang="ko-KR" sz="2000" kern="0" dirty="0">
              <a:latin typeface="바탕" pitchFamily="18" charset="-127"/>
              <a:ea typeface="바탕" pitchFamily="18" charset="-127"/>
            </a:endParaRPr>
          </a:p>
          <a:p>
            <a:pPr>
              <a:defRPr/>
            </a:pPr>
            <a:r>
              <a:rPr lang="ko-KR" altLang="en-US" sz="1200" kern="0" dirty="0">
                <a:latin typeface="바탕" pitchFamily="18" charset="-127"/>
                <a:ea typeface="바탕" pitchFamily="18" charset="-127"/>
              </a:rPr>
              <a:t>       </a:t>
            </a:r>
            <a:r>
              <a:rPr lang="ko-KR" altLang="en-US" sz="1400" kern="0" dirty="0">
                <a:latin typeface="바탕" pitchFamily="18" charset="-127"/>
                <a:ea typeface="바탕" pitchFamily="18" charset="-127"/>
              </a:rPr>
              <a:t>개인적으로 이</a:t>
            </a:r>
            <a:r>
              <a:rPr lang="en-US" altLang="ko-KR" sz="1400" kern="0" dirty="0">
                <a:latin typeface="바탕" pitchFamily="18" charset="-127"/>
                <a:ea typeface="바탕" pitchFamily="18" charset="-127"/>
              </a:rPr>
              <a:t>·</a:t>
            </a:r>
            <a:r>
              <a:rPr lang="ko-KR" altLang="en-US" sz="1400" kern="0" dirty="0">
                <a:latin typeface="바탕" pitchFamily="18" charset="-127"/>
                <a:ea typeface="바탕" pitchFamily="18" charset="-127"/>
              </a:rPr>
              <a:t>미용사를 불러 이</a:t>
            </a:r>
            <a:r>
              <a:rPr lang="en-US" altLang="ko-KR" sz="1400" kern="0" dirty="0">
                <a:latin typeface="바탕" pitchFamily="18" charset="-127"/>
                <a:ea typeface="바탕" pitchFamily="18" charset="-127"/>
              </a:rPr>
              <a:t>·</a:t>
            </a:r>
            <a:r>
              <a:rPr lang="ko-KR" altLang="en-US" sz="1400" kern="0" dirty="0">
                <a:latin typeface="바탕" pitchFamily="18" charset="-127"/>
                <a:ea typeface="바탕" pitchFamily="18" charset="-127"/>
              </a:rPr>
              <a:t>미용을 실시해서 비용이 발생했을 경우 개인부담이고</a:t>
            </a:r>
            <a:r>
              <a:rPr lang="en-US" altLang="ko-KR" sz="1400" kern="0" dirty="0">
                <a:latin typeface="바탕" pitchFamily="18" charset="-127"/>
                <a:ea typeface="바탕" pitchFamily="18" charset="-127"/>
              </a:rPr>
              <a:t>,</a:t>
            </a:r>
          </a:p>
          <a:p>
            <a:pPr>
              <a:defRPr/>
            </a:pPr>
            <a:r>
              <a:rPr lang="en-US" altLang="ko-KR" sz="1400" kern="0" dirty="0">
                <a:latin typeface="바탕" pitchFamily="18" charset="-127"/>
                <a:ea typeface="바탕" pitchFamily="18" charset="-127"/>
              </a:rPr>
              <a:t>      </a:t>
            </a:r>
            <a:r>
              <a:rPr lang="ko-KR" altLang="en-US" sz="1400" kern="0" dirty="0">
                <a:latin typeface="바탕" pitchFamily="18" charset="-127"/>
                <a:ea typeface="바탕" pitchFamily="18" charset="-127"/>
              </a:rPr>
              <a:t>이</a:t>
            </a:r>
            <a:r>
              <a:rPr lang="en-US" altLang="ko-KR" sz="1400" kern="0" dirty="0">
                <a:latin typeface="바탕" pitchFamily="18" charset="-127"/>
                <a:ea typeface="바탕" pitchFamily="18" charset="-127"/>
              </a:rPr>
              <a:t>·</a:t>
            </a:r>
            <a:r>
              <a:rPr lang="ko-KR" altLang="en-US" sz="1400" kern="0" dirty="0">
                <a:latin typeface="바탕" pitchFamily="18" charset="-127"/>
                <a:ea typeface="바탕" pitchFamily="18" charset="-127"/>
              </a:rPr>
              <a:t>미용   봉사자에 의한 이</a:t>
            </a:r>
            <a:r>
              <a:rPr lang="en-US" altLang="ko-KR" sz="1400" kern="0" dirty="0">
                <a:latin typeface="바탕" pitchFamily="18" charset="-127"/>
                <a:ea typeface="바탕" pitchFamily="18" charset="-127"/>
              </a:rPr>
              <a:t>·</a:t>
            </a:r>
            <a:r>
              <a:rPr lang="ko-KR" altLang="en-US" sz="1400" kern="0" dirty="0">
                <a:latin typeface="바탕" pitchFamily="18" charset="-127"/>
                <a:ea typeface="바탕" pitchFamily="18" charset="-127"/>
              </a:rPr>
              <a:t>미용은 무료입니다</a:t>
            </a:r>
            <a:r>
              <a:rPr lang="en-US" altLang="ko-KR" sz="1000" kern="0" dirty="0">
                <a:latin typeface="바탕" pitchFamily="18" charset="-127"/>
                <a:ea typeface="바탕" pitchFamily="18" charset="-127"/>
              </a:rPr>
              <a:t>.</a:t>
            </a:r>
          </a:p>
          <a:p>
            <a:pPr>
              <a:defRPr/>
            </a:pPr>
            <a:endParaRPr lang="ko-KR" altLang="en-US" sz="1000" dirty="0">
              <a:latin typeface="바탕" pitchFamily="18" charset="-127"/>
              <a:ea typeface="바탕" pitchFamily="18" charset="-127"/>
            </a:endParaRPr>
          </a:p>
          <a:p>
            <a:pPr>
              <a:defRPr/>
            </a:pPr>
            <a:r>
              <a:rPr lang="ko-KR" altLang="en-US" sz="1500" kern="0" dirty="0">
                <a:latin typeface="바탕" pitchFamily="18" charset="-127"/>
                <a:ea typeface="바탕" pitchFamily="18" charset="-127"/>
              </a:rPr>
              <a:t>●</a:t>
            </a:r>
            <a:r>
              <a:rPr lang="ko-KR" altLang="en-US" sz="1400" kern="0" dirty="0">
                <a:latin typeface="바탕" pitchFamily="18" charset="-127"/>
                <a:ea typeface="바탕" pitchFamily="18" charset="-127"/>
              </a:rPr>
              <a:t>  </a:t>
            </a:r>
            <a:r>
              <a:rPr lang="ko-KR" altLang="en-US" sz="1500" kern="0" dirty="0">
                <a:latin typeface="바탕" pitchFamily="18" charset="-127"/>
                <a:ea typeface="바탕" pitchFamily="18" charset="-127"/>
              </a:rPr>
              <a:t> </a:t>
            </a:r>
            <a:r>
              <a:rPr lang="ko-KR" altLang="en-US" sz="1600" kern="0" dirty="0">
                <a:latin typeface="바탕" pitchFamily="18" charset="-127"/>
                <a:ea typeface="바탕" pitchFamily="18" charset="-127"/>
              </a:rPr>
              <a:t>시설의 규모 및 설비</a:t>
            </a:r>
            <a:endParaRPr lang="en-US" altLang="ko-KR" sz="2000" kern="0" dirty="0">
              <a:latin typeface="바탕" pitchFamily="18" charset="-127"/>
              <a:ea typeface="바탕" pitchFamily="18" charset="-127"/>
            </a:endParaRPr>
          </a:p>
          <a:p>
            <a:pPr>
              <a:defRPr/>
            </a:pPr>
            <a:r>
              <a:rPr lang="ko-KR" altLang="en-US" sz="1000" kern="0" dirty="0">
                <a:latin typeface="바탕" pitchFamily="18" charset="-127"/>
                <a:ea typeface="바탕" pitchFamily="18" charset="-127"/>
              </a:rPr>
              <a:t>       </a:t>
            </a:r>
            <a:endParaRPr lang="en-US" altLang="ko-KR" sz="1000" kern="0" dirty="0">
              <a:latin typeface="바탕" pitchFamily="18" charset="-127"/>
              <a:ea typeface="바탕" pitchFamily="18" charset="-127"/>
            </a:endParaRPr>
          </a:p>
          <a:p>
            <a:pPr>
              <a:defRPr/>
            </a:pPr>
            <a:endParaRPr lang="en-US" altLang="ko-KR" sz="1000" b="0" dirty="0">
              <a:latin typeface="바탕" pitchFamily="18" charset="-127"/>
              <a:ea typeface="바탕" pitchFamily="18" charset="-127"/>
            </a:endParaRPr>
          </a:p>
          <a:p>
            <a:pPr>
              <a:defRPr/>
            </a:pPr>
            <a:endParaRPr lang="ko-KR" altLang="en-US" sz="1100" b="0" kern="0" dirty="0">
              <a:latin typeface="바탕" pitchFamily="18" charset="-127"/>
              <a:ea typeface="바탕" pitchFamily="18" charset="-127"/>
              <a:cs typeface="+mj-cs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455326"/>
              </p:ext>
            </p:extLst>
          </p:nvPr>
        </p:nvGraphicFramePr>
        <p:xfrm>
          <a:off x="642938" y="4000500"/>
          <a:ext cx="8072494" cy="2281575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500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0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2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5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/>
                        <a:t>층별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2800" marR="82800" marT="41400" marB="41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/>
                        <a:t>면적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2800" marR="82800" marT="41400" marB="41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/>
                        <a:t>주요시설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2800" marR="82800" marT="41400" marB="41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3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/>
                        <a:t>지하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2800" marR="82800" marT="41400" marB="41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/>
                        <a:t>70.61㎡</a:t>
                      </a:r>
                      <a:r>
                        <a:rPr lang="ko-KR" altLang="en-US" sz="1100" b="1" baseline="0" dirty="0"/>
                        <a:t> </a:t>
                      </a:r>
                      <a:r>
                        <a:rPr lang="en-US" altLang="ko-KR" sz="1100" b="1" dirty="0"/>
                        <a:t>(21.36</a:t>
                      </a:r>
                      <a:r>
                        <a:rPr lang="ko-KR" altLang="en-US" sz="1100" b="1" dirty="0"/>
                        <a:t>평</a:t>
                      </a:r>
                      <a:r>
                        <a:rPr lang="en-US" altLang="ko-KR" sz="1100" b="1" dirty="0"/>
                        <a:t>)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2800" marR="82800" marT="41400" marB="41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/>
                        <a:t>세탁실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/>
                        <a:t>기관실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2800" marR="82800" marT="41400" marB="41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9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/>
                        <a:t>1</a:t>
                      </a:r>
                      <a:r>
                        <a:rPr lang="ko-KR" altLang="en-US" sz="1100" b="1" dirty="0"/>
                        <a:t>층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2800" marR="82800" marT="41400" marB="41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/>
                        <a:t>419.83㎡</a:t>
                      </a:r>
                      <a:r>
                        <a:rPr lang="ko-KR" altLang="en-US" sz="1100" b="1" baseline="0" dirty="0"/>
                        <a:t> </a:t>
                      </a:r>
                      <a:r>
                        <a:rPr lang="en-US" altLang="ko-KR" sz="1100" b="1" dirty="0"/>
                        <a:t>(127</a:t>
                      </a:r>
                      <a:r>
                        <a:rPr lang="ko-KR" altLang="en-US" sz="1100" b="1" dirty="0"/>
                        <a:t>평</a:t>
                      </a:r>
                      <a:r>
                        <a:rPr lang="en-US" altLang="ko-KR" sz="1100" b="1" dirty="0"/>
                        <a:t>)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2800" marR="82800" marT="41400" marB="41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/>
                        <a:t>원장실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/>
                        <a:t>사무실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/>
                        <a:t>물리치료실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/>
                        <a:t>조리실 및  식당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/>
                        <a:t>면회실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/>
                        <a:t>자원봉사자실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/>
                        <a:t>화장실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2800" marR="82800" marT="41400" marB="41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9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/>
                        <a:t>2</a:t>
                      </a:r>
                      <a:r>
                        <a:rPr lang="ko-KR" altLang="en-US" sz="1100" b="1" dirty="0"/>
                        <a:t>층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2800" marR="82800" marT="41400" marB="41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/>
                        <a:t>505.24㎡</a:t>
                      </a:r>
                      <a:r>
                        <a:rPr lang="ko-KR" altLang="en-US" sz="1100" b="1" baseline="0" dirty="0"/>
                        <a:t> </a:t>
                      </a:r>
                      <a:r>
                        <a:rPr lang="en-US" altLang="ko-KR" sz="1100" b="1" dirty="0"/>
                        <a:t>(152.84</a:t>
                      </a:r>
                      <a:r>
                        <a:rPr lang="ko-KR" altLang="en-US" sz="1100" b="1" dirty="0"/>
                        <a:t>평</a:t>
                      </a:r>
                      <a:r>
                        <a:rPr lang="en-US" altLang="ko-KR" sz="1100" b="1" dirty="0"/>
                        <a:t>)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2800" marR="82800" marT="41400" marB="41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 err="1"/>
                        <a:t>요양실</a:t>
                      </a:r>
                      <a:r>
                        <a:rPr lang="en-US" altLang="ko-KR" sz="1100" b="1" dirty="0"/>
                        <a:t>(8), </a:t>
                      </a:r>
                      <a:r>
                        <a:rPr lang="ko-KR" altLang="en-US" sz="1100" b="1" dirty="0" err="1"/>
                        <a:t>프로그램실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 err="1"/>
                        <a:t>탕비실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 err="1"/>
                        <a:t>문서고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/>
                        <a:t>요양보호사실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 err="1"/>
                        <a:t>특별침실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 err="1"/>
                        <a:t>린넨실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/>
                        <a:t>목욕실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/>
                        <a:t>화장실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2800" marR="82800" marT="41400" marB="41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04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/>
                        <a:t>3</a:t>
                      </a:r>
                      <a:r>
                        <a:rPr lang="ko-KR" altLang="en-US" sz="1100" b="1" dirty="0"/>
                        <a:t>층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2800" marR="82800" marT="41400" marB="41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/>
                        <a:t>495.80㎡</a:t>
                      </a:r>
                      <a:r>
                        <a:rPr lang="ko-KR" altLang="en-US" sz="1100" b="1" baseline="0" dirty="0"/>
                        <a:t> </a:t>
                      </a:r>
                      <a:r>
                        <a:rPr lang="en-US" altLang="ko-KR" sz="1100" b="1" dirty="0"/>
                        <a:t>(149.98</a:t>
                      </a:r>
                      <a:r>
                        <a:rPr lang="ko-KR" altLang="en-US" sz="1100" b="1" dirty="0"/>
                        <a:t>평</a:t>
                      </a:r>
                      <a:r>
                        <a:rPr lang="en-US" altLang="ko-KR" sz="1100" b="1" dirty="0"/>
                        <a:t>)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2800" marR="82800" marT="41400" marB="41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 err="1"/>
                        <a:t>요양실</a:t>
                      </a:r>
                      <a:r>
                        <a:rPr lang="en-US" altLang="ko-KR" sz="1100" b="1" dirty="0"/>
                        <a:t>(9), </a:t>
                      </a:r>
                      <a:r>
                        <a:rPr lang="ko-KR" altLang="en-US" sz="1100" b="1" dirty="0"/>
                        <a:t>간호사실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/>
                        <a:t>프로그램실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 err="1"/>
                        <a:t>탕비실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/>
                        <a:t>요양보호사실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/>
                        <a:t>목욕실</a:t>
                      </a:r>
                      <a:r>
                        <a:rPr lang="en-US" altLang="ko-KR" sz="1100" b="1" dirty="0"/>
                        <a:t>, </a:t>
                      </a:r>
                      <a:r>
                        <a:rPr lang="ko-KR" altLang="en-US" sz="1100" b="1" dirty="0"/>
                        <a:t>비상대피로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2800" marR="82800" marT="41400" marB="41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77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/>
                        <a:t>옥상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2800" marR="82800" marT="41400" marB="41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2800" marR="82800" marT="41400" marB="41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/>
                        <a:t>옥상정원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82800" marR="82800" marT="41400" marB="41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1214438" y="1000125"/>
            <a:ext cx="77724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ctr">
              <a:defRPr/>
            </a:pPr>
            <a:r>
              <a:rPr lang="ko-KR" altLang="en-US" sz="5400" kern="0" dirty="0" err="1">
                <a:latin typeface="산돌광수 M" pitchFamily="18" charset="-127"/>
                <a:ea typeface="산돌광수 M" pitchFamily="18" charset="-127"/>
                <a:cs typeface="+mj-cs"/>
              </a:rPr>
              <a:t>이당원</a:t>
            </a:r>
            <a:r>
              <a:rPr lang="en-US" altLang="ko-KR" sz="5400" kern="0" dirty="0">
                <a:latin typeface="산돌광수 M" pitchFamily="18" charset="-127"/>
                <a:ea typeface="산돌광수 M" pitchFamily="18" charset="-127"/>
                <a:cs typeface="+mj-cs"/>
              </a:rPr>
              <a:t> </a:t>
            </a:r>
            <a:r>
              <a:rPr lang="ko-KR" altLang="en-US" sz="5400" kern="0" dirty="0">
                <a:latin typeface="산돌광수 M" pitchFamily="18" charset="-127"/>
                <a:ea typeface="산돌광수 M" pitchFamily="18" charset="-127"/>
                <a:cs typeface="+mj-cs"/>
              </a:rPr>
              <a:t>입소안내</a:t>
            </a:r>
            <a:endParaRPr lang="ko-KR" altLang="en-US" sz="5400" kern="0" dirty="0">
              <a:solidFill>
                <a:schemeClr val="accent5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!백묵-가을동화체(견중)" pitchFamily="18" charset="-127"/>
              <a:ea typeface="!백묵-가을동화체(견중)" pitchFamily="18" charset="-127"/>
              <a:cs typeface="+mj-cs"/>
            </a:endParaRPr>
          </a:p>
        </p:txBody>
      </p:sp>
      <p:pic>
        <p:nvPicPr>
          <p:cNvPr id="12291" name="그림 20" descr="장수마을 마크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0988" y="2357438"/>
            <a:ext cx="3502025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직사각형 21"/>
          <p:cNvSpPr/>
          <p:nvPr/>
        </p:nvSpPr>
        <p:spPr>
          <a:xfrm>
            <a:off x="357188" y="2143125"/>
            <a:ext cx="8072437" cy="378618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2293" name="그림 7" descr="포맷변환_그림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6246813"/>
            <a:ext cx="1143000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6"/>
          <p:cNvSpPr txBox="1">
            <a:spLocks noChangeArrowheads="1"/>
          </p:cNvSpPr>
          <p:nvPr/>
        </p:nvSpPr>
        <p:spPr bwMode="auto">
          <a:xfrm>
            <a:off x="7215188" y="6572250"/>
            <a:ext cx="1928812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defRPr/>
            </a:pPr>
            <a:r>
              <a:rPr lang="ko-KR" altLang="en-US" sz="1200" b="0" kern="0" dirty="0">
                <a:latin typeface="+mj-lt"/>
                <a:ea typeface="(한)표구체" pitchFamily="18" charset="-127"/>
                <a:cs typeface="+mj-cs"/>
              </a:rPr>
              <a:t>사회복지법인 장수마을</a:t>
            </a:r>
            <a:endParaRPr lang="ko-KR" altLang="en-US" sz="12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산돌광수 M" pitchFamily="18" charset="-127"/>
              <a:ea typeface="(한)표구체" pitchFamily="18" charset="-127"/>
              <a:cs typeface="+mj-cs"/>
            </a:endParaRPr>
          </a:p>
        </p:txBody>
      </p:sp>
      <p:sp>
        <p:nvSpPr>
          <p:cNvPr id="12295" name="직사각형 8"/>
          <p:cNvSpPr>
            <a:spLocks noChangeArrowheads="1"/>
          </p:cNvSpPr>
          <p:nvPr/>
        </p:nvSpPr>
        <p:spPr bwMode="auto">
          <a:xfrm>
            <a:off x="467544" y="2071688"/>
            <a:ext cx="8208912" cy="5838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ko-KR" altLang="en-US" sz="1600" dirty="0">
                <a:latin typeface="바탕" pitchFamily="18" charset="-127"/>
                <a:ea typeface="바탕" pitchFamily="18" charset="-127"/>
              </a:rPr>
              <a:t>● 입소대상</a:t>
            </a:r>
          </a:p>
          <a:p>
            <a:pPr algn="just">
              <a:lnSpc>
                <a:spcPct val="130000"/>
              </a:lnSpc>
            </a:pP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     노인장기요양보험법 제</a:t>
            </a:r>
            <a:r>
              <a:rPr lang="en-US" altLang="ko-KR" sz="1100" dirty="0">
                <a:latin typeface="바탕" pitchFamily="18" charset="-127"/>
                <a:ea typeface="바탕" pitchFamily="18" charset="-127"/>
              </a:rPr>
              <a:t>3</a:t>
            </a: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장</a:t>
            </a:r>
            <a:r>
              <a:rPr lang="en-US" altLang="ko-KR" sz="1100" dirty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노인장기요양보험법 시행령 제</a:t>
            </a:r>
            <a:r>
              <a:rPr lang="en-US" altLang="ko-KR" sz="1100" dirty="0">
                <a:latin typeface="바탕" pitchFamily="18" charset="-127"/>
                <a:ea typeface="바탕" pitchFamily="18" charset="-127"/>
              </a:rPr>
              <a:t>5</a:t>
            </a: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조 </a:t>
            </a:r>
            <a:r>
              <a:rPr lang="en-US" altLang="ko-KR" sz="1100" dirty="0">
                <a:latin typeface="바탕" pitchFamily="18" charset="-127"/>
                <a:ea typeface="바탕" pitchFamily="18" charset="-127"/>
              </a:rPr>
              <a:t>1,2</a:t>
            </a: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항에 의거하여</a:t>
            </a:r>
          </a:p>
          <a:p>
            <a:pPr algn="just">
              <a:lnSpc>
                <a:spcPct val="130000"/>
              </a:lnSpc>
            </a:pPr>
            <a:r>
              <a:rPr lang="en-US" altLang="ko-KR" sz="1100" dirty="0">
                <a:latin typeface="바탕" pitchFamily="18" charset="-127"/>
                <a:ea typeface="바탕" pitchFamily="18" charset="-127"/>
              </a:rPr>
              <a:t>       -</a:t>
            </a: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 </a:t>
            </a:r>
            <a:r>
              <a:rPr lang="en-US" altLang="ko-KR" sz="1100" dirty="0">
                <a:latin typeface="바탕" pitchFamily="18" charset="-127"/>
                <a:ea typeface="바탕" pitchFamily="18" charset="-127"/>
              </a:rPr>
              <a:t>65</a:t>
            </a: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세 이상 노인 또는 </a:t>
            </a:r>
            <a:r>
              <a:rPr lang="en-US" altLang="ko-KR" sz="1100" dirty="0">
                <a:latin typeface="바탕" pitchFamily="18" charset="-127"/>
                <a:ea typeface="바탕" pitchFamily="18" charset="-127"/>
              </a:rPr>
              <a:t>65</a:t>
            </a: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세 미만 노인성 질환</a:t>
            </a:r>
            <a:r>
              <a:rPr lang="en-US" altLang="ko-KR" sz="1100" dirty="0">
                <a:latin typeface="바탕" pitchFamily="18" charset="-127"/>
                <a:ea typeface="바탕" pitchFamily="18" charset="-127"/>
              </a:rPr>
              <a:t>(</a:t>
            </a: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치매</a:t>
            </a:r>
            <a:r>
              <a:rPr lang="en-US" altLang="ko-KR" sz="1100" dirty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z="1100" dirty="0" err="1">
                <a:latin typeface="바탕" pitchFamily="18" charset="-127"/>
                <a:ea typeface="바탕" pitchFamily="18" charset="-127"/>
              </a:rPr>
              <a:t>뇌혈관성</a:t>
            </a: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 질환</a:t>
            </a:r>
            <a:r>
              <a:rPr lang="en-US" altLang="ko-KR" sz="1100" dirty="0">
                <a:latin typeface="바탕" pitchFamily="18" charset="-127"/>
                <a:ea typeface="바탕" pitchFamily="18" charset="-127"/>
              </a:rPr>
              <a:t>, </a:t>
            </a: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파킨슨병 및 관련질환</a:t>
            </a:r>
            <a:r>
              <a:rPr lang="en-US" altLang="ko-KR" sz="1100" dirty="0">
                <a:latin typeface="바탕" pitchFamily="18" charset="-127"/>
                <a:ea typeface="바탕" pitchFamily="18" charset="-127"/>
              </a:rPr>
              <a:t>)</a:t>
            </a: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을 가진 자로서 거동이 현저히 불편</a:t>
            </a:r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just">
              <a:lnSpc>
                <a:spcPct val="130000"/>
              </a:lnSpc>
            </a:pP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          하여 장기요양이 필요한 </a:t>
            </a:r>
            <a:r>
              <a:rPr lang="en-US" altLang="ko-KR" sz="1100" dirty="0">
                <a:latin typeface="바탕" pitchFamily="18" charset="-127"/>
                <a:ea typeface="바탕" pitchFamily="18" charset="-127"/>
              </a:rPr>
              <a:t>1·2</a:t>
            </a: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등급 판정을 받은 자</a:t>
            </a:r>
            <a:r>
              <a:rPr lang="en-US" altLang="ko-KR" sz="1100" dirty="0">
                <a:latin typeface="바탕" pitchFamily="18" charset="-127"/>
                <a:ea typeface="바탕" pitchFamily="18" charset="-127"/>
              </a:rPr>
              <a:t>.</a:t>
            </a:r>
            <a:endParaRPr lang="ko-KR" altLang="en-US" sz="1100" dirty="0">
              <a:latin typeface="바탕" pitchFamily="18" charset="-127"/>
              <a:ea typeface="바탕" pitchFamily="18" charset="-127"/>
            </a:endParaRPr>
          </a:p>
          <a:p>
            <a:pPr algn="just">
              <a:lnSpc>
                <a:spcPct val="130000"/>
              </a:lnSpc>
            </a:pPr>
            <a:r>
              <a:rPr lang="en-US" altLang="ko-KR" sz="1100" dirty="0">
                <a:latin typeface="바탕" pitchFamily="18" charset="-127"/>
                <a:ea typeface="바탕" pitchFamily="18" charset="-127"/>
              </a:rPr>
              <a:t>       - </a:t>
            </a: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장기요양 </a:t>
            </a:r>
            <a:r>
              <a:rPr lang="en-US" altLang="ko-KR" sz="1100" dirty="0">
                <a:latin typeface="바탕" pitchFamily="18" charset="-127"/>
                <a:ea typeface="바탕" pitchFamily="18" charset="-127"/>
              </a:rPr>
              <a:t>1~5</a:t>
            </a:r>
            <a:r>
              <a:rPr lang="ko-KR" altLang="en-US" sz="1100" dirty="0">
                <a:latin typeface="바탕" pitchFamily="18" charset="-127"/>
                <a:ea typeface="바탕" pitchFamily="18" charset="-127"/>
              </a:rPr>
              <a:t>등급 노인 중 등급판정위원회에서 시설급여 대상자로 판정 받은 노인</a:t>
            </a:r>
            <a:r>
              <a:rPr lang="en-US" altLang="ko-KR" sz="1100" dirty="0">
                <a:latin typeface="바탕" pitchFamily="18" charset="-127"/>
                <a:ea typeface="바탕" pitchFamily="18" charset="-127"/>
              </a:rPr>
              <a:t>.</a:t>
            </a:r>
          </a:p>
          <a:p>
            <a:pPr algn="just">
              <a:lnSpc>
                <a:spcPct val="130000"/>
              </a:lnSpc>
            </a:pPr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just">
              <a:lnSpc>
                <a:spcPct val="130000"/>
              </a:lnSpc>
            </a:pPr>
            <a:r>
              <a:rPr lang="ko-KR" altLang="en-US" sz="1600" dirty="0">
                <a:latin typeface="바탕" pitchFamily="18" charset="-127"/>
                <a:ea typeface="바탕" pitchFamily="18" charset="-127"/>
              </a:rPr>
              <a:t>● 장기요양서비스 전달 및 청구 </a:t>
            </a:r>
            <a:r>
              <a:rPr lang="en-US" altLang="ko-KR" sz="1600" dirty="0">
                <a:latin typeface="바탕" pitchFamily="18" charset="-127"/>
                <a:ea typeface="바탕" pitchFamily="18" charset="-127"/>
              </a:rPr>
              <a:t>· </a:t>
            </a:r>
            <a:r>
              <a:rPr lang="ko-KR" altLang="en-US" sz="1600" dirty="0">
                <a:latin typeface="바탕" pitchFamily="18" charset="-127"/>
                <a:ea typeface="바탕" pitchFamily="18" charset="-127"/>
              </a:rPr>
              <a:t>지급 체계</a:t>
            </a:r>
          </a:p>
          <a:p>
            <a:pPr algn="just"/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just"/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just"/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just"/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just"/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just"/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just"/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just"/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just"/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just"/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just"/>
            <a:endParaRPr lang="en-US" altLang="ko-KR" sz="1100" dirty="0">
              <a:latin typeface="바탕" pitchFamily="18" charset="-127"/>
              <a:ea typeface="바탕" pitchFamily="18" charset="-127"/>
            </a:endParaRPr>
          </a:p>
          <a:p>
            <a:pPr algn="just"/>
            <a:endParaRPr lang="en-US" altLang="ko-KR" sz="1100" b="0" dirty="0">
              <a:latin typeface="바탕" pitchFamily="18" charset="-127"/>
              <a:ea typeface="바탕" pitchFamily="18" charset="-127"/>
            </a:endParaRPr>
          </a:p>
          <a:p>
            <a:pPr algn="just"/>
            <a:endParaRPr lang="ko-KR" altLang="en-US" sz="1100" b="0" dirty="0">
              <a:latin typeface="바탕" pitchFamily="18" charset="-127"/>
              <a:ea typeface="바탕" pitchFamily="18" charset="-127"/>
            </a:endParaRPr>
          </a:p>
          <a:p>
            <a:pPr algn="just"/>
            <a:r>
              <a:rPr lang="en-US" altLang="ko-KR" sz="1100" b="0" dirty="0">
                <a:latin typeface="바탕" pitchFamily="18" charset="-127"/>
                <a:ea typeface="바탕" pitchFamily="18" charset="-127"/>
              </a:rPr>
              <a:t> </a:t>
            </a:r>
          </a:p>
          <a:p>
            <a:pPr algn="just"/>
            <a:endParaRPr lang="en-US" altLang="ko-KR" sz="1600" b="0" dirty="0">
              <a:latin typeface="바탕" pitchFamily="18" charset="-127"/>
              <a:ea typeface="바탕" pitchFamily="18" charset="-127"/>
            </a:endParaRPr>
          </a:p>
          <a:p>
            <a:pPr algn="just"/>
            <a:endParaRPr lang="en-US" altLang="ko-KR" sz="1600" b="0" dirty="0">
              <a:latin typeface="바탕" pitchFamily="18" charset="-127"/>
              <a:ea typeface="바탕" pitchFamily="18" charset="-127"/>
            </a:endParaRPr>
          </a:p>
          <a:p>
            <a:pPr algn="just"/>
            <a:endParaRPr lang="en-US" altLang="ko-KR" sz="1600" b="0" dirty="0">
              <a:latin typeface="바탕" pitchFamily="18" charset="-127"/>
              <a:ea typeface="바탕" pitchFamily="18" charset="-127"/>
            </a:endParaRPr>
          </a:p>
          <a:p>
            <a:endParaRPr lang="ko-KR" altLang="en-US" sz="4400" dirty="0">
              <a:latin typeface="바탕" pitchFamily="18" charset="-127"/>
              <a:ea typeface="바탕" pitchFamily="18" charset="-127"/>
            </a:endParaRPr>
          </a:p>
        </p:txBody>
      </p:sp>
      <p:pic>
        <p:nvPicPr>
          <p:cNvPr id="12296" name="그림 9" descr="서비스전달체계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6417" y="3969469"/>
            <a:ext cx="4611687" cy="255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297" name="TextBox 10"/>
          <p:cNvSpPr txBox="1">
            <a:spLocks noChangeArrowheads="1"/>
          </p:cNvSpPr>
          <p:nvPr/>
        </p:nvSpPr>
        <p:spPr bwMode="auto">
          <a:xfrm>
            <a:off x="5796136" y="4077072"/>
            <a:ext cx="28575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200" dirty="0">
                <a:latin typeface="바탕" pitchFamily="18" charset="-127"/>
                <a:ea typeface="바탕" pitchFamily="18" charset="-127"/>
              </a:rPr>
              <a:t>● 급여의 종류</a:t>
            </a:r>
            <a:endParaRPr lang="en-US" altLang="ko-KR" sz="1200" dirty="0">
              <a:latin typeface="바탕" pitchFamily="18" charset="-127"/>
              <a:ea typeface="바탕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200" dirty="0">
                <a:latin typeface="바탕" pitchFamily="18" charset="-127"/>
                <a:ea typeface="바탕" pitchFamily="18" charset="-127"/>
              </a:rPr>
              <a:t>급여 </a:t>
            </a:r>
            <a:r>
              <a:rPr lang="en-US" altLang="ko-KR" sz="1200" dirty="0">
                <a:latin typeface="바탕" pitchFamily="18" charset="-127"/>
                <a:ea typeface="바탕" pitchFamily="18" charset="-127"/>
              </a:rPr>
              <a:t>: </a:t>
            </a:r>
            <a:r>
              <a:rPr lang="ko-KR" altLang="en-US" sz="1200" dirty="0">
                <a:latin typeface="바탕" pitchFamily="18" charset="-127"/>
                <a:ea typeface="바탕" pitchFamily="18" charset="-127"/>
              </a:rPr>
              <a:t>시설급여 </a:t>
            </a:r>
            <a:endParaRPr lang="en-US" altLang="ko-KR" sz="1200" dirty="0">
              <a:latin typeface="바탕" pitchFamily="18" charset="-127"/>
              <a:ea typeface="바탕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200" dirty="0" err="1">
                <a:latin typeface="바탕" pitchFamily="18" charset="-127"/>
                <a:ea typeface="바탕" pitchFamily="18" charset="-127"/>
              </a:rPr>
              <a:t>비급여</a:t>
            </a:r>
            <a:r>
              <a:rPr lang="ko-KR" altLang="en-US" sz="1200" dirty="0">
                <a:latin typeface="바탕" pitchFamily="18" charset="-127"/>
                <a:ea typeface="바탕" pitchFamily="18" charset="-127"/>
              </a:rPr>
              <a:t> </a:t>
            </a:r>
            <a:r>
              <a:rPr lang="en-US" altLang="ko-KR" sz="1200" dirty="0">
                <a:latin typeface="바탕" pitchFamily="18" charset="-127"/>
                <a:ea typeface="바탕" pitchFamily="18" charset="-127"/>
              </a:rPr>
              <a:t>: </a:t>
            </a:r>
            <a:r>
              <a:rPr lang="ko-KR" altLang="en-US" sz="1200" dirty="0">
                <a:latin typeface="바탕" pitchFamily="18" charset="-127"/>
                <a:ea typeface="바탕" pitchFamily="18" charset="-127"/>
              </a:rPr>
              <a:t>식재료비</a:t>
            </a:r>
            <a:endParaRPr lang="en-US" altLang="ko-KR" sz="1200" dirty="0">
              <a:latin typeface="바탕" pitchFamily="18" charset="-127"/>
              <a:ea typeface="바탕" pitchFamily="18" charset="-127"/>
            </a:endParaRPr>
          </a:p>
          <a:p>
            <a:endParaRPr lang="en-US" altLang="ko-KR" sz="1200" dirty="0">
              <a:latin typeface="바탕" pitchFamily="18" charset="-127"/>
              <a:ea typeface="바탕" pitchFamily="18" charset="-127"/>
            </a:endParaRPr>
          </a:p>
          <a:p>
            <a:r>
              <a:rPr lang="ko-KR" altLang="en-US" sz="1200" dirty="0">
                <a:latin typeface="바탕" pitchFamily="18" charset="-127"/>
                <a:ea typeface="바탕" pitchFamily="18" charset="-127"/>
              </a:rPr>
              <a:t>● 보험가입</a:t>
            </a:r>
            <a:endParaRPr lang="en-US" altLang="ko-KR" sz="1200" dirty="0">
              <a:latin typeface="바탕" pitchFamily="18" charset="-127"/>
              <a:ea typeface="바탕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200" dirty="0">
                <a:latin typeface="바탕" pitchFamily="18" charset="-127"/>
                <a:ea typeface="바탕" pitchFamily="18" charset="-127"/>
              </a:rPr>
              <a:t>영업배상보험 가입</a:t>
            </a:r>
            <a:endParaRPr lang="en-US" altLang="ko-KR" sz="1200" dirty="0">
              <a:latin typeface="바탕" pitchFamily="18" charset="-127"/>
              <a:ea typeface="바탕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200" dirty="0">
                <a:latin typeface="바탕" pitchFamily="18" charset="-127"/>
                <a:ea typeface="바탕" pitchFamily="18" charset="-127"/>
              </a:rPr>
              <a:t>화재보험 가입</a:t>
            </a:r>
            <a:endParaRPr lang="en-US" altLang="ko-KR" sz="1200" dirty="0">
              <a:latin typeface="바탕" pitchFamily="18" charset="-127"/>
              <a:ea typeface="바탕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200" dirty="0">
                <a:latin typeface="바탕" pitchFamily="18" charset="-127"/>
                <a:ea typeface="바탕" pitchFamily="18" charset="-127"/>
              </a:rPr>
              <a:t>전문직업배상보험 가입</a:t>
            </a:r>
            <a:endParaRPr lang="en-US" altLang="ko-KR" sz="1200" dirty="0">
              <a:latin typeface="바탕" pitchFamily="18" charset="-127"/>
              <a:ea typeface="바탕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200" dirty="0">
                <a:latin typeface="바탕" pitchFamily="18" charset="-127"/>
                <a:ea typeface="바탕" pitchFamily="18" charset="-127"/>
              </a:rPr>
              <a:t>가스사고배상책임보험 가입</a:t>
            </a:r>
            <a:endParaRPr lang="en-US" altLang="ko-KR" sz="1200" dirty="0">
              <a:latin typeface="바탕" pitchFamily="18" charset="-127"/>
              <a:ea typeface="바탕" pitchFamily="18" charset="-127"/>
            </a:endParaRPr>
          </a:p>
          <a:p>
            <a:endParaRPr lang="en-US" altLang="ko-KR" sz="1200" b="0" dirty="0">
              <a:latin typeface="바탕" pitchFamily="18" charset="-127"/>
              <a:ea typeface="바탕" pitchFamily="18" charset="-127"/>
            </a:endParaRPr>
          </a:p>
          <a:p>
            <a:endParaRPr lang="ko-KR" altLang="en-US" sz="1200" b="0" dirty="0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995936" y="4519960"/>
            <a:ext cx="1285875" cy="135731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299" name="이등변 삼각형 16"/>
          <p:cNvSpPr>
            <a:spLocks noChangeArrowheads="1"/>
          </p:cNvSpPr>
          <p:nvPr/>
        </p:nvSpPr>
        <p:spPr bwMode="auto">
          <a:xfrm flipH="1" flipV="1">
            <a:off x="4581248" y="4457150"/>
            <a:ext cx="142875" cy="14287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12300" name="이등변 삼각형 17"/>
          <p:cNvSpPr>
            <a:spLocks noChangeArrowheads="1"/>
          </p:cNvSpPr>
          <p:nvPr/>
        </p:nvSpPr>
        <p:spPr bwMode="auto">
          <a:xfrm rot="10800000" flipH="1" flipV="1">
            <a:off x="4598896" y="5652283"/>
            <a:ext cx="142875" cy="142875"/>
          </a:xfrm>
          <a:prstGeom prst="triangle">
            <a:avLst>
              <a:gd name="adj" fmla="val 50000"/>
            </a:avLst>
          </a:prstGeom>
          <a:solidFill>
            <a:srgbClr val="7030A0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039667" y="4540969"/>
            <a:ext cx="1285875" cy="1277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en-US" altLang="ko-KR" sz="800" dirty="0">
              <a:latin typeface="+mj-ea"/>
              <a:ea typeface="+mj-ea"/>
            </a:endParaRPr>
          </a:p>
          <a:p>
            <a:pPr algn="ctr">
              <a:defRPr/>
            </a:pPr>
            <a:r>
              <a:rPr lang="ko-KR" altLang="en-US" sz="900" dirty="0">
                <a:latin typeface="+mj-ea"/>
                <a:ea typeface="+mj-ea"/>
              </a:rPr>
              <a:t>노인요양시설 </a:t>
            </a:r>
            <a:r>
              <a:rPr lang="ko-KR" altLang="en-US" sz="900" dirty="0" err="1">
                <a:latin typeface="+mj-ea"/>
                <a:ea typeface="+mj-ea"/>
              </a:rPr>
              <a:t>이당원</a:t>
            </a:r>
            <a:endParaRPr lang="en-US" altLang="ko-KR" sz="900" dirty="0">
              <a:latin typeface="+mj-ea"/>
              <a:ea typeface="+mj-ea"/>
            </a:endParaRPr>
          </a:p>
          <a:p>
            <a:pPr algn="ctr">
              <a:defRPr/>
            </a:pPr>
            <a:endParaRPr lang="en-US" altLang="ko-KR" sz="800" dirty="0">
              <a:latin typeface="+mj-ea"/>
              <a:ea typeface="+mj-ea"/>
            </a:endParaRPr>
          </a:p>
          <a:p>
            <a:pPr algn="ctr">
              <a:defRPr/>
            </a:pPr>
            <a:r>
              <a:rPr lang="ko-KR" altLang="en-US" sz="1300" b="0" dirty="0">
                <a:latin typeface="+mj-ea"/>
                <a:ea typeface="+mj-ea"/>
              </a:rPr>
              <a:t>시설보호</a:t>
            </a:r>
            <a:endParaRPr lang="en-US" altLang="ko-KR" sz="1300" b="0" dirty="0">
              <a:latin typeface="+mj-ea"/>
              <a:ea typeface="+mj-ea"/>
            </a:endParaRPr>
          </a:p>
          <a:p>
            <a:pPr algn="ctr">
              <a:defRPr/>
            </a:pPr>
            <a:endParaRPr lang="en-US" altLang="ko-KR" sz="1300" b="0" dirty="0">
              <a:latin typeface="+mj-ea"/>
              <a:ea typeface="+mj-ea"/>
            </a:endParaRPr>
          </a:p>
          <a:p>
            <a:pPr algn="ctr">
              <a:defRPr/>
            </a:pPr>
            <a:r>
              <a:rPr lang="ko-KR" altLang="en-US" sz="1300" b="0" dirty="0">
                <a:latin typeface="+mj-ea"/>
                <a:ea typeface="+mj-ea"/>
              </a:rPr>
              <a:t>특례입소</a:t>
            </a:r>
            <a:endParaRPr lang="en-US" altLang="ko-KR" sz="1300" b="0" dirty="0">
              <a:latin typeface="+mj-ea"/>
              <a:ea typeface="+mj-ea"/>
            </a:endParaRPr>
          </a:p>
          <a:p>
            <a:pPr algn="ctr">
              <a:defRPr/>
            </a:pPr>
            <a:endParaRPr lang="en-US" altLang="ko-KR" sz="1300" b="0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_x77678056" descr="EMB0000063c21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3500438"/>
            <a:ext cx="2497137" cy="130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내용 개체 틀 2"/>
          <p:cNvSpPr>
            <a:spLocks noGrp="1"/>
          </p:cNvSpPr>
          <p:nvPr>
            <p:ph idx="1"/>
          </p:nvPr>
        </p:nvSpPr>
        <p:spPr>
          <a:xfrm>
            <a:off x="214313" y="332656"/>
            <a:ext cx="8740775" cy="6264696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이당원은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요양보호대상자의 개인정보를 수집하고 활용함에 다음과 같이 개인정보안정성에 대해 노력함을 약속합니다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.</a:t>
            </a:r>
          </a:p>
          <a:p>
            <a:pPr>
              <a:buFont typeface="Wingdings" pitchFamily="2" charset="2"/>
              <a:buNone/>
            </a:pPr>
            <a:r>
              <a:rPr lang="en-US" altLang="ko-KR" sz="1400" b="1" dirty="0">
                <a:latin typeface="굴림체" pitchFamily="49" charset="-127"/>
                <a:ea typeface="굴림체" pitchFamily="49" charset="-127"/>
              </a:rPr>
              <a:t>1. </a:t>
            </a:r>
            <a:r>
              <a:rPr lang="ko-KR" altLang="en-US" sz="1400" b="1" dirty="0">
                <a:latin typeface="굴림체" pitchFamily="49" charset="-127"/>
                <a:ea typeface="굴림체" pitchFamily="49" charset="-127"/>
              </a:rPr>
              <a:t>개인정보수집의 목적</a:t>
            </a:r>
            <a:endParaRPr lang="ko-KR" altLang="en-US" sz="14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itchFamily="2" charset="2"/>
              <a:buNone/>
            </a:pP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행정처리업무의 적정한 수행을 도모함과 아울러 및 어르신서비스제공을 위한 사정도구의 기본 자료로서 대상자 개개인에게 적절한 차별적 요양보호를 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하기위해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개인정보를 수집 및 활용합니다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.</a:t>
            </a:r>
            <a:endParaRPr lang="ko-KR" altLang="en-US" sz="14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itchFamily="2" charset="2"/>
              <a:buNone/>
            </a:pPr>
            <a:r>
              <a:rPr lang="en-US" altLang="ko-KR" sz="1400" b="1" dirty="0">
                <a:latin typeface="굴림체" pitchFamily="49" charset="-127"/>
                <a:ea typeface="굴림체" pitchFamily="49" charset="-127"/>
              </a:rPr>
              <a:t>2. </a:t>
            </a:r>
            <a:r>
              <a:rPr lang="ko-KR" altLang="en-US" sz="1400" b="1" dirty="0">
                <a:latin typeface="굴림체" pitchFamily="49" charset="-127"/>
                <a:ea typeface="굴림체" pitchFamily="49" charset="-127"/>
              </a:rPr>
              <a:t>개인정보의 내용</a:t>
            </a:r>
            <a:endParaRPr lang="ko-KR" altLang="en-US" sz="14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itchFamily="2" charset="2"/>
              <a:buNone/>
            </a:pP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1)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신분관계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성명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주민등록번호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주소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본적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가족관계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본관 등</a:t>
            </a:r>
          </a:p>
          <a:p>
            <a:pPr>
              <a:buFont typeface="Wingdings" pitchFamily="2" charset="2"/>
              <a:buNone/>
            </a:pP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2)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내면의 비밀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사상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신조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종교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가치관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정치적 성향 등</a:t>
            </a:r>
          </a:p>
          <a:p>
            <a:pPr>
              <a:buFont typeface="Wingdings" pitchFamily="2" charset="2"/>
              <a:buNone/>
            </a:pP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3)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심신의 상태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건강상태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신장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체중 등 신체적 특징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병력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장애정도등</a:t>
            </a:r>
            <a:endParaRPr lang="ko-KR" altLang="en-US" sz="14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itchFamily="2" charset="2"/>
              <a:buNone/>
            </a:pP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4)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사회경력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학력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직업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자격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전과 여부 등</a:t>
            </a:r>
          </a:p>
          <a:p>
            <a:pPr>
              <a:buFont typeface="Wingdings" pitchFamily="2" charset="2"/>
              <a:buNone/>
            </a:pP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5)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경제관계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-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소득규모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재산보유상황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거래내역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신용정보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채권채무관계 등</a:t>
            </a:r>
          </a:p>
          <a:p>
            <a:pPr>
              <a:buFont typeface="Wingdings" pitchFamily="2" charset="2"/>
              <a:buNone/>
            </a:pPr>
            <a:r>
              <a:rPr lang="en-US" altLang="ko-KR" sz="1400" b="1" dirty="0">
                <a:latin typeface="굴림체" pitchFamily="49" charset="-127"/>
                <a:ea typeface="굴림체" pitchFamily="49" charset="-127"/>
              </a:rPr>
              <a:t>3. </a:t>
            </a:r>
            <a:r>
              <a:rPr lang="ko-KR" altLang="en-US" sz="1400" b="1" dirty="0">
                <a:latin typeface="굴림체" pitchFamily="49" charset="-127"/>
                <a:ea typeface="굴림체" pitchFamily="49" charset="-127"/>
              </a:rPr>
              <a:t>정보문서와 정보파일의 소유범위</a:t>
            </a:r>
            <a:endParaRPr lang="ko-KR" altLang="en-US" sz="14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itchFamily="2" charset="2"/>
              <a:buNone/>
            </a:pP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소관업무를 수행하기 위하여 필요한 범위 안에서 개인 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정보를보유합니다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또한 수집 또는 제공받은 개인정보 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는목적달성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후 파기합니다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.</a:t>
            </a:r>
            <a:endParaRPr lang="ko-KR" altLang="en-US" sz="14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itchFamily="2" charset="2"/>
              <a:buNone/>
            </a:pPr>
            <a:r>
              <a:rPr lang="en-US" altLang="ko-KR" sz="1400" b="1" dirty="0">
                <a:latin typeface="굴림체" pitchFamily="49" charset="-127"/>
                <a:ea typeface="굴림체" pitchFamily="49" charset="-127"/>
              </a:rPr>
              <a:t>4. </a:t>
            </a:r>
            <a:r>
              <a:rPr lang="ko-KR" altLang="en-US" sz="1400" b="1" dirty="0">
                <a:latin typeface="굴림체" pitchFamily="49" charset="-127"/>
                <a:ea typeface="굴림체" pitchFamily="49" charset="-127"/>
              </a:rPr>
              <a:t>급여정보의 수집 및 활용방안</a:t>
            </a:r>
            <a:endParaRPr lang="ko-KR" altLang="en-US" sz="14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itchFamily="2" charset="2"/>
              <a:buNone/>
            </a:pP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요양보호대상자의 개인정보는 필요한 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행정처리절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차 및 어르신 요양보호에 필요한 기록과 개인정보 파일 자료에만 남기며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요양보호 처리절차 나 서 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비스이용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절차목적 외 이용 또는 제 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3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자에게 자료를 제공하여 개인정보를 침해하지 않겠습니다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.</a:t>
            </a:r>
            <a:endParaRPr lang="ko-KR" altLang="en-US" sz="14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itchFamily="2" charset="2"/>
              <a:buNone/>
            </a:pPr>
            <a:r>
              <a:rPr lang="en-US" altLang="ko-KR" sz="1400" b="1" dirty="0">
                <a:latin typeface="굴림체" pitchFamily="49" charset="-127"/>
                <a:ea typeface="굴림체" pitchFamily="49" charset="-127"/>
              </a:rPr>
              <a:t>5. </a:t>
            </a:r>
            <a:r>
              <a:rPr lang="ko-KR" altLang="en-US" sz="1400" b="1" dirty="0">
                <a:latin typeface="굴림체" pitchFamily="49" charset="-127"/>
                <a:ea typeface="굴림체" pitchFamily="49" charset="-127"/>
              </a:rPr>
              <a:t>비밀보장</a:t>
            </a:r>
            <a:endParaRPr lang="ko-KR" altLang="en-US" sz="14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itchFamily="2" charset="2"/>
              <a:buNone/>
            </a:pP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요양보호대상자의 수집된 자료를 통해 알게 된 비밀을 보장하며 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서비스제반을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위한 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사정외의</a:t>
            </a: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시간에 개인정보에 대한 비밀을 사사로이 누설하지 않겠습니다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.</a:t>
            </a:r>
            <a:endParaRPr lang="ko-KR" altLang="en-US" sz="14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itchFamily="2" charset="2"/>
              <a:buNone/>
            </a:pPr>
            <a:r>
              <a:rPr lang="en-US" altLang="ko-KR" sz="1400" b="1" dirty="0">
                <a:latin typeface="굴림체" pitchFamily="49" charset="-127"/>
                <a:ea typeface="굴림체" pitchFamily="49" charset="-127"/>
              </a:rPr>
              <a:t>6. </a:t>
            </a:r>
            <a:r>
              <a:rPr lang="ko-KR" altLang="en-US" sz="1400" b="1" dirty="0" err="1">
                <a:latin typeface="굴림체" pitchFamily="49" charset="-127"/>
                <a:ea typeface="굴림체" pitchFamily="49" charset="-127"/>
              </a:rPr>
              <a:t>수급자</a:t>
            </a:r>
            <a:r>
              <a:rPr lang="ko-KR" altLang="en-US" sz="1400" b="1" dirty="0">
                <a:latin typeface="굴림체" pitchFamily="49" charset="-127"/>
                <a:ea typeface="굴림체" pitchFamily="49" charset="-127"/>
              </a:rPr>
              <a:t> 정보문서의 보관</a:t>
            </a:r>
            <a:endParaRPr lang="ko-KR" altLang="en-US" sz="14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itchFamily="2" charset="2"/>
              <a:buNone/>
            </a:pP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 개인정보가 포함되어 있는 기록을 보관하는 관리자를 정하며 자물쇠가 있는 일정 장소에 기록을 보관하여 정보열람과 조회가 불필요하게 이루어지지 않도록 하겠습니다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.</a:t>
            </a:r>
            <a:endParaRPr lang="ko-KR" altLang="en-US" sz="14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itchFamily="2" charset="2"/>
              <a:buNone/>
            </a:pPr>
            <a:r>
              <a:rPr lang="ko-KR" altLang="en-US" sz="1400" dirty="0">
                <a:latin typeface="굴림체" pitchFamily="49" charset="-127"/>
                <a:ea typeface="굴림체" pitchFamily="49" charset="-127"/>
              </a:rPr>
              <a:t>개인정보침해신고센터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&gt;www.1336.or.kr (</a:t>
            </a:r>
            <a:r>
              <a:rPr lang="ko-KR" altLang="en-US" sz="1400" dirty="0" err="1">
                <a:latin typeface="굴림체" pitchFamily="49" charset="-127"/>
                <a:ea typeface="굴림체" pitchFamily="49" charset="-127"/>
              </a:rPr>
              <a:t>국번없이</a:t>
            </a:r>
            <a:r>
              <a:rPr lang="en-US" altLang="ko-KR" sz="1400" dirty="0">
                <a:latin typeface="굴림체" pitchFamily="49" charset="-127"/>
                <a:ea typeface="굴림체" pitchFamily="49" charset="-127"/>
              </a:rPr>
              <a:t>1336)</a:t>
            </a:r>
            <a:endParaRPr lang="ko-KR" altLang="en-US" sz="1400" dirty="0">
              <a:latin typeface="굴림체" pitchFamily="49" charset="-127"/>
              <a:ea typeface="굴림체" pitchFamily="49" charset="-127"/>
            </a:endParaRPr>
          </a:p>
          <a:p>
            <a:endParaRPr lang="ko-KR" altLang="en-US" sz="1400" dirty="0">
              <a:latin typeface="바탕" pitchFamily="18" charset="-127"/>
              <a:ea typeface="바탕" pitchFamily="18" charset="-127"/>
            </a:endParaRPr>
          </a:p>
        </p:txBody>
      </p:sp>
      <p:sp>
        <p:nvSpPr>
          <p:cNvPr id="1434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71600" y="214313"/>
            <a:ext cx="7972375" cy="694407"/>
          </a:xfrm>
        </p:spPr>
        <p:txBody>
          <a:bodyPr/>
          <a:lstStyle/>
          <a:p>
            <a:endParaRPr lang="ko-KR" altLang="en-US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0197252"/>
              </p:ext>
            </p:extLst>
          </p:nvPr>
        </p:nvGraphicFramePr>
        <p:xfrm>
          <a:off x="1403649" y="3467037"/>
          <a:ext cx="6455366" cy="1042924"/>
        </p:xfrm>
        <a:graphic>
          <a:graphicData uri="http://schemas.openxmlformats.org/drawingml/2006/table">
            <a:tbl>
              <a:tblPr/>
              <a:tblGrid>
                <a:gridCol w="6354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4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54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54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54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54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74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74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2777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014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구분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60-70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71-75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76-80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81-85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86-90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91-95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96-100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9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100</a:t>
                      </a:r>
                      <a:r>
                        <a:rPr lang="ko-KR" altLang="en-US" sz="1100" kern="0" spc="-9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세이상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남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42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3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바탕"/>
                        </a:rPr>
                        <a:t>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</a:rPr>
                        <a:t>63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19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바탕"/>
                        </a:rPr>
                        <a:t>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882008"/>
              </p:ext>
            </p:extLst>
          </p:nvPr>
        </p:nvGraphicFramePr>
        <p:xfrm>
          <a:off x="1403653" y="5013176"/>
          <a:ext cx="6480716" cy="1260348"/>
        </p:xfrm>
        <a:graphic>
          <a:graphicData uri="http://schemas.openxmlformats.org/drawingml/2006/table">
            <a:tbl>
              <a:tblPr/>
              <a:tblGrid>
                <a:gridCol w="468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2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24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24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24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24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24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24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24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246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2460">
                  <a:extLst>
                    <a:ext uri="{9D8B030D-6E8A-4147-A177-3AD203B41FA5}">
                      <a16:colId xmlns:a16="http://schemas.microsoft.com/office/drawing/2014/main" val="3882995475"/>
                    </a:ext>
                  </a:extLst>
                </a:gridCol>
                <a:gridCol w="46246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6246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898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구분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계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3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원장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3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사무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3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국장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3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사회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3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복지사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3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물 리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3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치료사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3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영양사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3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간호사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3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요양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3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보호사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3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조리원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3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사무원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관리인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위생원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3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촉탁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-3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의사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5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계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40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25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3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5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남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7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6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5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여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33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19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3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0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HY강B" pitchFamily="18" charset="-127"/>
                          <a:ea typeface="HY강B" pitchFamily="18" charset="-127"/>
                        </a:rPr>
                        <a:t>2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547664" y="1122075"/>
            <a:ext cx="6170100" cy="204671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1) </a:t>
            </a:r>
            <a:r>
              <a:rPr kumimoji="1" lang="ko-KR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시설현황</a:t>
            </a:r>
            <a:endParaRPr kumimoji="1" lang="ko-KR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- </a:t>
            </a:r>
            <a:r>
              <a:rPr kumimoji="1" lang="ko-KR" altLang="en-US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경영법인 </a:t>
            </a:r>
            <a:r>
              <a:rPr kumimoji="1" lang="en-US" altLang="ko-KR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: </a:t>
            </a:r>
            <a:r>
              <a:rPr kumimoji="1" lang="ko-KR" altLang="en-US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사회복지법인 장수마을</a:t>
            </a:r>
            <a:endParaRPr kumimoji="1" lang="ko-KR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- </a:t>
            </a:r>
            <a:r>
              <a:rPr kumimoji="1" lang="ko-KR" altLang="en-US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개 원 </a:t>
            </a:r>
            <a:r>
              <a:rPr kumimoji="1" lang="en-US" altLang="ko-KR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: 2008. 06. 02.</a:t>
            </a:r>
            <a:endParaRPr kumimoji="1" lang="en-US" altLang="ko-K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- </a:t>
            </a:r>
            <a:r>
              <a:rPr kumimoji="1" lang="ko-KR" altLang="en-US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입소정원 </a:t>
            </a:r>
            <a:r>
              <a:rPr kumimoji="1" lang="en-US" altLang="ko-KR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: 63</a:t>
            </a:r>
            <a:r>
              <a:rPr kumimoji="1" lang="ko-KR" altLang="en-US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명</a:t>
            </a:r>
            <a:endParaRPr kumimoji="1" lang="ko-KR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- </a:t>
            </a:r>
            <a:r>
              <a:rPr kumimoji="1" lang="ko-KR" altLang="en-US" sz="13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규</a:t>
            </a:r>
            <a:r>
              <a:rPr kumimoji="1" lang="ko-KR" altLang="en-US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 모 </a:t>
            </a:r>
            <a:r>
              <a:rPr kumimoji="1" lang="en-US" altLang="ko-KR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: 1515.48</a:t>
            </a:r>
            <a:r>
              <a:rPr kumimoji="1" lang="en-US" altLang="ko-KR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㎡</a:t>
            </a:r>
            <a:r>
              <a:rPr kumimoji="1" lang="en-US" altLang="ko-KR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(459.23</a:t>
            </a:r>
            <a:r>
              <a:rPr kumimoji="1" lang="ko-KR" altLang="en-US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평</a:t>
            </a:r>
            <a:r>
              <a:rPr kumimoji="1" lang="en-US" altLang="ko-KR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)</a:t>
            </a:r>
            <a:endParaRPr kumimoji="1" lang="en-US" altLang="ko-K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en-US" altLang="ko-KR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en-US" altLang="ko-K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2) </a:t>
            </a:r>
            <a:r>
              <a:rPr kumimoji="1" lang="ko-KR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입소자 현황</a:t>
            </a:r>
            <a:r>
              <a:rPr kumimoji="1" lang="en-US" altLang="ko-K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(</a:t>
            </a:r>
            <a:r>
              <a:rPr kumimoji="1" lang="en-US" altLang="ko-KR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※ </a:t>
            </a:r>
            <a:r>
              <a:rPr kumimoji="1" lang="ko-KR" altLang="en-US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평균연령 </a:t>
            </a:r>
            <a:r>
              <a:rPr kumimoji="1" lang="en-US" altLang="ko-KR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: 85</a:t>
            </a:r>
            <a:r>
              <a:rPr kumimoji="1" lang="ko-KR" altLang="en-US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세</a:t>
            </a:r>
            <a:r>
              <a:rPr kumimoji="1" lang="en-US" altLang="ko-KR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)</a:t>
            </a:r>
            <a:endParaRPr kumimoji="1" lang="en-US" altLang="ko-K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(</a:t>
            </a:r>
            <a:r>
              <a:rPr kumimoji="1" lang="ko-KR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단위</a:t>
            </a:r>
            <a:r>
              <a:rPr kumimoji="1" lang="en-US" altLang="ko-KR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: </a:t>
            </a:r>
            <a:r>
              <a:rPr kumimoji="1" lang="ko-KR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명</a:t>
            </a:r>
            <a:r>
              <a:rPr kumimoji="1" lang="en-US" altLang="ko-KR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)</a:t>
            </a:r>
            <a:endParaRPr kumimoji="1" lang="en-US" altLang="ko-K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3) </a:t>
            </a:r>
            <a:r>
              <a:rPr kumimoji="1" lang="ko-KR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직원현황 </a:t>
            </a:r>
            <a:endParaRPr kumimoji="1" lang="ko-KR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(</a:t>
            </a:r>
            <a:r>
              <a:rPr kumimoji="1" lang="ko-KR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단위</a:t>
            </a:r>
            <a:r>
              <a:rPr kumimoji="1" lang="en-US" altLang="ko-KR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: </a:t>
            </a:r>
            <a:r>
              <a:rPr kumimoji="1" lang="ko-KR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한양신명조"/>
                <a:cs typeface="굴림" pitchFamily="50" charset="-127"/>
              </a:rPr>
              <a:t>명</a:t>
            </a:r>
            <a:r>
              <a:rPr kumimoji="1" lang="en-US" altLang="ko-KR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한양신명조"/>
                <a:ea typeface="굴림" pitchFamily="50" charset="-127"/>
                <a:cs typeface="굴림" pitchFamily="50" charset="-127"/>
              </a:rPr>
              <a:t>)</a:t>
            </a:r>
            <a:endParaRPr kumimoji="1" lang="en-US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111862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default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default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99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99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default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2846</TotalTime>
  <Words>1465</Words>
  <Application>Microsoft Office PowerPoint</Application>
  <PresentationFormat>화면 슬라이드 쇼(4:3)</PresentationFormat>
  <Paragraphs>468</Paragraphs>
  <Slides>12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28" baseType="lpstr">
      <vt:lpstr>!백묵-가을동화체(견중)</vt:lpstr>
      <vt:lpstr>HY강B</vt:lpstr>
      <vt:lpstr>굴림</vt:lpstr>
      <vt:lpstr>굴림체</vt:lpstr>
      <vt:lpstr>맑은 고딕</vt:lpstr>
      <vt:lpstr>바탕</vt:lpstr>
      <vt:lpstr>산돌광수 M</vt:lpstr>
      <vt:lpstr>한양신명조</vt:lpstr>
      <vt:lpstr>함초롬돋움</vt:lpstr>
      <vt:lpstr>함초롬바탕</vt:lpstr>
      <vt:lpstr>휴먼가는팸체</vt:lpstr>
      <vt:lpstr>휴먼엑스포</vt:lpstr>
      <vt:lpstr>Arial</vt:lpstr>
      <vt:lpstr>Tahoma</vt:lpstr>
      <vt:lpstr>Wingdings</vt:lpstr>
      <vt:lpstr>default</vt:lpstr>
      <vt:lpstr> 즐거운 우리 집 이당원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보건복지부 입소이용료 공시에 따라 변경 됨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다사랑 노인요양시설 운영 신청</dc:title>
  <dc:creator>PC02</dc:creator>
  <cp:lastModifiedBy>idangwon@hanmail.net</cp:lastModifiedBy>
  <cp:revision>269</cp:revision>
  <cp:lastPrinted>2024-10-03T05:26:50Z</cp:lastPrinted>
  <dcterms:created xsi:type="dcterms:W3CDTF">2010-09-15T04:18:00Z</dcterms:created>
  <dcterms:modified xsi:type="dcterms:W3CDTF">2025-06-03T05:27:15Z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5</vt:i4>
  </property>
</Properties>
</file>