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318" r:id="rId3"/>
    <p:sldId id="313" r:id="rId4"/>
    <p:sldId id="264" r:id="rId5"/>
    <p:sldId id="319" r:id="rId6"/>
    <p:sldId id="329" r:id="rId7"/>
    <p:sldId id="330" r:id="rId8"/>
    <p:sldId id="331" r:id="rId9"/>
    <p:sldId id="320" r:id="rId10"/>
    <p:sldId id="321" r:id="rId11"/>
    <p:sldId id="323" r:id="rId12"/>
    <p:sldId id="324" r:id="rId13"/>
    <p:sldId id="325" r:id="rId14"/>
    <p:sldId id="326" r:id="rId15"/>
    <p:sldId id="327" r:id="rId16"/>
    <p:sldId id="328" r:id="rId17"/>
    <p:sldId id="322" r:id="rId18"/>
    <p:sldId id="312" r:id="rId19"/>
  </p:sldIdLst>
  <p:sldSz cx="10693400" cy="7562850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CC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94" autoAdjust="0"/>
    <p:restoredTop sz="94660"/>
  </p:normalViewPr>
  <p:slideViewPr>
    <p:cSldViewPr>
      <p:cViewPr varScale="1">
        <p:scale>
          <a:sx n="92" d="100"/>
          <a:sy n="92" d="100"/>
        </p:scale>
        <p:origin x="19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642" cy="341026"/>
          </a:xfrm>
          <a:prstGeom prst="rect">
            <a:avLst/>
          </a:prstGeom>
        </p:spPr>
        <p:txBody>
          <a:bodyPr vert="horz" lIns="83759" tIns="41880" rIns="83759" bIns="41880" rtlCol="0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3523" y="0"/>
            <a:ext cx="4300168" cy="341026"/>
          </a:xfrm>
          <a:prstGeom prst="rect">
            <a:avLst/>
          </a:prstGeom>
        </p:spPr>
        <p:txBody>
          <a:bodyPr vert="horz" lIns="83759" tIns="41880" rIns="83759" bIns="41880" rtlCol="0"/>
          <a:lstStyle>
            <a:lvl1pPr algn="r">
              <a:defRPr sz="1100"/>
            </a:lvl1pPr>
          </a:lstStyle>
          <a:p>
            <a:fld id="{85FD21CC-40B7-4069-99A6-2DD52B31309F}" type="datetimeFigureOut">
              <a:rPr lang="ko-KR" altLang="en-US" smtClean="0"/>
              <a:t>2021-12-06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343275" y="850900"/>
            <a:ext cx="3240088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59" tIns="41880" rIns="83759" bIns="4188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254" y="3271845"/>
            <a:ext cx="7940131" cy="2676834"/>
          </a:xfrm>
          <a:prstGeom prst="rect">
            <a:avLst/>
          </a:prstGeom>
        </p:spPr>
        <p:txBody>
          <a:bodyPr vert="horz" lIns="83759" tIns="41880" rIns="83759" bIns="4188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56650"/>
            <a:ext cx="4301642" cy="341025"/>
          </a:xfrm>
          <a:prstGeom prst="rect">
            <a:avLst/>
          </a:prstGeom>
        </p:spPr>
        <p:txBody>
          <a:bodyPr vert="horz" lIns="83759" tIns="41880" rIns="83759" bIns="41880" rtlCol="0" anchor="b"/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3523" y="6456650"/>
            <a:ext cx="4300168" cy="341025"/>
          </a:xfrm>
          <a:prstGeom prst="rect">
            <a:avLst/>
          </a:prstGeom>
        </p:spPr>
        <p:txBody>
          <a:bodyPr vert="horz" lIns="83759" tIns="41880" rIns="83759" bIns="41880" rtlCol="0" anchor="b"/>
          <a:lstStyle>
            <a:lvl1pPr algn="r">
              <a:defRPr sz="1100"/>
            </a:lvl1pPr>
          </a:lstStyle>
          <a:p>
            <a:fld id="{07E5D9EA-C0FE-48AD-BD49-7548C96326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5784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5D9EA-C0FE-48AD-BD49-7548C963265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0585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0" y="7559992"/>
                </a:moveTo>
                <a:lnTo>
                  <a:pt x="10692003" y="7559992"/>
                </a:lnTo>
                <a:lnTo>
                  <a:pt x="10692003" y="0"/>
                </a:lnTo>
                <a:lnTo>
                  <a:pt x="0" y="0"/>
                </a:lnTo>
                <a:lnTo>
                  <a:pt x="0" y="7559992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807369" y="1828711"/>
            <a:ext cx="1078661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1" i="0">
                <a:solidFill>
                  <a:srgbClr val="007DC4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bg1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231F20"/>
                </a:solidFill>
                <a:latin typeface="Gulim"/>
                <a:cs typeface="Guli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323368"/>
            <a:ext cx="10691990" cy="12366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731573" y="5733415"/>
            <a:ext cx="3961726" cy="6035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6389598" y="5148008"/>
            <a:ext cx="3303701" cy="5990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690537" y="11"/>
            <a:ext cx="3461881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40003" y="12"/>
            <a:ext cx="3384545" cy="180163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k object 57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k object 58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k object 59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k object 60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k object 61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k object 62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k object 63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k object 64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k object 65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k object 66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k object 67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k object 68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k object 69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k object 70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k object 71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k object 72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k object 73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k object 74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k object 75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k object 76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k object 77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k object 78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k object 79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k object 80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k object 81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k object 82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k object 83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k object 84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k object 85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k object 86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k object 87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k object 88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k object 89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k object 90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k object 91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k object 92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k object 93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k object 94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k object 95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k object 96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k object 97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k object 98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k object 99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k object 100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k object 101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k object 102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k object 103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k object 104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k object 105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k object 106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k object 107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k object 108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k object 109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k object 110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k object 111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k object 112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k object 113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k object 114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k object 115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k object 116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k object 117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k object 118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k object 119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k object 120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k object 121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k object 122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k object 123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k object 124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k object 125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k object 126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k object 127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k object 128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k object 129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k object 130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k object 131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k object 132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k object 133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k object 134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k object 135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k object 136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k object 137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k object 138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k object 139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bk object 140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bk object 141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bk object 142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bk object 143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bk object 144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bk object 145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bk object 146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bk object 147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bk object 148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bk object 149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bk object 150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bk object 151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bk object 152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bk object 153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bk object 154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bk object 155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bk object 156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bk object 157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bk object 158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bk object 159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bk object 160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bk object 161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bk object 162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bk object 163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bk object 164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bk object 165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bk object 166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bk object 167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bk object 168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bk object 169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bk object 170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bk object 171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bk object 172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bk object 173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bk object 174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bk object 175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bk object 176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bk object 177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bk object 178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bk object 179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bk object 180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bk object 181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bk object 182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bk object 183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bk object 184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bk object 185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bk object 186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bk object 187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bk object 188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bk object 189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bk object 190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bk object 191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bk object 192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bk object 193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bk object 194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bk object 195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bk object 196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bk object 197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bk object 198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bk object 199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bk object 200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bk object 201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bk object 202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bk object 203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bk object 204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bk object 205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bk object 206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bk object 207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bk object 208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bk object 209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bk object 210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bk object 211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bk object 212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bk object 213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bk object 214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bk object 215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bk object 216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bk object 217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bk object 218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bk object 219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bk object 220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bk object 221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bk object 222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bk object 223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bk object 224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bk object 225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bk object 226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bk object 227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bk object 228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bk object 229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bk object 230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bk object 231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bk object 232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bk object 233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bk object 234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bk object 235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bk object 236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bk object 238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bk object 239"/>
          <p:cNvSpPr/>
          <p:nvPr/>
        </p:nvSpPr>
        <p:spPr>
          <a:xfrm>
            <a:off x="1033402" y="2113407"/>
            <a:ext cx="4269740" cy="2757805"/>
          </a:xfrm>
          <a:custGeom>
            <a:avLst/>
            <a:gdLst/>
            <a:ahLst/>
            <a:cxnLst/>
            <a:rect l="l" t="t" r="r" b="b"/>
            <a:pathLst>
              <a:path w="4269740" h="2757804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2602598"/>
                </a:lnTo>
                <a:lnTo>
                  <a:pt x="6933" y="2649683"/>
                </a:lnTo>
                <a:lnTo>
                  <a:pt x="21329" y="2685807"/>
                </a:lnTo>
                <a:lnTo>
                  <a:pt x="48163" y="2720617"/>
                </a:lnTo>
                <a:lnTo>
                  <a:pt x="91297" y="2746838"/>
                </a:lnTo>
                <a:lnTo>
                  <a:pt x="154597" y="2757195"/>
                </a:lnTo>
                <a:lnTo>
                  <a:pt x="4114596" y="2757195"/>
                </a:lnTo>
                <a:lnTo>
                  <a:pt x="4161682" y="2750261"/>
                </a:lnTo>
                <a:lnTo>
                  <a:pt x="4197805" y="2735865"/>
                </a:lnTo>
                <a:lnTo>
                  <a:pt x="4232615" y="2709032"/>
                </a:lnTo>
                <a:lnTo>
                  <a:pt x="4258836" y="2665897"/>
                </a:lnTo>
                <a:lnTo>
                  <a:pt x="4269193" y="2602598"/>
                </a:lnTo>
                <a:lnTo>
                  <a:pt x="4269193" y="154597"/>
                </a:lnTo>
                <a:lnTo>
                  <a:pt x="4262260" y="107517"/>
                </a:lnTo>
                <a:lnTo>
                  <a:pt x="4247864" y="71393"/>
                </a:lnTo>
                <a:lnTo>
                  <a:pt x="4221030" y="36581"/>
                </a:lnTo>
                <a:lnTo>
                  <a:pt x="4177896" y="10358"/>
                </a:lnTo>
                <a:lnTo>
                  <a:pt x="4114596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E6E7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bk object 240"/>
          <p:cNvSpPr/>
          <p:nvPr/>
        </p:nvSpPr>
        <p:spPr>
          <a:xfrm>
            <a:off x="5525249" y="2113407"/>
            <a:ext cx="4269740" cy="2757805"/>
          </a:xfrm>
          <a:custGeom>
            <a:avLst/>
            <a:gdLst/>
            <a:ahLst/>
            <a:cxnLst/>
            <a:rect l="l" t="t" r="r" b="b"/>
            <a:pathLst>
              <a:path w="4269740" h="2757804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2602598"/>
                </a:lnTo>
                <a:lnTo>
                  <a:pt x="6933" y="2649683"/>
                </a:lnTo>
                <a:lnTo>
                  <a:pt x="21329" y="2685807"/>
                </a:lnTo>
                <a:lnTo>
                  <a:pt x="48163" y="2720617"/>
                </a:lnTo>
                <a:lnTo>
                  <a:pt x="91297" y="2746838"/>
                </a:lnTo>
                <a:lnTo>
                  <a:pt x="154597" y="2757195"/>
                </a:lnTo>
                <a:lnTo>
                  <a:pt x="4114596" y="2757195"/>
                </a:lnTo>
                <a:lnTo>
                  <a:pt x="4161682" y="2750261"/>
                </a:lnTo>
                <a:lnTo>
                  <a:pt x="4197805" y="2735865"/>
                </a:lnTo>
                <a:lnTo>
                  <a:pt x="4232615" y="2709032"/>
                </a:lnTo>
                <a:lnTo>
                  <a:pt x="4258836" y="2665897"/>
                </a:lnTo>
                <a:lnTo>
                  <a:pt x="4269193" y="2602598"/>
                </a:lnTo>
                <a:lnTo>
                  <a:pt x="4269193" y="154597"/>
                </a:lnTo>
                <a:lnTo>
                  <a:pt x="4262260" y="107517"/>
                </a:lnTo>
                <a:lnTo>
                  <a:pt x="4247864" y="71393"/>
                </a:lnTo>
                <a:lnTo>
                  <a:pt x="4221030" y="36581"/>
                </a:lnTo>
                <a:lnTo>
                  <a:pt x="4177896" y="10358"/>
                </a:lnTo>
                <a:lnTo>
                  <a:pt x="4114596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E6E7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bk object 241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bk object 24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bk object 24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bk object 244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bg1"/>
                </a:solidFill>
                <a:latin typeface="Malgun Gothic"/>
                <a:cs typeface="Malgun Gothic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32113" y="172402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804905" y="791798"/>
            <a:ext cx="5347093" cy="6045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bg1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94367" y="148310"/>
            <a:ext cx="3904665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chemeClr val="bg1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9996" y="3170339"/>
            <a:ext cx="9733406" cy="2011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231F20"/>
                </a:solidFill>
                <a:latin typeface="Gulim"/>
                <a:cs typeface="Guli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object 243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제목 224">
            <a:extLst>
              <a:ext uri="{FF2B5EF4-FFF2-40B4-BE49-F238E27FC236}">
                <a16:creationId xmlns:a16="http://schemas.microsoft.com/office/drawing/2014/main" id="{9288018A-607C-46FF-B8D8-8FDADF14D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100" y="1550512"/>
            <a:ext cx="5181600" cy="769441"/>
          </a:xfrm>
        </p:spPr>
        <p:txBody>
          <a:bodyPr/>
          <a:lstStyle/>
          <a:p>
            <a:r>
              <a:rPr lang="en-US" altLang="ko-KR" i="1" dirty="0">
                <a:solidFill>
                  <a:srgbClr val="000099"/>
                </a:solidFill>
              </a:rPr>
              <a:t>2021</a:t>
            </a:r>
            <a:r>
              <a:rPr lang="ko-KR" altLang="en-US" i="1" dirty="0">
                <a:solidFill>
                  <a:srgbClr val="000099"/>
                </a:solidFill>
              </a:rPr>
              <a:t>년 </a:t>
            </a:r>
            <a:r>
              <a:rPr lang="en-US" altLang="ko-KR" i="1" dirty="0">
                <a:solidFill>
                  <a:srgbClr val="000099"/>
                </a:solidFill>
              </a:rPr>
              <a:t>4/4</a:t>
            </a:r>
            <a:r>
              <a:rPr lang="ko-KR" altLang="en-US" i="1" dirty="0">
                <a:solidFill>
                  <a:srgbClr val="000099"/>
                </a:solidFill>
              </a:rPr>
              <a:t>분기</a:t>
            </a:r>
          </a:p>
        </p:txBody>
      </p:sp>
      <p:sp>
        <p:nvSpPr>
          <p:cNvPr id="212" name="object 2">
            <a:extLst>
              <a:ext uri="{FF2B5EF4-FFF2-40B4-BE49-F238E27FC236}">
                <a16:creationId xmlns:a16="http://schemas.microsoft.com/office/drawing/2014/main" id="{6590A857-6135-47C6-8B93-FC754A1ADA41}"/>
              </a:ext>
            </a:extLst>
          </p:cNvPr>
          <p:cNvSpPr txBox="1">
            <a:spLocks/>
          </p:cNvSpPr>
          <p:nvPr/>
        </p:nvSpPr>
        <p:spPr>
          <a:xfrm>
            <a:off x="1155700" y="2541112"/>
            <a:ext cx="8686800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5000" b="1" i="0">
                <a:solidFill>
                  <a:schemeClr val="bg1"/>
                </a:solidFill>
                <a:latin typeface="Malgun Gothic"/>
                <a:ea typeface="+mj-ea"/>
                <a:cs typeface="Malgun Gothic"/>
              </a:defRPr>
            </a:lvl1pPr>
          </a:lstStyle>
          <a:p>
            <a:pPr marL="12700" algn="ctr" latinLnBrk="0">
              <a:spcBef>
                <a:spcPts val="25"/>
              </a:spcBef>
            </a:pPr>
            <a:r>
              <a:rPr lang="ko-KR" altLang="en-US" sz="6000" kern="0" spc="300" dirty="0">
                <a:solidFill>
                  <a:srgbClr val="231F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/>
                <a:cs typeface="Gulim"/>
              </a:rPr>
              <a:t>어르신 노인인권 교육</a:t>
            </a:r>
            <a:endParaRPr lang="ko-KR" altLang="en-US" sz="6000" kern="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ulim"/>
              <a:cs typeface="Gulim"/>
            </a:endParaRPr>
          </a:p>
        </p:txBody>
      </p:sp>
      <p:sp>
        <p:nvSpPr>
          <p:cNvPr id="213" name="object 2">
            <a:extLst>
              <a:ext uri="{FF2B5EF4-FFF2-40B4-BE49-F238E27FC236}">
                <a16:creationId xmlns:a16="http://schemas.microsoft.com/office/drawing/2014/main" id="{AB04A3E0-3EB9-41F4-87CF-29D3E5144350}"/>
              </a:ext>
            </a:extLst>
          </p:cNvPr>
          <p:cNvSpPr txBox="1">
            <a:spLocks/>
          </p:cNvSpPr>
          <p:nvPr/>
        </p:nvSpPr>
        <p:spPr>
          <a:xfrm>
            <a:off x="1155700" y="5610225"/>
            <a:ext cx="868680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5000" b="1" i="0">
                <a:solidFill>
                  <a:schemeClr val="bg1"/>
                </a:solidFill>
                <a:latin typeface="Malgun Gothic"/>
                <a:ea typeface="+mj-ea"/>
                <a:cs typeface="Malgun Gothic"/>
              </a:defRPr>
            </a:lvl1pPr>
          </a:lstStyle>
          <a:p>
            <a:pPr marL="12700" algn="ctr" latinLnBrk="0">
              <a:spcBef>
                <a:spcPts val="25"/>
              </a:spcBef>
            </a:pPr>
            <a:r>
              <a:rPr lang="ko-KR" altLang="en-US" sz="4000" kern="0" spc="300" dirty="0">
                <a:solidFill>
                  <a:srgbClr val="231F20"/>
                </a:solidFill>
                <a:latin typeface="Gulim"/>
                <a:cs typeface="Gulim"/>
              </a:rPr>
              <a:t>울진군노인요양원</a:t>
            </a:r>
            <a:endParaRPr lang="ko-KR" altLang="en-US" sz="4000" kern="0" spc="300" dirty="0">
              <a:latin typeface="Gulim"/>
              <a:cs typeface="Gulim"/>
            </a:endParaRPr>
          </a:p>
        </p:txBody>
      </p:sp>
      <p:grpSp>
        <p:nvGrpSpPr>
          <p:cNvPr id="229" name="그룹 228">
            <a:extLst>
              <a:ext uri="{FF2B5EF4-FFF2-40B4-BE49-F238E27FC236}">
                <a16:creationId xmlns:a16="http://schemas.microsoft.com/office/drawing/2014/main" id="{E192EAAE-1598-440A-A7D9-5F9A9932099D}"/>
              </a:ext>
            </a:extLst>
          </p:cNvPr>
          <p:cNvGrpSpPr/>
          <p:nvPr/>
        </p:nvGrpSpPr>
        <p:grpSpPr>
          <a:xfrm>
            <a:off x="7785100" y="311366"/>
            <a:ext cx="2663554" cy="297219"/>
            <a:chOff x="7937500" y="311366"/>
            <a:chExt cx="2663554" cy="297219"/>
          </a:xfrm>
        </p:grpSpPr>
        <p:grpSp>
          <p:nvGrpSpPr>
            <p:cNvPr id="228" name="그룹 227">
              <a:extLst>
                <a:ext uri="{FF2B5EF4-FFF2-40B4-BE49-F238E27FC236}">
                  <a16:creationId xmlns:a16="http://schemas.microsoft.com/office/drawing/2014/main" id="{67805B64-014E-481A-A66D-83A6F43ABABA}"/>
                </a:ext>
              </a:extLst>
            </p:cNvPr>
            <p:cNvGrpSpPr/>
            <p:nvPr/>
          </p:nvGrpSpPr>
          <p:grpSpPr>
            <a:xfrm>
              <a:off x="7937500" y="311366"/>
              <a:ext cx="1001406" cy="297219"/>
              <a:chOff x="8126082" y="360006"/>
              <a:chExt cx="812824" cy="242493"/>
            </a:xfrm>
          </p:grpSpPr>
          <p:sp>
            <p:nvSpPr>
              <p:cNvPr id="215" name="object 223">
                <a:extLst>
                  <a:ext uri="{FF2B5EF4-FFF2-40B4-BE49-F238E27FC236}">
                    <a16:creationId xmlns:a16="http://schemas.microsoft.com/office/drawing/2014/main" id="{A91523D3-7E61-48D6-9187-5A58F8035B36}"/>
                  </a:ext>
                </a:extLst>
              </p:cNvPr>
              <p:cNvSpPr/>
              <p:nvPr/>
            </p:nvSpPr>
            <p:spPr>
              <a:xfrm>
                <a:off x="8437295" y="435254"/>
                <a:ext cx="501611" cy="100088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6" name="object 224">
                <a:extLst>
                  <a:ext uri="{FF2B5EF4-FFF2-40B4-BE49-F238E27FC236}">
                    <a16:creationId xmlns:a16="http://schemas.microsoft.com/office/drawing/2014/main" id="{0A5B71C4-4183-477B-8CBA-0E0044BAE7A7}"/>
                  </a:ext>
                </a:extLst>
              </p:cNvPr>
              <p:cNvSpPr/>
              <p:nvPr/>
            </p:nvSpPr>
            <p:spPr>
              <a:xfrm>
                <a:off x="8126082" y="360006"/>
                <a:ext cx="249923" cy="24249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227" name="그림 226">
              <a:extLst>
                <a:ext uri="{FF2B5EF4-FFF2-40B4-BE49-F238E27FC236}">
                  <a16:creationId xmlns:a16="http://schemas.microsoft.com/office/drawing/2014/main" id="{80E1D72A-0D51-4B21-932B-61EDAD263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4438" y="349274"/>
              <a:ext cx="1616616" cy="24249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5300" y="933291"/>
            <a:ext cx="2422525" cy="7848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950" b="0" spc="-65" dirty="0">
                <a:solidFill>
                  <a:srgbClr val="231F20"/>
                </a:solidFill>
                <a:latin typeface="Tahoma"/>
                <a:cs typeface="Tahoma"/>
              </a:rPr>
              <a:t>Contents</a:t>
            </a:r>
            <a:endParaRPr sz="495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606000" y="733425"/>
            <a:ext cx="7086600" cy="900430"/>
          </a:xfrm>
          <a:custGeom>
            <a:avLst/>
            <a:gdLst/>
            <a:ahLst/>
            <a:cxnLst/>
            <a:rect l="l" t="t" r="r" b="b"/>
            <a:pathLst>
              <a:path w="7086600" h="900430">
                <a:moveTo>
                  <a:pt x="0" y="899998"/>
                </a:moveTo>
                <a:lnTo>
                  <a:pt x="7085990" y="899998"/>
                </a:lnTo>
                <a:lnTo>
                  <a:pt x="7085990" y="0"/>
                </a:lnTo>
                <a:lnTo>
                  <a:pt x="0" y="0"/>
                </a:lnTo>
                <a:lnTo>
                  <a:pt x="0" y="899998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854321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99217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44122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89018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33924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078819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123714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168620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213516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258422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303317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48224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93118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38014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482920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527815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572722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617616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62512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707418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752313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797220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842114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887010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931916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976811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021718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066612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111508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56413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201309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246216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91110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336006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80911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25807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470714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515608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560515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605409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650305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695212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740106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785013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829907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874803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919709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964604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009511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0054405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0099301" y="733425"/>
            <a:ext cx="593090" cy="848360"/>
          </a:xfrm>
          <a:custGeom>
            <a:avLst/>
            <a:gdLst/>
            <a:ahLst/>
            <a:cxnLst/>
            <a:rect l="l" t="t" r="r" b="b"/>
            <a:pathLst>
              <a:path w="593090" h="848360">
                <a:moveTo>
                  <a:pt x="0" y="0"/>
                </a:moveTo>
                <a:lnTo>
                  <a:pt x="592688" y="84831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0144207" y="733425"/>
            <a:ext cx="548005" cy="784225"/>
          </a:xfrm>
          <a:custGeom>
            <a:avLst/>
            <a:gdLst/>
            <a:ahLst/>
            <a:cxnLst/>
            <a:rect l="l" t="t" r="r" b="b"/>
            <a:pathLst>
              <a:path w="548004" h="784225">
                <a:moveTo>
                  <a:pt x="0" y="0"/>
                </a:moveTo>
                <a:lnTo>
                  <a:pt x="547782" y="78404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0189103" y="733425"/>
            <a:ext cx="502920" cy="720090"/>
          </a:xfrm>
          <a:custGeom>
            <a:avLst/>
            <a:gdLst/>
            <a:ahLst/>
            <a:cxnLst/>
            <a:rect l="l" t="t" r="r" b="b"/>
            <a:pathLst>
              <a:path w="502920" h="720089">
                <a:moveTo>
                  <a:pt x="0" y="0"/>
                </a:moveTo>
                <a:lnTo>
                  <a:pt x="502886" y="719779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0234009" y="733425"/>
            <a:ext cx="458470" cy="655955"/>
          </a:xfrm>
          <a:custGeom>
            <a:avLst/>
            <a:gdLst/>
            <a:ahLst/>
            <a:cxnLst/>
            <a:rect l="l" t="t" r="r" b="b"/>
            <a:pathLst>
              <a:path w="458470" h="655955">
                <a:moveTo>
                  <a:pt x="0" y="0"/>
                </a:moveTo>
                <a:lnTo>
                  <a:pt x="457980" y="65550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0278903" y="733425"/>
            <a:ext cx="413384" cy="591820"/>
          </a:xfrm>
          <a:custGeom>
            <a:avLst/>
            <a:gdLst/>
            <a:ahLst/>
            <a:cxnLst/>
            <a:rect l="l" t="t" r="r" b="b"/>
            <a:pathLst>
              <a:path w="413384" h="591819">
                <a:moveTo>
                  <a:pt x="0" y="0"/>
                </a:moveTo>
                <a:lnTo>
                  <a:pt x="413086" y="59125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0323799" y="733425"/>
            <a:ext cx="368300" cy="527050"/>
          </a:xfrm>
          <a:custGeom>
            <a:avLst/>
            <a:gdLst/>
            <a:ahLst/>
            <a:cxnLst/>
            <a:rect l="l" t="t" r="r" b="b"/>
            <a:pathLst>
              <a:path w="368300" h="527050">
                <a:moveTo>
                  <a:pt x="0" y="0"/>
                </a:moveTo>
                <a:lnTo>
                  <a:pt x="368190" y="52698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0368705" y="733425"/>
            <a:ext cx="323850" cy="462915"/>
          </a:xfrm>
          <a:custGeom>
            <a:avLst/>
            <a:gdLst/>
            <a:ahLst/>
            <a:cxnLst/>
            <a:rect l="l" t="t" r="r" b="b"/>
            <a:pathLst>
              <a:path w="323850" h="462914">
                <a:moveTo>
                  <a:pt x="0" y="0"/>
                </a:moveTo>
                <a:lnTo>
                  <a:pt x="323284" y="46271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413600" y="733425"/>
            <a:ext cx="278765" cy="398780"/>
          </a:xfrm>
          <a:custGeom>
            <a:avLst/>
            <a:gdLst/>
            <a:ahLst/>
            <a:cxnLst/>
            <a:rect l="l" t="t" r="r" b="b"/>
            <a:pathLst>
              <a:path w="278765" h="398780">
                <a:moveTo>
                  <a:pt x="0" y="0"/>
                </a:moveTo>
                <a:lnTo>
                  <a:pt x="278388" y="398456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0458507" y="733425"/>
            <a:ext cx="233679" cy="334645"/>
          </a:xfrm>
          <a:custGeom>
            <a:avLst/>
            <a:gdLst/>
            <a:ahLst/>
            <a:cxnLst/>
            <a:rect l="l" t="t" r="r" b="b"/>
            <a:pathLst>
              <a:path w="233679" h="334644">
                <a:moveTo>
                  <a:pt x="0" y="0"/>
                </a:moveTo>
                <a:lnTo>
                  <a:pt x="233482" y="3341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503401" y="733425"/>
            <a:ext cx="188595" cy="270510"/>
          </a:xfrm>
          <a:custGeom>
            <a:avLst/>
            <a:gdLst/>
            <a:ahLst/>
            <a:cxnLst/>
            <a:rect l="l" t="t" r="r" b="b"/>
            <a:pathLst>
              <a:path w="188595" h="270510">
                <a:moveTo>
                  <a:pt x="0" y="0"/>
                </a:moveTo>
                <a:lnTo>
                  <a:pt x="188588" y="26992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0548297" y="733425"/>
            <a:ext cx="144145" cy="205740"/>
          </a:xfrm>
          <a:custGeom>
            <a:avLst/>
            <a:gdLst/>
            <a:ahLst/>
            <a:cxnLst/>
            <a:rect l="l" t="t" r="r" b="b"/>
            <a:pathLst>
              <a:path w="144145" h="205739">
                <a:moveTo>
                  <a:pt x="0" y="0"/>
                </a:moveTo>
                <a:lnTo>
                  <a:pt x="143692" y="205666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605999" y="1594104"/>
            <a:ext cx="27940" cy="39370"/>
          </a:xfrm>
          <a:custGeom>
            <a:avLst/>
            <a:gdLst/>
            <a:ahLst/>
            <a:cxnLst/>
            <a:rect l="l" t="t" r="r" b="b"/>
            <a:pathLst>
              <a:path w="27939" h="39369">
                <a:moveTo>
                  <a:pt x="0" y="0"/>
                </a:moveTo>
                <a:lnTo>
                  <a:pt x="27470" y="3931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605999" y="1529840"/>
            <a:ext cx="72390" cy="104139"/>
          </a:xfrm>
          <a:custGeom>
            <a:avLst/>
            <a:gdLst/>
            <a:ahLst/>
            <a:cxnLst/>
            <a:rect l="l" t="t" r="r" b="b"/>
            <a:pathLst>
              <a:path w="72389" h="104139">
                <a:moveTo>
                  <a:pt x="0" y="0"/>
                </a:moveTo>
                <a:lnTo>
                  <a:pt x="72369" y="10358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605999" y="1465571"/>
            <a:ext cx="117475" cy="168275"/>
          </a:xfrm>
          <a:custGeom>
            <a:avLst/>
            <a:gdLst/>
            <a:ahLst/>
            <a:cxnLst/>
            <a:rect l="l" t="t" r="r" b="b"/>
            <a:pathLst>
              <a:path w="117475" h="168275">
                <a:moveTo>
                  <a:pt x="0" y="0"/>
                </a:moveTo>
                <a:lnTo>
                  <a:pt x="117272" y="16785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605999" y="1401313"/>
            <a:ext cx="162560" cy="232410"/>
          </a:xfrm>
          <a:custGeom>
            <a:avLst/>
            <a:gdLst/>
            <a:ahLst/>
            <a:cxnLst/>
            <a:rect l="l" t="t" r="r" b="b"/>
            <a:pathLst>
              <a:path w="162560" h="232410">
                <a:moveTo>
                  <a:pt x="0" y="0"/>
                </a:moveTo>
                <a:lnTo>
                  <a:pt x="162166" y="23210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605999" y="1337037"/>
            <a:ext cx="207645" cy="296545"/>
          </a:xfrm>
          <a:custGeom>
            <a:avLst/>
            <a:gdLst/>
            <a:ahLst/>
            <a:cxnLst/>
            <a:rect l="l" t="t" r="r" b="b"/>
            <a:pathLst>
              <a:path w="207645" h="296544">
                <a:moveTo>
                  <a:pt x="0" y="0"/>
                </a:moveTo>
                <a:lnTo>
                  <a:pt x="207074" y="29638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605999" y="1272780"/>
            <a:ext cx="252095" cy="360680"/>
          </a:xfrm>
          <a:custGeom>
            <a:avLst/>
            <a:gdLst/>
            <a:ahLst/>
            <a:cxnLst/>
            <a:rect l="l" t="t" r="r" b="b"/>
            <a:pathLst>
              <a:path w="252095" h="360680">
                <a:moveTo>
                  <a:pt x="0" y="0"/>
                </a:moveTo>
                <a:lnTo>
                  <a:pt x="251968" y="360643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605999" y="1208517"/>
            <a:ext cx="297180" cy="425450"/>
          </a:xfrm>
          <a:custGeom>
            <a:avLst/>
            <a:gdLst/>
            <a:ahLst/>
            <a:cxnLst/>
            <a:rect l="l" t="t" r="r" b="b"/>
            <a:pathLst>
              <a:path w="297179" h="425450">
                <a:moveTo>
                  <a:pt x="0" y="0"/>
                </a:moveTo>
                <a:lnTo>
                  <a:pt x="296867" y="42490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605999" y="1144246"/>
            <a:ext cx="342265" cy="489584"/>
          </a:xfrm>
          <a:custGeom>
            <a:avLst/>
            <a:gdLst/>
            <a:ahLst/>
            <a:cxnLst/>
            <a:rect l="l" t="t" r="r" b="b"/>
            <a:pathLst>
              <a:path w="342264" h="489585">
                <a:moveTo>
                  <a:pt x="0" y="0"/>
                </a:moveTo>
                <a:lnTo>
                  <a:pt x="341770" y="489176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605999" y="1079988"/>
            <a:ext cx="386715" cy="553720"/>
          </a:xfrm>
          <a:custGeom>
            <a:avLst/>
            <a:gdLst/>
            <a:ahLst/>
            <a:cxnLst/>
            <a:rect l="l" t="t" r="r" b="b"/>
            <a:pathLst>
              <a:path w="386714" h="553719">
                <a:moveTo>
                  <a:pt x="0" y="0"/>
                </a:moveTo>
                <a:lnTo>
                  <a:pt x="386664" y="55343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05999" y="1015713"/>
            <a:ext cx="431800" cy="617855"/>
          </a:xfrm>
          <a:custGeom>
            <a:avLst/>
            <a:gdLst/>
            <a:ahLst/>
            <a:cxnLst/>
            <a:rect l="l" t="t" r="r" b="b"/>
            <a:pathLst>
              <a:path w="431800" h="617855">
                <a:moveTo>
                  <a:pt x="0" y="0"/>
                </a:moveTo>
                <a:lnTo>
                  <a:pt x="431571" y="61771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05999" y="951455"/>
            <a:ext cx="476884" cy="681990"/>
          </a:xfrm>
          <a:custGeom>
            <a:avLst/>
            <a:gdLst/>
            <a:ahLst/>
            <a:cxnLst/>
            <a:rect l="l" t="t" r="r" b="b"/>
            <a:pathLst>
              <a:path w="476885" h="681989">
                <a:moveTo>
                  <a:pt x="0" y="0"/>
                </a:moveTo>
                <a:lnTo>
                  <a:pt x="476466" y="68196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605999" y="887195"/>
            <a:ext cx="521970" cy="746760"/>
          </a:xfrm>
          <a:custGeom>
            <a:avLst/>
            <a:gdLst/>
            <a:ahLst/>
            <a:cxnLst/>
            <a:rect l="l" t="t" r="r" b="b"/>
            <a:pathLst>
              <a:path w="521970" h="746760">
                <a:moveTo>
                  <a:pt x="0" y="0"/>
                </a:moveTo>
                <a:lnTo>
                  <a:pt x="521365" y="74622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605999" y="822922"/>
            <a:ext cx="566420" cy="810895"/>
          </a:xfrm>
          <a:custGeom>
            <a:avLst/>
            <a:gdLst/>
            <a:ahLst/>
            <a:cxnLst/>
            <a:rect l="l" t="t" r="r" b="b"/>
            <a:pathLst>
              <a:path w="566420" h="810894">
                <a:moveTo>
                  <a:pt x="0" y="0"/>
                </a:moveTo>
                <a:lnTo>
                  <a:pt x="566268" y="81050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605999" y="758664"/>
            <a:ext cx="611505" cy="875030"/>
          </a:xfrm>
          <a:custGeom>
            <a:avLst/>
            <a:gdLst/>
            <a:ahLst/>
            <a:cxnLst/>
            <a:rect l="l" t="t" r="r" b="b"/>
            <a:pathLst>
              <a:path w="611504" h="875030">
                <a:moveTo>
                  <a:pt x="0" y="0"/>
                </a:moveTo>
                <a:lnTo>
                  <a:pt x="611162" y="87475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633273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678167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723063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767969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812863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857771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902665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947561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992467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037361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082269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127163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172059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216965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261859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306766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351661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396557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441463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486357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531264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576159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621055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665960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710856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755762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800656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845553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890458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935354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980260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025154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070050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114956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159852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204758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249652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294548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339454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384350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429256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474150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519046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563952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608848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653754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698648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743544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788450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833346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878252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923146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968042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012948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057844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102749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147644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192551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237446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282342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327247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372142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417049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61943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506840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551745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596639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641547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686442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731337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776243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821139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866045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910940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955835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000741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045637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090543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7135438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7180333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7225239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7270135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7315041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7359936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7404842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7449737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7494633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7539539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7584433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7629340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7674235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7719131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7764036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7808931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0" y="733425"/>
            <a:ext cx="895985" cy="900430"/>
          </a:xfrm>
          <a:custGeom>
            <a:avLst/>
            <a:gdLst/>
            <a:ahLst/>
            <a:cxnLst/>
            <a:rect l="l" t="t" r="r" b="b"/>
            <a:pathLst>
              <a:path w="895985" h="900430">
                <a:moveTo>
                  <a:pt x="0" y="899998"/>
                </a:moveTo>
                <a:lnTo>
                  <a:pt x="895362" y="899998"/>
                </a:lnTo>
                <a:lnTo>
                  <a:pt x="895362" y="0"/>
                </a:lnTo>
                <a:lnTo>
                  <a:pt x="0" y="0"/>
                </a:lnTo>
                <a:lnTo>
                  <a:pt x="0" y="899998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0" y="1599848"/>
            <a:ext cx="23495" cy="33655"/>
          </a:xfrm>
          <a:custGeom>
            <a:avLst/>
            <a:gdLst/>
            <a:ahLst/>
            <a:cxnLst/>
            <a:rect l="l" t="t" r="r" b="b"/>
            <a:pathLst>
              <a:path w="23495" h="33655">
                <a:moveTo>
                  <a:pt x="0" y="0"/>
                </a:moveTo>
                <a:lnTo>
                  <a:pt x="23457" y="3357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0" y="1535585"/>
            <a:ext cx="68580" cy="98425"/>
          </a:xfrm>
          <a:custGeom>
            <a:avLst/>
            <a:gdLst/>
            <a:ahLst/>
            <a:cxnLst/>
            <a:rect l="l" t="t" r="r" b="b"/>
            <a:pathLst>
              <a:path w="68580" h="98425">
                <a:moveTo>
                  <a:pt x="0" y="0"/>
                </a:moveTo>
                <a:lnTo>
                  <a:pt x="68356" y="97838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0" y="1471315"/>
            <a:ext cx="113664" cy="162560"/>
          </a:xfrm>
          <a:custGeom>
            <a:avLst/>
            <a:gdLst/>
            <a:ahLst/>
            <a:cxnLst/>
            <a:rect l="l" t="t" r="r" b="b"/>
            <a:pathLst>
              <a:path w="113664" h="162560">
                <a:moveTo>
                  <a:pt x="0" y="0"/>
                </a:moveTo>
                <a:lnTo>
                  <a:pt x="113258" y="16210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0" y="1407057"/>
            <a:ext cx="158750" cy="226695"/>
          </a:xfrm>
          <a:custGeom>
            <a:avLst/>
            <a:gdLst/>
            <a:ahLst/>
            <a:cxnLst/>
            <a:rect l="l" t="t" r="r" b="b"/>
            <a:pathLst>
              <a:path w="158750" h="226694">
                <a:moveTo>
                  <a:pt x="0" y="0"/>
                </a:moveTo>
                <a:lnTo>
                  <a:pt x="158153" y="22636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0" y="1342795"/>
            <a:ext cx="203200" cy="290830"/>
          </a:xfrm>
          <a:custGeom>
            <a:avLst/>
            <a:gdLst/>
            <a:ahLst/>
            <a:cxnLst/>
            <a:rect l="l" t="t" r="r" b="b"/>
            <a:pathLst>
              <a:path w="203200" h="290830">
                <a:moveTo>
                  <a:pt x="0" y="0"/>
                </a:moveTo>
                <a:lnTo>
                  <a:pt x="203052" y="29062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0" y="1278524"/>
            <a:ext cx="248285" cy="354965"/>
          </a:xfrm>
          <a:custGeom>
            <a:avLst/>
            <a:gdLst/>
            <a:ahLst/>
            <a:cxnLst/>
            <a:rect l="l" t="t" r="r" b="b"/>
            <a:pathLst>
              <a:path w="248285" h="354964">
                <a:moveTo>
                  <a:pt x="0" y="0"/>
                </a:moveTo>
                <a:lnTo>
                  <a:pt x="247955" y="3548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0" y="1214262"/>
            <a:ext cx="293370" cy="419734"/>
          </a:xfrm>
          <a:custGeom>
            <a:avLst/>
            <a:gdLst/>
            <a:ahLst/>
            <a:cxnLst/>
            <a:rect l="l" t="t" r="r" b="b"/>
            <a:pathLst>
              <a:path w="293370" h="419735">
                <a:moveTo>
                  <a:pt x="0" y="0"/>
                </a:moveTo>
                <a:lnTo>
                  <a:pt x="292854" y="41916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0" y="1149991"/>
            <a:ext cx="337820" cy="483870"/>
          </a:xfrm>
          <a:custGeom>
            <a:avLst/>
            <a:gdLst/>
            <a:ahLst/>
            <a:cxnLst/>
            <a:rect l="l" t="t" r="r" b="b"/>
            <a:pathLst>
              <a:path w="337820" h="483869">
                <a:moveTo>
                  <a:pt x="0" y="0"/>
                </a:moveTo>
                <a:lnTo>
                  <a:pt x="337756" y="48343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0" y="1085733"/>
            <a:ext cx="382905" cy="548005"/>
          </a:xfrm>
          <a:custGeom>
            <a:avLst/>
            <a:gdLst/>
            <a:ahLst/>
            <a:cxnLst/>
            <a:rect l="l" t="t" r="r" b="b"/>
            <a:pathLst>
              <a:path w="382905" h="548005">
                <a:moveTo>
                  <a:pt x="0" y="0"/>
                </a:moveTo>
                <a:lnTo>
                  <a:pt x="382651" y="54768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0" y="1021457"/>
            <a:ext cx="427990" cy="612140"/>
          </a:xfrm>
          <a:custGeom>
            <a:avLst/>
            <a:gdLst/>
            <a:ahLst/>
            <a:cxnLst/>
            <a:rect l="l" t="t" r="r" b="b"/>
            <a:pathLst>
              <a:path w="427990" h="612139">
                <a:moveTo>
                  <a:pt x="0" y="0"/>
                </a:moveTo>
                <a:lnTo>
                  <a:pt x="427558" y="61196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0" y="957199"/>
            <a:ext cx="473075" cy="676275"/>
          </a:xfrm>
          <a:custGeom>
            <a:avLst/>
            <a:gdLst/>
            <a:ahLst/>
            <a:cxnLst/>
            <a:rect l="l" t="t" r="r" b="b"/>
            <a:pathLst>
              <a:path w="473075" h="676275">
                <a:moveTo>
                  <a:pt x="0" y="0"/>
                </a:moveTo>
                <a:lnTo>
                  <a:pt x="472453" y="676223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0" y="892939"/>
            <a:ext cx="517525" cy="741045"/>
          </a:xfrm>
          <a:custGeom>
            <a:avLst/>
            <a:gdLst/>
            <a:ahLst/>
            <a:cxnLst/>
            <a:rect l="l" t="t" r="r" b="b"/>
            <a:pathLst>
              <a:path w="517525" h="741044">
                <a:moveTo>
                  <a:pt x="0" y="0"/>
                </a:moveTo>
                <a:lnTo>
                  <a:pt x="517352" y="740483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0" y="828666"/>
            <a:ext cx="562610" cy="805180"/>
          </a:xfrm>
          <a:custGeom>
            <a:avLst/>
            <a:gdLst/>
            <a:ahLst/>
            <a:cxnLst/>
            <a:rect l="l" t="t" r="r" b="b"/>
            <a:pathLst>
              <a:path w="562610" h="805180">
                <a:moveTo>
                  <a:pt x="0" y="0"/>
                </a:moveTo>
                <a:lnTo>
                  <a:pt x="562254" y="804756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0" y="764408"/>
            <a:ext cx="607695" cy="869315"/>
          </a:xfrm>
          <a:custGeom>
            <a:avLst/>
            <a:gdLst/>
            <a:ahLst/>
            <a:cxnLst/>
            <a:rect l="l" t="t" r="r" b="b"/>
            <a:pathLst>
              <a:path w="607695" h="869314">
                <a:moveTo>
                  <a:pt x="0" y="0"/>
                </a:moveTo>
                <a:lnTo>
                  <a:pt x="607149" y="86901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3260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68154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113050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157956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02850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47757" y="733425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92652" y="733425"/>
            <a:ext cx="603250" cy="862965"/>
          </a:xfrm>
          <a:custGeom>
            <a:avLst/>
            <a:gdLst/>
            <a:ahLst/>
            <a:cxnLst/>
            <a:rect l="l" t="t" r="r" b="b"/>
            <a:pathLst>
              <a:path w="603250" h="862964">
                <a:moveTo>
                  <a:pt x="0" y="0"/>
                </a:moveTo>
                <a:lnTo>
                  <a:pt x="602710" y="86266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37548" y="733425"/>
            <a:ext cx="558165" cy="798830"/>
          </a:xfrm>
          <a:custGeom>
            <a:avLst/>
            <a:gdLst/>
            <a:ahLst/>
            <a:cxnLst/>
            <a:rect l="l" t="t" r="r" b="b"/>
            <a:pathLst>
              <a:path w="558165" h="798830">
                <a:moveTo>
                  <a:pt x="0" y="0"/>
                </a:moveTo>
                <a:lnTo>
                  <a:pt x="557814" y="7983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82454" y="733425"/>
            <a:ext cx="513080" cy="734695"/>
          </a:xfrm>
          <a:custGeom>
            <a:avLst/>
            <a:gdLst/>
            <a:ahLst/>
            <a:cxnLst/>
            <a:rect l="l" t="t" r="r" b="b"/>
            <a:pathLst>
              <a:path w="513080" h="734694">
                <a:moveTo>
                  <a:pt x="0" y="0"/>
                </a:moveTo>
                <a:lnTo>
                  <a:pt x="512908" y="73412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27349" y="733425"/>
            <a:ext cx="468630" cy="669925"/>
          </a:xfrm>
          <a:custGeom>
            <a:avLst/>
            <a:gdLst/>
            <a:ahLst/>
            <a:cxnLst/>
            <a:rect l="l" t="t" r="r" b="b"/>
            <a:pathLst>
              <a:path w="468630" h="669925">
                <a:moveTo>
                  <a:pt x="0" y="0"/>
                </a:moveTo>
                <a:lnTo>
                  <a:pt x="468012" y="66986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72255" y="733425"/>
            <a:ext cx="423545" cy="605790"/>
          </a:xfrm>
          <a:custGeom>
            <a:avLst/>
            <a:gdLst/>
            <a:ahLst/>
            <a:cxnLst/>
            <a:rect l="l" t="t" r="r" b="b"/>
            <a:pathLst>
              <a:path w="423544" h="605789">
                <a:moveTo>
                  <a:pt x="0" y="0"/>
                </a:moveTo>
                <a:lnTo>
                  <a:pt x="423106" y="605594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17150" y="733425"/>
            <a:ext cx="378460" cy="541655"/>
          </a:xfrm>
          <a:custGeom>
            <a:avLst/>
            <a:gdLst/>
            <a:ahLst/>
            <a:cxnLst/>
            <a:rect l="l" t="t" r="r" b="b"/>
            <a:pathLst>
              <a:path w="378459" h="541655">
                <a:moveTo>
                  <a:pt x="0" y="0"/>
                </a:moveTo>
                <a:lnTo>
                  <a:pt x="378212" y="541336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62046" y="733425"/>
            <a:ext cx="333375" cy="477520"/>
          </a:xfrm>
          <a:custGeom>
            <a:avLst/>
            <a:gdLst/>
            <a:ahLst/>
            <a:cxnLst/>
            <a:rect l="l" t="t" r="r" b="b"/>
            <a:pathLst>
              <a:path w="333375" h="477519">
                <a:moveTo>
                  <a:pt x="0" y="0"/>
                </a:moveTo>
                <a:lnTo>
                  <a:pt x="333316" y="47707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06952" y="733425"/>
            <a:ext cx="288925" cy="413384"/>
          </a:xfrm>
          <a:custGeom>
            <a:avLst/>
            <a:gdLst/>
            <a:ahLst/>
            <a:cxnLst/>
            <a:rect l="l" t="t" r="r" b="b"/>
            <a:pathLst>
              <a:path w="288925" h="413385">
                <a:moveTo>
                  <a:pt x="0" y="0"/>
                </a:moveTo>
                <a:lnTo>
                  <a:pt x="288410" y="412803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51847" y="733425"/>
            <a:ext cx="243840" cy="348615"/>
          </a:xfrm>
          <a:custGeom>
            <a:avLst/>
            <a:gdLst/>
            <a:ahLst/>
            <a:cxnLst/>
            <a:rect l="l" t="t" r="r" b="b"/>
            <a:pathLst>
              <a:path w="243840" h="348614">
                <a:moveTo>
                  <a:pt x="0" y="0"/>
                </a:moveTo>
                <a:lnTo>
                  <a:pt x="243514" y="348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96753" y="733425"/>
            <a:ext cx="198755" cy="284480"/>
          </a:xfrm>
          <a:custGeom>
            <a:avLst/>
            <a:gdLst/>
            <a:ahLst/>
            <a:cxnLst/>
            <a:rect l="l" t="t" r="r" b="b"/>
            <a:pathLst>
              <a:path w="198755" h="284480">
                <a:moveTo>
                  <a:pt x="0" y="0"/>
                </a:moveTo>
                <a:lnTo>
                  <a:pt x="198609" y="284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741648" y="733425"/>
            <a:ext cx="154305" cy="220345"/>
          </a:xfrm>
          <a:custGeom>
            <a:avLst/>
            <a:gdLst/>
            <a:ahLst/>
            <a:cxnLst/>
            <a:rect l="l" t="t" r="r" b="b"/>
            <a:pathLst>
              <a:path w="154305" h="220344">
                <a:moveTo>
                  <a:pt x="0" y="0"/>
                </a:moveTo>
                <a:lnTo>
                  <a:pt x="153714" y="22001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786543" y="733425"/>
            <a:ext cx="109220" cy="156210"/>
          </a:xfrm>
          <a:custGeom>
            <a:avLst/>
            <a:gdLst/>
            <a:ahLst/>
            <a:cxnLst/>
            <a:rect l="l" t="t" r="r" b="b"/>
            <a:pathLst>
              <a:path w="109219" h="156209">
                <a:moveTo>
                  <a:pt x="0" y="0"/>
                </a:moveTo>
                <a:lnTo>
                  <a:pt x="108818" y="15575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831449" y="733425"/>
            <a:ext cx="64135" cy="92075"/>
          </a:xfrm>
          <a:custGeom>
            <a:avLst/>
            <a:gdLst/>
            <a:ahLst/>
            <a:cxnLst/>
            <a:rect l="l" t="t" r="r" b="b"/>
            <a:pathLst>
              <a:path w="64134" h="92075">
                <a:moveTo>
                  <a:pt x="0" y="0"/>
                </a:moveTo>
                <a:lnTo>
                  <a:pt x="63912" y="9147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876345" y="733425"/>
            <a:ext cx="19050" cy="27305"/>
          </a:xfrm>
          <a:custGeom>
            <a:avLst/>
            <a:gdLst/>
            <a:ahLst/>
            <a:cxnLst/>
            <a:rect l="l" t="t" r="r" b="b"/>
            <a:pathLst>
              <a:path w="19050" h="27305">
                <a:moveTo>
                  <a:pt x="0" y="0"/>
                </a:moveTo>
                <a:lnTo>
                  <a:pt x="19017" y="2721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 txBox="1"/>
          <p:nvPr/>
        </p:nvSpPr>
        <p:spPr>
          <a:xfrm>
            <a:off x="3060701" y="1800225"/>
            <a:ext cx="7128402" cy="4051878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765"/>
              </a:spcBef>
              <a:tabLst>
                <a:tab pos="926465" algn="l"/>
              </a:tabLst>
            </a:pPr>
            <a:r>
              <a:rPr sz="32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1장	</a:t>
            </a:r>
            <a:r>
              <a:rPr lang="ko-KR" altLang="en-US" sz="32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어르신 인권</a:t>
            </a:r>
            <a:r>
              <a:rPr lang="en-US" altLang="ko-KR" sz="3200" b="1" spc="-300" dirty="0">
                <a:solidFill>
                  <a:srgbClr val="231F20"/>
                </a:solidFill>
                <a:latin typeface="Dotum"/>
                <a:cs typeface="Malgun Gothic"/>
              </a:rPr>
              <a:t>?</a:t>
            </a:r>
            <a:endParaRPr sz="3200" dirty="0">
              <a:latin typeface="Dotum"/>
              <a:cs typeface="Dotum"/>
            </a:endParaRPr>
          </a:p>
          <a:p>
            <a:pPr marL="12700">
              <a:lnSpc>
                <a:spcPct val="150000"/>
              </a:lnSpc>
              <a:spcBef>
                <a:spcPts val="670"/>
              </a:spcBef>
              <a:tabLst>
                <a:tab pos="926465" algn="l"/>
              </a:tabLst>
            </a:pPr>
            <a:r>
              <a:rPr sz="32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2장	</a:t>
            </a:r>
            <a:r>
              <a:rPr lang="ko-KR" altLang="en-US" sz="32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생활시설 어르신의 기본적 권리</a:t>
            </a:r>
            <a:endParaRPr lang="en-US" altLang="ko-KR" sz="3200" b="1" spc="-140" dirty="0">
              <a:solidFill>
                <a:srgbClr val="231F20"/>
              </a:solidFill>
              <a:latin typeface="Malgun Gothic"/>
              <a:cs typeface="Malgun Gothic"/>
            </a:endParaRPr>
          </a:p>
          <a:p>
            <a:pPr marL="12700">
              <a:lnSpc>
                <a:spcPct val="150000"/>
              </a:lnSpc>
              <a:spcBef>
                <a:spcPts val="670"/>
              </a:spcBef>
              <a:tabLst>
                <a:tab pos="926465" algn="l"/>
              </a:tabLst>
            </a:pPr>
            <a:r>
              <a:rPr lang="en-US" altLang="ko-KR" sz="32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3</a:t>
            </a:r>
            <a:r>
              <a:rPr lang="ko-KR" altLang="en-US" sz="32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장	인권보장 및 학대예방을 위한 활동</a:t>
            </a:r>
            <a:endParaRPr lang="ko-KR" altLang="en-US" sz="3200" dirty="0">
              <a:latin typeface="Dotum"/>
              <a:cs typeface="Dotum"/>
            </a:endParaRPr>
          </a:p>
          <a:p>
            <a:pPr marL="12700">
              <a:lnSpc>
                <a:spcPct val="150000"/>
              </a:lnSpc>
              <a:spcBef>
                <a:spcPts val="665"/>
              </a:spcBef>
              <a:tabLst>
                <a:tab pos="926465" algn="l"/>
              </a:tabLst>
            </a:pPr>
            <a:r>
              <a:rPr lang="en-US" sz="32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4</a:t>
            </a:r>
            <a:r>
              <a:rPr sz="32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장	</a:t>
            </a:r>
            <a:r>
              <a:rPr lang="ko-KR" altLang="en-US" sz="32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노인학대의 유형</a:t>
            </a:r>
            <a:endParaRPr sz="3200" dirty="0">
              <a:latin typeface="Dotum"/>
              <a:cs typeface="Dotum"/>
            </a:endParaRPr>
          </a:p>
          <a:p>
            <a:pPr marL="12700">
              <a:lnSpc>
                <a:spcPct val="150000"/>
              </a:lnSpc>
              <a:spcBef>
                <a:spcPts val="670"/>
              </a:spcBef>
              <a:tabLst>
                <a:tab pos="926465" algn="l"/>
              </a:tabLst>
            </a:pPr>
            <a:r>
              <a:rPr lang="en-US" sz="32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5</a:t>
            </a:r>
            <a:r>
              <a:rPr sz="32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장	</a:t>
            </a:r>
            <a:r>
              <a:rPr lang="ko-KR" altLang="en-US" sz="32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노인학대  신고 방법</a:t>
            </a:r>
            <a:endParaRPr sz="3200" dirty="0">
              <a:latin typeface="Dotum"/>
              <a:cs typeface="Dotum"/>
            </a:endParaRPr>
          </a:p>
        </p:txBody>
      </p:sp>
      <p:sp>
        <p:nvSpPr>
          <p:cNvPr id="243" name="object 243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51603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18338" y="1216168"/>
            <a:ext cx="3241598" cy="594393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95"/>
              </a:spcBef>
            </a:pPr>
            <a:r>
              <a:rPr lang="ko-KR" altLang="en-US" sz="32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어르신 인권</a:t>
            </a:r>
            <a:endParaRPr sz="3200" dirty="0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9900" y="2492087"/>
            <a:ext cx="9762600" cy="35753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015" indent="-234315">
              <a:lnSpc>
                <a:spcPct val="100000"/>
              </a:lnSpc>
              <a:spcBef>
                <a:spcPts val="100"/>
              </a:spcBef>
              <a:buSzPct val="95000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b="1" dirty="0">
                <a:ln w="0"/>
                <a:latin typeface="Dotum"/>
                <a:cs typeface="Dotum"/>
              </a:rPr>
              <a:t> 노후를 </a:t>
            </a:r>
            <a:r>
              <a:rPr lang="ko-KR" altLang="en-US" sz="2800" b="1" dirty="0">
                <a:ln w="0"/>
                <a:solidFill>
                  <a:srgbClr val="FF0000"/>
                </a:solidFill>
                <a:latin typeface="Dotum"/>
                <a:cs typeface="Dotum"/>
              </a:rPr>
              <a:t>인간 답게 생활</a:t>
            </a:r>
            <a:r>
              <a:rPr lang="ko-KR" altLang="en-US" sz="2800" b="1" dirty="0">
                <a:ln w="0"/>
                <a:latin typeface="Dotum"/>
                <a:cs typeface="Dotum"/>
              </a:rPr>
              <a:t>할 수 있는 권리</a:t>
            </a:r>
            <a:endParaRPr lang="en-US" altLang="ko-KR" sz="2800" b="1" dirty="0">
              <a:ln w="0"/>
              <a:latin typeface="Dotum"/>
              <a:cs typeface="Dotum"/>
            </a:endParaRPr>
          </a:p>
          <a:p>
            <a:pPr marL="247015" indent="-234315">
              <a:lnSpc>
                <a:spcPct val="100000"/>
              </a:lnSpc>
              <a:spcBef>
                <a:spcPts val="100"/>
              </a:spcBef>
              <a:buSzPct val="95000"/>
              <a:buFont typeface="Calibri"/>
              <a:buChar char="•"/>
              <a:tabLst>
                <a:tab pos="247015" algn="l"/>
              </a:tabLst>
            </a:pPr>
            <a:endParaRPr sz="2800" b="1" dirty="0">
              <a:ln w="0"/>
              <a:latin typeface="Dotum"/>
              <a:cs typeface="Dotum"/>
            </a:endParaRPr>
          </a:p>
          <a:p>
            <a:pPr marL="247015" indent="-234315">
              <a:lnSpc>
                <a:spcPct val="100000"/>
              </a:lnSpc>
              <a:buSzPct val="95000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b="1" dirty="0">
                <a:ln w="0"/>
                <a:latin typeface="Dotum"/>
                <a:cs typeface="Dotum"/>
              </a:rPr>
              <a:t> </a:t>
            </a:r>
            <a:r>
              <a:rPr lang="ko-KR" altLang="en-US" sz="2800" b="1" dirty="0">
                <a:ln w="0"/>
                <a:solidFill>
                  <a:srgbClr val="FF0000"/>
                </a:solidFill>
                <a:latin typeface="Dotum"/>
                <a:cs typeface="Dotum"/>
              </a:rPr>
              <a:t>인간의 존엄성</a:t>
            </a:r>
            <a:r>
              <a:rPr lang="ko-KR" altLang="en-US" sz="2800" b="1" dirty="0">
                <a:ln w="0"/>
                <a:latin typeface="Dotum"/>
                <a:cs typeface="Dotum"/>
              </a:rPr>
              <a:t>을</a:t>
            </a:r>
            <a:r>
              <a:rPr lang="ko-KR" altLang="en-US" sz="2800" b="1" dirty="0">
                <a:ln w="0"/>
                <a:solidFill>
                  <a:srgbClr val="FF0000"/>
                </a:solidFill>
                <a:latin typeface="Dotum"/>
                <a:cs typeface="Dotum"/>
              </a:rPr>
              <a:t> 차별 받지  </a:t>
            </a:r>
            <a:r>
              <a:rPr lang="ko-KR" altLang="en-US" sz="2800" b="1" dirty="0">
                <a:ln w="0"/>
                <a:latin typeface="Dotum"/>
                <a:cs typeface="Dotum"/>
              </a:rPr>
              <a:t>않을</a:t>
            </a:r>
            <a:r>
              <a:rPr lang="ko-KR" altLang="en-US" sz="2800" b="1" dirty="0">
                <a:ln w="0"/>
                <a:solidFill>
                  <a:srgbClr val="FF0000"/>
                </a:solidFill>
                <a:latin typeface="Dotum"/>
                <a:cs typeface="Dotum"/>
              </a:rPr>
              <a:t> 권리</a:t>
            </a:r>
            <a:endParaRPr lang="en-US" altLang="ko-KR" sz="2800" b="1" dirty="0">
              <a:ln w="0"/>
              <a:solidFill>
                <a:srgbClr val="FF0000"/>
              </a:solidFill>
              <a:latin typeface="Dotum"/>
              <a:cs typeface="Dotum"/>
            </a:endParaRPr>
          </a:p>
          <a:p>
            <a:pPr marL="247015" indent="-234315">
              <a:lnSpc>
                <a:spcPct val="100000"/>
              </a:lnSpc>
              <a:buSzPct val="95000"/>
              <a:buFont typeface="Calibri"/>
              <a:buChar char="•"/>
              <a:tabLst>
                <a:tab pos="247015" algn="l"/>
              </a:tabLst>
            </a:pPr>
            <a:endParaRPr sz="2800" b="1" dirty="0">
              <a:ln w="0"/>
              <a:latin typeface="Dotum"/>
              <a:cs typeface="Dotum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b="1" dirty="0">
                <a:ln w="0"/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lang="ko-KR" altLang="en-US" sz="2800" b="1" dirty="0">
                <a:ln w="0"/>
                <a:latin typeface="Malgun Gothic"/>
                <a:cs typeface="Malgun Gothic"/>
              </a:rPr>
              <a:t>존엄한 존재로 </a:t>
            </a:r>
            <a:r>
              <a:rPr lang="ko-KR" altLang="en-US" sz="2800" b="1" dirty="0">
                <a:ln w="0"/>
                <a:solidFill>
                  <a:srgbClr val="FF0000"/>
                </a:solidFill>
                <a:latin typeface="Malgun Gothic"/>
                <a:cs typeface="Malgun Gothic"/>
              </a:rPr>
              <a:t>존중 받고</a:t>
            </a:r>
            <a:r>
              <a:rPr lang="en-US" altLang="ko-KR" sz="2800" b="1" dirty="0">
                <a:ln w="0"/>
                <a:latin typeface="Malgun Gothic"/>
                <a:cs typeface="Malgun Gothic"/>
              </a:rPr>
              <a:t>, </a:t>
            </a:r>
            <a:r>
              <a:rPr lang="ko-KR" altLang="en-US" sz="2800" b="1" spc="-150" dirty="0">
                <a:ln w="0"/>
                <a:solidFill>
                  <a:srgbClr val="FF0000"/>
                </a:solidFill>
                <a:latin typeface="Malgun Gothic"/>
                <a:cs typeface="Malgun Gothic"/>
              </a:rPr>
              <a:t>인간다운 노후생활</a:t>
            </a:r>
            <a:r>
              <a:rPr lang="ko-KR" altLang="en-US" sz="2800" b="1" spc="-150" dirty="0">
                <a:ln w="0"/>
                <a:latin typeface="Malgun Gothic"/>
                <a:cs typeface="Malgun Gothic"/>
              </a:rPr>
              <a:t>을 </a:t>
            </a:r>
            <a:r>
              <a:rPr lang="ko-KR" altLang="en-US" sz="2800" b="1" spc="-150" dirty="0">
                <a:ln w="0"/>
                <a:solidFill>
                  <a:srgbClr val="FF0000"/>
                </a:solidFill>
                <a:latin typeface="Malgun Gothic"/>
                <a:cs typeface="Malgun Gothic"/>
              </a:rPr>
              <a:t>영위</a:t>
            </a:r>
            <a:r>
              <a:rPr lang="ko-KR" altLang="en-US" sz="2800" b="1" spc="-150" dirty="0">
                <a:ln w="0"/>
                <a:latin typeface="Malgun Gothic"/>
                <a:cs typeface="Malgun Gothic"/>
              </a:rPr>
              <a:t>하는데</a:t>
            </a:r>
            <a:endParaRPr lang="en-US" altLang="ko-KR" sz="2800" b="1" spc="-150" dirty="0">
              <a:ln w="0"/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r>
              <a:rPr lang="en-US" altLang="ko-KR" sz="2800" b="1" spc="-150" dirty="0">
                <a:ln w="0"/>
                <a:latin typeface="Malgun Gothic"/>
                <a:cs typeface="Malgun Gothic"/>
              </a:rPr>
              <a:t>  </a:t>
            </a:r>
          </a:p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r>
              <a:rPr lang="en-US" altLang="ko-KR" sz="2800" b="1" spc="-150" dirty="0">
                <a:ln w="0"/>
                <a:latin typeface="Malgun Gothic"/>
                <a:cs typeface="Malgun Gothic"/>
              </a:rPr>
              <a:t>  </a:t>
            </a:r>
            <a:r>
              <a:rPr lang="ko-KR" altLang="en-US" sz="2800" b="1" spc="-150" dirty="0">
                <a:ln w="0"/>
                <a:latin typeface="Malgun Gothic"/>
                <a:cs typeface="Malgun Gothic"/>
              </a:rPr>
              <a:t> 필요한 모든 권리</a:t>
            </a:r>
            <a:endParaRPr lang="en-US" altLang="ko-KR" sz="2800" b="1" spc="-150" dirty="0">
              <a:ln w="0"/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endParaRPr lang="en-US" altLang="ko-KR" sz="2800" b="1" dirty="0">
              <a:ln w="0"/>
              <a:latin typeface="Malgun Gothic"/>
              <a:cs typeface="Malgun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888415" y="11"/>
            <a:ext cx="3264003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0003" y="11"/>
            <a:ext cx="3231567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altLang="ko-KR" spc="125" dirty="0"/>
              <a:t>1</a:t>
            </a:r>
            <a:endParaRPr spc="125" dirty="0"/>
          </a:p>
        </p:txBody>
      </p:sp>
      <p:grpSp>
        <p:nvGrpSpPr>
          <p:cNvPr id="229" name="그룹 228">
            <a:extLst>
              <a:ext uri="{FF2B5EF4-FFF2-40B4-BE49-F238E27FC236}">
                <a16:creationId xmlns:a16="http://schemas.microsoft.com/office/drawing/2014/main" id="{F49FB6F3-74F8-4096-8CB7-08445FC1BCD9}"/>
              </a:ext>
            </a:extLst>
          </p:cNvPr>
          <p:cNvGrpSpPr/>
          <p:nvPr/>
        </p:nvGrpSpPr>
        <p:grpSpPr>
          <a:xfrm>
            <a:off x="7708900" y="311366"/>
            <a:ext cx="2663554" cy="297219"/>
            <a:chOff x="7937500" y="311366"/>
            <a:chExt cx="2663554" cy="297219"/>
          </a:xfrm>
        </p:grpSpPr>
        <p:grpSp>
          <p:nvGrpSpPr>
            <p:cNvPr id="230" name="그룹 229">
              <a:extLst>
                <a:ext uri="{FF2B5EF4-FFF2-40B4-BE49-F238E27FC236}">
                  <a16:creationId xmlns:a16="http://schemas.microsoft.com/office/drawing/2014/main" id="{2B3AB983-0459-4FDC-AE2C-B1F82EC33EFD}"/>
                </a:ext>
              </a:extLst>
            </p:cNvPr>
            <p:cNvGrpSpPr/>
            <p:nvPr/>
          </p:nvGrpSpPr>
          <p:grpSpPr>
            <a:xfrm>
              <a:off x="7937500" y="311366"/>
              <a:ext cx="1001406" cy="297219"/>
              <a:chOff x="8126082" y="360006"/>
              <a:chExt cx="812824" cy="242493"/>
            </a:xfrm>
          </p:grpSpPr>
          <p:sp>
            <p:nvSpPr>
              <p:cNvPr id="232" name="object 223">
                <a:extLst>
                  <a:ext uri="{FF2B5EF4-FFF2-40B4-BE49-F238E27FC236}">
                    <a16:creationId xmlns:a16="http://schemas.microsoft.com/office/drawing/2014/main" id="{C93ADD32-029C-4A71-A586-41B53B8EE669}"/>
                  </a:ext>
                </a:extLst>
              </p:cNvPr>
              <p:cNvSpPr/>
              <p:nvPr/>
            </p:nvSpPr>
            <p:spPr>
              <a:xfrm>
                <a:off x="8437295" y="435254"/>
                <a:ext cx="501611" cy="100088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3" name="object 224">
                <a:extLst>
                  <a:ext uri="{FF2B5EF4-FFF2-40B4-BE49-F238E27FC236}">
                    <a16:creationId xmlns:a16="http://schemas.microsoft.com/office/drawing/2014/main" id="{35DADFFB-DF06-427F-85A5-601D7FC7B087}"/>
                  </a:ext>
                </a:extLst>
              </p:cNvPr>
              <p:cNvSpPr/>
              <p:nvPr/>
            </p:nvSpPr>
            <p:spPr>
              <a:xfrm>
                <a:off x="8126082" y="360006"/>
                <a:ext cx="249923" cy="24249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231" name="그림 230">
              <a:extLst>
                <a:ext uri="{FF2B5EF4-FFF2-40B4-BE49-F238E27FC236}">
                  <a16:creationId xmlns:a16="http://schemas.microsoft.com/office/drawing/2014/main" id="{642B31A7-AD79-4401-A198-89AE90555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4438" y="349274"/>
              <a:ext cx="1616616" cy="2424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4316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/>
          <p:nvPr/>
        </p:nvSpPr>
        <p:spPr>
          <a:xfrm>
            <a:off x="6619017" y="11"/>
            <a:ext cx="3533402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pc="125" dirty="0"/>
              <a:t>2</a:t>
            </a:r>
            <a:endParaRPr spc="125" dirty="0"/>
          </a:p>
        </p:txBody>
      </p:sp>
      <p:sp>
        <p:nvSpPr>
          <p:cNvPr id="269" name="object 269"/>
          <p:cNvSpPr txBox="1"/>
          <p:nvPr/>
        </p:nvSpPr>
        <p:spPr>
          <a:xfrm>
            <a:off x="1697855" y="1114425"/>
            <a:ext cx="7686663" cy="594393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722630">
              <a:lnSpc>
                <a:spcPct val="100000"/>
              </a:lnSpc>
              <a:spcBef>
                <a:spcPts val="795"/>
              </a:spcBef>
            </a:pPr>
            <a:r>
              <a:rPr lang="ko-KR" altLang="en-US" sz="3200" b="1" spc="-120" dirty="0">
                <a:solidFill>
                  <a:srgbClr val="007DC4"/>
                </a:solidFill>
                <a:latin typeface="Malgun Gothic"/>
                <a:cs typeface="Malgun Gothic"/>
              </a:rPr>
              <a:t>시설생활 어르신의 기본적 권리</a:t>
            </a:r>
            <a:endParaRPr sz="2400" dirty="0">
              <a:latin typeface="Dotum"/>
              <a:cs typeface="Dotum"/>
            </a:endParaRPr>
          </a:p>
        </p:txBody>
      </p:sp>
      <p:sp>
        <p:nvSpPr>
          <p:cNvPr id="268" name="object 3">
            <a:extLst>
              <a:ext uri="{FF2B5EF4-FFF2-40B4-BE49-F238E27FC236}">
                <a16:creationId xmlns:a16="http://schemas.microsoft.com/office/drawing/2014/main" id="{E2D426AB-5CA1-49C3-9701-117BB1657939}"/>
              </a:ext>
            </a:extLst>
          </p:cNvPr>
          <p:cNvSpPr txBox="1"/>
          <p:nvPr/>
        </p:nvSpPr>
        <p:spPr>
          <a:xfrm>
            <a:off x="82900" y="2029100"/>
            <a:ext cx="10556875" cy="6955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015" indent="-234315">
              <a:lnSpc>
                <a:spcPct val="100000"/>
              </a:lnSpc>
              <a:spcBef>
                <a:spcPts val="100"/>
              </a:spcBef>
              <a:buSzPct val="95000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otum"/>
                <a:cs typeface="Dotum"/>
              </a:rPr>
              <a:t>시설운영 및 관련 정보를 제공받고 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otum"/>
                <a:cs typeface="Dotum"/>
              </a:rPr>
              <a:t>입소를 선택할 수 있는 권리</a:t>
            </a:r>
            <a:endParaRPr lang="en-US" altLang="ko-KR" sz="28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otum"/>
              <a:cs typeface="Dotum"/>
            </a:endParaRPr>
          </a:p>
          <a:p>
            <a:pPr marL="247015" indent="-234315">
              <a:lnSpc>
                <a:spcPct val="100000"/>
              </a:lnSpc>
              <a:spcBef>
                <a:spcPts val="100"/>
              </a:spcBef>
              <a:buSzPct val="95000"/>
              <a:buFont typeface="Calibri"/>
              <a:buChar char="•"/>
              <a:tabLst>
                <a:tab pos="247015" algn="l"/>
              </a:tabLst>
            </a:pPr>
            <a:endParaRPr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otum"/>
              <a:cs typeface="Dotum"/>
            </a:endParaRPr>
          </a:p>
          <a:p>
            <a:pPr marL="247015" indent="-234315">
              <a:lnSpc>
                <a:spcPct val="100000"/>
              </a:lnSpc>
              <a:buSzPct val="95000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otum"/>
                <a:cs typeface="Dotum"/>
              </a:rPr>
              <a:t>개인적 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otum"/>
                <a:cs typeface="Dotum"/>
              </a:rPr>
              <a:t>욕구에 상응하는 서비스를 제공받고 선택할 수 있는 권리</a:t>
            </a:r>
            <a:endParaRPr lang="en-US" altLang="ko-KR" sz="28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otum"/>
              <a:cs typeface="Dotum"/>
            </a:endParaRPr>
          </a:p>
          <a:p>
            <a:pPr marL="247015" indent="-234315">
              <a:lnSpc>
                <a:spcPct val="100000"/>
              </a:lnSpc>
              <a:buSzPct val="95000"/>
              <a:buFont typeface="Calibri"/>
              <a:buChar char="•"/>
              <a:tabLst>
                <a:tab pos="247015" algn="l"/>
              </a:tabLst>
            </a:pPr>
            <a:endParaRPr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otum"/>
              <a:cs typeface="Dotum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안락한 가정과 같은 환경과 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안전한 주거환경에서 생활할 권리</a:t>
            </a:r>
            <a:endParaRPr lang="en-US" altLang="ko-KR" sz="28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개인적 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사생활과 비밀보장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에 대한 권리</a:t>
            </a: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존엄한 존재로 대우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받고 차별 및 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노인학대를 받지 않을 권리</a:t>
            </a:r>
            <a:endParaRPr lang="en-US" altLang="ko-KR" sz="28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endParaRPr lang="en-US" altLang="ko-KR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부당한 </a:t>
            </a:r>
            <a:r>
              <a:rPr lang="ko-KR" alt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신체구속을 받지 않을 권리</a:t>
            </a:r>
            <a:endParaRPr lang="en-US" altLang="ko-KR" sz="3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endParaRPr lang="en-US" altLang="ko-KR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</p:txBody>
      </p:sp>
      <p:grpSp>
        <p:nvGrpSpPr>
          <p:cNvPr id="270" name="그룹 269">
            <a:extLst>
              <a:ext uri="{FF2B5EF4-FFF2-40B4-BE49-F238E27FC236}">
                <a16:creationId xmlns:a16="http://schemas.microsoft.com/office/drawing/2014/main" id="{E1615AD9-61E0-49A3-9652-C76EB8022112}"/>
              </a:ext>
            </a:extLst>
          </p:cNvPr>
          <p:cNvGrpSpPr/>
          <p:nvPr/>
        </p:nvGrpSpPr>
        <p:grpSpPr>
          <a:xfrm>
            <a:off x="7937500" y="311366"/>
            <a:ext cx="2663554" cy="297219"/>
            <a:chOff x="7937500" y="311366"/>
            <a:chExt cx="2663554" cy="297219"/>
          </a:xfrm>
        </p:grpSpPr>
        <p:grpSp>
          <p:nvGrpSpPr>
            <p:cNvPr id="271" name="그룹 270">
              <a:extLst>
                <a:ext uri="{FF2B5EF4-FFF2-40B4-BE49-F238E27FC236}">
                  <a16:creationId xmlns:a16="http://schemas.microsoft.com/office/drawing/2014/main" id="{2668DD11-29F4-465F-BC3A-AC1D1F971C7A}"/>
                </a:ext>
              </a:extLst>
            </p:cNvPr>
            <p:cNvGrpSpPr/>
            <p:nvPr/>
          </p:nvGrpSpPr>
          <p:grpSpPr>
            <a:xfrm>
              <a:off x="7937500" y="311366"/>
              <a:ext cx="1001406" cy="297219"/>
              <a:chOff x="8126082" y="360006"/>
              <a:chExt cx="812824" cy="242493"/>
            </a:xfrm>
          </p:grpSpPr>
          <p:sp>
            <p:nvSpPr>
              <p:cNvPr id="273" name="object 223">
                <a:extLst>
                  <a:ext uri="{FF2B5EF4-FFF2-40B4-BE49-F238E27FC236}">
                    <a16:creationId xmlns:a16="http://schemas.microsoft.com/office/drawing/2014/main" id="{0B8DE65F-DFDE-4FBC-8013-D6F55FBAC714}"/>
                  </a:ext>
                </a:extLst>
              </p:cNvPr>
              <p:cNvSpPr/>
              <p:nvPr/>
            </p:nvSpPr>
            <p:spPr>
              <a:xfrm>
                <a:off x="8437295" y="435254"/>
                <a:ext cx="501611" cy="100088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4" name="object 224">
                <a:extLst>
                  <a:ext uri="{FF2B5EF4-FFF2-40B4-BE49-F238E27FC236}">
                    <a16:creationId xmlns:a16="http://schemas.microsoft.com/office/drawing/2014/main" id="{4DF43B50-CA28-4B8B-BF9F-B35A47B58883}"/>
                  </a:ext>
                </a:extLst>
              </p:cNvPr>
              <p:cNvSpPr/>
              <p:nvPr/>
            </p:nvSpPr>
            <p:spPr>
              <a:xfrm>
                <a:off x="8126082" y="360006"/>
                <a:ext cx="249923" cy="242493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272" name="그림 271">
              <a:extLst>
                <a:ext uri="{FF2B5EF4-FFF2-40B4-BE49-F238E27FC236}">
                  <a16:creationId xmlns:a16="http://schemas.microsoft.com/office/drawing/2014/main" id="{012E7638-97C2-4FC2-8D4E-67A9D59E4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4438" y="349274"/>
              <a:ext cx="1616616" cy="24249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/>
          <p:nvPr/>
        </p:nvSpPr>
        <p:spPr>
          <a:xfrm>
            <a:off x="6619017" y="11"/>
            <a:ext cx="3533402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pc="125" dirty="0"/>
              <a:t>2</a:t>
            </a:r>
            <a:endParaRPr spc="125" dirty="0"/>
          </a:p>
        </p:txBody>
      </p:sp>
      <p:sp>
        <p:nvSpPr>
          <p:cNvPr id="269" name="object 269"/>
          <p:cNvSpPr txBox="1"/>
          <p:nvPr/>
        </p:nvSpPr>
        <p:spPr>
          <a:xfrm>
            <a:off x="1697855" y="1216168"/>
            <a:ext cx="7686663" cy="594393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722630">
              <a:lnSpc>
                <a:spcPct val="100000"/>
              </a:lnSpc>
              <a:spcBef>
                <a:spcPts val="795"/>
              </a:spcBef>
            </a:pPr>
            <a:r>
              <a:rPr lang="ko-KR" altLang="en-US" sz="3200" b="1" spc="-120" dirty="0">
                <a:solidFill>
                  <a:srgbClr val="007DC4"/>
                </a:solidFill>
                <a:latin typeface="Malgun Gothic"/>
                <a:cs typeface="Malgun Gothic"/>
              </a:rPr>
              <a:t>시설생활 어르신의 기본적 권리</a:t>
            </a:r>
            <a:endParaRPr sz="2400" dirty="0">
              <a:latin typeface="Dotum"/>
              <a:cs typeface="Dotum"/>
            </a:endParaRPr>
          </a:p>
        </p:txBody>
      </p:sp>
      <p:sp>
        <p:nvSpPr>
          <p:cNvPr id="268" name="object 3">
            <a:extLst>
              <a:ext uri="{FF2B5EF4-FFF2-40B4-BE49-F238E27FC236}">
                <a16:creationId xmlns:a16="http://schemas.microsoft.com/office/drawing/2014/main" id="{E2D426AB-5CA1-49C3-9701-117BB1657939}"/>
              </a:ext>
            </a:extLst>
          </p:cNvPr>
          <p:cNvSpPr txBox="1"/>
          <p:nvPr/>
        </p:nvSpPr>
        <p:spPr>
          <a:xfrm>
            <a:off x="215900" y="1647825"/>
            <a:ext cx="10693400" cy="5465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건강한 생활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을 위한 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서비스를 제공받을 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권리</a:t>
            </a: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시설 </a:t>
            </a:r>
            <a:r>
              <a:rPr lang="ko-KR" altLang="en-US" sz="28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내외부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활동 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및 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사회적</a:t>
            </a:r>
            <a:r>
              <a:rPr lang="en-US" altLang="ko-KR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(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종교</a:t>
            </a:r>
            <a:r>
              <a:rPr lang="en-US" altLang="ko-KR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, 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정치 등</a:t>
            </a:r>
            <a:r>
              <a:rPr lang="en-US" altLang="ko-KR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)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관계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에 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참여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할 권리</a:t>
            </a: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이성교제</a:t>
            </a:r>
            <a:r>
              <a:rPr lang="en-US" altLang="ko-K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, 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성생활</a:t>
            </a:r>
            <a:r>
              <a:rPr lang="en-US" altLang="ko-K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, 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기호품 사용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에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관한 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자기 결정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의 권리</a:t>
            </a: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개인 소유의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재산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과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소유물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을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스스로 관리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할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권리</a:t>
            </a: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endParaRPr lang="en-US" altLang="ko-KR" sz="28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고충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의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표현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과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해결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을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요구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할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권리</a:t>
            </a:r>
            <a:endParaRPr lang="en-US" altLang="ko-KR" sz="28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endParaRPr lang="en-US" altLang="ko-KR" sz="28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시설 종사자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와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동료 노인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의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인권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을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보호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해야 할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권리 </a:t>
            </a:r>
            <a:endParaRPr sz="28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</p:txBody>
      </p:sp>
      <p:grpSp>
        <p:nvGrpSpPr>
          <p:cNvPr id="270" name="그룹 269">
            <a:extLst>
              <a:ext uri="{FF2B5EF4-FFF2-40B4-BE49-F238E27FC236}">
                <a16:creationId xmlns:a16="http://schemas.microsoft.com/office/drawing/2014/main" id="{E1615AD9-61E0-49A3-9652-C76EB8022112}"/>
              </a:ext>
            </a:extLst>
          </p:cNvPr>
          <p:cNvGrpSpPr/>
          <p:nvPr/>
        </p:nvGrpSpPr>
        <p:grpSpPr>
          <a:xfrm>
            <a:off x="7937500" y="311366"/>
            <a:ext cx="2663554" cy="297219"/>
            <a:chOff x="7937500" y="311366"/>
            <a:chExt cx="2663554" cy="297219"/>
          </a:xfrm>
        </p:grpSpPr>
        <p:grpSp>
          <p:nvGrpSpPr>
            <p:cNvPr id="271" name="그룹 270">
              <a:extLst>
                <a:ext uri="{FF2B5EF4-FFF2-40B4-BE49-F238E27FC236}">
                  <a16:creationId xmlns:a16="http://schemas.microsoft.com/office/drawing/2014/main" id="{2668DD11-29F4-465F-BC3A-AC1D1F971C7A}"/>
                </a:ext>
              </a:extLst>
            </p:cNvPr>
            <p:cNvGrpSpPr/>
            <p:nvPr/>
          </p:nvGrpSpPr>
          <p:grpSpPr>
            <a:xfrm>
              <a:off x="7937500" y="311366"/>
              <a:ext cx="1001406" cy="297219"/>
              <a:chOff x="8126082" y="360006"/>
              <a:chExt cx="812824" cy="242493"/>
            </a:xfrm>
          </p:grpSpPr>
          <p:sp>
            <p:nvSpPr>
              <p:cNvPr id="273" name="object 223">
                <a:extLst>
                  <a:ext uri="{FF2B5EF4-FFF2-40B4-BE49-F238E27FC236}">
                    <a16:creationId xmlns:a16="http://schemas.microsoft.com/office/drawing/2014/main" id="{0B8DE65F-DFDE-4FBC-8013-D6F55FBAC714}"/>
                  </a:ext>
                </a:extLst>
              </p:cNvPr>
              <p:cNvSpPr/>
              <p:nvPr/>
            </p:nvSpPr>
            <p:spPr>
              <a:xfrm>
                <a:off x="8437295" y="435254"/>
                <a:ext cx="501611" cy="100088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4" name="object 224">
                <a:extLst>
                  <a:ext uri="{FF2B5EF4-FFF2-40B4-BE49-F238E27FC236}">
                    <a16:creationId xmlns:a16="http://schemas.microsoft.com/office/drawing/2014/main" id="{4DF43B50-CA28-4B8B-BF9F-B35A47B58883}"/>
                  </a:ext>
                </a:extLst>
              </p:cNvPr>
              <p:cNvSpPr/>
              <p:nvPr/>
            </p:nvSpPr>
            <p:spPr>
              <a:xfrm>
                <a:off x="8126082" y="360006"/>
                <a:ext cx="249923" cy="24249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272" name="그림 271">
              <a:extLst>
                <a:ext uri="{FF2B5EF4-FFF2-40B4-BE49-F238E27FC236}">
                  <a16:creationId xmlns:a16="http://schemas.microsoft.com/office/drawing/2014/main" id="{012E7638-97C2-4FC2-8D4E-67A9D59E4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4438" y="349274"/>
              <a:ext cx="1616616" cy="2424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1355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/>
          <p:nvPr/>
        </p:nvSpPr>
        <p:spPr>
          <a:xfrm>
            <a:off x="6619017" y="11"/>
            <a:ext cx="3533402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pc="125" dirty="0"/>
              <a:t>3</a:t>
            </a:r>
            <a:endParaRPr spc="125" dirty="0"/>
          </a:p>
        </p:txBody>
      </p:sp>
      <p:sp>
        <p:nvSpPr>
          <p:cNvPr id="269" name="object 269"/>
          <p:cNvSpPr txBox="1"/>
          <p:nvPr/>
        </p:nvSpPr>
        <p:spPr>
          <a:xfrm>
            <a:off x="1697855" y="1358232"/>
            <a:ext cx="7686663" cy="594393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722630">
              <a:lnSpc>
                <a:spcPct val="100000"/>
              </a:lnSpc>
              <a:spcBef>
                <a:spcPts val="795"/>
              </a:spcBef>
            </a:pPr>
            <a:r>
              <a:rPr lang="ko-KR" altLang="en-US" sz="3200" b="1" spc="-120" dirty="0">
                <a:solidFill>
                  <a:srgbClr val="007DC4"/>
                </a:solidFill>
                <a:latin typeface="Malgun Gothic"/>
                <a:cs typeface="Dotum"/>
              </a:rPr>
              <a:t>본원에서 어르신 인권을 위해 하는 활동</a:t>
            </a:r>
            <a:endParaRPr sz="2400" dirty="0">
              <a:latin typeface="Dotum"/>
              <a:cs typeface="Dotum"/>
            </a:endParaRPr>
          </a:p>
        </p:txBody>
      </p:sp>
      <p:sp>
        <p:nvSpPr>
          <p:cNvPr id="268" name="object 3">
            <a:extLst>
              <a:ext uri="{FF2B5EF4-FFF2-40B4-BE49-F238E27FC236}">
                <a16:creationId xmlns:a16="http://schemas.microsoft.com/office/drawing/2014/main" id="{E2D426AB-5CA1-49C3-9701-117BB1657939}"/>
              </a:ext>
            </a:extLst>
          </p:cNvPr>
          <p:cNvSpPr txBox="1"/>
          <p:nvPr/>
        </p:nvSpPr>
        <p:spPr>
          <a:xfrm>
            <a:off x="694786" y="2215421"/>
            <a:ext cx="9833514" cy="40806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직원 및 </a:t>
            </a:r>
            <a:r>
              <a:rPr lang="ko-KR" altLang="en-US" sz="27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수급자</a:t>
            </a:r>
            <a:r>
              <a:rPr lang="ko-KR" altLang="en-US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대상 </a:t>
            </a:r>
            <a:r>
              <a:rPr lang="ko-KR" altLang="en-US" sz="27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분기별 노인인권 및 학대예방 교육</a:t>
            </a:r>
            <a:r>
              <a:rPr lang="ko-KR" altLang="en-US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실시</a:t>
            </a:r>
            <a:endParaRPr lang="en-US" altLang="ko-KR" sz="27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노인인권지침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보호자</a:t>
            </a:r>
            <a:r>
              <a:rPr lang="en-US" altLang="ko-K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(</a:t>
            </a:r>
            <a:r>
              <a:rPr lang="ko-KR" alt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수급자</a:t>
            </a:r>
            <a:r>
              <a:rPr lang="en-US" altLang="ko-K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)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에게 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제공</a:t>
            </a:r>
            <a:endParaRPr lang="en-US" altLang="ko-KR" sz="28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노인학대신고 기관 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또는 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노인보호전문기관 정보 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게시</a:t>
            </a: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반기별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</a:t>
            </a:r>
            <a:r>
              <a:rPr lang="en-US" altLang="ko-K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1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회 이상 운영위원회의를 통한 보호자</a:t>
            </a:r>
            <a:r>
              <a:rPr lang="en-US" altLang="ko-K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(</a:t>
            </a:r>
            <a:r>
              <a:rPr lang="ko-KR" alt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수급자</a:t>
            </a:r>
            <a:r>
              <a:rPr lang="en-US" altLang="ko-K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)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의</a:t>
            </a: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r>
              <a:rPr lang="en-US" altLang="ko-K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 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요구사항 및 불만사항 청취하여 조치 </a:t>
            </a:r>
            <a:endParaRPr sz="28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</p:txBody>
      </p:sp>
      <p:grpSp>
        <p:nvGrpSpPr>
          <p:cNvPr id="270" name="그룹 269">
            <a:extLst>
              <a:ext uri="{FF2B5EF4-FFF2-40B4-BE49-F238E27FC236}">
                <a16:creationId xmlns:a16="http://schemas.microsoft.com/office/drawing/2014/main" id="{E1615AD9-61E0-49A3-9652-C76EB8022112}"/>
              </a:ext>
            </a:extLst>
          </p:cNvPr>
          <p:cNvGrpSpPr/>
          <p:nvPr/>
        </p:nvGrpSpPr>
        <p:grpSpPr>
          <a:xfrm>
            <a:off x="7937500" y="311366"/>
            <a:ext cx="2663554" cy="297219"/>
            <a:chOff x="7937500" y="311366"/>
            <a:chExt cx="2663554" cy="297219"/>
          </a:xfrm>
        </p:grpSpPr>
        <p:grpSp>
          <p:nvGrpSpPr>
            <p:cNvPr id="271" name="그룹 270">
              <a:extLst>
                <a:ext uri="{FF2B5EF4-FFF2-40B4-BE49-F238E27FC236}">
                  <a16:creationId xmlns:a16="http://schemas.microsoft.com/office/drawing/2014/main" id="{2668DD11-29F4-465F-BC3A-AC1D1F971C7A}"/>
                </a:ext>
              </a:extLst>
            </p:cNvPr>
            <p:cNvGrpSpPr/>
            <p:nvPr/>
          </p:nvGrpSpPr>
          <p:grpSpPr>
            <a:xfrm>
              <a:off x="7937500" y="311366"/>
              <a:ext cx="1001406" cy="297219"/>
              <a:chOff x="8126082" y="360006"/>
              <a:chExt cx="812824" cy="242493"/>
            </a:xfrm>
          </p:grpSpPr>
          <p:sp>
            <p:nvSpPr>
              <p:cNvPr id="273" name="object 223">
                <a:extLst>
                  <a:ext uri="{FF2B5EF4-FFF2-40B4-BE49-F238E27FC236}">
                    <a16:creationId xmlns:a16="http://schemas.microsoft.com/office/drawing/2014/main" id="{0B8DE65F-DFDE-4FBC-8013-D6F55FBAC714}"/>
                  </a:ext>
                </a:extLst>
              </p:cNvPr>
              <p:cNvSpPr/>
              <p:nvPr/>
            </p:nvSpPr>
            <p:spPr>
              <a:xfrm>
                <a:off x="8437295" y="435254"/>
                <a:ext cx="501611" cy="100088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4" name="object 224">
                <a:extLst>
                  <a:ext uri="{FF2B5EF4-FFF2-40B4-BE49-F238E27FC236}">
                    <a16:creationId xmlns:a16="http://schemas.microsoft.com/office/drawing/2014/main" id="{4DF43B50-CA28-4B8B-BF9F-B35A47B58883}"/>
                  </a:ext>
                </a:extLst>
              </p:cNvPr>
              <p:cNvSpPr/>
              <p:nvPr/>
            </p:nvSpPr>
            <p:spPr>
              <a:xfrm>
                <a:off x="8126082" y="360006"/>
                <a:ext cx="249923" cy="24249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272" name="그림 271">
              <a:extLst>
                <a:ext uri="{FF2B5EF4-FFF2-40B4-BE49-F238E27FC236}">
                  <a16:creationId xmlns:a16="http://schemas.microsoft.com/office/drawing/2014/main" id="{012E7638-97C2-4FC2-8D4E-67A9D59E4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4438" y="349274"/>
              <a:ext cx="1616616" cy="2424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4863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/>
          <p:nvPr/>
        </p:nvSpPr>
        <p:spPr>
          <a:xfrm>
            <a:off x="6619017" y="11"/>
            <a:ext cx="3533402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pc="125" dirty="0"/>
              <a:t>4</a:t>
            </a:r>
            <a:endParaRPr spc="125" dirty="0"/>
          </a:p>
        </p:txBody>
      </p:sp>
      <p:sp>
        <p:nvSpPr>
          <p:cNvPr id="269" name="object 269"/>
          <p:cNvSpPr txBox="1"/>
          <p:nvPr/>
        </p:nvSpPr>
        <p:spPr>
          <a:xfrm>
            <a:off x="897997" y="1282032"/>
            <a:ext cx="8800821" cy="594393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722630" algn="ctr">
              <a:lnSpc>
                <a:spcPct val="100000"/>
              </a:lnSpc>
              <a:spcBef>
                <a:spcPts val="795"/>
              </a:spcBef>
            </a:pPr>
            <a:r>
              <a:rPr lang="ko-KR" altLang="en-US" sz="3200" b="1" spc="-120" dirty="0">
                <a:solidFill>
                  <a:srgbClr val="007DC4"/>
                </a:solidFill>
                <a:latin typeface="Malgun Gothic"/>
                <a:cs typeface="Dotum"/>
              </a:rPr>
              <a:t>본원 직원의 서비스 제공 기준</a:t>
            </a:r>
            <a:endParaRPr sz="2400" dirty="0">
              <a:latin typeface="Dotum"/>
              <a:cs typeface="Dotum"/>
            </a:endParaRPr>
          </a:p>
        </p:txBody>
      </p:sp>
      <p:sp>
        <p:nvSpPr>
          <p:cNvPr id="268" name="object 3">
            <a:extLst>
              <a:ext uri="{FF2B5EF4-FFF2-40B4-BE49-F238E27FC236}">
                <a16:creationId xmlns:a16="http://schemas.microsoft.com/office/drawing/2014/main" id="{E2D426AB-5CA1-49C3-9701-117BB1657939}"/>
              </a:ext>
            </a:extLst>
          </p:cNvPr>
          <p:cNvSpPr txBox="1"/>
          <p:nvPr/>
        </p:nvSpPr>
        <p:spPr>
          <a:xfrm>
            <a:off x="665845" y="1930861"/>
            <a:ext cx="9871075" cy="49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en-US" altLang="ko-KR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“ </a:t>
            </a:r>
            <a:r>
              <a:rPr lang="ko-KR" altLang="en-US" sz="27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어르신</a:t>
            </a:r>
            <a:r>
              <a:rPr lang="en-US" altLang="ko-KR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＂</a:t>
            </a:r>
            <a:r>
              <a:rPr lang="ko-KR" altLang="en-US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으로 호칭하고 </a:t>
            </a:r>
            <a:r>
              <a:rPr lang="ko-KR" altLang="en-US" sz="27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향상 존중하는 마음</a:t>
            </a:r>
            <a:r>
              <a:rPr lang="ko-KR" altLang="en-US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을 갖는다</a:t>
            </a:r>
            <a:r>
              <a:rPr lang="en-US" altLang="ko-KR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.</a:t>
            </a: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서비스 제공 전 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서비스 내용에 대하여 설명을 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한다</a:t>
            </a:r>
            <a:r>
              <a:rPr lang="en-US" altLang="ko-K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.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</a:t>
            </a:r>
            <a:endParaRPr lang="en-US" altLang="ko-KR" sz="28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어르신의 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요구</a:t>
            </a:r>
            <a:r>
              <a:rPr lang="en-US" altLang="ko-KR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및 불만사항을 반영하여 서비스를 제공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한다</a:t>
            </a:r>
            <a:r>
              <a:rPr lang="en-US" altLang="ko-K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.</a:t>
            </a: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endParaRPr lang="en-US" altLang="ko-KR" sz="28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en-US" altLang="ko-KR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서비스 과정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에서 어르신에 대한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학대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를 절대하지 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않는다</a:t>
            </a:r>
            <a:r>
              <a:rPr lang="en-US" altLang="ko-KR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r>
              <a:rPr lang="en-US" altLang="ko-K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  (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수치심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을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느끼거나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자존감이 상하게 하지 않는다</a:t>
            </a:r>
            <a:r>
              <a:rPr lang="en-US" altLang="ko-K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)</a:t>
            </a:r>
          </a:p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endParaRPr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</p:txBody>
      </p:sp>
      <p:grpSp>
        <p:nvGrpSpPr>
          <p:cNvPr id="270" name="그룹 269">
            <a:extLst>
              <a:ext uri="{FF2B5EF4-FFF2-40B4-BE49-F238E27FC236}">
                <a16:creationId xmlns:a16="http://schemas.microsoft.com/office/drawing/2014/main" id="{E1615AD9-61E0-49A3-9652-C76EB8022112}"/>
              </a:ext>
            </a:extLst>
          </p:cNvPr>
          <p:cNvGrpSpPr/>
          <p:nvPr/>
        </p:nvGrpSpPr>
        <p:grpSpPr>
          <a:xfrm>
            <a:off x="7937500" y="311366"/>
            <a:ext cx="2663554" cy="297219"/>
            <a:chOff x="7937500" y="311366"/>
            <a:chExt cx="2663554" cy="297219"/>
          </a:xfrm>
        </p:grpSpPr>
        <p:grpSp>
          <p:nvGrpSpPr>
            <p:cNvPr id="271" name="그룹 270">
              <a:extLst>
                <a:ext uri="{FF2B5EF4-FFF2-40B4-BE49-F238E27FC236}">
                  <a16:creationId xmlns:a16="http://schemas.microsoft.com/office/drawing/2014/main" id="{2668DD11-29F4-465F-BC3A-AC1D1F971C7A}"/>
                </a:ext>
              </a:extLst>
            </p:cNvPr>
            <p:cNvGrpSpPr/>
            <p:nvPr/>
          </p:nvGrpSpPr>
          <p:grpSpPr>
            <a:xfrm>
              <a:off x="7937500" y="311366"/>
              <a:ext cx="1001406" cy="297219"/>
              <a:chOff x="8126082" y="360006"/>
              <a:chExt cx="812824" cy="242493"/>
            </a:xfrm>
          </p:grpSpPr>
          <p:sp>
            <p:nvSpPr>
              <p:cNvPr id="273" name="object 223">
                <a:extLst>
                  <a:ext uri="{FF2B5EF4-FFF2-40B4-BE49-F238E27FC236}">
                    <a16:creationId xmlns:a16="http://schemas.microsoft.com/office/drawing/2014/main" id="{0B8DE65F-DFDE-4FBC-8013-D6F55FBAC714}"/>
                  </a:ext>
                </a:extLst>
              </p:cNvPr>
              <p:cNvSpPr/>
              <p:nvPr/>
            </p:nvSpPr>
            <p:spPr>
              <a:xfrm>
                <a:off x="8437295" y="435254"/>
                <a:ext cx="501611" cy="100088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4" name="object 224">
                <a:extLst>
                  <a:ext uri="{FF2B5EF4-FFF2-40B4-BE49-F238E27FC236}">
                    <a16:creationId xmlns:a16="http://schemas.microsoft.com/office/drawing/2014/main" id="{4DF43B50-CA28-4B8B-BF9F-B35A47B58883}"/>
                  </a:ext>
                </a:extLst>
              </p:cNvPr>
              <p:cNvSpPr/>
              <p:nvPr/>
            </p:nvSpPr>
            <p:spPr>
              <a:xfrm>
                <a:off x="8126082" y="360006"/>
                <a:ext cx="249923" cy="24249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272" name="그림 271">
              <a:extLst>
                <a:ext uri="{FF2B5EF4-FFF2-40B4-BE49-F238E27FC236}">
                  <a16:creationId xmlns:a16="http://schemas.microsoft.com/office/drawing/2014/main" id="{012E7638-97C2-4FC2-8D4E-67A9D59E4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4438" y="349274"/>
              <a:ext cx="1616616" cy="2424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7143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/>
          <p:nvPr/>
        </p:nvSpPr>
        <p:spPr>
          <a:xfrm>
            <a:off x="6619017" y="11"/>
            <a:ext cx="3533402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pc="125" dirty="0"/>
              <a:t>5</a:t>
            </a:r>
            <a:endParaRPr spc="125" dirty="0"/>
          </a:p>
        </p:txBody>
      </p:sp>
      <p:sp>
        <p:nvSpPr>
          <p:cNvPr id="269" name="object 269"/>
          <p:cNvSpPr txBox="1"/>
          <p:nvPr/>
        </p:nvSpPr>
        <p:spPr>
          <a:xfrm>
            <a:off x="1697855" y="1358232"/>
            <a:ext cx="7686663" cy="594393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722630">
              <a:lnSpc>
                <a:spcPct val="100000"/>
              </a:lnSpc>
              <a:spcBef>
                <a:spcPts val="795"/>
              </a:spcBef>
            </a:pPr>
            <a:r>
              <a:rPr lang="ko-KR" altLang="en-US" sz="3200" b="1" spc="-120" dirty="0">
                <a:solidFill>
                  <a:srgbClr val="007DC4"/>
                </a:solidFill>
                <a:latin typeface="Malgun Gothic"/>
                <a:cs typeface="Dotum"/>
              </a:rPr>
              <a:t>어르신이 인권을 위한 생활기준</a:t>
            </a:r>
            <a:endParaRPr sz="2400" dirty="0">
              <a:latin typeface="Dotum"/>
              <a:cs typeface="Dotum"/>
            </a:endParaRPr>
          </a:p>
        </p:txBody>
      </p:sp>
      <p:sp>
        <p:nvSpPr>
          <p:cNvPr id="268" name="object 3">
            <a:extLst>
              <a:ext uri="{FF2B5EF4-FFF2-40B4-BE49-F238E27FC236}">
                <a16:creationId xmlns:a16="http://schemas.microsoft.com/office/drawing/2014/main" id="{E2D426AB-5CA1-49C3-9701-117BB1657939}"/>
              </a:ext>
            </a:extLst>
          </p:cNvPr>
          <p:cNvSpPr txBox="1"/>
          <p:nvPr/>
        </p:nvSpPr>
        <p:spPr>
          <a:xfrm>
            <a:off x="241300" y="1724025"/>
            <a:ext cx="10250776" cy="50141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en-US" altLang="ko-KR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</a:t>
            </a:r>
            <a:r>
              <a:rPr lang="ko-KR" altLang="en-US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입소 </a:t>
            </a:r>
            <a:r>
              <a:rPr lang="ko-KR" alt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동료 어르신들 </a:t>
            </a:r>
            <a:r>
              <a:rPr lang="ko-KR" altLang="en-US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에 대한 </a:t>
            </a:r>
            <a:r>
              <a:rPr lang="ko-KR" altLang="en-US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학대 행위를 하지 않는다</a:t>
            </a:r>
            <a:r>
              <a:rPr lang="en-US" altLang="ko-KR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r>
              <a:rPr lang="en-US" altLang="ko-KR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   (</a:t>
            </a:r>
            <a:r>
              <a:rPr lang="ko-KR" altLang="en-US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신체적</a:t>
            </a:r>
            <a:r>
              <a:rPr lang="en-US" altLang="ko-KR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, </a:t>
            </a:r>
            <a:r>
              <a:rPr lang="ko-KR" altLang="en-US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정서적</a:t>
            </a:r>
            <a:r>
              <a:rPr lang="en-US" altLang="ko-KR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, </a:t>
            </a:r>
            <a:r>
              <a:rPr lang="ko-KR" altLang="en-US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성적</a:t>
            </a:r>
            <a:r>
              <a:rPr lang="en-US" altLang="ko-KR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, </a:t>
            </a:r>
            <a:r>
              <a:rPr lang="ko-KR" altLang="en-US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경제적</a:t>
            </a:r>
            <a:r>
              <a:rPr lang="en-US" altLang="ko-KR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, </a:t>
            </a:r>
            <a:r>
              <a:rPr lang="ko-KR" altLang="en-US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방임</a:t>
            </a:r>
            <a:r>
              <a:rPr lang="en-US" altLang="ko-KR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, </a:t>
            </a:r>
            <a:r>
              <a:rPr lang="ko-KR" altLang="en-US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유기</a:t>
            </a:r>
            <a:r>
              <a:rPr lang="en-US" altLang="ko-KR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)</a:t>
            </a:r>
          </a:p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r>
              <a:rPr lang="en-US" altLang="ko-KR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 </a:t>
            </a: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특정 </a:t>
            </a:r>
            <a:r>
              <a:rPr lang="ko-KR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어르신을 </a:t>
            </a:r>
            <a:r>
              <a:rPr lang="ko-KR" altLang="en-US" sz="36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따돌림하지</a:t>
            </a:r>
            <a:r>
              <a:rPr lang="ko-KR" altLang="en-US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않는다</a:t>
            </a:r>
            <a:r>
              <a:rPr lang="en-US" altLang="ko-KR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.</a:t>
            </a: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</a:t>
            </a:r>
            <a:r>
              <a:rPr lang="ko-KR" altLang="en-US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종사자</a:t>
            </a: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에 대하여 </a:t>
            </a:r>
            <a:r>
              <a:rPr lang="ko-KR" altLang="en-US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반말을 하지 않는다</a:t>
            </a:r>
            <a:r>
              <a:rPr lang="en-US" altLang="ko-KR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.</a:t>
            </a:r>
            <a:r>
              <a:rPr lang="ko-KR" alt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</a:t>
            </a: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endParaRPr lang="en-US" altLang="ko-K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 요구 및 </a:t>
            </a:r>
            <a:r>
              <a:rPr lang="ko-KR" altLang="en-US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불만사항</a:t>
            </a:r>
            <a:r>
              <a:rPr lang="ko-KR" alt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이 있으면 </a:t>
            </a:r>
            <a:r>
              <a:rPr lang="ko-KR" altLang="en-US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시설에 알린다</a:t>
            </a:r>
            <a:r>
              <a:rPr lang="en-US" altLang="ko-KR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/>
                <a:cs typeface="Malgun Gothic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endParaRPr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/>
              <a:cs typeface="Malgun Gothic"/>
            </a:endParaRPr>
          </a:p>
        </p:txBody>
      </p:sp>
      <p:grpSp>
        <p:nvGrpSpPr>
          <p:cNvPr id="270" name="그룹 269">
            <a:extLst>
              <a:ext uri="{FF2B5EF4-FFF2-40B4-BE49-F238E27FC236}">
                <a16:creationId xmlns:a16="http://schemas.microsoft.com/office/drawing/2014/main" id="{E1615AD9-61E0-49A3-9652-C76EB8022112}"/>
              </a:ext>
            </a:extLst>
          </p:cNvPr>
          <p:cNvGrpSpPr/>
          <p:nvPr/>
        </p:nvGrpSpPr>
        <p:grpSpPr>
          <a:xfrm>
            <a:off x="7937500" y="311366"/>
            <a:ext cx="2663554" cy="297219"/>
            <a:chOff x="7937500" y="311366"/>
            <a:chExt cx="2663554" cy="297219"/>
          </a:xfrm>
        </p:grpSpPr>
        <p:grpSp>
          <p:nvGrpSpPr>
            <p:cNvPr id="271" name="그룹 270">
              <a:extLst>
                <a:ext uri="{FF2B5EF4-FFF2-40B4-BE49-F238E27FC236}">
                  <a16:creationId xmlns:a16="http://schemas.microsoft.com/office/drawing/2014/main" id="{2668DD11-29F4-465F-BC3A-AC1D1F971C7A}"/>
                </a:ext>
              </a:extLst>
            </p:cNvPr>
            <p:cNvGrpSpPr/>
            <p:nvPr/>
          </p:nvGrpSpPr>
          <p:grpSpPr>
            <a:xfrm>
              <a:off x="7937500" y="311366"/>
              <a:ext cx="1001406" cy="297219"/>
              <a:chOff x="8126082" y="360006"/>
              <a:chExt cx="812824" cy="242493"/>
            </a:xfrm>
          </p:grpSpPr>
          <p:sp>
            <p:nvSpPr>
              <p:cNvPr id="273" name="object 223">
                <a:extLst>
                  <a:ext uri="{FF2B5EF4-FFF2-40B4-BE49-F238E27FC236}">
                    <a16:creationId xmlns:a16="http://schemas.microsoft.com/office/drawing/2014/main" id="{0B8DE65F-DFDE-4FBC-8013-D6F55FBAC714}"/>
                  </a:ext>
                </a:extLst>
              </p:cNvPr>
              <p:cNvSpPr/>
              <p:nvPr/>
            </p:nvSpPr>
            <p:spPr>
              <a:xfrm>
                <a:off x="8437295" y="435254"/>
                <a:ext cx="501611" cy="100088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4" name="object 224">
                <a:extLst>
                  <a:ext uri="{FF2B5EF4-FFF2-40B4-BE49-F238E27FC236}">
                    <a16:creationId xmlns:a16="http://schemas.microsoft.com/office/drawing/2014/main" id="{4DF43B50-CA28-4B8B-BF9F-B35A47B58883}"/>
                  </a:ext>
                </a:extLst>
              </p:cNvPr>
              <p:cNvSpPr/>
              <p:nvPr/>
            </p:nvSpPr>
            <p:spPr>
              <a:xfrm>
                <a:off x="8126082" y="360006"/>
                <a:ext cx="249923" cy="24249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272" name="그림 271">
              <a:extLst>
                <a:ext uri="{FF2B5EF4-FFF2-40B4-BE49-F238E27FC236}">
                  <a16:creationId xmlns:a16="http://schemas.microsoft.com/office/drawing/2014/main" id="{012E7638-97C2-4FC2-8D4E-67A9D59E4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4438" y="349274"/>
              <a:ext cx="1616616" cy="2424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1023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/>
          <p:nvPr/>
        </p:nvSpPr>
        <p:spPr>
          <a:xfrm>
            <a:off x="6619017" y="11"/>
            <a:ext cx="3533402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pc="125" dirty="0"/>
              <a:t>6</a:t>
            </a:r>
            <a:endParaRPr spc="125" dirty="0"/>
          </a:p>
        </p:txBody>
      </p:sp>
      <p:sp>
        <p:nvSpPr>
          <p:cNvPr id="269" name="object 269"/>
          <p:cNvSpPr txBox="1"/>
          <p:nvPr/>
        </p:nvSpPr>
        <p:spPr>
          <a:xfrm>
            <a:off x="1231900" y="1031336"/>
            <a:ext cx="7686663" cy="594393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722630" algn="ctr">
              <a:lnSpc>
                <a:spcPct val="100000"/>
              </a:lnSpc>
              <a:spcBef>
                <a:spcPts val="795"/>
              </a:spcBef>
            </a:pPr>
            <a:r>
              <a:rPr lang="ko-KR" altLang="en-US" sz="3200" b="1" spc="-120" dirty="0">
                <a:solidFill>
                  <a:srgbClr val="007DC4"/>
                </a:solidFill>
                <a:latin typeface="Malgun Gothic"/>
                <a:cs typeface="Dotum"/>
              </a:rPr>
              <a:t>노인학대의 유형</a:t>
            </a:r>
            <a:endParaRPr sz="2400" dirty="0">
              <a:latin typeface="Dotum"/>
              <a:cs typeface="Dotum"/>
            </a:endParaRPr>
          </a:p>
        </p:txBody>
      </p:sp>
      <p:grpSp>
        <p:nvGrpSpPr>
          <p:cNvPr id="270" name="그룹 269">
            <a:extLst>
              <a:ext uri="{FF2B5EF4-FFF2-40B4-BE49-F238E27FC236}">
                <a16:creationId xmlns:a16="http://schemas.microsoft.com/office/drawing/2014/main" id="{E1615AD9-61E0-49A3-9652-C76EB8022112}"/>
              </a:ext>
            </a:extLst>
          </p:cNvPr>
          <p:cNvGrpSpPr/>
          <p:nvPr/>
        </p:nvGrpSpPr>
        <p:grpSpPr>
          <a:xfrm>
            <a:off x="7937500" y="311366"/>
            <a:ext cx="2663554" cy="297219"/>
            <a:chOff x="7937500" y="311366"/>
            <a:chExt cx="2663554" cy="297219"/>
          </a:xfrm>
        </p:grpSpPr>
        <p:grpSp>
          <p:nvGrpSpPr>
            <p:cNvPr id="271" name="그룹 270">
              <a:extLst>
                <a:ext uri="{FF2B5EF4-FFF2-40B4-BE49-F238E27FC236}">
                  <a16:creationId xmlns:a16="http://schemas.microsoft.com/office/drawing/2014/main" id="{2668DD11-29F4-465F-BC3A-AC1D1F971C7A}"/>
                </a:ext>
              </a:extLst>
            </p:cNvPr>
            <p:cNvGrpSpPr/>
            <p:nvPr/>
          </p:nvGrpSpPr>
          <p:grpSpPr>
            <a:xfrm>
              <a:off x="7937500" y="311366"/>
              <a:ext cx="1001406" cy="297219"/>
              <a:chOff x="8126082" y="360006"/>
              <a:chExt cx="812824" cy="242493"/>
            </a:xfrm>
          </p:grpSpPr>
          <p:sp>
            <p:nvSpPr>
              <p:cNvPr id="273" name="object 223">
                <a:extLst>
                  <a:ext uri="{FF2B5EF4-FFF2-40B4-BE49-F238E27FC236}">
                    <a16:creationId xmlns:a16="http://schemas.microsoft.com/office/drawing/2014/main" id="{0B8DE65F-DFDE-4FBC-8013-D6F55FBAC714}"/>
                  </a:ext>
                </a:extLst>
              </p:cNvPr>
              <p:cNvSpPr/>
              <p:nvPr/>
            </p:nvSpPr>
            <p:spPr>
              <a:xfrm>
                <a:off x="8437295" y="435254"/>
                <a:ext cx="501611" cy="100088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4" name="object 224">
                <a:extLst>
                  <a:ext uri="{FF2B5EF4-FFF2-40B4-BE49-F238E27FC236}">
                    <a16:creationId xmlns:a16="http://schemas.microsoft.com/office/drawing/2014/main" id="{4DF43B50-CA28-4B8B-BF9F-B35A47B58883}"/>
                  </a:ext>
                </a:extLst>
              </p:cNvPr>
              <p:cNvSpPr/>
              <p:nvPr/>
            </p:nvSpPr>
            <p:spPr>
              <a:xfrm>
                <a:off x="8126082" y="360006"/>
                <a:ext cx="249923" cy="24249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272" name="그림 271">
              <a:extLst>
                <a:ext uri="{FF2B5EF4-FFF2-40B4-BE49-F238E27FC236}">
                  <a16:creationId xmlns:a16="http://schemas.microsoft.com/office/drawing/2014/main" id="{012E7638-97C2-4FC2-8D4E-67A9D59E4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4438" y="349274"/>
              <a:ext cx="1616616" cy="242493"/>
            </a:xfrm>
            <a:prstGeom prst="rect">
              <a:avLst/>
            </a:prstGeom>
          </p:spPr>
        </p:pic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A9884854-3B83-48C8-884A-093889E114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940" y="1831022"/>
            <a:ext cx="3323136" cy="457065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FDD0F5D-B0F4-4858-A746-9E32CA1F9F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5055" y="1994774"/>
            <a:ext cx="3352661" cy="400495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C415835-4087-4A31-8255-3AAEB6054A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0390" y="1994773"/>
            <a:ext cx="3326746" cy="400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919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/>
          <p:nvPr/>
        </p:nvSpPr>
        <p:spPr>
          <a:xfrm>
            <a:off x="6619017" y="11"/>
            <a:ext cx="3533402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pc="125" dirty="0"/>
              <a:t>6</a:t>
            </a:r>
            <a:endParaRPr spc="125" dirty="0"/>
          </a:p>
        </p:txBody>
      </p:sp>
      <p:sp>
        <p:nvSpPr>
          <p:cNvPr id="269" name="object 269"/>
          <p:cNvSpPr txBox="1"/>
          <p:nvPr/>
        </p:nvSpPr>
        <p:spPr>
          <a:xfrm>
            <a:off x="1231900" y="1031336"/>
            <a:ext cx="7686663" cy="594393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722630" algn="ctr">
              <a:lnSpc>
                <a:spcPct val="100000"/>
              </a:lnSpc>
              <a:spcBef>
                <a:spcPts val="795"/>
              </a:spcBef>
            </a:pPr>
            <a:r>
              <a:rPr lang="ko-KR" altLang="en-US" sz="3200" b="1" spc="-120" dirty="0">
                <a:solidFill>
                  <a:srgbClr val="007DC4"/>
                </a:solidFill>
                <a:latin typeface="Malgun Gothic"/>
                <a:cs typeface="Dotum"/>
              </a:rPr>
              <a:t>노인학대의 유형</a:t>
            </a:r>
            <a:endParaRPr sz="2400" dirty="0">
              <a:latin typeface="Dotum"/>
              <a:cs typeface="Dotum"/>
            </a:endParaRPr>
          </a:p>
        </p:txBody>
      </p:sp>
      <p:grpSp>
        <p:nvGrpSpPr>
          <p:cNvPr id="270" name="그룹 269">
            <a:extLst>
              <a:ext uri="{FF2B5EF4-FFF2-40B4-BE49-F238E27FC236}">
                <a16:creationId xmlns:a16="http://schemas.microsoft.com/office/drawing/2014/main" id="{E1615AD9-61E0-49A3-9652-C76EB8022112}"/>
              </a:ext>
            </a:extLst>
          </p:cNvPr>
          <p:cNvGrpSpPr/>
          <p:nvPr/>
        </p:nvGrpSpPr>
        <p:grpSpPr>
          <a:xfrm>
            <a:off x="7937500" y="311366"/>
            <a:ext cx="2663554" cy="297219"/>
            <a:chOff x="7937500" y="311366"/>
            <a:chExt cx="2663554" cy="297219"/>
          </a:xfrm>
        </p:grpSpPr>
        <p:grpSp>
          <p:nvGrpSpPr>
            <p:cNvPr id="271" name="그룹 270">
              <a:extLst>
                <a:ext uri="{FF2B5EF4-FFF2-40B4-BE49-F238E27FC236}">
                  <a16:creationId xmlns:a16="http://schemas.microsoft.com/office/drawing/2014/main" id="{2668DD11-29F4-465F-BC3A-AC1D1F971C7A}"/>
                </a:ext>
              </a:extLst>
            </p:cNvPr>
            <p:cNvGrpSpPr/>
            <p:nvPr/>
          </p:nvGrpSpPr>
          <p:grpSpPr>
            <a:xfrm>
              <a:off x="7937500" y="311366"/>
              <a:ext cx="1001406" cy="297219"/>
              <a:chOff x="8126082" y="360006"/>
              <a:chExt cx="812824" cy="242493"/>
            </a:xfrm>
          </p:grpSpPr>
          <p:sp>
            <p:nvSpPr>
              <p:cNvPr id="273" name="object 223">
                <a:extLst>
                  <a:ext uri="{FF2B5EF4-FFF2-40B4-BE49-F238E27FC236}">
                    <a16:creationId xmlns:a16="http://schemas.microsoft.com/office/drawing/2014/main" id="{0B8DE65F-DFDE-4FBC-8013-D6F55FBAC714}"/>
                  </a:ext>
                </a:extLst>
              </p:cNvPr>
              <p:cNvSpPr/>
              <p:nvPr/>
            </p:nvSpPr>
            <p:spPr>
              <a:xfrm>
                <a:off x="8437295" y="435254"/>
                <a:ext cx="501611" cy="100088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4" name="object 224">
                <a:extLst>
                  <a:ext uri="{FF2B5EF4-FFF2-40B4-BE49-F238E27FC236}">
                    <a16:creationId xmlns:a16="http://schemas.microsoft.com/office/drawing/2014/main" id="{4DF43B50-CA28-4B8B-BF9F-B35A47B58883}"/>
                  </a:ext>
                </a:extLst>
              </p:cNvPr>
              <p:cNvSpPr/>
              <p:nvPr/>
            </p:nvSpPr>
            <p:spPr>
              <a:xfrm>
                <a:off x="8126082" y="360006"/>
                <a:ext cx="249923" cy="24249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272" name="그림 271">
              <a:extLst>
                <a:ext uri="{FF2B5EF4-FFF2-40B4-BE49-F238E27FC236}">
                  <a16:creationId xmlns:a16="http://schemas.microsoft.com/office/drawing/2014/main" id="{012E7638-97C2-4FC2-8D4E-67A9D59E4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4438" y="349274"/>
              <a:ext cx="1616616" cy="242493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A605D217-341B-44B4-A17E-D96DEE1CE8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500" y="2028825"/>
            <a:ext cx="3333961" cy="425513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4F4DC38-5E0F-46AB-87B1-83703F54C4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7900" y="2124481"/>
            <a:ext cx="3071544" cy="4159479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6722DDA4-DA06-42FA-83DE-54BE02B06E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7474" y="2181225"/>
            <a:ext cx="3467100" cy="410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832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/>
          <p:nvPr/>
        </p:nvSpPr>
        <p:spPr>
          <a:xfrm>
            <a:off x="6619017" y="11"/>
            <a:ext cx="3533402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pc="125" dirty="0"/>
              <a:t>6</a:t>
            </a:r>
            <a:endParaRPr spc="125" dirty="0"/>
          </a:p>
        </p:txBody>
      </p:sp>
      <p:sp>
        <p:nvSpPr>
          <p:cNvPr id="269" name="object 269"/>
          <p:cNvSpPr txBox="1"/>
          <p:nvPr/>
        </p:nvSpPr>
        <p:spPr>
          <a:xfrm>
            <a:off x="1231900" y="1031336"/>
            <a:ext cx="7686663" cy="594393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722630" algn="ctr">
              <a:lnSpc>
                <a:spcPct val="100000"/>
              </a:lnSpc>
              <a:spcBef>
                <a:spcPts val="795"/>
              </a:spcBef>
            </a:pPr>
            <a:r>
              <a:rPr lang="ko-KR" altLang="en-US" sz="3200" b="1" spc="-120" dirty="0">
                <a:solidFill>
                  <a:srgbClr val="007DC4"/>
                </a:solidFill>
                <a:latin typeface="Malgun Gothic"/>
                <a:cs typeface="Dotum"/>
              </a:rPr>
              <a:t>노인학대의 유형</a:t>
            </a:r>
            <a:endParaRPr sz="2400" dirty="0">
              <a:latin typeface="Dotum"/>
              <a:cs typeface="Dotum"/>
            </a:endParaRPr>
          </a:p>
        </p:txBody>
      </p:sp>
      <p:grpSp>
        <p:nvGrpSpPr>
          <p:cNvPr id="270" name="그룹 269">
            <a:extLst>
              <a:ext uri="{FF2B5EF4-FFF2-40B4-BE49-F238E27FC236}">
                <a16:creationId xmlns:a16="http://schemas.microsoft.com/office/drawing/2014/main" id="{E1615AD9-61E0-49A3-9652-C76EB8022112}"/>
              </a:ext>
            </a:extLst>
          </p:cNvPr>
          <p:cNvGrpSpPr/>
          <p:nvPr/>
        </p:nvGrpSpPr>
        <p:grpSpPr>
          <a:xfrm>
            <a:off x="7937500" y="311366"/>
            <a:ext cx="2663554" cy="297219"/>
            <a:chOff x="7937500" y="311366"/>
            <a:chExt cx="2663554" cy="297219"/>
          </a:xfrm>
        </p:grpSpPr>
        <p:grpSp>
          <p:nvGrpSpPr>
            <p:cNvPr id="271" name="그룹 270">
              <a:extLst>
                <a:ext uri="{FF2B5EF4-FFF2-40B4-BE49-F238E27FC236}">
                  <a16:creationId xmlns:a16="http://schemas.microsoft.com/office/drawing/2014/main" id="{2668DD11-29F4-465F-BC3A-AC1D1F971C7A}"/>
                </a:ext>
              </a:extLst>
            </p:cNvPr>
            <p:cNvGrpSpPr/>
            <p:nvPr/>
          </p:nvGrpSpPr>
          <p:grpSpPr>
            <a:xfrm>
              <a:off x="7937500" y="311366"/>
              <a:ext cx="1001406" cy="297219"/>
              <a:chOff x="8126082" y="360006"/>
              <a:chExt cx="812824" cy="242493"/>
            </a:xfrm>
          </p:grpSpPr>
          <p:sp>
            <p:nvSpPr>
              <p:cNvPr id="273" name="object 223">
                <a:extLst>
                  <a:ext uri="{FF2B5EF4-FFF2-40B4-BE49-F238E27FC236}">
                    <a16:creationId xmlns:a16="http://schemas.microsoft.com/office/drawing/2014/main" id="{0B8DE65F-DFDE-4FBC-8013-D6F55FBAC714}"/>
                  </a:ext>
                </a:extLst>
              </p:cNvPr>
              <p:cNvSpPr/>
              <p:nvPr/>
            </p:nvSpPr>
            <p:spPr>
              <a:xfrm>
                <a:off x="8437295" y="435254"/>
                <a:ext cx="501611" cy="100088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4" name="object 224">
                <a:extLst>
                  <a:ext uri="{FF2B5EF4-FFF2-40B4-BE49-F238E27FC236}">
                    <a16:creationId xmlns:a16="http://schemas.microsoft.com/office/drawing/2014/main" id="{4DF43B50-CA28-4B8B-BF9F-B35A47B58883}"/>
                  </a:ext>
                </a:extLst>
              </p:cNvPr>
              <p:cNvSpPr/>
              <p:nvPr/>
            </p:nvSpPr>
            <p:spPr>
              <a:xfrm>
                <a:off x="8126082" y="360006"/>
                <a:ext cx="249923" cy="24249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272" name="그림 271">
              <a:extLst>
                <a:ext uri="{FF2B5EF4-FFF2-40B4-BE49-F238E27FC236}">
                  <a16:creationId xmlns:a16="http://schemas.microsoft.com/office/drawing/2014/main" id="{012E7638-97C2-4FC2-8D4E-67A9D59E4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4438" y="349274"/>
              <a:ext cx="1616616" cy="242493"/>
            </a:xfrm>
            <a:prstGeom prst="rect">
              <a:avLst/>
            </a:prstGeom>
          </p:spPr>
        </p:pic>
      </p:grpSp>
      <p:pic>
        <p:nvPicPr>
          <p:cNvPr id="258" name="그림 257">
            <a:extLst>
              <a:ext uri="{FF2B5EF4-FFF2-40B4-BE49-F238E27FC236}">
                <a16:creationId xmlns:a16="http://schemas.microsoft.com/office/drawing/2014/main" id="{4F3A5C90-1F87-417B-9A35-0F27858ADD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940" y="1786618"/>
            <a:ext cx="3323136" cy="4661807"/>
          </a:xfrm>
          <a:prstGeom prst="rect">
            <a:avLst/>
          </a:prstGeom>
        </p:spPr>
      </p:pic>
      <p:sp>
        <p:nvSpPr>
          <p:cNvPr id="259" name="object 3">
            <a:extLst>
              <a:ext uri="{FF2B5EF4-FFF2-40B4-BE49-F238E27FC236}">
                <a16:creationId xmlns:a16="http://schemas.microsoft.com/office/drawing/2014/main" id="{1F26C5AF-AAB7-48FD-A2AE-5E237FC317D9}"/>
              </a:ext>
            </a:extLst>
          </p:cNvPr>
          <p:cNvSpPr txBox="1"/>
          <p:nvPr/>
        </p:nvSpPr>
        <p:spPr>
          <a:xfrm>
            <a:off x="3493842" y="2641258"/>
            <a:ext cx="7199558" cy="31213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015" indent="-234315">
              <a:lnSpc>
                <a:spcPct val="100000"/>
              </a:lnSpc>
              <a:spcBef>
                <a:spcPts val="100"/>
              </a:spcBef>
              <a:buSzPct val="95000"/>
              <a:buFont typeface="Calibri"/>
              <a:buChar char="•"/>
              <a:tabLst>
                <a:tab pos="247015" algn="l"/>
              </a:tabLst>
            </a:pPr>
            <a:r>
              <a:rPr lang="ko-KR" altLang="en-US" sz="2400" b="1" dirty="0">
                <a:ln w="0"/>
                <a:latin typeface="Dotum"/>
                <a:cs typeface="Dotum"/>
              </a:rPr>
              <a:t> 신체적 폭행을 한다</a:t>
            </a:r>
            <a:r>
              <a:rPr lang="en-US" altLang="ko-KR" sz="2400" b="1" dirty="0">
                <a:ln w="0"/>
                <a:latin typeface="Dotum"/>
                <a:cs typeface="Dotum"/>
              </a:rPr>
              <a:t>.</a:t>
            </a:r>
            <a:endParaRPr lang="en-US" altLang="ko-KR" sz="2400" b="1" dirty="0">
              <a:ln w="0"/>
              <a:solidFill>
                <a:srgbClr val="FF0000"/>
              </a:solidFill>
              <a:latin typeface="Dotum"/>
              <a:cs typeface="Dotum"/>
            </a:endParaRPr>
          </a:p>
          <a:p>
            <a:pPr marL="247015" indent="-234315">
              <a:lnSpc>
                <a:spcPct val="100000"/>
              </a:lnSpc>
              <a:buSzPct val="95000"/>
              <a:buFont typeface="Calibri"/>
              <a:buChar char="•"/>
              <a:tabLst>
                <a:tab pos="247015" algn="l"/>
              </a:tabLst>
            </a:pPr>
            <a:endParaRPr sz="2400" b="1" dirty="0">
              <a:ln w="0"/>
              <a:latin typeface="Dotum"/>
              <a:cs typeface="Dotum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400" b="1" dirty="0">
                <a:ln w="0"/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lang="ko-KR" altLang="en-US" sz="2400" b="1" dirty="0">
                <a:ln w="0"/>
                <a:latin typeface="Malgun Gothic"/>
                <a:cs typeface="Malgun Gothic"/>
              </a:rPr>
              <a:t>제한된 공간에 가두거나 거주지 출입 통제</a:t>
            </a:r>
            <a:r>
              <a:rPr lang="en-US" altLang="ko-KR" sz="2400" b="1" dirty="0">
                <a:ln w="0"/>
                <a:latin typeface="Malgun Gothic"/>
                <a:cs typeface="Malgun Gothic"/>
              </a:rPr>
              <a:t>.</a:t>
            </a: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endParaRPr lang="en-US" altLang="ko-KR" sz="2400" b="1" dirty="0">
              <a:ln w="0"/>
              <a:latin typeface="Malgun Gothic"/>
              <a:cs typeface="Dotum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400" b="1" dirty="0">
                <a:ln w="0"/>
                <a:latin typeface="Dotum"/>
                <a:cs typeface="Dotum"/>
              </a:rPr>
              <a:t>신체를 강제로 억압</a:t>
            </a:r>
            <a:r>
              <a:rPr lang="en-US" altLang="ko-KR" sz="2400" b="1" dirty="0">
                <a:ln w="0"/>
                <a:latin typeface="Dotum"/>
                <a:cs typeface="Dotum"/>
              </a:rPr>
              <a:t>.</a:t>
            </a:r>
          </a:p>
          <a:p>
            <a:pPr marL="469900" indent="-457200">
              <a:spcBef>
                <a:spcPts val="240"/>
              </a:spcBef>
              <a:buClr>
                <a:srgbClr val="231F20"/>
              </a:buClr>
              <a:buSzPct val="86363"/>
              <a:buFont typeface="Arial" panose="020B0604020202020204" pitchFamily="34" charset="0"/>
              <a:buChar char="•"/>
              <a:tabLst>
                <a:tab pos="247015" algn="l"/>
              </a:tabLst>
            </a:pPr>
            <a:endParaRPr lang="en-US" altLang="ko-KR" sz="2400" b="1" spc="-150" dirty="0">
              <a:ln w="0"/>
              <a:latin typeface="Dotum"/>
              <a:cs typeface="Malgun Gothic"/>
            </a:endParaRPr>
          </a:p>
          <a:p>
            <a:pPr marL="355600" indent="-342900">
              <a:spcBef>
                <a:spcPts val="240"/>
              </a:spcBef>
              <a:buClr>
                <a:srgbClr val="231F20"/>
              </a:buClr>
              <a:buSzPct val="86363"/>
              <a:buFont typeface="Arial" panose="020B0604020202020204" pitchFamily="34" charset="0"/>
              <a:buChar char="•"/>
              <a:tabLst>
                <a:tab pos="247015" algn="l"/>
              </a:tabLst>
            </a:pPr>
            <a:r>
              <a:rPr lang="ko-KR" altLang="en-US" sz="2400" b="1" spc="-150" dirty="0">
                <a:ln w="0"/>
                <a:latin typeface="Dotum"/>
                <a:cs typeface="Malgun Gothic"/>
              </a:rPr>
              <a:t>약물을 사용하여 노인의 신체를 통제하거나 저해한다</a:t>
            </a:r>
            <a:r>
              <a:rPr lang="en-US" altLang="ko-KR" sz="2400" b="1" spc="-150" dirty="0">
                <a:ln w="0"/>
                <a:latin typeface="Dotum"/>
                <a:cs typeface="Malgun Gothic"/>
              </a:rPr>
              <a:t>.</a:t>
            </a:r>
            <a:r>
              <a:rPr lang="en-US" altLang="ko-KR" sz="2400" b="1" spc="-150" dirty="0">
                <a:ln w="0"/>
                <a:latin typeface="Malgun Gothic"/>
                <a:cs typeface="Malgun Gothic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endParaRPr lang="en-US" altLang="ko-KR" sz="2400" b="1" dirty="0">
              <a:ln w="0"/>
              <a:latin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826923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/>
          <p:nvPr/>
        </p:nvSpPr>
        <p:spPr>
          <a:xfrm>
            <a:off x="6619017" y="11"/>
            <a:ext cx="3533402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pc="125" dirty="0"/>
              <a:t>6</a:t>
            </a:r>
            <a:endParaRPr spc="125" dirty="0"/>
          </a:p>
        </p:txBody>
      </p:sp>
      <p:sp>
        <p:nvSpPr>
          <p:cNvPr id="269" name="object 269"/>
          <p:cNvSpPr txBox="1"/>
          <p:nvPr/>
        </p:nvSpPr>
        <p:spPr>
          <a:xfrm>
            <a:off x="1231900" y="1031336"/>
            <a:ext cx="7686663" cy="594393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722630" algn="ctr">
              <a:lnSpc>
                <a:spcPct val="100000"/>
              </a:lnSpc>
              <a:spcBef>
                <a:spcPts val="795"/>
              </a:spcBef>
            </a:pPr>
            <a:r>
              <a:rPr lang="ko-KR" altLang="en-US" sz="3200" b="1" spc="-120" dirty="0">
                <a:solidFill>
                  <a:srgbClr val="007DC4"/>
                </a:solidFill>
                <a:latin typeface="Malgun Gothic"/>
                <a:cs typeface="Dotum"/>
              </a:rPr>
              <a:t>노인학대의 유형</a:t>
            </a:r>
            <a:endParaRPr sz="2400" dirty="0">
              <a:latin typeface="Dotum"/>
              <a:cs typeface="Dotum"/>
            </a:endParaRPr>
          </a:p>
        </p:txBody>
      </p:sp>
      <p:grpSp>
        <p:nvGrpSpPr>
          <p:cNvPr id="270" name="그룹 269">
            <a:extLst>
              <a:ext uri="{FF2B5EF4-FFF2-40B4-BE49-F238E27FC236}">
                <a16:creationId xmlns:a16="http://schemas.microsoft.com/office/drawing/2014/main" id="{E1615AD9-61E0-49A3-9652-C76EB8022112}"/>
              </a:ext>
            </a:extLst>
          </p:cNvPr>
          <p:cNvGrpSpPr/>
          <p:nvPr/>
        </p:nvGrpSpPr>
        <p:grpSpPr>
          <a:xfrm>
            <a:off x="7937500" y="311366"/>
            <a:ext cx="2663554" cy="297219"/>
            <a:chOff x="7937500" y="311366"/>
            <a:chExt cx="2663554" cy="297219"/>
          </a:xfrm>
        </p:grpSpPr>
        <p:grpSp>
          <p:nvGrpSpPr>
            <p:cNvPr id="271" name="그룹 270">
              <a:extLst>
                <a:ext uri="{FF2B5EF4-FFF2-40B4-BE49-F238E27FC236}">
                  <a16:creationId xmlns:a16="http://schemas.microsoft.com/office/drawing/2014/main" id="{2668DD11-29F4-465F-BC3A-AC1D1F971C7A}"/>
                </a:ext>
              </a:extLst>
            </p:cNvPr>
            <p:cNvGrpSpPr/>
            <p:nvPr/>
          </p:nvGrpSpPr>
          <p:grpSpPr>
            <a:xfrm>
              <a:off x="7937500" y="311366"/>
              <a:ext cx="1001406" cy="297219"/>
              <a:chOff x="8126082" y="360006"/>
              <a:chExt cx="812824" cy="242493"/>
            </a:xfrm>
          </p:grpSpPr>
          <p:sp>
            <p:nvSpPr>
              <p:cNvPr id="273" name="object 223">
                <a:extLst>
                  <a:ext uri="{FF2B5EF4-FFF2-40B4-BE49-F238E27FC236}">
                    <a16:creationId xmlns:a16="http://schemas.microsoft.com/office/drawing/2014/main" id="{0B8DE65F-DFDE-4FBC-8013-D6F55FBAC714}"/>
                  </a:ext>
                </a:extLst>
              </p:cNvPr>
              <p:cNvSpPr/>
              <p:nvPr/>
            </p:nvSpPr>
            <p:spPr>
              <a:xfrm>
                <a:off x="8437295" y="435254"/>
                <a:ext cx="501611" cy="100088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4" name="object 224">
                <a:extLst>
                  <a:ext uri="{FF2B5EF4-FFF2-40B4-BE49-F238E27FC236}">
                    <a16:creationId xmlns:a16="http://schemas.microsoft.com/office/drawing/2014/main" id="{4DF43B50-CA28-4B8B-BF9F-B35A47B58883}"/>
                  </a:ext>
                </a:extLst>
              </p:cNvPr>
              <p:cNvSpPr/>
              <p:nvPr/>
            </p:nvSpPr>
            <p:spPr>
              <a:xfrm>
                <a:off x="8126082" y="360006"/>
                <a:ext cx="249923" cy="24249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272" name="그림 271">
              <a:extLst>
                <a:ext uri="{FF2B5EF4-FFF2-40B4-BE49-F238E27FC236}">
                  <a16:creationId xmlns:a16="http://schemas.microsoft.com/office/drawing/2014/main" id="{012E7638-97C2-4FC2-8D4E-67A9D59E4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4438" y="349274"/>
              <a:ext cx="1616616" cy="242493"/>
            </a:xfrm>
            <a:prstGeom prst="rect">
              <a:avLst/>
            </a:prstGeom>
          </p:spPr>
        </p:pic>
      </p:grpSp>
      <p:sp>
        <p:nvSpPr>
          <p:cNvPr id="259" name="object 3">
            <a:extLst>
              <a:ext uri="{FF2B5EF4-FFF2-40B4-BE49-F238E27FC236}">
                <a16:creationId xmlns:a16="http://schemas.microsoft.com/office/drawing/2014/main" id="{1F26C5AF-AAB7-48FD-A2AE-5E237FC317D9}"/>
              </a:ext>
            </a:extLst>
          </p:cNvPr>
          <p:cNvSpPr txBox="1"/>
          <p:nvPr/>
        </p:nvSpPr>
        <p:spPr>
          <a:xfrm>
            <a:off x="3493842" y="2641258"/>
            <a:ext cx="7199558" cy="31213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015" indent="-234315">
              <a:lnSpc>
                <a:spcPct val="100000"/>
              </a:lnSpc>
              <a:spcBef>
                <a:spcPts val="100"/>
              </a:spcBef>
              <a:buSzPct val="95000"/>
              <a:buFont typeface="Calibri"/>
              <a:buChar char="•"/>
              <a:tabLst>
                <a:tab pos="247015" algn="l"/>
              </a:tabLst>
            </a:pPr>
            <a:r>
              <a:rPr lang="ko-KR" altLang="en-US" sz="2400" b="1" dirty="0">
                <a:ln w="0"/>
                <a:latin typeface="Dotum"/>
                <a:cs typeface="Dotum"/>
              </a:rPr>
              <a:t> 노인과의 접촉을 기피한다</a:t>
            </a:r>
            <a:r>
              <a:rPr lang="en-US" altLang="ko-KR" sz="2400" b="1" dirty="0">
                <a:ln w="0"/>
                <a:latin typeface="Dotum"/>
                <a:cs typeface="Dotum"/>
              </a:rPr>
              <a:t>.</a:t>
            </a:r>
            <a:endParaRPr lang="en-US" altLang="ko-KR" sz="2400" b="1" dirty="0">
              <a:ln w="0"/>
              <a:solidFill>
                <a:srgbClr val="FF0000"/>
              </a:solidFill>
              <a:latin typeface="Dotum"/>
              <a:cs typeface="Dotum"/>
            </a:endParaRPr>
          </a:p>
          <a:p>
            <a:pPr marL="247015" indent="-234315">
              <a:lnSpc>
                <a:spcPct val="100000"/>
              </a:lnSpc>
              <a:buSzPct val="95000"/>
              <a:buFont typeface="Calibri"/>
              <a:buChar char="•"/>
              <a:tabLst>
                <a:tab pos="247015" algn="l"/>
              </a:tabLst>
            </a:pPr>
            <a:endParaRPr sz="2400" b="1" dirty="0">
              <a:ln w="0"/>
              <a:latin typeface="Dotum"/>
              <a:cs typeface="Dotum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400" b="1" dirty="0">
                <a:ln w="0"/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lang="ko-KR" altLang="en-US" sz="2400" b="1" dirty="0">
                <a:ln w="0"/>
                <a:latin typeface="Malgun Gothic"/>
                <a:cs typeface="Malgun Gothic"/>
              </a:rPr>
              <a:t>위협</a:t>
            </a:r>
            <a:r>
              <a:rPr lang="en-US" altLang="ko-KR" sz="2400" b="1" dirty="0">
                <a:ln w="0"/>
                <a:latin typeface="Malgun Gothic"/>
                <a:cs typeface="Malgun Gothic"/>
              </a:rPr>
              <a:t>, </a:t>
            </a:r>
            <a:r>
              <a:rPr lang="ko-KR" altLang="en-US" sz="2400" b="1" dirty="0">
                <a:ln w="0"/>
                <a:latin typeface="Malgun Gothic"/>
                <a:cs typeface="Malgun Gothic"/>
              </a:rPr>
              <a:t>협박하는 언어적표현이나 감정이 상하게</a:t>
            </a:r>
            <a:endParaRPr lang="en-US" altLang="ko-KR" sz="2400" b="1" dirty="0">
              <a:ln w="0"/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r>
              <a:rPr lang="en-US" altLang="ko-KR" sz="2400" b="1" dirty="0">
                <a:ln w="0"/>
                <a:latin typeface="Malgun Gothic"/>
                <a:cs typeface="Malgun Gothic"/>
              </a:rPr>
              <a:t>   </a:t>
            </a:r>
            <a:r>
              <a:rPr lang="ko-KR" altLang="en-US" sz="2400" b="1" dirty="0">
                <a:ln w="0"/>
                <a:latin typeface="Malgun Gothic"/>
                <a:cs typeface="Malgun Gothic"/>
              </a:rPr>
              <a:t>행동한다</a:t>
            </a:r>
            <a:r>
              <a:rPr lang="en-US" altLang="ko-KR" sz="2400" b="1" dirty="0">
                <a:ln w="0"/>
                <a:latin typeface="Malgun Gothic"/>
                <a:cs typeface="Malgun Gothic"/>
              </a:rPr>
              <a:t>.</a:t>
            </a: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endParaRPr lang="en-US" altLang="ko-KR" sz="2400" b="1" dirty="0">
              <a:ln w="0"/>
              <a:latin typeface="Malgun Gothic"/>
              <a:cs typeface="Dotum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400" b="1" dirty="0">
                <a:ln w="0"/>
                <a:latin typeface="Dotum"/>
                <a:cs typeface="Dotum"/>
              </a:rPr>
              <a:t>노인과 관련된 결정사항에 대해 의사결정 과정에서</a:t>
            </a:r>
            <a:endParaRPr lang="en-US" altLang="ko-KR" sz="2400" b="1" dirty="0">
              <a:ln w="0"/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r>
              <a:rPr lang="en-US" altLang="ko-KR" sz="2400" b="1" dirty="0">
                <a:ln w="0"/>
                <a:latin typeface="Dotum"/>
                <a:cs typeface="Dotum"/>
              </a:rPr>
              <a:t>  </a:t>
            </a:r>
            <a:r>
              <a:rPr lang="ko-KR" altLang="en-US" sz="2400" b="1" dirty="0">
                <a:ln w="0"/>
                <a:latin typeface="Dotum"/>
                <a:cs typeface="Dotum"/>
              </a:rPr>
              <a:t>소외시킨다</a:t>
            </a:r>
            <a:r>
              <a:rPr lang="en-US" altLang="ko-KR" sz="2400" b="1" dirty="0">
                <a:ln w="0"/>
                <a:latin typeface="Dotum"/>
                <a:cs typeface="Dotum"/>
              </a:rPr>
              <a:t>.</a:t>
            </a:r>
            <a:r>
              <a:rPr lang="en-US" altLang="ko-KR" sz="2400" b="1" spc="-150" dirty="0">
                <a:ln w="0"/>
                <a:latin typeface="Malgun Gothic"/>
                <a:cs typeface="Malgun Gothic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endParaRPr lang="en-US" altLang="ko-KR" sz="2400" b="1" dirty="0">
              <a:ln w="0"/>
              <a:latin typeface="Malgun Gothic"/>
              <a:cs typeface="Malgun Gothic"/>
            </a:endParaRPr>
          </a:p>
        </p:txBody>
      </p:sp>
      <p:pic>
        <p:nvPicPr>
          <p:cNvPr id="260" name="그림 259">
            <a:extLst>
              <a:ext uri="{FF2B5EF4-FFF2-40B4-BE49-F238E27FC236}">
                <a16:creationId xmlns:a16="http://schemas.microsoft.com/office/drawing/2014/main" id="{F9E2C7C7-E390-47C2-86BE-0473255E65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00" y="2443472"/>
            <a:ext cx="3352661" cy="400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657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/>
          <p:nvPr/>
        </p:nvSpPr>
        <p:spPr>
          <a:xfrm>
            <a:off x="6619017" y="11"/>
            <a:ext cx="3533402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pc="125" dirty="0"/>
              <a:t>6</a:t>
            </a:r>
            <a:endParaRPr spc="125" dirty="0"/>
          </a:p>
        </p:txBody>
      </p:sp>
      <p:sp>
        <p:nvSpPr>
          <p:cNvPr id="269" name="object 269"/>
          <p:cNvSpPr txBox="1"/>
          <p:nvPr/>
        </p:nvSpPr>
        <p:spPr>
          <a:xfrm>
            <a:off x="1231900" y="1031336"/>
            <a:ext cx="7686663" cy="594393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722630" algn="ctr">
              <a:lnSpc>
                <a:spcPct val="100000"/>
              </a:lnSpc>
              <a:spcBef>
                <a:spcPts val="795"/>
              </a:spcBef>
            </a:pPr>
            <a:r>
              <a:rPr lang="ko-KR" altLang="en-US" sz="3200" b="1" spc="-120" dirty="0">
                <a:solidFill>
                  <a:srgbClr val="007DC4"/>
                </a:solidFill>
                <a:latin typeface="Malgun Gothic"/>
                <a:cs typeface="Dotum"/>
              </a:rPr>
              <a:t>노인학대의 유형</a:t>
            </a:r>
            <a:endParaRPr sz="2400" dirty="0">
              <a:latin typeface="Dotum"/>
              <a:cs typeface="Dotum"/>
            </a:endParaRPr>
          </a:p>
        </p:txBody>
      </p:sp>
      <p:grpSp>
        <p:nvGrpSpPr>
          <p:cNvPr id="270" name="그룹 269">
            <a:extLst>
              <a:ext uri="{FF2B5EF4-FFF2-40B4-BE49-F238E27FC236}">
                <a16:creationId xmlns:a16="http://schemas.microsoft.com/office/drawing/2014/main" id="{E1615AD9-61E0-49A3-9652-C76EB8022112}"/>
              </a:ext>
            </a:extLst>
          </p:cNvPr>
          <p:cNvGrpSpPr/>
          <p:nvPr/>
        </p:nvGrpSpPr>
        <p:grpSpPr>
          <a:xfrm>
            <a:off x="7937500" y="311366"/>
            <a:ext cx="2663554" cy="297219"/>
            <a:chOff x="7937500" y="311366"/>
            <a:chExt cx="2663554" cy="297219"/>
          </a:xfrm>
        </p:grpSpPr>
        <p:grpSp>
          <p:nvGrpSpPr>
            <p:cNvPr id="271" name="그룹 270">
              <a:extLst>
                <a:ext uri="{FF2B5EF4-FFF2-40B4-BE49-F238E27FC236}">
                  <a16:creationId xmlns:a16="http://schemas.microsoft.com/office/drawing/2014/main" id="{2668DD11-29F4-465F-BC3A-AC1D1F971C7A}"/>
                </a:ext>
              </a:extLst>
            </p:cNvPr>
            <p:cNvGrpSpPr/>
            <p:nvPr/>
          </p:nvGrpSpPr>
          <p:grpSpPr>
            <a:xfrm>
              <a:off x="7937500" y="311366"/>
              <a:ext cx="1001406" cy="297219"/>
              <a:chOff x="8126082" y="360006"/>
              <a:chExt cx="812824" cy="242493"/>
            </a:xfrm>
          </p:grpSpPr>
          <p:sp>
            <p:nvSpPr>
              <p:cNvPr id="273" name="object 223">
                <a:extLst>
                  <a:ext uri="{FF2B5EF4-FFF2-40B4-BE49-F238E27FC236}">
                    <a16:creationId xmlns:a16="http://schemas.microsoft.com/office/drawing/2014/main" id="{0B8DE65F-DFDE-4FBC-8013-D6F55FBAC714}"/>
                  </a:ext>
                </a:extLst>
              </p:cNvPr>
              <p:cNvSpPr/>
              <p:nvPr/>
            </p:nvSpPr>
            <p:spPr>
              <a:xfrm>
                <a:off x="8437295" y="435254"/>
                <a:ext cx="501611" cy="100088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4" name="object 224">
                <a:extLst>
                  <a:ext uri="{FF2B5EF4-FFF2-40B4-BE49-F238E27FC236}">
                    <a16:creationId xmlns:a16="http://schemas.microsoft.com/office/drawing/2014/main" id="{4DF43B50-CA28-4B8B-BF9F-B35A47B58883}"/>
                  </a:ext>
                </a:extLst>
              </p:cNvPr>
              <p:cNvSpPr/>
              <p:nvPr/>
            </p:nvSpPr>
            <p:spPr>
              <a:xfrm>
                <a:off x="8126082" y="360006"/>
                <a:ext cx="249923" cy="24249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272" name="그림 271">
              <a:extLst>
                <a:ext uri="{FF2B5EF4-FFF2-40B4-BE49-F238E27FC236}">
                  <a16:creationId xmlns:a16="http://schemas.microsoft.com/office/drawing/2014/main" id="{012E7638-97C2-4FC2-8D4E-67A9D59E4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4438" y="349274"/>
              <a:ext cx="1616616" cy="242493"/>
            </a:xfrm>
            <a:prstGeom prst="rect">
              <a:avLst/>
            </a:prstGeom>
          </p:spPr>
        </p:pic>
      </p:grpSp>
      <p:sp>
        <p:nvSpPr>
          <p:cNvPr id="259" name="object 3">
            <a:extLst>
              <a:ext uri="{FF2B5EF4-FFF2-40B4-BE49-F238E27FC236}">
                <a16:creationId xmlns:a16="http://schemas.microsoft.com/office/drawing/2014/main" id="{1F26C5AF-AAB7-48FD-A2AE-5E237FC317D9}"/>
              </a:ext>
            </a:extLst>
          </p:cNvPr>
          <p:cNvSpPr txBox="1"/>
          <p:nvPr/>
        </p:nvSpPr>
        <p:spPr>
          <a:xfrm>
            <a:off x="3386075" y="2848421"/>
            <a:ext cx="7232855" cy="2231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015" indent="-234315">
              <a:lnSpc>
                <a:spcPct val="100000"/>
              </a:lnSpc>
              <a:spcBef>
                <a:spcPts val="100"/>
              </a:spcBef>
              <a:buSzPct val="95000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b="1" dirty="0">
                <a:ln w="0"/>
                <a:latin typeface="Dotum"/>
                <a:cs typeface="Dotum"/>
              </a:rPr>
              <a:t> 성적 수치심을 주는 표현이나 행동을 한다</a:t>
            </a:r>
            <a:r>
              <a:rPr lang="en-US" altLang="ko-KR" sz="2800" b="1" dirty="0">
                <a:ln w="0"/>
                <a:latin typeface="Dotum"/>
                <a:cs typeface="Dotum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  <a:buSzPct val="95000"/>
              <a:tabLst>
                <a:tab pos="247015" algn="l"/>
              </a:tabLst>
            </a:pPr>
            <a:r>
              <a:rPr lang="en-US" altLang="ko-KR" sz="2800" b="1" dirty="0">
                <a:ln w="0"/>
                <a:solidFill>
                  <a:srgbClr val="FF0000"/>
                </a:solidFill>
                <a:latin typeface="Dotum"/>
                <a:cs typeface="Dotum"/>
              </a:rPr>
              <a:t>    (</a:t>
            </a:r>
            <a:r>
              <a:rPr lang="ko-KR" altLang="en-US" sz="2800" b="1" dirty="0">
                <a:ln w="0"/>
                <a:solidFill>
                  <a:srgbClr val="FF0000"/>
                </a:solidFill>
                <a:latin typeface="Dotum"/>
                <a:cs typeface="Dotum"/>
              </a:rPr>
              <a:t>기저귀 케어</a:t>
            </a:r>
            <a:r>
              <a:rPr lang="en-US" altLang="ko-KR" sz="2800" b="1" dirty="0">
                <a:ln w="0"/>
                <a:solidFill>
                  <a:srgbClr val="FF0000"/>
                </a:solidFill>
                <a:latin typeface="Dotum"/>
                <a:cs typeface="Dotum"/>
              </a:rPr>
              <a:t>, </a:t>
            </a:r>
            <a:r>
              <a:rPr lang="ko-KR" altLang="en-US" sz="2800" b="1" dirty="0">
                <a:ln w="0"/>
                <a:solidFill>
                  <a:srgbClr val="FF0000"/>
                </a:solidFill>
                <a:latin typeface="Dotum"/>
                <a:cs typeface="Dotum"/>
              </a:rPr>
              <a:t>목욕서비스 시</a:t>
            </a:r>
            <a:r>
              <a:rPr lang="en-US" altLang="ko-KR" sz="2800" b="1" dirty="0">
                <a:ln w="0"/>
                <a:solidFill>
                  <a:srgbClr val="FF0000"/>
                </a:solidFill>
                <a:latin typeface="Dotum"/>
                <a:cs typeface="Dotum"/>
              </a:rPr>
              <a:t>)</a:t>
            </a:r>
          </a:p>
          <a:p>
            <a:pPr marL="247015" indent="-234315">
              <a:lnSpc>
                <a:spcPct val="100000"/>
              </a:lnSpc>
              <a:buSzPct val="95000"/>
              <a:buFont typeface="Calibri"/>
              <a:buChar char="•"/>
              <a:tabLst>
                <a:tab pos="247015" algn="l"/>
              </a:tabLst>
            </a:pPr>
            <a:endParaRPr sz="2800" b="1" dirty="0">
              <a:ln w="0"/>
              <a:latin typeface="Dotum"/>
              <a:cs typeface="Dotum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b="1" dirty="0">
                <a:ln w="0"/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lang="ko-KR" altLang="en-US" sz="2800" b="1" dirty="0">
                <a:ln w="0"/>
                <a:latin typeface="Malgun Gothic"/>
                <a:cs typeface="Malgun Gothic"/>
              </a:rPr>
              <a:t>노인에게 성폭력을 행한다</a:t>
            </a:r>
            <a:r>
              <a:rPr lang="en-US" altLang="ko-KR" sz="2800" b="1" dirty="0">
                <a:ln w="0"/>
                <a:latin typeface="Malgun Gothic"/>
                <a:cs typeface="Malgun Gothic"/>
              </a:rPr>
              <a:t>.</a:t>
            </a:r>
            <a:r>
              <a:rPr lang="en-US" altLang="ko-KR" sz="2800" b="1" spc="-150" dirty="0">
                <a:ln w="0"/>
                <a:latin typeface="Malgun Gothic"/>
                <a:cs typeface="Malgun Gothic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endParaRPr lang="en-US" altLang="ko-KR" sz="2800" b="1" dirty="0">
              <a:ln w="0"/>
              <a:latin typeface="Malgun Gothic"/>
              <a:cs typeface="Malgun Gothic"/>
            </a:endParaRPr>
          </a:p>
        </p:txBody>
      </p:sp>
      <p:pic>
        <p:nvPicPr>
          <p:cNvPr id="258" name="그림 257">
            <a:extLst>
              <a:ext uri="{FF2B5EF4-FFF2-40B4-BE49-F238E27FC236}">
                <a16:creationId xmlns:a16="http://schemas.microsoft.com/office/drawing/2014/main" id="{32DFE958-B55A-447D-B057-7BDD33801F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70" y="1952625"/>
            <a:ext cx="3326746" cy="400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31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/>
          <p:nvPr/>
        </p:nvSpPr>
        <p:spPr>
          <a:xfrm>
            <a:off x="6619017" y="11"/>
            <a:ext cx="3533402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pc="125" dirty="0"/>
              <a:t>6</a:t>
            </a:r>
            <a:endParaRPr spc="125" dirty="0"/>
          </a:p>
        </p:txBody>
      </p:sp>
      <p:sp>
        <p:nvSpPr>
          <p:cNvPr id="269" name="object 269"/>
          <p:cNvSpPr txBox="1"/>
          <p:nvPr/>
        </p:nvSpPr>
        <p:spPr>
          <a:xfrm>
            <a:off x="1231900" y="1031336"/>
            <a:ext cx="7686663" cy="594393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722630" algn="ctr">
              <a:lnSpc>
                <a:spcPct val="100000"/>
              </a:lnSpc>
              <a:spcBef>
                <a:spcPts val="795"/>
              </a:spcBef>
            </a:pPr>
            <a:r>
              <a:rPr lang="ko-KR" altLang="en-US" sz="3200" b="1" spc="-120" dirty="0">
                <a:solidFill>
                  <a:srgbClr val="007DC4"/>
                </a:solidFill>
                <a:latin typeface="Malgun Gothic"/>
                <a:cs typeface="Dotum"/>
              </a:rPr>
              <a:t>노인학대의 유형</a:t>
            </a:r>
            <a:endParaRPr sz="2400" dirty="0">
              <a:latin typeface="Dotum"/>
              <a:cs typeface="Dotum"/>
            </a:endParaRPr>
          </a:p>
        </p:txBody>
      </p:sp>
      <p:grpSp>
        <p:nvGrpSpPr>
          <p:cNvPr id="270" name="그룹 269">
            <a:extLst>
              <a:ext uri="{FF2B5EF4-FFF2-40B4-BE49-F238E27FC236}">
                <a16:creationId xmlns:a16="http://schemas.microsoft.com/office/drawing/2014/main" id="{E1615AD9-61E0-49A3-9652-C76EB8022112}"/>
              </a:ext>
            </a:extLst>
          </p:cNvPr>
          <p:cNvGrpSpPr/>
          <p:nvPr/>
        </p:nvGrpSpPr>
        <p:grpSpPr>
          <a:xfrm>
            <a:off x="7937500" y="311366"/>
            <a:ext cx="2663554" cy="297219"/>
            <a:chOff x="7937500" y="311366"/>
            <a:chExt cx="2663554" cy="297219"/>
          </a:xfrm>
        </p:grpSpPr>
        <p:grpSp>
          <p:nvGrpSpPr>
            <p:cNvPr id="271" name="그룹 270">
              <a:extLst>
                <a:ext uri="{FF2B5EF4-FFF2-40B4-BE49-F238E27FC236}">
                  <a16:creationId xmlns:a16="http://schemas.microsoft.com/office/drawing/2014/main" id="{2668DD11-29F4-465F-BC3A-AC1D1F971C7A}"/>
                </a:ext>
              </a:extLst>
            </p:cNvPr>
            <p:cNvGrpSpPr/>
            <p:nvPr/>
          </p:nvGrpSpPr>
          <p:grpSpPr>
            <a:xfrm>
              <a:off x="7937500" y="311366"/>
              <a:ext cx="1001406" cy="297219"/>
              <a:chOff x="8126082" y="360006"/>
              <a:chExt cx="812824" cy="242493"/>
            </a:xfrm>
          </p:grpSpPr>
          <p:sp>
            <p:nvSpPr>
              <p:cNvPr id="273" name="object 223">
                <a:extLst>
                  <a:ext uri="{FF2B5EF4-FFF2-40B4-BE49-F238E27FC236}">
                    <a16:creationId xmlns:a16="http://schemas.microsoft.com/office/drawing/2014/main" id="{0B8DE65F-DFDE-4FBC-8013-D6F55FBAC714}"/>
                  </a:ext>
                </a:extLst>
              </p:cNvPr>
              <p:cNvSpPr/>
              <p:nvPr/>
            </p:nvSpPr>
            <p:spPr>
              <a:xfrm>
                <a:off x="8437295" y="435254"/>
                <a:ext cx="501611" cy="100088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4" name="object 224">
                <a:extLst>
                  <a:ext uri="{FF2B5EF4-FFF2-40B4-BE49-F238E27FC236}">
                    <a16:creationId xmlns:a16="http://schemas.microsoft.com/office/drawing/2014/main" id="{4DF43B50-CA28-4B8B-BF9F-B35A47B58883}"/>
                  </a:ext>
                </a:extLst>
              </p:cNvPr>
              <p:cNvSpPr/>
              <p:nvPr/>
            </p:nvSpPr>
            <p:spPr>
              <a:xfrm>
                <a:off x="8126082" y="360006"/>
                <a:ext cx="249923" cy="24249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272" name="그림 271">
              <a:extLst>
                <a:ext uri="{FF2B5EF4-FFF2-40B4-BE49-F238E27FC236}">
                  <a16:creationId xmlns:a16="http://schemas.microsoft.com/office/drawing/2014/main" id="{012E7638-97C2-4FC2-8D4E-67A9D59E4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4438" y="349274"/>
              <a:ext cx="1616616" cy="242493"/>
            </a:xfrm>
            <a:prstGeom prst="rect">
              <a:avLst/>
            </a:prstGeom>
          </p:spPr>
        </p:pic>
      </p:grpSp>
      <p:pic>
        <p:nvPicPr>
          <p:cNvPr id="260" name="그림 259">
            <a:extLst>
              <a:ext uri="{FF2B5EF4-FFF2-40B4-BE49-F238E27FC236}">
                <a16:creationId xmlns:a16="http://schemas.microsoft.com/office/drawing/2014/main" id="{7EB713C1-EEA7-4729-9001-F9DFE66F845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197"/>
          <a:stretch/>
        </p:blipFill>
        <p:spPr>
          <a:xfrm>
            <a:off x="165101" y="1952625"/>
            <a:ext cx="3194038" cy="4255135"/>
          </a:xfrm>
          <a:prstGeom prst="rect">
            <a:avLst/>
          </a:prstGeom>
        </p:spPr>
      </p:pic>
      <p:sp>
        <p:nvSpPr>
          <p:cNvPr id="259" name="object 3">
            <a:extLst>
              <a:ext uri="{FF2B5EF4-FFF2-40B4-BE49-F238E27FC236}">
                <a16:creationId xmlns:a16="http://schemas.microsoft.com/office/drawing/2014/main" id="{1F26C5AF-AAB7-48FD-A2AE-5E237FC317D9}"/>
              </a:ext>
            </a:extLst>
          </p:cNvPr>
          <p:cNvSpPr txBox="1"/>
          <p:nvPr/>
        </p:nvSpPr>
        <p:spPr>
          <a:xfrm>
            <a:off x="3213100" y="2638425"/>
            <a:ext cx="7550161" cy="27135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015" indent="-234315">
              <a:lnSpc>
                <a:spcPct val="100000"/>
              </a:lnSpc>
              <a:spcBef>
                <a:spcPts val="100"/>
              </a:spcBef>
              <a:buSzPct val="95000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b="1" dirty="0">
                <a:ln w="0"/>
                <a:latin typeface="Dotum"/>
                <a:cs typeface="Dotum"/>
              </a:rPr>
              <a:t> 소득 및 재산을 가로채거나 임의로 사용</a:t>
            </a:r>
            <a:endParaRPr lang="en-US" altLang="ko-KR" sz="2800" b="1" dirty="0">
              <a:ln w="0"/>
              <a:latin typeface="Dotum"/>
              <a:cs typeface="Dotum"/>
            </a:endParaRPr>
          </a:p>
          <a:p>
            <a:pPr marL="247015" indent="-234315">
              <a:lnSpc>
                <a:spcPct val="100000"/>
              </a:lnSpc>
              <a:spcBef>
                <a:spcPts val="100"/>
              </a:spcBef>
              <a:buSzPct val="95000"/>
              <a:buFont typeface="Calibri"/>
              <a:buChar char="•"/>
              <a:tabLst>
                <a:tab pos="247015" algn="l"/>
              </a:tabLst>
            </a:pPr>
            <a:endParaRPr sz="2800" b="1" dirty="0">
              <a:ln w="0"/>
              <a:latin typeface="Dotum"/>
              <a:cs typeface="Dotum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b="1" dirty="0">
                <a:ln w="0"/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lang="ko-KR" altLang="en-US" sz="2800" b="1" dirty="0">
                <a:ln w="0"/>
                <a:latin typeface="Malgun Gothic"/>
                <a:cs typeface="Malgun Gothic"/>
              </a:rPr>
              <a:t>노인의 재산에 관한 법률적 권리를 침해한다</a:t>
            </a:r>
            <a:r>
              <a:rPr lang="en-US" altLang="ko-KR" sz="2800" b="1" dirty="0">
                <a:ln w="0"/>
                <a:latin typeface="Malgun Gothic"/>
                <a:cs typeface="Malgun Gothic"/>
              </a:rPr>
              <a:t>.</a:t>
            </a: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endParaRPr lang="en-US" altLang="ko-KR" sz="2800" b="1" spc="-150" dirty="0">
              <a:ln w="0"/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b="1" spc="-150" dirty="0">
                <a:ln w="0"/>
                <a:latin typeface="Malgun Gothic"/>
                <a:cs typeface="Malgun Gothic"/>
              </a:rPr>
              <a:t> 재산 사용 또는 관리에 대한 결정을 통제한다</a:t>
            </a:r>
            <a:r>
              <a:rPr lang="en-US" altLang="ko-KR" sz="2800" b="1" spc="-150" dirty="0">
                <a:ln w="0"/>
                <a:latin typeface="Malgun Gothic"/>
                <a:cs typeface="Malgun Gothic"/>
              </a:rPr>
              <a:t>. </a:t>
            </a:r>
          </a:p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endParaRPr lang="en-US" altLang="ko-KR" sz="2800" b="1" dirty="0">
              <a:ln w="0"/>
              <a:latin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2351839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/>
          <p:nvPr/>
        </p:nvSpPr>
        <p:spPr>
          <a:xfrm>
            <a:off x="6619017" y="11"/>
            <a:ext cx="3533402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pc="125" dirty="0"/>
              <a:t>6</a:t>
            </a:r>
            <a:endParaRPr spc="125" dirty="0"/>
          </a:p>
        </p:txBody>
      </p:sp>
      <p:sp>
        <p:nvSpPr>
          <p:cNvPr id="269" name="object 269"/>
          <p:cNvSpPr txBox="1"/>
          <p:nvPr/>
        </p:nvSpPr>
        <p:spPr>
          <a:xfrm>
            <a:off x="1231900" y="1031336"/>
            <a:ext cx="7686663" cy="594393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722630" algn="ctr">
              <a:lnSpc>
                <a:spcPct val="100000"/>
              </a:lnSpc>
              <a:spcBef>
                <a:spcPts val="795"/>
              </a:spcBef>
            </a:pPr>
            <a:r>
              <a:rPr lang="ko-KR" altLang="en-US" sz="3200" b="1" spc="-120" dirty="0">
                <a:solidFill>
                  <a:srgbClr val="007DC4"/>
                </a:solidFill>
                <a:latin typeface="Malgun Gothic"/>
                <a:cs typeface="Dotum"/>
              </a:rPr>
              <a:t>노인학대의 유형</a:t>
            </a:r>
            <a:endParaRPr sz="2400" dirty="0">
              <a:latin typeface="Dotum"/>
              <a:cs typeface="Dotum"/>
            </a:endParaRPr>
          </a:p>
        </p:txBody>
      </p:sp>
      <p:grpSp>
        <p:nvGrpSpPr>
          <p:cNvPr id="270" name="그룹 269">
            <a:extLst>
              <a:ext uri="{FF2B5EF4-FFF2-40B4-BE49-F238E27FC236}">
                <a16:creationId xmlns:a16="http://schemas.microsoft.com/office/drawing/2014/main" id="{E1615AD9-61E0-49A3-9652-C76EB8022112}"/>
              </a:ext>
            </a:extLst>
          </p:cNvPr>
          <p:cNvGrpSpPr/>
          <p:nvPr/>
        </p:nvGrpSpPr>
        <p:grpSpPr>
          <a:xfrm>
            <a:off x="7937500" y="311366"/>
            <a:ext cx="2663554" cy="297219"/>
            <a:chOff x="7937500" y="311366"/>
            <a:chExt cx="2663554" cy="297219"/>
          </a:xfrm>
        </p:grpSpPr>
        <p:grpSp>
          <p:nvGrpSpPr>
            <p:cNvPr id="271" name="그룹 270">
              <a:extLst>
                <a:ext uri="{FF2B5EF4-FFF2-40B4-BE49-F238E27FC236}">
                  <a16:creationId xmlns:a16="http://schemas.microsoft.com/office/drawing/2014/main" id="{2668DD11-29F4-465F-BC3A-AC1D1F971C7A}"/>
                </a:ext>
              </a:extLst>
            </p:cNvPr>
            <p:cNvGrpSpPr/>
            <p:nvPr/>
          </p:nvGrpSpPr>
          <p:grpSpPr>
            <a:xfrm>
              <a:off x="7937500" y="311366"/>
              <a:ext cx="1001406" cy="297219"/>
              <a:chOff x="8126082" y="360006"/>
              <a:chExt cx="812824" cy="242493"/>
            </a:xfrm>
          </p:grpSpPr>
          <p:sp>
            <p:nvSpPr>
              <p:cNvPr id="273" name="object 223">
                <a:extLst>
                  <a:ext uri="{FF2B5EF4-FFF2-40B4-BE49-F238E27FC236}">
                    <a16:creationId xmlns:a16="http://schemas.microsoft.com/office/drawing/2014/main" id="{0B8DE65F-DFDE-4FBC-8013-D6F55FBAC714}"/>
                  </a:ext>
                </a:extLst>
              </p:cNvPr>
              <p:cNvSpPr/>
              <p:nvPr/>
            </p:nvSpPr>
            <p:spPr>
              <a:xfrm>
                <a:off x="8437295" y="435254"/>
                <a:ext cx="501611" cy="100088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4" name="object 224">
                <a:extLst>
                  <a:ext uri="{FF2B5EF4-FFF2-40B4-BE49-F238E27FC236}">
                    <a16:creationId xmlns:a16="http://schemas.microsoft.com/office/drawing/2014/main" id="{4DF43B50-CA28-4B8B-BF9F-B35A47B58883}"/>
                  </a:ext>
                </a:extLst>
              </p:cNvPr>
              <p:cNvSpPr/>
              <p:nvPr/>
            </p:nvSpPr>
            <p:spPr>
              <a:xfrm>
                <a:off x="8126082" y="360006"/>
                <a:ext cx="249923" cy="24249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272" name="그림 271">
              <a:extLst>
                <a:ext uri="{FF2B5EF4-FFF2-40B4-BE49-F238E27FC236}">
                  <a16:creationId xmlns:a16="http://schemas.microsoft.com/office/drawing/2014/main" id="{012E7638-97C2-4FC2-8D4E-67A9D59E4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4438" y="349274"/>
              <a:ext cx="1616616" cy="242493"/>
            </a:xfrm>
            <a:prstGeom prst="rect">
              <a:avLst/>
            </a:prstGeom>
          </p:spPr>
        </p:pic>
      </p:grpSp>
      <p:sp>
        <p:nvSpPr>
          <p:cNvPr id="259" name="object 3">
            <a:extLst>
              <a:ext uri="{FF2B5EF4-FFF2-40B4-BE49-F238E27FC236}">
                <a16:creationId xmlns:a16="http://schemas.microsoft.com/office/drawing/2014/main" id="{1F26C5AF-AAB7-48FD-A2AE-5E237FC317D9}"/>
              </a:ext>
            </a:extLst>
          </p:cNvPr>
          <p:cNvSpPr txBox="1"/>
          <p:nvPr/>
        </p:nvSpPr>
        <p:spPr>
          <a:xfrm>
            <a:off x="3213100" y="2105025"/>
            <a:ext cx="7550161" cy="4996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015" indent="-234315">
              <a:lnSpc>
                <a:spcPct val="100000"/>
              </a:lnSpc>
              <a:spcBef>
                <a:spcPts val="100"/>
              </a:spcBef>
              <a:buSzPct val="95000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b="1" dirty="0">
                <a:ln w="0"/>
                <a:latin typeface="Dotum"/>
                <a:cs typeface="Dotum"/>
              </a:rPr>
              <a:t> 일상생활 관련 보호를 제공하지 않는다</a:t>
            </a:r>
            <a:r>
              <a:rPr lang="en-US" altLang="ko-KR" sz="2800" b="1" dirty="0">
                <a:ln w="0"/>
                <a:latin typeface="Dotum"/>
                <a:cs typeface="Dotum"/>
              </a:rPr>
              <a:t>.</a:t>
            </a:r>
          </a:p>
          <a:p>
            <a:pPr marL="247015" indent="-234315">
              <a:lnSpc>
                <a:spcPct val="100000"/>
              </a:lnSpc>
              <a:spcBef>
                <a:spcPts val="100"/>
              </a:spcBef>
              <a:buSzPct val="95000"/>
              <a:buFont typeface="Calibri"/>
              <a:buChar char="•"/>
              <a:tabLst>
                <a:tab pos="247015" algn="l"/>
              </a:tabLst>
            </a:pPr>
            <a:endParaRPr sz="2800" b="1" dirty="0">
              <a:ln w="0"/>
              <a:latin typeface="Dotum"/>
              <a:cs typeface="Dotum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b="1" dirty="0">
                <a:ln w="0"/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lang="ko-KR" altLang="en-US" sz="2800" b="1" dirty="0">
                <a:ln w="0"/>
                <a:latin typeface="Malgun Gothic"/>
                <a:cs typeface="Malgun Gothic"/>
              </a:rPr>
              <a:t>경제적 능력이 없는 노인의 생존을 위한 </a:t>
            </a:r>
            <a:endParaRPr lang="en-US" altLang="ko-KR" sz="2800" b="1" dirty="0">
              <a:ln w="0"/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r>
              <a:rPr lang="en-US" altLang="ko-KR" sz="2800" b="1" dirty="0">
                <a:ln w="0"/>
                <a:latin typeface="Malgun Gothic"/>
                <a:cs typeface="Malgun Gothic"/>
              </a:rPr>
              <a:t>   </a:t>
            </a:r>
            <a:r>
              <a:rPr lang="ko-KR" altLang="en-US" sz="2800" b="1" dirty="0">
                <a:ln w="0"/>
                <a:latin typeface="Malgun Gothic"/>
                <a:cs typeface="Malgun Gothic"/>
              </a:rPr>
              <a:t>경제적 보호를 제공하지 않는다</a:t>
            </a:r>
            <a:r>
              <a:rPr lang="en-US" altLang="ko-KR" sz="2800" b="1" dirty="0">
                <a:ln w="0"/>
                <a:latin typeface="Malgun Gothic"/>
                <a:cs typeface="Malgun Gothic"/>
              </a:rPr>
              <a:t>.</a:t>
            </a: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endParaRPr lang="en-US" altLang="ko-KR" sz="2800" b="1" spc="-150" dirty="0">
              <a:ln w="0"/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b="1" spc="-150" dirty="0">
                <a:ln w="0"/>
                <a:latin typeface="Malgun Gothic"/>
                <a:cs typeface="Malgun Gothic"/>
              </a:rPr>
              <a:t> 의료적 욕구가 있는 노인에게 의료적 보호를</a:t>
            </a:r>
            <a:endParaRPr lang="en-US" altLang="ko-KR" sz="2800" b="1" spc="-150" dirty="0">
              <a:ln w="0"/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r>
              <a:rPr lang="en-US" altLang="ko-KR" sz="2800" b="1" spc="-150" dirty="0">
                <a:ln w="0"/>
                <a:latin typeface="Malgun Gothic"/>
                <a:cs typeface="Malgun Gothic"/>
              </a:rPr>
              <a:t>   </a:t>
            </a:r>
            <a:r>
              <a:rPr lang="ko-KR" altLang="en-US" sz="2800" b="1" spc="-150" dirty="0">
                <a:ln w="0"/>
                <a:latin typeface="Malgun Gothic"/>
                <a:cs typeface="Malgun Gothic"/>
              </a:rPr>
              <a:t>제공하지 않는다</a:t>
            </a:r>
            <a:r>
              <a:rPr lang="en-US" altLang="ko-KR" sz="2800" b="1" spc="-150" dirty="0">
                <a:ln w="0"/>
                <a:latin typeface="Malgun Gothic"/>
                <a:cs typeface="Malgun Gothic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endParaRPr lang="en-US" altLang="ko-KR" sz="2800" b="1" spc="-150" dirty="0">
              <a:ln w="0"/>
              <a:latin typeface="Malgun Gothic"/>
              <a:cs typeface="Malgun Gothic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lang="en-US" altLang="ko-KR" sz="2800" b="1" spc="-150" dirty="0">
                <a:ln w="0"/>
                <a:latin typeface="Malgun Gothic"/>
                <a:cs typeface="Malgun Gothic"/>
              </a:rPr>
              <a:t> </a:t>
            </a:r>
            <a:r>
              <a:rPr lang="ko-KR" altLang="en-US" sz="2800" b="1" spc="-150" dirty="0">
                <a:ln w="0"/>
                <a:latin typeface="Malgun Gothic"/>
                <a:cs typeface="Malgun Gothic"/>
              </a:rPr>
              <a:t>자신을 돌보거나 돌봄을 거부함으로써 </a:t>
            </a:r>
            <a:endParaRPr lang="en-US" altLang="ko-KR" sz="2800" b="1" spc="-150" dirty="0">
              <a:ln w="0"/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r>
              <a:rPr lang="en-US" altLang="ko-KR" sz="2800" b="1" spc="-150" dirty="0">
                <a:ln w="0"/>
                <a:latin typeface="Malgun Gothic"/>
                <a:cs typeface="Malgun Gothic"/>
              </a:rPr>
              <a:t>   </a:t>
            </a:r>
            <a:r>
              <a:rPr lang="ko-KR" altLang="en-US" sz="2800" b="1" spc="-150" dirty="0">
                <a:ln w="0"/>
                <a:latin typeface="Malgun Gothic"/>
                <a:cs typeface="Malgun Gothic"/>
              </a:rPr>
              <a:t>생명을 위협받는다 </a:t>
            </a:r>
            <a:r>
              <a:rPr lang="en-US" altLang="ko-KR" sz="2800" b="1" spc="-150" dirty="0">
                <a:ln w="0"/>
                <a:latin typeface="Malgun Gothic"/>
                <a:cs typeface="Malgun Gothic"/>
              </a:rPr>
              <a:t>(</a:t>
            </a:r>
            <a:r>
              <a:rPr lang="ko-KR" altLang="en-US" sz="2800" b="1" spc="-150" dirty="0">
                <a:ln w="0"/>
                <a:latin typeface="Malgun Gothic"/>
                <a:cs typeface="Malgun Gothic"/>
              </a:rPr>
              <a:t>자기 방임</a:t>
            </a:r>
            <a:r>
              <a:rPr lang="en-US" altLang="ko-KR" sz="2800" b="1" spc="-150" dirty="0">
                <a:ln w="0"/>
                <a:latin typeface="Malgun Gothic"/>
                <a:cs typeface="Malgun Gothic"/>
              </a:rPr>
              <a:t>)</a:t>
            </a:r>
          </a:p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endParaRPr lang="en-US" altLang="ko-KR" sz="2800" b="1" dirty="0">
              <a:ln w="0"/>
              <a:latin typeface="Malgun Gothic"/>
              <a:cs typeface="Malgun Gothic"/>
            </a:endParaRPr>
          </a:p>
        </p:txBody>
      </p:sp>
      <p:pic>
        <p:nvPicPr>
          <p:cNvPr id="258" name="그림 257">
            <a:extLst>
              <a:ext uri="{FF2B5EF4-FFF2-40B4-BE49-F238E27FC236}">
                <a16:creationId xmlns:a16="http://schemas.microsoft.com/office/drawing/2014/main" id="{6CCA1034-5AC8-4F33-B59F-DBEE87C384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00" y="2075028"/>
            <a:ext cx="3071544" cy="415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290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/>
          <p:nvPr/>
        </p:nvSpPr>
        <p:spPr>
          <a:xfrm>
            <a:off x="6619017" y="11"/>
            <a:ext cx="3533402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pc="125" dirty="0"/>
              <a:t>6</a:t>
            </a:r>
            <a:endParaRPr spc="125" dirty="0"/>
          </a:p>
        </p:txBody>
      </p:sp>
      <p:sp>
        <p:nvSpPr>
          <p:cNvPr id="269" name="object 269"/>
          <p:cNvSpPr txBox="1"/>
          <p:nvPr/>
        </p:nvSpPr>
        <p:spPr>
          <a:xfrm>
            <a:off x="1231900" y="1031336"/>
            <a:ext cx="7686663" cy="594393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722630" algn="ctr">
              <a:lnSpc>
                <a:spcPct val="100000"/>
              </a:lnSpc>
              <a:spcBef>
                <a:spcPts val="795"/>
              </a:spcBef>
            </a:pPr>
            <a:r>
              <a:rPr lang="ko-KR" altLang="en-US" sz="3200" b="1" spc="-120" dirty="0">
                <a:solidFill>
                  <a:srgbClr val="007DC4"/>
                </a:solidFill>
                <a:latin typeface="Malgun Gothic"/>
                <a:cs typeface="Dotum"/>
              </a:rPr>
              <a:t>노인학대의 유형</a:t>
            </a:r>
            <a:endParaRPr sz="2400" dirty="0">
              <a:latin typeface="Dotum"/>
              <a:cs typeface="Dotum"/>
            </a:endParaRPr>
          </a:p>
        </p:txBody>
      </p:sp>
      <p:grpSp>
        <p:nvGrpSpPr>
          <p:cNvPr id="270" name="그룹 269">
            <a:extLst>
              <a:ext uri="{FF2B5EF4-FFF2-40B4-BE49-F238E27FC236}">
                <a16:creationId xmlns:a16="http://schemas.microsoft.com/office/drawing/2014/main" id="{E1615AD9-61E0-49A3-9652-C76EB8022112}"/>
              </a:ext>
            </a:extLst>
          </p:cNvPr>
          <p:cNvGrpSpPr/>
          <p:nvPr/>
        </p:nvGrpSpPr>
        <p:grpSpPr>
          <a:xfrm>
            <a:off x="7937500" y="311366"/>
            <a:ext cx="2663554" cy="297219"/>
            <a:chOff x="7937500" y="311366"/>
            <a:chExt cx="2663554" cy="297219"/>
          </a:xfrm>
        </p:grpSpPr>
        <p:grpSp>
          <p:nvGrpSpPr>
            <p:cNvPr id="271" name="그룹 270">
              <a:extLst>
                <a:ext uri="{FF2B5EF4-FFF2-40B4-BE49-F238E27FC236}">
                  <a16:creationId xmlns:a16="http://schemas.microsoft.com/office/drawing/2014/main" id="{2668DD11-29F4-465F-BC3A-AC1D1F971C7A}"/>
                </a:ext>
              </a:extLst>
            </p:cNvPr>
            <p:cNvGrpSpPr/>
            <p:nvPr/>
          </p:nvGrpSpPr>
          <p:grpSpPr>
            <a:xfrm>
              <a:off x="7937500" y="311366"/>
              <a:ext cx="1001406" cy="297219"/>
              <a:chOff x="8126082" y="360006"/>
              <a:chExt cx="812824" cy="242493"/>
            </a:xfrm>
          </p:grpSpPr>
          <p:sp>
            <p:nvSpPr>
              <p:cNvPr id="273" name="object 223">
                <a:extLst>
                  <a:ext uri="{FF2B5EF4-FFF2-40B4-BE49-F238E27FC236}">
                    <a16:creationId xmlns:a16="http://schemas.microsoft.com/office/drawing/2014/main" id="{0B8DE65F-DFDE-4FBC-8013-D6F55FBAC714}"/>
                  </a:ext>
                </a:extLst>
              </p:cNvPr>
              <p:cNvSpPr/>
              <p:nvPr/>
            </p:nvSpPr>
            <p:spPr>
              <a:xfrm>
                <a:off x="8437295" y="435254"/>
                <a:ext cx="501611" cy="100088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4" name="object 224">
                <a:extLst>
                  <a:ext uri="{FF2B5EF4-FFF2-40B4-BE49-F238E27FC236}">
                    <a16:creationId xmlns:a16="http://schemas.microsoft.com/office/drawing/2014/main" id="{4DF43B50-CA28-4B8B-BF9F-B35A47B58883}"/>
                  </a:ext>
                </a:extLst>
              </p:cNvPr>
              <p:cNvSpPr/>
              <p:nvPr/>
            </p:nvSpPr>
            <p:spPr>
              <a:xfrm>
                <a:off x="8126082" y="360006"/>
                <a:ext cx="249923" cy="24249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272" name="그림 271">
              <a:extLst>
                <a:ext uri="{FF2B5EF4-FFF2-40B4-BE49-F238E27FC236}">
                  <a16:creationId xmlns:a16="http://schemas.microsoft.com/office/drawing/2014/main" id="{012E7638-97C2-4FC2-8D4E-67A9D59E4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4438" y="349274"/>
              <a:ext cx="1616616" cy="242493"/>
            </a:xfrm>
            <a:prstGeom prst="rect">
              <a:avLst/>
            </a:prstGeom>
          </p:spPr>
        </p:pic>
      </p:grpSp>
      <p:sp>
        <p:nvSpPr>
          <p:cNvPr id="259" name="object 3">
            <a:extLst>
              <a:ext uri="{FF2B5EF4-FFF2-40B4-BE49-F238E27FC236}">
                <a16:creationId xmlns:a16="http://schemas.microsoft.com/office/drawing/2014/main" id="{1F26C5AF-AAB7-48FD-A2AE-5E237FC317D9}"/>
              </a:ext>
            </a:extLst>
          </p:cNvPr>
          <p:cNvSpPr txBox="1"/>
          <p:nvPr/>
        </p:nvSpPr>
        <p:spPr>
          <a:xfrm>
            <a:off x="3659259" y="2638425"/>
            <a:ext cx="6945241" cy="31188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015" indent="-234315">
              <a:lnSpc>
                <a:spcPct val="100000"/>
              </a:lnSpc>
              <a:spcBef>
                <a:spcPts val="100"/>
              </a:spcBef>
              <a:buSzPct val="95000"/>
              <a:buFont typeface="Calibri"/>
              <a:buChar char="•"/>
              <a:tabLst>
                <a:tab pos="247015" algn="l"/>
              </a:tabLst>
            </a:pPr>
            <a:r>
              <a:rPr lang="ko-KR" altLang="en-US" sz="2800" b="1" dirty="0">
                <a:ln w="0"/>
                <a:latin typeface="Dotum"/>
                <a:cs typeface="Dotum"/>
              </a:rPr>
              <a:t> 의존적인 노인을 유기한다</a:t>
            </a:r>
            <a:r>
              <a:rPr lang="en-US" altLang="ko-KR" sz="2800" b="1" dirty="0">
                <a:ln w="0"/>
                <a:latin typeface="Dotum"/>
                <a:cs typeface="Dotum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  <a:buSzPct val="95000"/>
              <a:tabLst>
                <a:tab pos="247015" algn="l"/>
              </a:tabLst>
            </a:pPr>
            <a:endParaRPr lang="en-US" altLang="ko-KR" sz="2800" b="1" dirty="0">
              <a:ln w="0"/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SzPct val="95000"/>
              <a:tabLst>
                <a:tab pos="247015" algn="l"/>
              </a:tabLst>
            </a:pPr>
            <a:r>
              <a:rPr lang="en-US" altLang="ko-KR" sz="2800" b="1" dirty="0">
                <a:ln w="0"/>
                <a:latin typeface="Dotum"/>
                <a:cs typeface="Dotum"/>
              </a:rPr>
              <a:t>   </a:t>
            </a:r>
            <a:r>
              <a:rPr lang="ko-KR" altLang="en-US" sz="2800" b="1" dirty="0">
                <a:ln w="0"/>
                <a:latin typeface="Dotum"/>
                <a:cs typeface="Dotum"/>
              </a:rPr>
              <a:t>연락을 두절하거나 왕래를 하지 않는다</a:t>
            </a:r>
            <a:r>
              <a:rPr lang="en-US" altLang="ko-KR" sz="2800" b="1" dirty="0">
                <a:ln w="0"/>
                <a:latin typeface="Dotum"/>
                <a:cs typeface="Dotum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  <a:buSzPct val="95000"/>
              <a:tabLst>
                <a:tab pos="247015" algn="l"/>
              </a:tabLst>
            </a:pPr>
            <a:r>
              <a:rPr lang="en-US" altLang="ko-KR" sz="2800" b="1" dirty="0">
                <a:ln w="0"/>
                <a:latin typeface="Dotum"/>
                <a:cs typeface="Dotum"/>
              </a:rPr>
              <a:t>   </a:t>
            </a:r>
            <a:r>
              <a:rPr lang="ko-KR" altLang="en-US" sz="2800" b="1" dirty="0">
                <a:ln w="0"/>
                <a:latin typeface="Dotum"/>
                <a:cs typeface="Dotum"/>
              </a:rPr>
              <a:t>시설에 입소 시키고 왕래를 두절한다</a:t>
            </a:r>
            <a:r>
              <a:rPr lang="en-US" altLang="ko-KR" sz="2800" b="1" dirty="0">
                <a:ln w="0"/>
                <a:latin typeface="Dotum"/>
                <a:cs typeface="Dotum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  <a:buSzPct val="95000"/>
              <a:tabLst>
                <a:tab pos="247015" algn="l"/>
              </a:tabLst>
            </a:pPr>
            <a:r>
              <a:rPr lang="en-US" altLang="ko-KR" sz="2800" b="1" dirty="0">
                <a:ln w="0"/>
                <a:latin typeface="Dotum"/>
                <a:cs typeface="Dotum"/>
              </a:rPr>
              <a:t>   </a:t>
            </a:r>
            <a:r>
              <a:rPr lang="ko-KR" altLang="en-US" sz="2800" b="1" dirty="0">
                <a:ln w="0"/>
                <a:latin typeface="Dotum"/>
                <a:cs typeface="Dotum"/>
              </a:rPr>
              <a:t>인지기능을 상실한 노인을 고의적으로 </a:t>
            </a:r>
            <a:endParaRPr lang="en-US" altLang="ko-KR" sz="2800" b="1" dirty="0">
              <a:ln w="0"/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SzPct val="95000"/>
              <a:tabLst>
                <a:tab pos="247015" algn="l"/>
              </a:tabLst>
            </a:pPr>
            <a:r>
              <a:rPr lang="en-US" altLang="ko-KR" sz="2800" b="1" dirty="0">
                <a:ln w="0"/>
                <a:latin typeface="Dotum"/>
                <a:cs typeface="Dotum"/>
              </a:rPr>
              <a:t>   </a:t>
            </a:r>
            <a:r>
              <a:rPr lang="ko-KR" altLang="en-US" sz="2800" b="1" dirty="0">
                <a:ln w="0"/>
                <a:latin typeface="Dotum"/>
                <a:cs typeface="Dotum"/>
              </a:rPr>
              <a:t>가출 또는 배회하게 한다</a:t>
            </a:r>
            <a:r>
              <a:rPr lang="en-US" altLang="ko-KR" sz="2800" b="1" dirty="0">
                <a:ln w="0"/>
                <a:latin typeface="Dotum"/>
                <a:cs typeface="Dotum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tabLst>
                <a:tab pos="247015" algn="l"/>
              </a:tabLst>
            </a:pPr>
            <a:endParaRPr lang="en-US" altLang="ko-KR" sz="2800" b="1" dirty="0">
              <a:ln w="0"/>
              <a:latin typeface="Malgun Gothic"/>
              <a:cs typeface="Malgun Gothic"/>
            </a:endParaRPr>
          </a:p>
        </p:txBody>
      </p:sp>
      <p:pic>
        <p:nvPicPr>
          <p:cNvPr id="260" name="그림 259">
            <a:extLst>
              <a:ext uri="{FF2B5EF4-FFF2-40B4-BE49-F238E27FC236}">
                <a16:creationId xmlns:a16="http://schemas.microsoft.com/office/drawing/2014/main" id="{A60FBB6D-55B0-4A69-A6F8-93EAEAA09F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618" y="2130793"/>
            <a:ext cx="3222282" cy="410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531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/>
          <p:nvPr/>
        </p:nvSpPr>
        <p:spPr>
          <a:xfrm>
            <a:off x="6619017" y="11"/>
            <a:ext cx="3533402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pc="125" dirty="0"/>
              <a:t>7</a:t>
            </a:r>
            <a:endParaRPr spc="125" dirty="0"/>
          </a:p>
        </p:txBody>
      </p:sp>
      <p:sp>
        <p:nvSpPr>
          <p:cNvPr id="269" name="object 269"/>
          <p:cNvSpPr txBox="1"/>
          <p:nvPr/>
        </p:nvSpPr>
        <p:spPr>
          <a:xfrm>
            <a:off x="1231900" y="1021608"/>
            <a:ext cx="7686663" cy="594393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722630" algn="ctr">
              <a:lnSpc>
                <a:spcPct val="100000"/>
              </a:lnSpc>
              <a:spcBef>
                <a:spcPts val="795"/>
              </a:spcBef>
            </a:pPr>
            <a:r>
              <a:rPr lang="ko-KR" altLang="en-US" sz="3200" b="1" spc="-120" dirty="0">
                <a:solidFill>
                  <a:srgbClr val="007DC4"/>
                </a:solidFill>
                <a:latin typeface="Malgun Gothic"/>
                <a:cs typeface="Dotum"/>
              </a:rPr>
              <a:t>노인학대 신고방법</a:t>
            </a:r>
            <a:endParaRPr sz="2400" dirty="0">
              <a:latin typeface="Dotum"/>
              <a:cs typeface="Dotum"/>
            </a:endParaRPr>
          </a:p>
        </p:txBody>
      </p:sp>
      <p:grpSp>
        <p:nvGrpSpPr>
          <p:cNvPr id="270" name="그룹 269">
            <a:extLst>
              <a:ext uri="{FF2B5EF4-FFF2-40B4-BE49-F238E27FC236}">
                <a16:creationId xmlns:a16="http://schemas.microsoft.com/office/drawing/2014/main" id="{E1615AD9-61E0-49A3-9652-C76EB8022112}"/>
              </a:ext>
            </a:extLst>
          </p:cNvPr>
          <p:cNvGrpSpPr/>
          <p:nvPr/>
        </p:nvGrpSpPr>
        <p:grpSpPr>
          <a:xfrm>
            <a:off x="7937500" y="311366"/>
            <a:ext cx="2663554" cy="297219"/>
            <a:chOff x="7937500" y="311366"/>
            <a:chExt cx="2663554" cy="297219"/>
          </a:xfrm>
        </p:grpSpPr>
        <p:grpSp>
          <p:nvGrpSpPr>
            <p:cNvPr id="271" name="그룹 270">
              <a:extLst>
                <a:ext uri="{FF2B5EF4-FFF2-40B4-BE49-F238E27FC236}">
                  <a16:creationId xmlns:a16="http://schemas.microsoft.com/office/drawing/2014/main" id="{2668DD11-29F4-465F-BC3A-AC1D1F971C7A}"/>
                </a:ext>
              </a:extLst>
            </p:cNvPr>
            <p:cNvGrpSpPr/>
            <p:nvPr/>
          </p:nvGrpSpPr>
          <p:grpSpPr>
            <a:xfrm>
              <a:off x="7937500" y="311366"/>
              <a:ext cx="1001406" cy="297219"/>
              <a:chOff x="8126082" y="360006"/>
              <a:chExt cx="812824" cy="242493"/>
            </a:xfrm>
          </p:grpSpPr>
          <p:sp>
            <p:nvSpPr>
              <p:cNvPr id="273" name="object 223">
                <a:extLst>
                  <a:ext uri="{FF2B5EF4-FFF2-40B4-BE49-F238E27FC236}">
                    <a16:creationId xmlns:a16="http://schemas.microsoft.com/office/drawing/2014/main" id="{0B8DE65F-DFDE-4FBC-8013-D6F55FBAC714}"/>
                  </a:ext>
                </a:extLst>
              </p:cNvPr>
              <p:cNvSpPr/>
              <p:nvPr/>
            </p:nvSpPr>
            <p:spPr>
              <a:xfrm>
                <a:off x="8437295" y="435254"/>
                <a:ext cx="501611" cy="100088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4" name="object 224">
                <a:extLst>
                  <a:ext uri="{FF2B5EF4-FFF2-40B4-BE49-F238E27FC236}">
                    <a16:creationId xmlns:a16="http://schemas.microsoft.com/office/drawing/2014/main" id="{4DF43B50-CA28-4B8B-BF9F-B35A47B58883}"/>
                  </a:ext>
                </a:extLst>
              </p:cNvPr>
              <p:cNvSpPr/>
              <p:nvPr/>
            </p:nvSpPr>
            <p:spPr>
              <a:xfrm>
                <a:off x="8126082" y="360006"/>
                <a:ext cx="249923" cy="24249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272" name="그림 271">
              <a:extLst>
                <a:ext uri="{FF2B5EF4-FFF2-40B4-BE49-F238E27FC236}">
                  <a16:creationId xmlns:a16="http://schemas.microsoft.com/office/drawing/2014/main" id="{012E7638-97C2-4FC2-8D4E-67A9D59E4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4438" y="349274"/>
              <a:ext cx="1616616" cy="242493"/>
            </a:xfrm>
            <a:prstGeom prst="rect">
              <a:avLst/>
            </a:prstGeom>
          </p:spPr>
        </p:pic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9A9CEDAE-7918-428C-AA0F-25A8211E41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00" y="1724025"/>
            <a:ext cx="10334625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771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2003" cy="755992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900" y="123825"/>
            <a:ext cx="4648200" cy="440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3"/>
          <p:cNvSpPr/>
          <p:nvPr/>
        </p:nvSpPr>
        <p:spPr>
          <a:xfrm>
            <a:off x="3822010" y="678490"/>
            <a:ext cx="3484625" cy="3700907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  <a:gd name="connsiteX9" fmla="*/ 0 w 0"/>
              <a:gd name="connsiteY9" fmla="*/ 0 w 0"/>
              <a:gd name="connsiteX10" fmla="*/ 0 w 0"/>
              <a:gd name="connsiteY10" fmla="*/ 0 w 0"/>
              <a:gd name="connsiteX11" fmla="*/ 0 w 0"/>
              <a:gd name="connsiteY11" fmla="*/ 0 w 0"/>
              <a:gd name="connsiteX12" fmla="*/ 0 w 0"/>
              <a:gd name="connsiteY12" fmla="*/ 0 w 0"/>
              <a:gd name="connsiteX13" fmla="*/ 0 w 0"/>
              <a:gd name="connsiteY13" fmla="*/ 0 w 0"/>
              <a:gd name="connsiteX14" fmla="*/ 0 w 0"/>
              <a:gd name="connsiteY14" fmla="*/ 0 w 0"/>
              <a:gd name="connsiteX15" fmla="*/ 0 w 0"/>
              <a:gd name="connsiteY15" fmla="*/ 0 w 0"/>
              <a:gd name="connsiteX16" fmla="*/ 0 w 0"/>
              <a:gd name="connsiteY16" fmla="*/ 0 w 0"/>
              <a:gd name="connsiteX17" fmla="*/ 0 w 0"/>
              <a:gd name="connsiteY17" fmla="*/ 0 w 0"/>
              <a:gd name="connsiteX18" fmla="*/ 0 w 0"/>
              <a:gd name="connsiteY18" fmla="*/ 0 w 0"/>
              <a:gd name="connsiteX19" fmla="*/ 0 w 0"/>
              <a:gd name="connsiteY19" fmla="*/ 0 w 0"/>
              <a:gd name="connsiteX20" fmla="*/ 0 w 0"/>
              <a:gd name="connsiteY20" fmla="*/ 0 w 0"/>
              <a:gd name="connsiteX21" fmla="*/ 0 w 0"/>
              <a:gd name="connsiteY21" fmla="*/ 0 w 0"/>
              <a:gd name="connsiteX22" fmla="*/ 0 w 0"/>
              <a:gd name="connsiteY22" fmla="*/ 0 w 0"/>
              <a:gd name="connsiteX23" fmla="*/ 0 w 0"/>
              <a:gd name="connsiteY23" fmla="*/ 0 w 0"/>
              <a:gd name="connsiteX24" fmla="*/ 0 w 0"/>
              <a:gd name="connsiteY24" fmla="*/ 0 w 0"/>
              <a:gd name="connsiteX25" fmla="*/ 0 w 0"/>
              <a:gd name="connsiteY25" fmla="*/ 0 w 0"/>
              <a:gd name="connsiteX26" fmla="*/ 0 w 0"/>
              <a:gd name="connsiteY2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484625" h="3700907">
                <a:moveTo>
                  <a:pt x="1398017" y="541909"/>
                </a:moveTo>
                <a:cubicBezTo>
                  <a:pt x="1394715" y="679704"/>
                  <a:pt x="1442086" y="805688"/>
                  <a:pt x="1522350" y="903859"/>
                </a:cubicBezTo>
                <a:cubicBezTo>
                  <a:pt x="1751458" y="1238250"/>
                  <a:pt x="1646302" y="1288923"/>
                  <a:pt x="1496442" y="1328673"/>
                </a:cubicBezTo>
                <a:cubicBezTo>
                  <a:pt x="1442086" y="1343532"/>
                  <a:pt x="1057530" y="1371092"/>
                  <a:pt x="482473" y="1142746"/>
                </a:cubicBezTo>
                <a:cubicBezTo>
                  <a:pt x="353569" y="1091438"/>
                  <a:pt x="26162" y="1086612"/>
                  <a:pt x="0" y="1370329"/>
                </a:cubicBezTo>
                <a:cubicBezTo>
                  <a:pt x="-18923" y="1583817"/>
                  <a:pt x="170561" y="1709928"/>
                  <a:pt x="329693" y="1762887"/>
                </a:cubicBezTo>
                <a:cubicBezTo>
                  <a:pt x="433452" y="1797938"/>
                  <a:pt x="886842" y="1947418"/>
                  <a:pt x="1229487" y="2018664"/>
                </a:cubicBezTo>
                <a:cubicBezTo>
                  <a:pt x="1400430" y="2054098"/>
                  <a:pt x="1402208" y="2250059"/>
                  <a:pt x="1350011" y="2351405"/>
                </a:cubicBezTo>
                <a:cubicBezTo>
                  <a:pt x="1199262" y="2642235"/>
                  <a:pt x="989712" y="2953131"/>
                  <a:pt x="874777" y="3144520"/>
                </a:cubicBezTo>
                <a:cubicBezTo>
                  <a:pt x="765176" y="3327146"/>
                  <a:pt x="753238" y="3629787"/>
                  <a:pt x="932054" y="3700907"/>
                </a:cubicBezTo>
                <a:cubicBezTo>
                  <a:pt x="1153288" y="3789426"/>
                  <a:pt x="1313689" y="3633343"/>
                  <a:pt x="1421893" y="3448431"/>
                </a:cubicBezTo>
                <a:cubicBezTo>
                  <a:pt x="1581151" y="3176777"/>
                  <a:pt x="1767206" y="2838450"/>
                  <a:pt x="1814831" y="2732278"/>
                </a:cubicBezTo>
                <a:cubicBezTo>
                  <a:pt x="1896619" y="2547874"/>
                  <a:pt x="1999616" y="2606166"/>
                  <a:pt x="1991742" y="2736723"/>
                </a:cubicBezTo>
                <a:cubicBezTo>
                  <a:pt x="1985011" y="2835910"/>
                  <a:pt x="1949450" y="3238500"/>
                  <a:pt x="1951863" y="3422650"/>
                </a:cubicBezTo>
                <a:cubicBezTo>
                  <a:pt x="1954658" y="3603117"/>
                  <a:pt x="2076070" y="3697986"/>
                  <a:pt x="2201037" y="3696462"/>
                </a:cubicBezTo>
                <a:cubicBezTo>
                  <a:pt x="2470786" y="3694176"/>
                  <a:pt x="2473834" y="3545840"/>
                  <a:pt x="2505838" y="3233674"/>
                </a:cubicBezTo>
                <a:cubicBezTo>
                  <a:pt x="2528063" y="3021203"/>
                  <a:pt x="2526793" y="2833370"/>
                  <a:pt x="2550034" y="2472817"/>
                </a:cubicBezTo>
                <a:cubicBezTo>
                  <a:pt x="2565020" y="2235581"/>
                  <a:pt x="2564385" y="1916049"/>
                  <a:pt x="2738248" y="1814195"/>
                </a:cubicBezTo>
                <a:cubicBezTo>
                  <a:pt x="2916175" y="1709928"/>
                  <a:pt x="3109088" y="1603120"/>
                  <a:pt x="3240279" y="1511681"/>
                </a:cubicBezTo>
                <a:cubicBezTo>
                  <a:pt x="3419095" y="1387220"/>
                  <a:pt x="3493644" y="1282064"/>
                  <a:pt x="3484627" y="1117473"/>
                </a:cubicBezTo>
                <a:cubicBezTo>
                  <a:pt x="3476752" y="969518"/>
                  <a:pt x="3349118" y="828167"/>
                  <a:pt x="3069337" y="990600"/>
                </a:cubicBezTo>
                <a:cubicBezTo>
                  <a:pt x="2591563" y="1265301"/>
                  <a:pt x="2439289" y="1240790"/>
                  <a:pt x="2439289" y="1240790"/>
                </a:cubicBezTo>
                <a:cubicBezTo>
                  <a:pt x="2292478" y="1229613"/>
                  <a:pt x="2295145" y="1126617"/>
                  <a:pt x="2405888" y="902462"/>
                </a:cubicBezTo>
                <a:cubicBezTo>
                  <a:pt x="2479168" y="748411"/>
                  <a:pt x="2494535" y="667893"/>
                  <a:pt x="2495170" y="539242"/>
                </a:cubicBezTo>
                <a:cubicBezTo>
                  <a:pt x="2496821" y="228853"/>
                  <a:pt x="2290954" y="21971"/>
                  <a:pt x="1987297" y="762"/>
                </a:cubicBezTo>
                <a:cubicBezTo>
                  <a:pt x="1977391" y="381"/>
                  <a:pt x="1967611" y="0"/>
                  <a:pt x="1957833" y="0"/>
                </a:cubicBezTo>
                <a:cubicBezTo>
                  <a:pt x="1690244" y="0"/>
                  <a:pt x="1403986" y="249047"/>
                  <a:pt x="1398017" y="541909"/>
                </a:cubicBez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indent="0" algn="ctr">
              <a:lnSpc>
                <a:spcPts val="11500"/>
              </a:lnSpc>
            </a:pPr>
            <a:endParaRPr lang="en-US" altLang="ko-KR" sz="9000" b="1" dirty="0">
              <a:solidFill>
                <a:schemeClr val="bg1"/>
              </a:solidFill>
            </a:endParaRPr>
          </a:p>
          <a:p>
            <a:pPr indent="0" algn="ctr">
              <a:lnSpc>
                <a:spcPts val="11500"/>
              </a:lnSpc>
            </a:pPr>
            <a:r>
              <a:rPr lang="ko-KR" altLang="en-US" sz="9000" b="1" dirty="0">
                <a:solidFill>
                  <a:schemeClr val="bg1"/>
                </a:solidFill>
              </a:rPr>
              <a:t>감사합니다</a:t>
            </a:r>
            <a:endParaRPr lang="en-US" altLang="ko-KR" sz="9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258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836</TotalTime>
  <Words>528</Words>
  <Application>Microsoft Office PowerPoint</Application>
  <PresentationFormat>사용자 지정</PresentationFormat>
  <Paragraphs>140</Paragraphs>
  <Slides>18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6" baseType="lpstr">
      <vt:lpstr>Gulim</vt:lpstr>
      <vt:lpstr>Dotum</vt:lpstr>
      <vt:lpstr>Malgun Gothic</vt:lpstr>
      <vt:lpstr>Malgun Gothic</vt:lpstr>
      <vt:lpstr>Arial</vt:lpstr>
      <vt:lpstr>Calibri</vt:lpstr>
      <vt:lpstr>Tahoma</vt:lpstr>
      <vt:lpstr>Office Theme</vt:lpstr>
      <vt:lpstr>2021년 4/4분기</vt:lpstr>
      <vt:lpstr>Contents</vt:lpstr>
      <vt:lpstr>1</vt:lpstr>
      <vt:lpstr>2</vt:lpstr>
      <vt:lpstr>2</vt:lpstr>
      <vt:lpstr>3</vt:lpstr>
      <vt:lpstr>4</vt:lpstr>
      <vt:lpstr>5</vt:lpstr>
      <vt:lpstr>6</vt:lpstr>
      <vt:lpstr>6</vt:lpstr>
      <vt:lpstr>6</vt:lpstr>
      <vt:lpstr>6</vt:lpstr>
      <vt:lpstr>6</vt:lpstr>
      <vt:lpstr>6</vt:lpstr>
      <vt:lpstr>6</vt:lpstr>
      <vt:lpstr>6</vt:lpstr>
      <vt:lpstr>7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아동학대  신고의무자가  꼭 알아야 하는  아동학대 예방 요령</dc:title>
  <dc:creator>울진군노인요양원</dc:creator>
  <cp:lastModifiedBy>울진군노인요양원</cp:lastModifiedBy>
  <cp:revision>125</cp:revision>
  <cp:lastPrinted>2021-09-13T02:54:39Z</cp:lastPrinted>
  <dcterms:created xsi:type="dcterms:W3CDTF">2017-11-15T00:52:38Z</dcterms:created>
  <dcterms:modified xsi:type="dcterms:W3CDTF">2021-12-06T07:59:24Z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2017-11-15T00:00:00Z</vt:filetime>
  </property>
  <property fmtid="{D5CDD505-2E9C-101B-9397-08002B2CF9AE}" pid="3" name="Creator">
    <vt:lpwstr>Adobe InDesign CC 2015 (Macintosh)</vt:lpwstr>
  </property>
  <property fmtid="{D5CDD505-2E9C-101B-9397-08002B2CF9AE}" pid="4" name="LastSaved">
    <vt:filetime>2017-11-15T00:00:00Z</vt:filetime>
  </property>
</Properties>
</file>