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A487E-F922-4AF5-BEE8-2EDA9B3D887F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413D9-EEFE-4E01-86E4-0746E928E6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7345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A809F5-DB09-4FF1-B785-C1555EDBE152}" type="datetimeFigureOut">
              <a:rPr lang="ko-KR" altLang="en-US" smtClean="0"/>
              <a:pPr/>
              <a:t>2015-02-08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F1A5E07-A28B-4B3A-8F7F-72D2F0F2E47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412777"/>
            <a:ext cx="7772400" cy="944654"/>
          </a:xfrm>
        </p:spPr>
        <p:txBody>
          <a:bodyPr>
            <a:noAutofit/>
          </a:bodyPr>
          <a:lstStyle/>
          <a:p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노인학대</a:t>
            </a:r>
            <a:r>
              <a:rPr lang="en-US" altLang="ko-KR" sz="3200" dirty="0" smtClean="0"/>
              <a:t>.</a:t>
            </a:r>
            <a:r>
              <a:rPr lang="ko-KR" altLang="en-US" sz="3200" dirty="0" smtClean="0"/>
              <a:t>폭력에 대한 예방 및 </a:t>
            </a:r>
            <a:r>
              <a:rPr lang="ko-KR" altLang="en-US" sz="3200" dirty="0" smtClean="0"/>
              <a:t>대응</a:t>
            </a:r>
            <a:endParaRPr lang="ko-KR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문체부 훈민정음체" pitchFamily="18" charset="-127"/>
              <a:ea typeface="문체부 훈민정음체" pitchFamily="18" charset="-127"/>
            </a:endParaRPr>
          </a:p>
        </p:txBody>
      </p:sp>
      <p:sp>
        <p:nvSpPr>
          <p:cNvPr id="4" name="부제목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행복한 집 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</a:pPr>
            <a:r>
              <a:rPr lang="ko-KR" altLang="en-US" sz="17600" dirty="0" smtClean="0"/>
              <a:t>노인에 대하여 신체적</a:t>
            </a:r>
            <a:r>
              <a:rPr lang="en-US" altLang="ko-KR" sz="17600" dirty="0" smtClean="0"/>
              <a:t>·</a:t>
            </a:r>
            <a:r>
              <a:rPr lang="ko-KR" altLang="en-US" sz="17600" dirty="0" smtClean="0"/>
              <a:t>정신적</a:t>
            </a:r>
            <a:r>
              <a:rPr lang="en-US" altLang="ko-KR" sz="17600" dirty="0" smtClean="0"/>
              <a:t>·</a:t>
            </a:r>
            <a:r>
              <a:rPr lang="ko-KR" altLang="en-US" sz="17600" dirty="0" smtClean="0"/>
              <a:t>정서적</a:t>
            </a:r>
            <a:r>
              <a:rPr lang="en-US" altLang="ko-KR" sz="17600" dirty="0" smtClean="0"/>
              <a:t>·</a:t>
            </a:r>
            <a:r>
              <a:rPr lang="ko-KR" altLang="en-US" sz="17600" dirty="0" smtClean="0"/>
              <a:t>성적 폭력 및 경제적 착취 또는 가혹행위를 하거나 유기 또는 방임을 하는 것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노인학대의 정의</a:t>
            </a:r>
            <a:endParaRPr lang="ko-KR" alt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79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ko-KR" altLang="en-US" sz="3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○ 사회적 원인</a:t>
            </a:r>
          </a:p>
          <a:p>
            <a:r>
              <a:rPr lang="ko-KR" altLang="en-US" b="1" dirty="0" smtClean="0"/>
              <a:t> 고령화 현상 </a:t>
            </a:r>
            <a:r>
              <a:rPr lang="en-US" altLang="ko-KR" b="1" dirty="0" smtClean="0"/>
              <a:t>:</a:t>
            </a:r>
            <a:r>
              <a:rPr lang="ko-KR" altLang="en-US" dirty="0" smtClean="0"/>
              <a:t> 노인의 절대적 수 증가</a:t>
            </a:r>
            <a:r>
              <a:rPr lang="en-US" altLang="ko-KR" dirty="0" smtClean="0"/>
              <a:t>. </a:t>
            </a:r>
            <a:r>
              <a:rPr lang="ko-KR" altLang="en-US" dirty="0" smtClean="0"/>
              <a:t>신체적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심리적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경제적으로 의존적인 노인문제 야기</a:t>
            </a:r>
          </a:p>
          <a:p>
            <a:r>
              <a:rPr lang="en-US" altLang="ko-KR" dirty="0" smtClean="0"/>
              <a:t> </a:t>
            </a:r>
            <a:r>
              <a:rPr lang="ko-KR" altLang="en-US" b="1" dirty="0" smtClean="0"/>
              <a:t>가족구조와 기능의 변화 </a:t>
            </a:r>
            <a:r>
              <a:rPr lang="en-US" altLang="ko-KR" b="1" dirty="0" smtClean="0"/>
              <a:t>: </a:t>
            </a:r>
            <a:r>
              <a:rPr lang="ko-KR" altLang="en-US" dirty="0" smtClean="0"/>
              <a:t>가족보호와 부양 기능이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이원화됨에 따라 노후를 자녀에게 의지하던 한국노인들에게 현실적인 문제 발생</a:t>
            </a:r>
          </a:p>
          <a:p>
            <a:r>
              <a:rPr lang="en-US" altLang="ko-KR" dirty="0" smtClean="0"/>
              <a:t> </a:t>
            </a:r>
            <a:r>
              <a:rPr lang="ko-KR" altLang="en-US" b="1" dirty="0" smtClean="0"/>
              <a:t>가치관 및 노인부양의식의 변화 </a:t>
            </a:r>
            <a:r>
              <a:rPr lang="en-US" altLang="ko-KR" b="1" dirty="0" smtClean="0"/>
              <a:t>: </a:t>
            </a:r>
            <a:r>
              <a:rPr lang="ko-KR" altLang="en-US" dirty="0" smtClean="0"/>
              <a:t>경로사상 퇴색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효</a:t>
            </a:r>
            <a:r>
              <a:rPr lang="en-US" altLang="ko-KR" dirty="0" smtClean="0"/>
              <a:t>(</a:t>
            </a:r>
            <a:r>
              <a:rPr lang="ko-KR" altLang="en-US" dirty="0" smtClean="0"/>
              <a:t>孝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의식 부재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가족의 구조와 기능의 변화로 인해 전통적 관습과 가치에 기초한 부양 의식도 변화함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 </a:t>
            </a:r>
            <a:r>
              <a:rPr lang="ko-KR" altLang="en-US" b="1" dirty="0" smtClean="0"/>
              <a:t>사회적 지원의 부족 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정책적 준비부족</a:t>
            </a:r>
            <a:r>
              <a:rPr lang="en-US" altLang="ko-KR" b="1" dirty="0" smtClean="0"/>
              <a:t>) :</a:t>
            </a:r>
            <a:r>
              <a:rPr lang="ko-KR" altLang="en-US" dirty="0" smtClean="0"/>
              <a:t> 노인에 대한 정책적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제도적 지원체계가 노인과 부양가족의 다양한 욕구에 부응하지 못함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노인학대의 원인</a:t>
            </a:r>
            <a:endParaRPr lang="ko-KR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 </a:t>
            </a:r>
            <a:r>
              <a:rPr lang="ko-KR" altLang="en-US" dirty="0" smtClean="0"/>
              <a:t>성</a:t>
            </a:r>
            <a:r>
              <a:rPr lang="en-US" altLang="ko-KR" dirty="0" smtClean="0"/>
              <a:t>(Gender)</a:t>
            </a:r>
            <a:endParaRPr lang="ko-KR" altLang="en-US" dirty="0" smtClean="0"/>
          </a:p>
          <a:p>
            <a:pPr>
              <a:buNone/>
            </a:pPr>
            <a:r>
              <a:rPr lang="en-US" altLang="ko-KR" dirty="0" smtClean="0"/>
              <a:t>   · </a:t>
            </a:r>
            <a:r>
              <a:rPr lang="ko-KR" altLang="en-US" dirty="0" smtClean="0"/>
              <a:t>여성노인은 남성노인에 비해 더 많은 위험요소 가짐</a:t>
            </a:r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긴 수명으로 고령연령층이 높음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신체질병이나 치매 등 인지손상의 비율이 높음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가족이나 타인에 대한 의존도가 높음</a:t>
            </a:r>
            <a:r>
              <a:rPr lang="en-US" altLang="ko-KR" dirty="0" smtClean="0"/>
              <a:t>.</a:t>
            </a:r>
            <a:endParaRPr lang="ko-KR" altLang="en-US" dirty="0" smtClean="0"/>
          </a:p>
          <a:p>
            <a:r>
              <a:rPr lang="en-US" altLang="ko-KR" dirty="0" smtClean="0"/>
              <a:t> </a:t>
            </a:r>
            <a:r>
              <a:rPr lang="ko-KR" altLang="en-US" dirty="0" smtClean="0"/>
              <a:t>학대에 대항할 수 있는 체력이 낮음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smtClean="0"/>
              <a:t>연령</a:t>
            </a:r>
            <a:r>
              <a:rPr lang="en-US" altLang="ko-KR" dirty="0" smtClean="0"/>
              <a:t>(Age)</a:t>
            </a:r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smtClean="0"/>
              <a:t>건강수준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smtClean="0"/>
              <a:t>사회경제적 수준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- </a:t>
            </a:r>
            <a:r>
              <a:rPr lang="ko-KR" altLang="en-US" dirty="0" smtClean="0"/>
              <a:t>개인적 특성 </a:t>
            </a:r>
            <a:r>
              <a:rPr lang="en-US" altLang="ko-KR" dirty="0" smtClean="0"/>
              <a:t>(</a:t>
            </a:r>
            <a:r>
              <a:rPr lang="ko-KR" altLang="en-US" dirty="0" smtClean="0"/>
              <a:t>정신장애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알코올중독</a:t>
            </a:r>
            <a:r>
              <a:rPr lang="en-US" altLang="ko-KR" dirty="0" smtClean="0"/>
              <a:t>, </a:t>
            </a:r>
            <a:r>
              <a:rPr lang="ko-KR" altLang="en-US" dirty="0" smtClean="0"/>
              <a:t>까다로운 성격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    </a:t>
            </a:r>
            <a:r>
              <a:rPr lang="ko-KR" altLang="en-US" dirty="0" smtClean="0"/>
              <a:t>고집스러움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배려심의 결여 등</a:t>
            </a:r>
            <a:r>
              <a:rPr lang="en-US" altLang="ko-KR" dirty="0" smtClean="0"/>
              <a:t>)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○ 학대피해노인 관련 원인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3200" dirty="0" smtClean="0"/>
              <a:t> </a:t>
            </a:r>
            <a:r>
              <a:rPr lang="ko-KR" altLang="en-US" sz="4000" dirty="0" smtClean="0"/>
              <a:t>부양 스트레스</a:t>
            </a:r>
          </a:p>
          <a:p>
            <a:r>
              <a:rPr lang="en-US" altLang="ko-KR" sz="4000" dirty="0" smtClean="0"/>
              <a:t> </a:t>
            </a:r>
            <a:r>
              <a:rPr lang="ko-KR" altLang="en-US" sz="4000" dirty="0" smtClean="0"/>
              <a:t>개인적 요인 </a:t>
            </a:r>
            <a:endParaRPr lang="en-US" altLang="ko-KR" sz="4000" dirty="0" smtClean="0"/>
          </a:p>
          <a:p>
            <a:pPr>
              <a:buNone/>
            </a:pPr>
            <a:r>
              <a:rPr lang="en-US" altLang="ko-KR" sz="4000" dirty="0" smtClean="0"/>
              <a:t>  (</a:t>
            </a:r>
            <a:r>
              <a:rPr lang="ko-KR" altLang="en-US" sz="4000" dirty="0" smtClean="0"/>
              <a:t>정신질환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정서적 장애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알코올   </a:t>
            </a:r>
            <a:endParaRPr lang="en-US" altLang="ko-KR" sz="4000" dirty="0" smtClean="0"/>
          </a:p>
          <a:p>
            <a:pPr>
              <a:buNone/>
            </a:pPr>
            <a:r>
              <a:rPr lang="en-US" altLang="ko-KR" sz="4000" dirty="0" smtClean="0"/>
              <a:t>   </a:t>
            </a:r>
            <a:r>
              <a:rPr lang="ko-KR" altLang="en-US" sz="4000" dirty="0" err="1" smtClean="0"/>
              <a:t>의존증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마약 중독</a:t>
            </a:r>
            <a:r>
              <a:rPr lang="en-US" altLang="ko-KR" sz="4000" dirty="0" smtClean="0"/>
              <a:t>, </a:t>
            </a:r>
            <a:r>
              <a:rPr lang="ko-KR" altLang="en-US" sz="4000" dirty="0" smtClean="0"/>
              <a:t>경제적 곤란</a:t>
            </a:r>
            <a:r>
              <a:rPr lang="en-US" altLang="ko-KR" sz="4000" dirty="0" smtClean="0"/>
              <a:t>) </a:t>
            </a:r>
            <a:endParaRPr lang="ko-KR" altLang="en-US" sz="4000" dirty="0" smtClean="0"/>
          </a:p>
          <a:p>
            <a:r>
              <a:rPr lang="en-US" altLang="ko-KR" sz="4000" dirty="0" smtClean="0"/>
              <a:t> </a:t>
            </a:r>
            <a:r>
              <a:rPr lang="ko-KR" altLang="en-US" sz="4000" dirty="0" smtClean="0"/>
              <a:t>성장과정에서의 학대경험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○ 학대행위자 관련 요인</a:t>
            </a:r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481328"/>
            <a:ext cx="8579296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2800" b="1" dirty="0" smtClean="0"/>
              <a:t>폭력 순환 </a:t>
            </a:r>
            <a:r>
              <a:rPr lang="en-US" altLang="ko-KR" sz="2800" b="1" dirty="0" smtClean="0"/>
              <a:t>(</a:t>
            </a:r>
            <a:r>
              <a:rPr lang="ko-KR" altLang="en-US" sz="2800" b="1" dirty="0" smtClean="0"/>
              <a:t>학습이론</a:t>
            </a:r>
            <a:r>
              <a:rPr lang="en-US" altLang="ko-KR" sz="2800" b="1" dirty="0" smtClean="0"/>
              <a:t>)</a:t>
            </a:r>
            <a:endParaRPr lang="ko-KR" altLang="en-US" sz="2800" b="1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800" dirty="0" smtClean="0"/>
              <a:t>· </a:t>
            </a:r>
            <a:r>
              <a:rPr lang="ko-KR" altLang="en-US" sz="2800" dirty="0" smtClean="0"/>
              <a:t>폭력은 학습되며 </a:t>
            </a:r>
            <a:r>
              <a:rPr lang="ko-KR" altLang="en-US" sz="2800" dirty="0" err="1" smtClean="0"/>
              <a:t>현세대에서</a:t>
            </a:r>
            <a:r>
              <a:rPr lang="ko-KR" altLang="en-US" sz="2800" dirty="0" smtClean="0"/>
              <a:t> 다음세대로 전달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2800" dirty="0" smtClean="0"/>
              <a:t>· </a:t>
            </a:r>
            <a:r>
              <a:rPr lang="ko-KR" altLang="en-US" sz="2800" dirty="0" smtClean="0"/>
              <a:t>폭력적 가족이 타가족보다 더 폭력적 행동을 취함</a:t>
            </a:r>
            <a:r>
              <a:rPr lang="en-US" altLang="ko-KR" sz="2800" dirty="0" smtClean="0"/>
              <a:t>.</a:t>
            </a:r>
            <a:endParaRPr lang="ko-KR" altLang="en-US" sz="28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2800" dirty="0" smtClean="0"/>
              <a:t>· </a:t>
            </a:r>
            <a:r>
              <a:rPr lang="ko-KR" altLang="en-US" sz="2800" dirty="0" smtClean="0"/>
              <a:t>부모자식간의 권력전치가 발생한 이후에 학대가 발생하는 경향이 있으며 지속적으로 이루어짐</a:t>
            </a:r>
            <a:r>
              <a:rPr lang="en-US" altLang="ko-KR" sz="2800" dirty="0" smtClean="0"/>
              <a:t>.</a:t>
            </a:r>
            <a:endParaRPr lang="ko-KR" altLang="en-US" sz="2800" dirty="0" smtClean="0"/>
          </a:p>
          <a:p>
            <a:pPr>
              <a:lnSpc>
                <a:spcPct val="150000"/>
              </a:lnSpc>
            </a:pPr>
            <a:r>
              <a:rPr lang="en-US" altLang="ko-KR" sz="2800" b="1" dirty="0" smtClean="0"/>
              <a:t> </a:t>
            </a:r>
            <a:r>
              <a:rPr lang="ko-KR" altLang="en-US" sz="2800" b="1" dirty="0" smtClean="0"/>
              <a:t>가정환경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2800" dirty="0" smtClean="0"/>
              <a:t>· </a:t>
            </a:r>
            <a:r>
              <a:rPr lang="ko-KR" altLang="en-US" sz="2800" dirty="0" smtClean="0"/>
              <a:t>가정 구성원들 간의 갈등이 많을수록 노인학대 발생의 위험성이 높아짐</a:t>
            </a:r>
          </a:p>
          <a:p>
            <a:endParaRPr lang="ko-KR" altLang="en-US" sz="24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○ 가정 환경적 요인</a:t>
            </a:r>
            <a:endParaRPr lang="ko-KR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810539"/>
          </a:xfrm>
        </p:spPr>
        <p:txBody>
          <a:bodyPr>
            <a:noAutofit/>
          </a:bodyPr>
          <a:lstStyle/>
          <a:p>
            <a:r>
              <a:rPr lang="ko-KR" altLang="en-US" sz="3200" b="1" dirty="0" smtClean="0"/>
              <a:t>복합성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오랜 시간 동안 복잡하게 얽혀온 가족관계 갈등의 극단적인 형태임</a:t>
            </a:r>
            <a:r>
              <a:rPr lang="en-US" altLang="ko-KR" sz="3200" dirty="0" smtClean="0"/>
              <a:t>.</a:t>
            </a:r>
            <a:endParaRPr lang="ko-KR" altLang="en-US" sz="3200" dirty="0" smtClean="0"/>
          </a:p>
          <a:p>
            <a:r>
              <a:rPr lang="en-US" altLang="ko-KR" sz="3200" dirty="0" smtClean="0"/>
              <a:t> </a:t>
            </a:r>
            <a:r>
              <a:rPr lang="ko-KR" altLang="en-US" sz="3200" b="1" dirty="0" smtClean="0"/>
              <a:t>반복성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일회적인 폭력이 아니라 주기적으로 반복되는 특징을 보임</a:t>
            </a:r>
            <a:r>
              <a:rPr lang="en-US" altLang="ko-KR" sz="3200" dirty="0" smtClean="0"/>
              <a:t>.</a:t>
            </a:r>
            <a:endParaRPr lang="ko-KR" altLang="en-US" sz="3200" dirty="0" smtClean="0"/>
          </a:p>
          <a:p>
            <a:r>
              <a:rPr lang="en-US" altLang="ko-KR" sz="3200" dirty="0" smtClean="0"/>
              <a:t> </a:t>
            </a:r>
            <a:r>
              <a:rPr lang="ko-KR" altLang="en-US" sz="3200" b="1" dirty="0" smtClean="0"/>
              <a:t>지속성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외부개입이 어렵고 쉽게 해결되지 않아 그 문제가 오랫동안 이어짐</a:t>
            </a:r>
            <a:r>
              <a:rPr lang="en-US" altLang="ko-KR" sz="3200" dirty="0" smtClean="0"/>
              <a:t>.</a:t>
            </a:r>
            <a:endParaRPr lang="ko-KR" altLang="en-US" sz="3200" dirty="0" smtClean="0"/>
          </a:p>
          <a:p>
            <a:r>
              <a:rPr lang="en-US" altLang="ko-KR" sz="3200" dirty="0" smtClean="0"/>
              <a:t> </a:t>
            </a:r>
            <a:r>
              <a:rPr lang="ko-KR" altLang="en-US" sz="3200" b="1" dirty="0" err="1" smtClean="0"/>
              <a:t>은폐성</a:t>
            </a:r>
            <a:r>
              <a:rPr lang="ko-KR" altLang="en-US" sz="3200" dirty="0" smtClean="0"/>
              <a:t> </a:t>
            </a:r>
            <a:r>
              <a:rPr lang="en-US" altLang="ko-KR" sz="3200" dirty="0" smtClean="0"/>
              <a:t>: </a:t>
            </a:r>
            <a:r>
              <a:rPr lang="ko-KR" altLang="en-US" sz="3200" dirty="0" smtClean="0"/>
              <a:t>가족이라는 폐쇄적 환경에서 일어나는 극단적인 갈등이므로 외부에 쉽게 드러나지 않음</a:t>
            </a:r>
            <a:r>
              <a:rPr lang="en-US" altLang="ko-KR" sz="3200" dirty="0" smtClean="0"/>
              <a:t>.</a:t>
            </a:r>
            <a:endParaRPr lang="ko-KR" altLang="en-US" sz="3200" dirty="0" smtClean="0"/>
          </a:p>
          <a:p>
            <a:endParaRPr lang="ko-KR" altLang="en-US" sz="32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2) </a:t>
            </a:r>
            <a:r>
              <a:rPr lang="ko-KR" altLang="en-US" dirty="0" smtClean="0"/>
              <a:t>노인학대의 특성</a:t>
            </a:r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  <a:buNone/>
            </a:pPr>
            <a:r>
              <a:rPr lang="en-US" altLang="ko-KR" sz="3900" b="1" dirty="0" smtClean="0"/>
              <a:t>1) </a:t>
            </a:r>
            <a:r>
              <a:rPr lang="ko-KR" altLang="en-US" sz="3900" b="1" dirty="0" smtClean="0"/>
              <a:t>공간에 따른 분류</a:t>
            </a:r>
            <a:endParaRPr lang="ko-KR" altLang="en-US" sz="3900" dirty="0" smtClean="0"/>
          </a:p>
          <a:p>
            <a:pPr>
              <a:lnSpc>
                <a:spcPct val="160000"/>
              </a:lnSpc>
            </a:pP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가정학대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노인과 동일가구에서 생활하고 있는 노인의 </a:t>
            </a:r>
            <a:endParaRPr lang="en-US" altLang="ko-KR" dirty="0" smtClean="0"/>
          </a:p>
          <a:p>
            <a:pPr>
              <a:lnSpc>
                <a:spcPct val="160000"/>
              </a:lnSpc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가족 구성원인 배우자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성인자녀 뿐만 아니라 노인과 동일가구에서 생활하지 않는 부양의무자 또는 기타 사람들에 </a:t>
            </a:r>
            <a:endParaRPr lang="en-US" altLang="ko-KR" dirty="0" smtClean="0"/>
          </a:p>
          <a:p>
            <a:pPr>
              <a:lnSpc>
                <a:spcPct val="160000"/>
              </a:lnSpc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의하여 행해지는 학대</a:t>
            </a:r>
          </a:p>
          <a:p>
            <a:pPr>
              <a:lnSpc>
                <a:spcPct val="160000"/>
              </a:lnSpc>
            </a:pPr>
            <a:r>
              <a:rPr lang="en-US" altLang="ko-KR" b="1" dirty="0" smtClean="0"/>
              <a:t> 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시설학대 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dirty="0" smtClean="0"/>
              <a:t>노인에게 비용</a:t>
            </a:r>
            <a:r>
              <a:rPr lang="en-US" altLang="ko-KR" dirty="0" smtClean="0"/>
              <a:t>(</a:t>
            </a:r>
            <a:r>
              <a:rPr lang="ko-KR" altLang="en-US" dirty="0" smtClean="0"/>
              <a:t>무료 포함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받고 서비스를 제공하는 요양원 및 양로원 등의 시설에서 발생하는 학대</a:t>
            </a:r>
          </a:p>
          <a:p>
            <a:pPr>
              <a:lnSpc>
                <a:spcPct val="160000"/>
              </a:lnSpc>
            </a:pPr>
            <a:r>
              <a:rPr lang="en-US" altLang="ko-KR" b="1" dirty="0" smtClean="0"/>
              <a:t>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기타학대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ko-KR" dirty="0" smtClean="0"/>
              <a:t> </a:t>
            </a:r>
            <a:r>
              <a:rPr lang="ko-KR" altLang="en-US" dirty="0" smtClean="0"/>
              <a:t>가정 및 시설 외의 공간에서 발생하는 학대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노인학대의 유형</a:t>
            </a: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노인의 안전 및 소속과 애정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자존의 욕구 실현을 저해하는 행위 또는 물리적 힘 또는 도구를 이용하여 노인에게 신체적 혹은 정신적 손상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고통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장애 등을 유발시키는 행위</a:t>
            </a:r>
          </a:p>
          <a:p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대표적행위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ko-KR" dirty="0" smtClean="0"/>
              <a:t> </a:t>
            </a:r>
            <a:r>
              <a:rPr lang="ko-KR" altLang="en-US" dirty="0" smtClean="0"/>
              <a:t>때리기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꼬집기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물건 집어 던지기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흉기로 위협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강하게 누르거나 붙잡거나 흔들기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무리하게 먹이기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감금</a:t>
            </a:r>
            <a:r>
              <a:rPr lang="en-US" altLang="ko-KR" dirty="0" smtClean="0"/>
              <a:t>(</a:t>
            </a:r>
            <a:r>
              <a:rPr lang="ko-KR" altLang="en-US" dirty="0" smtClean="0"/>
              <a:t>가둠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의자나 침대에 묶어두기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불필요한 약물 투여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담배 등에 의한 화상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입히기 등</a:t>
            </a:r>
            <a:r>
              <a:rPr lang="en-US" altLang="ko-KR" dirty="0" smtClean="0"/>
              <a:t> </a:t>
            </a:r>
            <a:r>
              <a:rPr lang="ko-KR" altLang="en-US" dirty="0" smtClean="0"/>
              <a:t>원치 않거나 수행하기 어려운 노동을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시키기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2) </a:t>
            </a:r>
            <a:r>
              <a:rPr lang="ko-KR" altLang="en-US" dirty="0" smtClean="0"/>
              <a:t>행위에 따른 분류</a:t>
            </a:r>
            <a:r>
              <a:rPr lang="en-US" altLang="ko-KR" dirty="0" smtClean="0"/>
              <a:t>(</a:t>
            </a:r>
            <a:r>
              <a:rPr lang="ko-KR" altLang="en-US" dirty="0" smtClean="0"/>
              <a:t>신체적 학대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60000"/>
              </a:lnSpc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노인에게 행해지는 정서적 침해 행위로 </a:t>
            </a:r>
            <a:endParaRPr lang="en-US" altLang="ko-KR" dirty="0" smtClean="0"/>
          </a:p>
          <a:p>
            <a:pPr>
              <a:lnSpc>
                <a:spcPct val="160000"/>
              </a:lnSpc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구체적으로는 노인의 소속과 애정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자존의 욕구 실현을 저해하는 행위</a:t>
            </a:r>
          </a:p>
          <a:p>
            <a:pPr>
              <a:lnSpc>
                <a:spcPct val="160000"/>
              </a:lnSpc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 사례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폭언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욕설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자존심을 상하게 하기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무시하기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협박하기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노인의 실수를 비난하고</a:t>
            </a:r>
            <a:r>
              <a:rPr lang="en-US" altLang="ko-KR" dirty="0" smtClean="0"/>
              <a:t>,</a:t>
            </a:r>
            <a:r>
              <a:rPr lang="ko-KR" altLang="en-US" dirty="0" smtClean="0"/>
              <a:t> 꾸짖기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가족과 친구로부터 격리하기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노인과의 접촉을 기피하기</a:t>
            </a:r>
          </a:p>
          <a:p>
            <a:pPr>
              <a:lnSpc>
                <a:spcPct val="160000"/>
              </a:lnSpc>
            </a:pPr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정서적 학대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노인이 성적으로 강제적 폭력 또는 행위를 겪는 것과 노인에게 직접적인 성관계를 강요하는 것은 아니지만 학대행위자의 행위로 말미암아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노인으로 하여금 성적 수치심을 갖게 하거나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느끼게 하는 행위</a:t>
            </a:r>
          </a:p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 사례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노인이 성적수치심을 갖게 하는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err="1" smtClean="0"/>
              <a:t>성관련</a:t>
            </a:r>
            <a:r>
              <a:rPr lang="ko-KR" altLang="en-US" dirty="0" smtClean="0"/>
              <a:t> 언어표현 및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환경 </a:t>
            </a:r>
            <a:r>
              <a:rPr lang="en-US" altLang="ko-KR" dirty="0" smtClean="0"/>
              <a:t>(</a:t>
            </a:r>
            <a:r>
              <a:rPr lang="ko-KR" altLang="en-US" dirty="0" smtClean="0"/>
              <a:t>남녀 구별 없는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탈의실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화장실 개방 등</a:t>
            </a:r>
            <a:r>
              <a:rPr lang="en-US" altLang="ko-KR" dirty="0" smtClean="0"/>
              <a:t>), </a:t>
            </a:r>
            <a:r>
              <a:rPr lang="ko-KR" altLang="en-US" dirty="0" smtClean="0"/>
              <a:t>성 관련 언어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시각적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자료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행동으로 성적 굴욕감을 유발 하는 행위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</a:t>
            </a:r>
            <a:r>
              <a:rPr lang="ko-KR" altLang="en-US" dirty="0" smtClean="0"/>
              <a:t>원치 않는 성행위 및 강간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성적 학대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노인의 의사에 반</a:t>
            </a:r>
            <a:r>
              <a:rPr lang="en-US" altLang="ko-KR" dirty="0" smtClean="0"/>
              <a:t>(</a:t>
            </a:r>
            <a:r>
              <a:rPr lang="ko-KR" altLang="en-US" dirty="0" smtClean="0"/>
              <a:t>反</a:t>
            </a:r>
            <a:r>
              <a:rPr lang="en-US" altLang="ko-KR" dirty="0" smtClean="0"/>
              <a:t>)</a:t>
            </a:r>
            <a:r>
              <a:rPr lang="ko-KR" altLang="en-US" dirty="0" smtClean="0"/>
              <a:t>하여 노인으로부터 재산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또는 권리를 빼앗아가는 행위로서 경제적 착취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 재산에 관한 법률 권리 위반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경제적 권리와 관련된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의사결정에서의 통제 등을 하는 행위 </a:t>
            </a:r>
          </a:p>
          <a:p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 사례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dirty="0" smtClean="0"/>
              <a:t>노인의 유언장을 허위 작성하거나 작성된 유언장을 동의 없이 수정하는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노인의 허락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없이 이름을 사용해서 계약하거나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재산을 사고팔고 빌리고 증여하는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노인의 소득을 가로 채거나</a:t>
            </a:r>
            <a:r>
              <a:rPr lang="en-US" altLang="ko-KR" dirty="0" smtClean="0"/>
              <a:t>, </a:t>
            </a:r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허락 없이 노인 명의의 계좌에서 돈을 인출</a:t>
            </a:r>
            <a:r>
              <a:rPr lang="en-US" altLang="ko-KR" dirty="0" smtClean="0"/>
              <a:t>․</a:t>
            </a:r>
            <a:r>
              <a:rPr lang="ko-KR" altLang="en-US" dirty="0" smtClean="0"/>
              <a:t>사용하는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노인에게서 빌린 돈이나 물건을 돌려주지 않는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노인 명의의 계좌를 해약하거나 노인의 물건을 빼앗는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보조금을 가로채는 행위 등</a:t>
            </a: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경제적 학대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 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ko-KR" altLang="en-US" sz="3600" dirty="0" smtClean="0"/>
              <a:t>노인의 의식주 문제를 비롯해 기본적인 </a:t>
            </a:r>
            <a:endParaRPr lang="en-US" altLang="ko-KR" sz="36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생존과 관련해 부양자로서 책임이나 의무를 </a:t>
            </a:r>
            <a:endParaRPr lang="en-US" altLang="ko-KR" sz="36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의도적 혹은 비의도적으로 거부하는 행위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3600" dirty="0" smtClean="0"/>
              <a:t>  ※ </a:t>
            </a:r>
            <a:r>
              <a:rPr lang="ko-KR" altLang="en-US" sz="3600" dirty="0" smtClean="0"/>
              <a:t>노인 자신의 </a:t>
            </a:r>
            <a:r>
              <a:rPr lang="ko-KR" altLang="en-US" sz="3600" dirty="0" err="1" smtClean="0"/>
              <a:t>육체적ㆍ정신적</a:t>
            </a:r>
            <a:r>
              <a:rPr lang="ko-KR" altLang="en-US" sz="3600" dirty="0" smtClean="0"/>
              <a:t> 건강을 위해 </a:t>
            </a:r>
            <a:endParaRPr lang="en-US" altLang="ko-KR" sz="36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필요한 자원이나 서비스에 대한 노인 스스로의 총체적 거부 행위</a:t>
            </a:r>
            <a:r>
              <a:rPr lang="en-US" altLang="ko-KR" sz="3600" dirty="0" smtClean="0"/>
              <a:t>(</a:t>
            </a:r>
            <a:r>
              <a:rPr lang="ko-KR" altLang="en-US" sz="3600" dirty="0" smtClean="0"/>
              <a:t>자기방임</a:t>
            </a:r>
            <a:r>
              <a:rPr lang="en-US" altLang="ko-KR" sz="3600" dirty="0" smtClean="0"/>
              <a:t>)</a:t>
            </a:r>
            <a:endParaRPr lang="ko-KR" altLang="en-US" sz="3600" dirty="0" smtClean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방임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67544" y="1340768"/>
            <a:ext cx="8352928" cy="4525963"/>
          </a:xfrm>
        </p:spPr>
        <p:txBody>
          <a:bodyPr>
            <a:noAutofit/>
          </a:bodyPr>
          <a:lstStyle/>
          <a:p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정의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3600" dirty="0" smtClean="0"/>
              <a:t>의존적인 상태의 노인을 보호자 또는 부양의무자가 버리는 행위</a:t>
            </a:r>
          </a:p>
          <a:p>
            <a:r>
              <a:rPr lang="ko-KR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대표적 사례</a:t>
            </a:r>
            <a:r>
              <a:rPr lang="en-US" altLang="ko-K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ko-KR" altLang="en-US" sz="3600" dirty="0" smtClean="0"/>
              <a:t>노인과 연락을 두절하거나 왕래를 하지 않음</a:t>
            </a:r>
            <a:r>
              <a:rPr lang="en-US" altLang="ko-KR" sz="3600" dirty="0" smtClean="0"/>
              <a:t>, </a:t>
            </a:r>
            <a:r>
              <a:rPr lang="ko-KR" altLang="en-US" sz="3600" dirty="0" smtClean="0"/>
              <a:t>노인을 시설 </a:t>
            </a:r>
            <a:endParaRPr lang="en-US" altLang="ko-KR" sz="3600" dirty="0" smtClean="0"/>
          </a:p>
          <a:p>
            <a:pPr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또는 병원에 입소시키고 연락을 두절</a:t>
            </a:r>
            <a:r>
              <a:rPr lang="en-US" altLang="ko-KR" sz="3600" dirty="0" smtClean="0"/>
              <a:t>, </a:t>
            </a:r>
            <a:r>
              <a:rPr lang="ko-KR" altLang="en-US" sz="3600" dirty="0" smtClean="0"/>
              <a:t>노인을 낯선 장소에 버리는 행위</a:t>
            </a:r>
            <a:r>
              <a:rPr lang="en-US" altLang="ko-KR" sz="3600" dirty="0" smtClean="0"/>
              <a:t>, </a:t>
            </a:r>
          </a:p>
          <a:p>
            <a:pPr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배회하는 상태에서 발견된 노인에 </a:t>
            </a:r>
            <a:endParaRPr lang="en-US" altLang="ko-KR" sz="3600" dirty="0" smtClean="0"/>
          </a:p>
          <a:p>
            <a:pPr>
              <a:buNone/>
            </a:pPr>
            <a:r>
              <a:rPr lang="en-US" altLang="ko-KR" sz="3600" dirty="0" smtClean="0"/>
              <a:t>  </a:t>
            </a:r>
            <a:r>
              <a:rPr lang="ko-KR" altLang="en-US" sz="3600" dirty="0" smtClean="0"/>
              <a:t>대해 부양의무자가 부양의무이행 거부</a:t>
            </a:r>
          </a:p>
          <a:p>
            <a:endParaRPr lang="ko-KR" altLang="en-US" sz="3600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7) </a:t>
            </a:r>
            <a:r>
              <a:rPr lang="ko-KR" altLang="en-US" dirty="0" smtClean="0"/>
              <a:t>행위에 따른 분류 </a:t>
            </a:r>
            <a:r>
              <a:rPr lang="en-US" altLang="ko-KR" dirty="0" smtClean="0"/>
              <a:t>(</a:t>
            </a:r>
            <a:r>
              <a:rPr lang="ko-KR" altLang="en-US" dirty="0" smtClean="0"/>
              <a:t>유기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sz="3000" b="1" dirty="0" smtClean="0"/>
              <a:t>1) </a:t>
            </a:r>
            <a:r>
              <a:rPr lang="ko-KR" altLang="en-US" sz="3000" b="1" dirty="0" smtClean="0"/>
              <a:t>노인학대 신고접수사례에 대한 전문상담사업</a:t>
            </a:r>
            <a:endParaRPr lang="ko-KR" altLang="en-US" sz="3000" dirty="0" smtClean="0"/>
          </a:p>
          <a:p>
            <a:pPr>
              <a:buNone/>
            </a:pPr>
            <a:r>
              <a:rPr lang="ko-KR" altLang="en-US" dirty="0" smtClean="0"/>
              <a:t>  </a:t>
            </a:r>
            <a:endParaRPr lang="en-US" altLang="ko-KR" dirty="0" smtClean="0"/>
          </a:p>
          <a:p>
            <a:pPr>
              <a:buNone/>
            </a:pPr>
            <a:r>
              <a:rPr lang="ko-KR" altLang="en-US" dirty="0" smtClean="0"/>
              <a:t>   ○ </a:t>
            </a:r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노인학대 신고전화 </a:t>
            </a:r>
            <a:r>
              <a:rPr lang="en-US" altLang="ko-K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1577-1389</a:t>
            </a:r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000" dirty="0" smtClean="0"/>
              <a:t>24</a:t>
            </a:r>
            <a:r>
              <a:rPr lang="ko-KR" altLang="en-US" sz="3000" dirty="0" smtClean="0"/>
              <a:t>시간 운영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피해노인에 대한 응급 및 안전 조치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초기상담</a:t>
            </a:r>
            <a:r>
              <a:rPr lang="en-US" altLang="ko-KR" dirty="0" smtClean="0"/>
              <a:t>(</a:t>
            </a:r>
            <a:r>
              <a:rPr lang="ko-KR" altLang="en-US" dirty="0" smtClean="0"/>
              <a:t>필요 시 현장조사</a:t>
            </a:r>
            <a:r>
              <a:rPr lang="en-US" altLang="ko-KR" dirty="0" smtClean="0"/>
              <a:t>) </a:t>
            </a:r>
            <a:r>
              <a:rPr lang="ko-KR" altLang="en-US" dirty="0" smtClean="0"/>
              <a:t>및 사정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학대유형 및 환경 특성에 따른 다양한 전문상담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 </a:t>
            </a:r>
            <a:r>
              <a:rPr lang="ko-KR" altLang="en-US" dirty="0" smtClean="0"/>
              <a:t>서비스 제공 및 자원연계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학대피해노인 전용쉼터 운영 및 치유프로그램 실시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○ 법률</a:t>
            </a:r>
            <a:r>
              <a:rPr lang="en-US" altLang="ko-KR" dirty="0" smtClean="0"/>
              <a:t>․</a:t>
            </a:r>
            <a:r>
              <a:rPr lang="ko-KR" altLang="en-US" dirty="0" smtClean="0"/>
              <a:t>행정</a:t>
            </a:r>
            <a:r>
              <a:rPr lang="en-US" altLang="ko-KR" dirty="0" smtClean="0"/>
              <a:t>․</a:t>
            </a:r>
            <a:r>
              <a:rPr lang="ko-KR" altLang="en-US" dirty="0" smtClean="0"/>
              <a:t>경찰</a:t>
            </a:r>
            <a:r>
              <a:rPr lang="en-US" altLang="ko-KR" dirty="0" smtClean="0"/>
              <a:t>․</a:t>
            </a:r>
            <a:r>
              <a:rPr lang="ko-KR" altLang="en-US" dirty="0" smtClean="0"/>
              <a:t>의료</a:t>
            </a:r>
            <a:r>
              <a:rPr lang="en-US" altLang="ko-KR" dirty="0" smtClean="0"/>
              <a:t>․</a:t>
            </a:r>
            <a:r>
              <a:rPr lang="ko-KR" altLang="en-US" dirty="0" smtClean="0"/>
              <a:t>사회복지시설</a:t>
            </a:r>
            <a:r>
              <a:rPr lang="en-US" altLang="ko-KR" dirty="0" smtClean="0"/>
              <a:t>(</a:t>
            </a:r>
            <a:r>
              <a:rPr lang="ko-KR" altLang="en-US" dirty="0" smtClean="0"/>
              <a:t>기관</a:t>
            </a:r>
            <a:r>
              <a:rPr lang="en-US" altLang="ko-KR" dirty="0" smtClean="0"/>
              <a:t>) </a:t>
            </a:r>
            <a:r>
              <a:rPr lang="ko-KR" altLang="en-US" dirty="0" smtClean="0"/>
              <a:t>등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    </a:t>
            </a:r>
            <a:r>
              <a:rPr lang="ko-KR" altLang="en-US" dirty="0" smtClean="0"/>
              <a:t>외부자원과의 긴밀한 협력관계 형성</a:t>
            </a:r>
          </a:p>
          <a:p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6. </a:t>
            </a:r>
            <a:r>
              <a:rPr lang="ko-KR" altLang="en-US" dirty="0" smtClean="0"/>
              <a:t>노인학대접수 신고방법</a:t>
            </a:r>
            <a:endParaRPr lang="ko-KR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224</TotalTime>
  <Words>916</Words>
  <Application>Microsoft Office PowerPoint</Application>
  <PresentationFormat>화면 슬라이드 쇼(4:3)</PresentationFormat>
  <Paragraphs>98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광장</vt:lpstr>
      <vt:lpstr> 노인학대.폭력에 대한 예방 및 대응</vt:lpstr>
      <vt:lpstr>1. 노인학대의 정의</vt:lpstr>
      <vt:lpstr>2. 노인학대의 원인</vt:lpstr>
      <vt:lpstr>○ 학대피해노인 관련 원인</vt:lpstr>
      <vt:lpstr>○ 학대행위자 관련 요인</vt:lpstr>
      <vt:lpstr>○ 가정 환경적 요인</vt:lpstr>
      <vt:lpstr>2) 노인학대의 특성</vt:lpstr>
      <vt:lpstr>5. 노인학대의 유형</vt:lpstr>
      <vt:lpstr>2) 행위에 따른 분류(신체적 학대)</vt:lpstr>
      <vt:lpstr>3) 행위에 따른 분류 (정서적 학대)</vt:lpstr>
      <vt:lpstr>4) 행위에 따른 분류 (성적 학대)</vt:lpstr>
      <vt:lpstr>5) 행위에 따른 분류 (경제적 학대)</vt:lpstr>
      <vt:lpstr>6) 행위에 따른 분류 (방임)</vt:lpstr>
      <vt:lpstr>7) 행위에 따른 분류 (유기)</vt:lpstr>
      <vt:lpstr>6. 노인학대접수 신고방법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노인학대예방교육</dc:title>
  <dc:creator>USER</dc:creator>
  <cp:lastModifiedBy>2층2호</cp:lastModifiedBy>
  <cp:revision>17</cp:revision>
  <cp:lastPrinted>2014-09-05T02:04:41Z</cp:lastPrinted>
  <dcterms:created xsi:type="dcterms:W3CDTF">2011-05-26T05:44:18Z</dcterms:created>
  <dcterms:modified xsi:type="dcterms:W3CDTF">2015-02-08T03:24:03Z</dcterms:modified>
</cp:coreProperties>
</file>