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1" r:id="rId1"/>
  </p:sldMasterIdLst>
  <p:notesMasterIdLst>
    <p:notesMasterId r:id="rId5"/>
  </p:notesMasterIdLst>
  <p:handoutMasterIdLst>
    <p:handoutMasterId r:id="rId6"/>
  </p:handoutMasterIdLst>
  <p:sldIdLst>
    <p:sldId id="369" r:id="rId2"/>
    <p:sldId id="370" r:id="rId3"/>
    <p:sldId id="371" r:id="rId4"/>
  </p:sldIdLst>
  <p:sldSz cx="9144000" cy="6858000" type="screen4x3"/>
  <p:notesSz cx="6865938" cy="9998075"/>
  <p:embeddedFontLst>
    <p:embeddedFont>
      <p:font typeface="맑은 고딕" panose="020B0503020000020004" pitchFamily="50" charset="-127"/>
      <p:regular r:id="rId7"/>
      <p:bold r:id="rId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BFB79E54-C674-4BCF-BD8A-E38F0BB15C49}">
          <p14:sldIdLst>
            <p14:sldId id="369"/>
            <p14:sldId id="370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F9600"/>
    <a:srgbClr val="F28E50"/>
    <a:srgbClr val="DCE6F2"/>
    <a:srgbClr val="006600"/>
    <a:srgbClr val="FFFFCC"/>
    <a:srgbClr val="5AA45E"/>
    <a:srgbClr val="F65422"/>
    <a:srgbClr val="FFDCD1"/>
    <a:srgbClr val="F88B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280" autoAdjust="0"/>
  </p:normalViewPr>
  <p:slideViewPr>
    <p:cSldViewPr>
      <p:cViewPr varScale="1">
        <p:scale>
          <a:sx n="113" d="100"/>
          <a:sy n="113" d="100"/>
        </p:scale>
        <p:origin x="147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49" Type="http://schemas.microsoft.com/office/2015/10/relationships/revisionInfo" Target="revisionInfo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988" cy="500464"/>
          </a:xfrm>
          <a:prstGeom prst="rect">
            <a:avLst/>
          </a:prstGeom>
        </p:spPr>
        <p:txBody>
          <a:bodyPr vert="horz" lIns="92199" tIns="46099" rIns="92199" bIns="4609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8347" y="0"/>
            <a:ext cx="2975988" cy="500464"/>
          </a:xfrm>
          <a:prstGeom prst="rect">
            <a:avLst/>
          </a:prstGeom>
        </p:spPr>
        <p:txBody>
          <a:bodyPr vert="horz" lIns="92199" tIns="46099" rIns="92199" bIns="46099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7611"/>
            <a:ext cx="2975988" cy="500464"/>
          </a:xfrm>
          <a:prstGeom prst="rect">
            <a:avLst/>
          </a:prstGeom>
        </p:spPr>
        <p:txBody>
          <a:bodyPr vert="horz" lIns="92199" tIns="46099" rIns="92199" bIns="4609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8347" y="9497611"/>
            <a:ext cx="2975988" cy="500464"/>
          </a:xfrm>
          <a:prstGeom prst="rect">
            <a:avLst/>
          </a:prstGeom>
        </p:spPr>
        <p:txBody>
          <a:bodyPr vert="horz" lIns="92199" tIns="46099" rIns="92199" bIns="46099" rtlCol="0" anchor="b"/>
          <a:lstStyle>
            <a:lvl1pPr algn="r">
              <a:defRPr sz="1200"/>
            </a:lvl1pPr>
          </a:lstStyle>
          <a:p>
            <a:fld id="{2EB098D3-0D3D-4838-A1D9-6F1389AC6A8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9277739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99904"/>
          </a:xfrm>
          <a:prstGeom prst="rect">
            <a:avLst/>
          </a:prstGeom>
        </p:spPr>
        <p:txBody>
          <a:bodyPr vert="horz" lIns="92199" tIns="46099" rIns="92199" bIns="46099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10" y="0"/>
            <a:ext cx="2975240" cy="499904"/>
          </a:xfrm>
          <a:prstGeom prst="rect">
            <a:avLst/>
          </a:prstGeom>
        </p:spPr>
        <p:txBody>
          <a:bodyPr vert="horz" lIns="92199" tIns="46099" rIns="92199" bIns="46099" rtlCol="0"/>
          <a:lstStyle>
            <a:lvl1pPr algn="r">
              <a:defRPr sz="1200"/>
            </a:lvl1pPr>
          </a:lstStyle>
          <a:p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3450" y="749300"/>
            <a:ext cx="4999038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99" tIns="46099" rIns="92199" bIns="46099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5" y="4749086"/>
            <a:ext cx="5492750" cy="4499134"/>
          </a:xfrm>
          <a:prstGeom prst="rect">
            <a:avLst/>
          </a:prstGeom>
        </p:spPr>
        <p:txBody>
          <a:bodyPr vert="horz" lIns="92199" tIns="46099" rIns="92199" bIns="4609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36"/>
            <a:ext cx="2975240" cy="499904"/>
          </a:xfrm>
          <a:prstGeom prst="rect">
            <a:avLst/>
          </a:prstGeom>
        </p:spPr>
        <p:txBody>
          <a:bodyPr vert="horz" lIns="92199" tIns="46099" rIns="92199" bIns="46099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10" y="9496436"/>
            <a:ext cx="2975240" cy="499904"/>
          </a:xfrm>
          <a:prstGeom prst="rect">
            <a:avLst/>
          </a:prstGeom>
        </p:spPr>
        <p:txBody>
          <a:bodyPr vert="horz" lIns="92199" tIns="46099" rIns="92199" bIns="46099" rtlCol="0" anchor="b"/>
          <a:lstStyle>
            <a:lvl1pPr algn="r">
              <a:defRPr sz="1200"/>
            </a:lvl1pPr>
          </a:lstStyle>
          <a:p>
            <a:fld id="{16C608F2-3668-4006-82E6-1F8DC72EE06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188826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0B-1227-4DBF-A8EC-61222EAE06C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6701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0B-1227-4DBF-A8EC-61222EAE06C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7571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0B-1227-4DBF-A8EC-61222EAE06C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51508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0B-1227-4DBF-A8EC-61222EAE06C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339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0B-1227-4DBF-A8EC-61222EAE06C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5654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0B-1227-4DBF-A8EC-61222EAE06C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8153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0B-1227-4DBF-A8EC-61222EAE06C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9069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0B-1227-4DBF-A8EC-61222EAE06C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1285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0B-1227-4DBF-A8EC-61222EAE06C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3717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0B-1227-4DBF-A8EC-61222EAE06C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53758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8870B-1227-4DBF-A8EC-61222EAE06C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97277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8870B-1227-4DBF-A8EC-61222EAE06CE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8041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3402980" y="4812776"/>
            <a:ext cx="5040560" cy="1440160"/>
            <a:chOff x="6300192" y="4517196"/>
            <a:chExt cx="5040560" cy="1282342"/>
          </a:xfrm>
        </p:grpSpPr>
        <p:grpSp>
          <p:nvGrpSpPr>
            <p:cNvPr id="3" name="그룹 2"/>
            <p:cNvGrpSpPr/>
            <p:nvPr/>
          </p:nvGrpSpPr>
          <p:grpSpPr>
            <a:xfrm>
              <a:off x="6404369" y="4706718"/>
              <a:ext cx="4881267" cy="903299"/>
              <a:chOff x="1492223" y="5077555"/>
              <a:chExt cx="4881267" cy="903299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1492224" y="5089114"/>
                <a:ext cx="1639616" cy="274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 dirty="0">
                    <a:latin typeface="+mn-ea"/>
                  </a:rPr>
                  <a:t>신뢰</a:t>
                </a:r>
                <a:endParaRPr lang="ko-KR" altLang="en-US" sz="1400" dirty="0">
                  <a:latin typeface="+mn-ea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025307" y="5089114"/>
                <a:ext cx="1639616" cy="274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 dirty="0">
                    <a:latin typeface="+mn-ea"/>
                  </a:rPr>
                  <a:t>성장</a:t>
                </a:r>
                <a:endParaRPr lang="ko-KR" altLang="en-US" sz="1400" dirty="0">
                  <a:latin typeface="+mn-ea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733874" y="5089114"/>
                <a:ext cx="1639616" cy="274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 dirty="0">
                    <a:latin typeface="+mn-ea"/>
                  </a:rPr>
                  <a:t>정직</a:t>
                </a:r>
                <a:endParaRPr lang="ko-KR" altLang="en-US" sz="1400" dirty="0">
                  <a:latin typeface="+mn-ea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492223" y="5641503"/>
                <a:ext cx="1639616" cy="274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 dirty="0">
                    <a:latin typeface="+mn-ea"/>
                  </a:rPr>
                  <a:t>감동</a:t>
                </a:r>
                <a:endParaRPr lang="ko-KR" altLang="en-US" sz="1400" dirty="0">
                  <a:latin typeface="+mn-ea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989114" y="5641503"/>
                <a:ext cx="1701501" cy="274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 dirty="0">
                    <a:latin typeface="+mn-ea"/>
                  </a:rPr>
                  <a:t>존중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789314" y="5641503"/>
                <a:ext cx="1584176" cy="274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 dirty="0">
                    <a:latin typeface="+mn-ea"/>
                  </a:rPr>
                  <a:t>나눔</a:t>
                </a:r>
              </a:p>
            </p:txBody>
          </p:sp>
          <p:cxnSp>
            <p:nvCxnSpPr>
              <p:cNvPr id="20" name="직선 연결선 19"/>
              <p:cNvCxnSpPr/>
              <p:nvPr/>
            </p:nvCxnSpPr>
            <p:spPr>
              <a:xfrm flipV="1">
                <a:off x="2946822" y="5077555"/>
                <a:ext cx="0" cy="89567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/>
              <p:cNvCxnSpPr/>
              <p:nvPr/>
            </p:nvCxnSpPr>
            <p:spPr>
              <a:xfrm>
                <a:off x="1664677" y="5519311"/>
                <a:ext cx="4475897" cy="6079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/>
              <p:cNvCxnSpPr/>
              <p:nvPr/>
            </p:nvCxnSpPr>
            <p:spPr>
              <a:xfrm flipV="1">
                <a:off x="4789314" y="5085184"/>
                <a:ext cx="0" cy="89567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모서리가 둥근 직사각형 25"/>
            <p:cNvSpPr/>
            <p:nvPr/>
          </p:nvSpPr>
          <p:spPr>
            <a:xfrm>
              <a:off x="6300192" y="4517196"/>
              <a:ext cx="5040560" cy="1282342"/>
            </a:xfrm>
            <a:prstGeom prst="roundRect">
              <a:avLst>
                <a:gd name="adj" fmla="val 14332"/>
              </a:avLst>
            </a:prstGeom>
            <a:noFill/>
            <a:ln w="101600">
              <a:solidFill>
                <a:srgbClr val="F28E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+mn-ea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810692" y="2177525"/>
            <a:ext cx="7217691" cy="338554"/>
            <a:chOff x="971702" y="2585494"/>
            <a:chExt cx="5763711" cy="338554"/>
          </a:xfrm>
        </p:grpSpPr>
        <p:sp>
          <p:nvSpPr>
            <p:cNvPr id="22" name="TextBox 21"/>
            <p:cNvSpPr txBox="1"/>
            <p:nvPr/>
          </p:nvSpPr>
          <p:spPr>
            <a:xfrm>
              <a:off x="971702" y="2585494"/>
              <a:ext cx="1056577" cy="338554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>
                  <a:latin typeface="+mn-ea"/>
                </a:rPr>
                <a:t>사명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842405" y="2600883"/>
              <a:ext cx="28930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latin typeface="+mn-ea"/>
                </a:rPr>
                <a:t> 노년의 품격을 돕는 아름다운 사람들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060077" y="2600883"/>
              <a:ext cx="1062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F88B4E"/>
                  </a:solidFill>
                  <a:latin typeface="+mn-ea"/>
                </a:rPr>
                <a:t>MISSION</a:t>
              </a:r>
              <a:endParaRPr lang="ko-KR" altLang="en-US" sz="1400" dirty="0">
                <a:solidFill>
                  <a:srgbClr val="F88B4E"/>
                </a:solidFill>
                <a:latin typeface="+mn-ea"/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810692" y="3629892"/>
            <a:ext cx="6874187" cy="352832"/>
            <a:chOff x="971703" y="3594502"/>
            <a:chExt cx="4998161" cy="338554"/>
          </a:xfrm>
        </p:grpSpPr>
        <p:sp>
          <p:nvSpPr>
            <p:cNvPr id="24" name="TextBox 23"/>
            <p:cNvSpPr txBox="1"/>
            <p:nvPr/>
          </p:nvSpPr>
          <p:spPr>
            <a:xfrm>
              <a:off x="971703" y="3594502"/>
              <a:ext cx="954106" cy="338554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>
                  <a:latin typeface="+mn-ea"/>
                </a:rPr>
                <a:t>비전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666183" y="3594502"/>
              <a:ext cx="2303681" cy="29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latin typeface="+mn-ea"/>
                </a:rPr>
                <a:t>2028 </a:t>
              </a:r>
              <a:r>
                <a:rPr lang="ko-KR" altLang="en-US" sz="1400" b="1" dirty="0">
                  <a:latin typeface="+mn-ea"/>
                </a:rPr>
                <a:t>국내 </a:t>
              </a:r>
              <a:r>
                <a:rPr lang="en-US" altLang="ko-KR" sz="1400" b="1" dirty="0">
                  <a:latin typeface="+mn-ea"/>
                </a:rPr>
                <a:t>NO.1</a:t>
              </a:r>
              <a:r>
                <a:rPr lang="ko-KR" altLang="en-US" sz="1400" b="1" dirty="0">
                  <a:latin typeface="+mn-ea"/>
                </a:rPr>
                <a:t> </a:t>
              </a:r>
              <a:r>
                <a:rPr lang="ko-KR" altLang="en-US" sz="1400" b="1" dirty="0">
                  <a:solidFill>
                    <a:srgbClr val="C00000"/>
                  </a:solidFill>
                  <a:latin typeface="+mn-ea"/>
                </a:rPr>
                <a:t>실버 종합복지회사 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60077" y="3609891"/>
              <a:ext cx="1062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F88B4E"/>
                  </a:solidFill>
                  <a:latin typeface="+mn-ea"/>
                </a:rPr>
                <a:t>VISION</a:t>
              </a:r>
              <a:endParaRPr lang="ko-KR" altLang="en-US" sz="1400" dirty="0">
                <a:solidFill>
                  <a:srgbClr val="F88B4E"/>
                </a:solidFill>
                <a:latin typeface="+mn-ea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10692" y="5284670"/>
            <a:ext cx="3401268" cy="320194"/>
            <a:chOff x="971703" y="4581128"/>
            <a:chExt cx="2887463" cy="338554"/>
          </a:xfrm>
        </p:grpSpPr>
        <p:sp>
          <p:nvSpPr>
            <p:cNvPr id="25" name="TextBox 24"/>
            <p:cNvSpPr txBox="1"/>
            <p:nvPr/>
          </p:nvSpPr>
          <p:spPr>
            <a:xfrm>
              <a:off x="971703" y="4581128"/>
              <a:ext cx="1132668" cy="338554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dirty="0">
                  <a:latin typeface="+mn-ea"/>
                </a:rPr>
                <a:t>핵심가치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060077" y="4581128"/>
              <a:ext cx="17990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rgbClr val="F88B4E"/>
                  </a:solidFill>
                  <a:latin typeface="+mn-ea"/>
                </a:rPr>
                <a:t>CORE VALUE</a:t>
              </a:r>
              <a:endParaRPr lang="ko-KR" altLang="en-US" sz="1400" dirty="0">
                <a:solidFill>
                  <a:srgbClr val="F88B4E"/>
                </a:solidFill>
                <a:latin typeface="+mn-ea"/>
              </a:endParaRPr>
            </a:p>
          </p:txBody>
        </p:sp>
      </p:grpSp>
      <p:sp>
        <p:nvSpPr>
          <p:cNvPr id="41" name="모서리가 둥근 직사각형 40"/>
          <p:cNvSpPr/>
          <p:nvPr/>
        </p:nvSpPr>
        <p:spPr>
          <a:xfrm>
            <a:off x="3403083" y="3429000"/>
            <a:ext cx="5040560" cy="720053"/>
          </a:xfrm>
          <a:prstGeom prst="roundRect">
            <a:avLst>
              <a:gd name="adj" fmla="val 20274"/>
            </a:avLst>
          </a:prstGeom>
          <a:noFill/>
          <a:ln w="101600">
            <a:solidFill>
              <a:srgbClr val="F28E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34" name="모서리가 둥근 직사각형 40"/>
          <p:cNvSpPr/>
          <p:nvPr/>
        </p:nvSpPr>
        <p:spPr>
          <a:xfrm>
            <a:off x="3414331" y="1988840"/>
            <a:ext cx="5040560" cy="720053"/>
          </a:xfrm>
          <a:prstGeom prst="roundRect">
            <a:avLst>
              <a:gd name="adj" fmla="val 20274"/>
            </a:avLst>
          </a:prstGeom>
          <a:noFill/>
          <a:ln w="101600">
            <a:solidFill>
              <a:srgbClr val="F28E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</a:endParaRPr>
          </a:p>
        </p:txBody>
      </p:sp>
      <p:sp>
        <p:nvSpPr>
          <p:cNvPr id="32" name="제목 3">
            <a:extLst>
              <a:ext uri="{FF2B5EF4-FFF2-40B4-BE49-F238E27FC236}">
                <a16:creationId xmlns:a16="http://schemas.microsoft.com/office/drawing/2014/main" xmlns="" id="{66395EBC-A5B0-491A-A04E-4D612CB4058C}"/>
              </a:ext>
            </a:extLst>
          </p:cNvPr>
          <p:cNvSpPr txBox="1">
            <a:spLocks/>
          </p:cNvSpPr>
          <p:nvPr/>
        </p:nvSpPr>
        <p:spPr>
          <a:xfrm>
            <a:off x="457200" y="404664"/>
            <a:ext cx="8229600" cy="70609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 smtClean="0">
                <a:latin typeface="+mj-ea"/>
              </a:rPr>
              <a:t>1. </a:t>
            </a:r>
            <a:r>
              <a:rPr lang="ko-KR" altLang="en-US" sz="2800" b="1" dirty="0" smtClean="0">
                <a:latin typeface="+mj-ea"/>
              </a:rPr>
              <a:t>사명</a:t>
            </a:r>
            <a:r>
              <a:rPr lang="en-US" altLang="ko-KR" sz="2800" b="1" dirty="0">
                <a:latin typeface="+mj-ea"/>
              </a:rPr>
              <a:t>, </a:t>
            </a:r>
            <a:r>
              <a:rPr lang="ko-KR" altLang="en-US" sz="2800" b="1" smtClean="0">
                <a:latin typeface="+mj-ea"/>
              </a:rPr>
              <a:t>비전 그리고</a:t>
            </a:r>
            <a:r>
              <a:rPr lang="en-US" altLang="ko-KR" sz="2800" b="1" smtClean="0">
                <a:latin typeface="+mj-ea"/>
              </a:rPr>
              <a:t> </a:t>
            </a:r>
            <a:r>
              <a:rPr lang="ko-KR" altLang="en-US" sz="2800" b="1" dirty="0" smtClean="0">
                <a:latin typeface="+mj-ea"/>
              </a:rPr>
              <a:t>핵심가치</a:t>
            </a:r>
            <a:endParaRPr lang="ko-KR" altLang="en-US" sz="2800" b="1" dirty="0">
              <a:latin typeface="+mj-ea"/>
            </a:endParaRPr>
          </a:p>
        </p:txBody>
      </p: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xmlns="" id="{A4105DFB-2765-47B6-9DA9-6FD1F93783CF}"/>
              </a:ext>
            </a:extLst>
          </p:cNvPr>
          <p:cNvCxnSpPr/>
          <p:nvPr/>
        </p:nvCxnSpPr>
        <p:spPr>
          <a:xfrm>
            <a:off x="467544" y="966738"/>
            <a:ext cx="82089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각 삼각형 35">
            <a:extLst>
              <a:ext uri="{FF2B5EF4-FFF2-40B4-BE49-F238E27FC236}">
                <a16:creationId xmlns:a16="http://schemas.microsoft.com/office/drawing/2014/main" xmlns="" id="{9AC32E49-E8E4-4028-A6EF-19B5E4EDFE24}"/>
              </a:ext>
            </a:extLst>
          </p:cNvPr>
          <p:cNvSpPr/>
          <p:nvPr/>
        </p:nvSpPr>
        <p:spPr>
          <a:xfrm rot="10800000" flipH="1">
            <a:off x="467544" y="973270"/>
            <a:ext cx="769943" cy="195484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933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말풍선: 모서리가 둥근 사각형 46"/>
          <p:cNvSpPr/>
          <p:nvPr/>
        </p:nvSpPr>
        <p:spPr>
          <a:xfrm>
            <a:off x="182422" y="1645971"/>
            <a:ext cx="3013692" cy="774917"/>
          </a:xfrm>
          <a:prstGeom prst="wedgeRoundRectCallout">
            <a:avLst>
              <a:gd name="adj1" fmla="val 57357"/>
              <a:gd name="adj2" fmla="val 31781"/>
              <a:gd name="adj3" fmla="val 16667"/>
            </a:avLst>
          </a:prstGeom>
          <a:solidFill>
            <a:schemeClr val="accent4">
              <a:lumMod val="20000"/>
              <a:lumOff val="80000"/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6" name="말풍선: 모서리가 둥근 사각형 45"/>
          <p:cNvSpPr/>
          <p:nvPr/>
        </p:nvSpPr>
        <p:spPr>
          <a:xfrm>
            <a:off x="221000" y="3563115"/>
            <a:ext cx="2118752" cy="838439"/>
          </a:xfrm>
          <a:prstGeom prst="wedgeRoundRectCallout">
            <a:avLst>
              <a:gd name="adj1" fmla="val 59499"/>
              <a:gd name="adj2" fmla="val -37422"/>
              <a:gd name="adj3" fmla="val 16667"/>
            </a:avLst>
          </a:prstGeom>
          <a:solidFill>
            <a:schemeClr val="accent4">
              <a:lumMod val="20000"/>
              <a:lumOff val="80000"/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5" name="말풍선: 모서리가 둥근 사각형 44"/>
          <p:cNvSpPr/>
          <p:nvPr/>
        </p:nvSpPr>
        <p:spPr>
          <a:xfrm>
            <a:off x="229799" y="5794007"/>
            <a:ext cx="3037534" cy="722634"/>
          </a:xfrm>
          <a:prstGeom prst="wedgeRoundRectCallout">
            <a:avLst>
              <a:gd name="adj1" fmla="val 59499"/>
              <a:gd name="adj2" fmla="val -37422"/>
              <a:gd name="adj3" fmla="val 16667"/>
            </a:avLst>
          </a:prstGeom>
          <a:solidFill>
            <a:schemeClr val="accent4">
              <a:lumMod val="20000"/>
              <a:lumOff val="80000"/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7" name="말풍선: 모서리가 둥근 사각형 36"/>
          <p:cNvSpPr/>
          <p:nvPr/>
        </p:nvSpPr>
        <p:spPr>
          <a:xfrm>
            <a:off x="6051788" y="5819730"/>
            <a:ext cx="2768684" cy="705614"/>
          </a:xfrm>
          <a:prstGeom prst="wedgeRoundRectCallout">
            <a:avLst>
              <a:gd name="adj1" fmla="val -61841"/>
              <a:gd name="adj2" fmla="val -40899"/>
              <a:gd name="adj3" fmla="val 16667"/>
            </a:avLst>
          </a:prstGeom>
          <a:solidFill>
            <a:schemeClr val="accent4">
              <a:lumMod val="20000"/>
              <a:lumOff val="80000"/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6" name="말풍선: 모서리가 둥근 사각형 35"/>
          <p:cNvSpPr/>
          <p:nvPr/>
        </p:nvSpPr>
        <p:spPr>
          <a:xfrm>
            <a:off x="6665897" y="3470322"/>
            <a:ext cx="2154575" cy="943299"/>
          </a:xfrm>
          <a:prstGeom prst="wedgeRoundRectCallout">
            <a:avLst>
              <a:gd name="adj1" fmla="val -58920"/>
              <a:gd name="adj2" fmla="val -18281"/>
              <a:gd name="adj3" fmla="val 16667"/>
            </a:avLst>
          </a:prstGeom>
          <a:solidFill>
            <a:schemeClr val="accent4">
              <a:lumMod val="20000"/>
              <a:lumOff val="80000"/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2" name="말풍선: 모서리가 둥근 사각형 11"/>
          <p:cNvSpPr/>
          <p:nvPr/>
        </p:nvSpPr>
        <p:spPr>
          <a:xfrm>
            <a:off x="6051788" y="1643930"/>
            <a:ext cx="2768684" cy="776958"/>
          </a:xfrm>
          <a:prstGeom prst="wedgeRoundRectCallout">
            <a:avLst>
              <a:gd name="adj1" fmla="val -62942"/>
              <a:gd name="adj2" fmla="val 36650"/>
              <a:gd name="adj3" fmla="val 16667"/>
            </a:avLst>
          </a:prstGeom>
          <a:solidFill>
            <a:schemeClr val="accent4">
              <a:lumMod val="20000"/>
              <a:lumOff val="80000"/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grpSp>
        <p:nvGrpSpPr>
          <p:cNvPr id="44" name="그룹 43"/>
          <p:cNvGrpSpPr/>
          <p:nvPr/>
        </p:nvGrpSpPr>
        <p:grpSpPr>
          <a:xfrm>
            <a:off x="2323048" y="1916832"/>
            <a:ext cx="4409192" cy="4311644"/>
            <a:chOff x="3583040" y="1353176"/>
            <a:chExt cx="5014783" cy="4954189"/>
          </a:xfrm>
        </p:grpSpPr>
        <p:sp>
          <p:nvSpPr>
            <p:cNvPr id="25" name="TextBox 24"/>
            <p:cNvSpPr txBox="1"/>
            <p:nvPr/>
          </p:nvSpPr>
          <p:spPr>
            <a:xfrm>
              <a:off x="5609685" y="2496450"/>
              <a:ext cx="940685" cy="4886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 dirty="0"/>
                <a:t>고객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753272" y="4166303"/>
              <a:ext cx="861774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 dirty="0"/>
                <a:t>직원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666714" y="4189167"/>
              <a:ext cx="861775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 dirty="0"/>
                <a:t>사회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705818" y="2014804"/>
              <a:ext cx="861775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 dirty="0"/>
                <a:t>신뢰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826654" y="2014805"/>
              <a:ext cx="861775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 dirty="0"/>
                <a:t>감동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736048" y="3796052"/>
              <a:ext cx="861775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 dirty="0"/>
                <a:t>성장</a:t>
              </a:r>
            </a:p>
          </p:txBody>
        </p:sp>
        <p:grpSp>
          <p:nvGrpSpPr>
            <p:cNvPr id="43" name="그룹 42"/>
            <p:cNvGrpSpPr/>
            <p:nvPr/>
          </p:nvGrpSpPr>
          <p:grpSpPr>
            <a:xfrm>
              <a:off x="3583040" y="1353176"/>
              <a:ext cx="4954189" cy="4954189"/>
              <a:chOff x="3583040" y="1353176"/>
              <a:chExt cx="4954189" cy="4954189"/>
            </a:xfrm>
          </p:grpSpPr>
          <p:sp>
            <p:nvSpPr>
              <p:cNvPr id="4" name="타원 3"/>
              <p:cNvSpPr/>
              <p:nvPr/>
            </p:nvSpPr>
            <p:spPr>
              <a:xfrm>
                <a:off x="5196039" y="2966175"/>
                <a:ext cx="1728192" cy="1728192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타원 4"/>
              <p:cNvSpPr/>
              <p:nvPr/>
            </p:nvSpPr>
            <p:spPr>
              <a:xfrm>
                <a:off x="4583971" y="2354107"/>
                <a:ext cx="2952328" cy="295232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타원 8"/>
              <p:cNvSpPr/>
              <p:nvPr/>
            </p:nvSpPr>
            <p:spPr>
              <a:xfrm>
                <a:off x="3583040" y="1353176"/>
                <a:ext cx="4954189" cy="4954189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 lang="ko-KR" altLang="en-US"/>
                </a:pPr>
                <a:endParaRPr lang="ko-KR" altLang="en-US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1" name="직선 연결선 10"/>
              <p:cNvCxnSpPr>
                <a:stCxn id="4" idx="4"/>
                <a:endCxn id="9" idx="4"/>
              </p:cNvCxnSpPr>
              <p:nvPr/>
            </p:nvCxnSpPr>
            <p:spPr>
              <a:xfrm>
                <a:off x="6060135" y="4694367"/>
                <a:ext cx="0" cy="161299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/>
              <p:cNvCxnSpPr/>
              <p:nvPr/>
            </p:nvCxnSpPr>
            <p:spPr>
              <a:xfrm flipV="1">
                <a:off x="6810622" y="2669977"/>
                <a:ext cx="1428503" cy="71691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직선 연결선 14"/>
              <p:cNvCxnSpPr/>
              <p:nvPr/>
            </p:nvCxnSpPr>
            <p:spPr>
              <a:xfrm>
                <a:off x="7305802" y="4610331"/>
                <a:ext cx="860493" cy="53670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직선 연결선 17"/>
              <p:cNvCxnSpPr/>
              <p:nvPr/>
            </p:nvCxnSpPr>
            <p:spPr>
              <a:xfrm flipH="1">
                <a:off x="3955717" y="4610331"/>
                <a:ext cx="860493" cy="53670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직선 연결선 20"/>
              <p:cNvCxnSpPr>
                <a:endCxn id="5" idx="0"/>
              </p:cNvCxnSpPr>
              <p:nvPr/>
            </p:nvCxnSpPr>
            <p:spPr>
              <a:xfrm>
                <a:off x="6060135" y="1353177"/>
                <a:ext cx="0" cy="100093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직선 연결선 38"/>
              <p:cNvCxnSpPr/>
              <p:nvPr/>
            </p:nvCxnSpPr>
            <p:spPr>
              <a:xfrm rot="10800000">
                <a:off x="3863578" y="2669976"/>
                <a:ext cx="1440616" cy="71691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TextBox 39"/>
            <p:cNvSpPr txBox="1"/>
            <p:nvPr/>
          </p:nvSpPr>
          <p:spPr>
            <a:xfrm>
              <a:off x="6826654" y="5382050"/>
              <a:ext cx="861774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 dirty="0"/>
                <a:t>존중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791841" y="5451751"/>
              <a:ext cx="861774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 dirty="0"/>
                <a:t>나눔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795513" y="3796052"/>
              <a:ext cx="861774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>
                <a:defRPr lang="ko-KR" altLang="en-US"/>
              </a:pPr>
              <a:r>
                <a:rPr lang="ko-KR" altLang="en-US" b="1" dirty="0"/>
                <a:t>정직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29501" y="1807287"/>
            <a:ext cx="299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b="1" dirty="0">
                <a:latin typeface="+mn-ea"/>
              </a:rPr>
              <a:t>보호자와 어르신 입장에서 먼저</a:t>
            </a:r>
          </a:p>
          <a:p>
            <a:r>
              <a:rPr lang="ko-KR" altLang="en-US" sz="1400" b="1" dirty="0">
                <a:latin typeface="+mn-ea"/>
              </a:rPr>
              <a:t>     생각하고 행동하고자 합니다</a:t>
            </a:r>
            <a:r>
              <a:rPr lang="en-US" altLang="ko-KR" sz="1400" b="1" dirty="0">
                <a:latin typeface="+mn-ea"/>
              </a:rPr>
              <a:t>!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32088" y="1790125"/>
            <a:ext cx="26548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b="1" dirty="0">
                <a:latin typeface="+mn-ea"/>
              </a:rPr>
              <a:t>큰딸 같은 마음으로 </a:t>
            </a:r>
          </a:p>
          <a:p>
            <a:r>
              <a:rPr lang="ko-KR" altLang="en-US" sz="1400" b="1" dirty="0">
                <a:latin typeface="+mn-ea"/>
              </a:rPr>
              <a:t>     어르신을 섬기고자 합니다</a:t>
            </a:r>
            <a:r>
              <a:rPr lang="en-US" altLang="ko-KR" sz="1400" b="1" dirty="0">
                <a:latin typeface="+mn-ea"/>
              </a:rPr>
              <a:t>!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54367" y="3657553"/>
            <a:ext cx="223811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b="1" dirty="0">
                <a:latin typeface="+mn-ea"/>
              </a:rPr>
              <a:t>서로 배우고 성장을</a:t>
            </a:r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    </a:t>
            </a:r>
            <a:r>
              <a:rPr lang="ko-KR" altLang="en-US" sz="1400" b="1" dirty="0">
                <a:latin typeface="+mn-ea"/>
              </a:rPr>
              <a:t> 통해 좋은 프로그램을</a:t>
            </a:r>
            <a:endParaRPr lang="en-US" altLang="ko-KR" sz="1400" b="1" dirty="0">
              <a:latin typeface="+mn-ea"/>
            </a:endParaRPr>
          </a:p>
          <a:p>
            <a:r>
              <a:rPr lang="ko-KR" altLang="en-US" sz="1400" b="1" dirty="0">
                <a:latin typeface="+mn-ea"/>
              </a:rPr>
              <a:t>     제공합니다</a:t>
            </a:r>
            <a:r>
              <a:rPr lang="en-US" altLang="ko-KR" sz="1400" b="1" dirty="0">
                <a:latin typeface="+mn-ea"/>
              </a:rPr>
              <a:t>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11312" y="5938951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b="1" dirty="0">
                <a:latin typeface="+mn-ea"/>
              </a:rPr>
              <a:t>서로를 귀히 여기고 아끼며 </a:t>
            </a:r>
          </a:p>
          <a:p>
            <a:r>
              <a:rPr lang="ko-KR" altLang="en-US" sz="1400" b="1" dirty="0">
                <a:latin typeface="+mn-ea"/>
              </a:rPr>
              <a:t>     가족과 같이 생활합니다</a:t>
            </a:r>
            <a:r>
              <a:rPr lang="en-US" altLang="ko-KR" sz="1400" b="1" dirty="0">
                <a:latin typeface="+mn-ea"/>
              </a:rPr>
              <a:t>!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77814" y="3645024"/>
            <a:ext cx="208101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b="1" dirty="0">
                <a:latin typeface="+mn-ea"/>
              </a:rPr>
              <a:t>법과 제도</a:t>
            </a:r>
            <a:r>
              <a:rPr lang="en-US" altLang="ko-KR" sz="1400" b="1" dirty="0">
                <a:latin typeface="+mn-ea"/>
              </a:rPr>
              <a:t>, </a:t>
            </a:r>
            <a:r>
              <a:rPr lang="ko-KR" altLang="en-US" sz="1400" b="1" dirty="0">
                <a:latin typeface="+mn-ea"/>
              </a:rPr>
              <a:t>고객과의</a:t>
            </a:r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    </a:t>
            </a:r>
            <a:r>
              <a:rPr lang="ko-KR" altLang="en-US" sz="1400" b="1" dirty="0">
                <a:latin typeface="+mn-ea"/>
              </a:rPr>
              <a:t> 약속은 반드시 </a:t>
            </a:r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     </a:t>
            </a:r>
            <a:r>
              <a:rPr lang="ko-KR" altLang="en-US" sz="1400" b="1" dirty="0">
                <a:latin typeface="+mn-ea"/>
              </a:rPr>
              <a:t>지킵니다</a:t>
            </a:r>
            <a:r>
              <a:rPr lang="en-US" altLang="ko-KR" sz="1400" b="1" dirty="0">
                <a:latin typeface="+mn-ea"/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9512" y="5891752"/>
            <a:ext cx="32159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sz="1400" b="1" dirty="0">
                <a:latin typeface="+mn-ea"/>
              </a:rPr>
              <a:t>재능기부</a:t>
            </a:r>
            <a:r>
              <a:rPr lang="en-US" altLang="ko-KR" sz="1400" b="1" dirty="0">
                <a:latin typeface="+mn-ea"/>
              </a:rPr>
              <a:t>(</a:t>
            </a:r>
            <a:r>
              <a:rPr lang="ko-KR" altLang="en-US" sz="1400" b="1" dirty="0">
                <a:latin typeface="+mn-ea"/>
              </a:rPr>
              <a:t>지식</a:t>
            </a:r>
            <a:r>
              <a:rPr lang="en-US" altLang="ko-KR" sz="1400" b="1" dirty="0">
                <a:latin typeface="+mn-ea"/>
              </a:rPr>
              <a:t>, </a:t>
            </a:r>
            <a:r>
              <a:rPr lang="ko-KR" altLang="en-US" sz="1400" b="1" dirty="0">
                <a:latin typeface="+mn-ea"/>
              </a:rPr>
              <a:t>공간</a:t>
            </a:r>
            <a:r>
              <a:rPr lang="en-US" altLang="ko-KR" sz="1400" b="1" dirty="0">
                <a:latin typeface="+mn-ea"/>
              </a:rPr>
              <a:t>, </a:t>
            </a:r>
            <a:r>
              <a:rPr lang="ko-KR" altLang="en-US" sz="1400" b="1" dirty="0">
                <a:latin typeface="+mn-ea"/>
              </a:rPr>
              <a:t>시간</a:t>
            </a:r>
            <a:r>
              <a:rPr lang="en-US" altLang="ko-KR" sz="1400" b="1" dirty="0">
                <a:latin typeface="+mn-ea"/>
              </a:rPr>
              <a:t>)</a:t>
            </a:r>
            <a:r>
              <a:rPr lang="ko-KR" altLang="en-US" sz="1400" b="1" dirty="0">
                <a:latin typeface="+mn-ea"/>
              </a:rPr>
              <a:t>를 통해</a:t>
            </a:r>
            <a:endParaRPr lang="en-US" altLang="ko-KR" sz="1400" b="1" dirty="0">
              <a:latin typeface="+mn-ea"/>
            </a:endParaRPr>
          </a:p>
          <a:p>
            <a:r>
              <a:rPr lang="en-US" altLang="ko-KR" sz="1400" b="1" dirty="0">
                <a:latin typeface="+mn-ea"/>
              </a:rPr>
              <a:t>     </a:t>
            </a:r>
            <a:r>
              <a:rPr lang="ko-KR" altLang="en-US" sz="1400" b="1" dirty="0">
                <a:latin typeface="+mn-ea"/>
              </a:rPr>
              <a:t>지역사회의 행복에 공헌합니다</a:t>
            </a:r>
            <a:r>
              <a:rPr lang="en-US" altLang="ko-KR" sz="1400" b="1" dirty="0">
                <a:latin typeface="+mn-ea"/>
              </a:rPr>
              <a:t>!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48" name="제목 3">
            <a:extLst>
              <a:ext uri="{FF2B5EF4-FFF2-40B4-BE49-F238E27FC236}">
                <a16:creationId xmlns:a16="http://schemas.microsoft.com/office/drawing/2014/main" xmlns="" id="{66395EBC-A5B0-491A-A04E-4D612CB4058C}"/>
              </a:ext>
            </a:extLst>
          </p:cNvPr>
          <p:cNvSpPr txBox="1">
            <a:spLocks/>
          </p:cNvSpPr>
          <p:nvPr/>
        </p:nvSpPr>
        <p:spPr>
          <a:xfrm>
            <a:off x="457200" y="404664"/>
            <a:ext cx="8229600" cy="70609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 smtClean="0">
                <a:latin typeface="+mj-ea"/>
              </a:rPr>
              <a:t>2. </a:t>
            </a:r>
            <a:r>
              <a:rPr lang="ko-KR" altLang="en-US" sz="2800" b="1" dirty="0" smtClean="0">
                <a:latin typeface="+mj-ea"/>
              </a:rPr>
              <a:t>핵심가치</a:t>
            </a:r>
            <a:endParaRPr lang="ko-KR" altLang="en-US" sz="2000" b="1" dirty="0">
              <a:latin typeface="+mj-ea"/>
            </a:endParaRPr>
          </a:p>
        </p:txBody>
      </p:sp>
      <p:cxnSp>
        <p:nvCxnSpPr>
          <p:cNvPr id="52" name="직선 연결선 51">
            <a:extLst>
              <a:ext uri="{FF2B5EF4-FFF2-40B4-BE49-F238E27FC236}">
                <a16:creationId xmlns:a16="http://schemas.microsoft.com/office/drawing/2014/main" xmlns="" id="{A4105DFB-2765-47B6-9DA9-6FD1F93783CF}"/>
              </a:ext>
            </a:extLst>
          </p:cNvPr>
          <p:cNvCxnSpPr/>
          <p:nvPr/>
        </p:nvCxnSpPr>
        <p:spPr>
          <a:xfrm>
            <a:off x="467544" y="966738"/>
            <a:ext cx="82089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각 삼각형 52">
            <a:extLst>
              <a:ext uri="{FF2B5EF4-FFF2-40B4-BE49-F238E27FC236}">
                <a16:creationId xmlns:a16="http://schemas.microsoft.com/office/drawing/2014/main" xmlns="" id="{9AC32E49-E8E4-4028-A6EF-19B5E4EDFE24}"/>
              </a:ext>
            </a:extLst>
          </p:cNvPr>
          <p:cNvSpPr/>
          <p:nvPr/>
        </p:nvSpPr>
        <p:spPr>
          <a:xfrm rot="10800000" flipH="1">
            <a:off x="467544" y="973270"/>
            <a:ext cx="769943" cy="195484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502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그림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78942"/>
            <a:ext cx="1590086" cy="159008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059832" y="2583388"/>
            <a:ext cx="5594801" cy="1133644"/>
          </a:xfrm>
          <a:prstGeom prst="rect">
            <a:avLst/>
          </a:prstGeom>
          <a:solidFill>
            <a:srgbClr val="DCE6F2"/>
          </a:solidFill>
        </p:spPr>
        <p:txBody>
          <a:bodyPr wrap="square" rtlCol="0">
            <a:spAutoFit/>
          </a:bodyPr>
          <a:lstStyle/>
          <a:p>
            <a:pPr>
              <a:spcBef>
                <a:spcPts val="3750"/>
              </a:spcBef>
            </a:pPr>
            <a:r>
              <a:rPr lang="ko-KR" altLang="en-US" b="1" dirty="0"/>
              <a:t>〮</a:t>
            </a:r>
            <a:r>
              <a:rPr lang="ko-KR" altLang="ko-KR" b="1" dirty="0"/>
              <a:t>〮</a:t>
            </a:r>
            <a:r>
              <a:rPr lang="en-US" altLang="ko-KR" b="1" dirty="0"/>
              <a:t> </a:t>
            </a:r>
            <a:r>
              <a:rPr lang="ko-KR" altLang="en-US" b="1" dirty="0"/>
              <a:t>특징 </a:t>
            </a:r>
            <a:r>
              <a:rPr lang="en-US" altLang="ko-KR" b="1" dirty="0"/>
              <a:t>: </a:t>
            </a:r>
            <a:r>
              <a:rPr lang="en-US" altLang="ko-KR" b="1" dirty="0">
                <a:solidFill>
                  <a:srgbClr val="C00000"/>
                </a:solidFill>
              </a:rPr>
              <a:t>Smile</a:t>
            </a:r>
          </a:p>
          <a:p>
            <a:pPr>
              <a:spcBef>
                <a:spcPts val="3750"/>
              </a:spcBef>
            </a:pPr>
            <a:r>
              <a:rPr lang="en-US" altLang="ko-KR" b="1" dirty="0"/>
              <a:t>〮 </a:t>
            </a:r>
            <a:r>
              <a:rPr lang="ko-KR" altLang="en-US" b="1" dirty="0"/>
              <a:t>행동 </a:t>
            </a:r>
            <a:r>
              <a:rPr lang="en-US" altLang="ko-KR" b="1" dirty="0"/>
              <a:t>: </a:t>
            </a:r>
            <a:r>
              <a:rPr lang="ko-KR" altLang="en-US" b="1" dirty="0"/>
              <a:t>어르신을 만나면 </a:t>
            </a:r>
            <a:r>
              <a:rPr lang="ko-KR" altLang="en-US" b="1" dirty="0">
                <a:solidFill>
                  <a:srgbClr val="C00000"/>
                </a:solidFill>
              </a:rPr>
              <a:t>미소</a:t>
            </a:r>
            <a:r>
              <a:rPr lang="ko-KR" altLang="en-US" b="1" dirty="0"/>
              <a:t>로 </a:t>
            </a:r>
            <a:r>
              <a:rPr lang="en-US" altLang="ko-KR" b="1" dirty="0"/>
              <a:t>90</a:t>
            </a:r>
            <a:r>
              <a:rPr lang="ko-KR" altLang="en-US" b="1" dirty="0"/>
              <a:t>도 인사를 한다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972" y="4221088"/>
            <a:ext cx="891221" cy="1787004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067735" y="5247684"/>
            <a:ext cx="5586898" cy="1133644"/>
          </a:xfrm>
          <a:prstGeom prst="rect">
            <a:avLst/>
          </a:prstGeom>
          <a:solidFill>
            <a:srgbClr val="DCE6F2"/>
          </a:solidFill>
        </p:spPr>
        <p:txBody>
          <a:bodyPr wrap="square" rtlCol="0">
            <a:spAutoFit/>
          </a:bodyPr>
          <a:lstStyle/>
          <a:p>
            <a:pPr>
              <a:spcBef>
                <a:spcPts val="3750"/>
              </a:spcBef>
            </a:pPr>
            <a:r>
              <a:rPr lang="ko-KR" altLang="en-US" b="1" dirty="0"/>
              <a:t>〮</a:t>
            </a:r>
            <a:r>
              <a:rPr lang="ko-KR" altLang="ko-KR" b="1" dirty="0"/>
              <a:t>〮</a:t>
            </a:r>
            <a:r>
              <a:rPr lang="en-US" altLang="ko-KR" b="1" dirty="0"/>
              <a:t> </a:t>
            </a:r>
            <a:r>
              <a:rPr lang="ko-KR" altLang="en-US" b="1" dirty="0"/>
              <a:t>특징 </a:t>
            </a:r>
            <a:r>
              <a:rPr lang="en-US" altLang="ko-KR" b="1" dirty="0"/>
              <a:t>: </a:t>
            </a:r>
            <a:r>
              <a:rPr lang="en-US" altLang="ko-KR" b="1" dirty="0">
                <a:solidFill>
                  <a:srgbClr val="C00000"/>
                </a:solidFill>
              </a:rPr>
              <a:t>Together</a:t>
            </a:r>
          </a:p>
          <a:p>
            <a:pPr>
              <a:spcBef>
                <a:spcPts val="3750"/>
              </a:spcBef>
            </a:pPr>
            <a:r>
              <a:rPr lang="en-US" altLang="ko-KR" b="1" dirty="0"/>
              <a:t>〮 </a:t>
            </a:r>
            <a:r>
              <a:rPr lang="ko-KR" altLang="en-US" b="1" dirty="0"/>
              <a:t>행동 </a:t>
            </a:r>
            <a:r>
              <a:rPr lang="en-US" altLang="ko-KR" b="1" dirty="0"/>
              <a:t>: </a:t>
            </a:r>
            <a:r>
              <a:rPr lang="ko-KR" altLang="en-US" b="1" dirty="0"/>
              <a:t>장애물을 만나면 </a:t>
            </a:r>
            <a:r>
              <a:rPr lang="ko-KR" altLang="en-US" b="1" dirty="0">
                <a:solidFill>
                  <a:srgbClr val="C00000"/>
                </a:solidFill>
              </a:rPr>
              <a:t>함께</a:t>
            </a:r>
            <a:r>
              <a:rPr lang="ko-KR" altLang="en-US" b="1" dirty="0"/>
              <a:t> 힘을 모아 넘는다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127464" y="3369028"/>
            <a:ext cx="1578238" cy="33855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002060"/>
                </a:solidFill>
                <a:latin typeface="+mn-ea"/>
              </a:rPr>
              <a:t>마중이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7464" y="6008092"/>
            <a:ext cx="1578238" cy="33855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>
                <a:solidFill>
                  <a:srgbClr val="002060"/>
                </a:solidFill>
                <a:latin typeface="+mn-ea"/>
              </a:rPr>
              <a:t>담쟁이</a:t>
            </a:r>
          </a:p>
        </p:txBody>
      </p:sp>
      <p:sp>
        <p:nvSpPr>
          <p:cNvPr id="13" name="제목 3">
            <a:extLst>
              <a:ext uri="{FF2B5EF4-FFF2-40B4-BE49-F238E27FC236}">
                <a16:creationId xmlns:a16="http://schemas.microsoft.com/office/drawing/2014/main" xmlns="" id="{66395EBC-A5B0-491A-A04E-4D612CB4058C}"/>
              </a:ext>
            </a:extLst>
          </p:cNvPr>
          <p:cNvSpPr txBox="1">
            <a:spLocks/>
          </p:cNvSpPr>
          <p:nvPr/>
        </p:nvSpPr>
        <p:spPr>
          <a:xfrm>
            <a:off x="503257" y="404664"/>
            <a:ext cx="8229600" cy="70609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800" b="1" dirty="0">
                <a:latin typeface="+mj-ea"/>
              </a:rPr>
              <a:t>3</a:t>
            </a:r>
            <a:r>
              <a:rPr lang="en-US" altLang="ko-KR" sz="2800" b="1" dirty="0" smtClean="0">
                <a:latin typeface="+mj-ea"/>
              </a:rPr>
              <a:t>. </a:t>
            </a:r>
            <a:r>
              <a:rPr lang="ko-KR" altLang="en-US" sz="2800" b="1" dirty="0" smtClean="0">
                <a:latin typeface="+mj-ea"/>
              </a:rPr>
              <a:t>마스코트</a:t>
            </a:r>
            <a:r>
              <a:rPr lang="en-US" altLang="ko-KR" sz="2800" b="1" dirty="0">
                <a:latin typeface="+mj-ea"/>
              </a:rPr>
              <a:t> </a:t>
            </a:r>
            <a:r>
              <a:rPr lang="ko-KR" altLang="en-US" sz="2800" b="1" dirty="0" smtClean="0">
                <a:latin typeface="+mj-ea"/>
              </a:rPr>
              <a:t>및 행동지침</a:t>
            </a:r>
            <a:endParaRPr lang="ko-KR" altLang="en-US" sz="2800" b="1" dirty="0">
              <a:latin typeface="+mj-ea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xmlns="" id="{A4105DFB-2765-47B6-9DA9-6FD1F93783CF}"/>
              </a:ext>
            </a:extLst>
          </p:cNvPr>
          <p:cNvCxnSpPr/>
          <p:nvPr/>
        </p:nvCxnSpPr>
        <p:spPr>
          <a:xfrm>
            <a:off x="467544" y="966738"/>
            <a:ext cx="82089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각 삼각형 14">
            <a:extLst>
              <a:ext uri="{FF2B5EF4-FFF2-40B4-BE49-F238E27FC236}">
                <a16:creationId xmlns:a16="http://schemas.microsoft.com/office/drawing/2014/main" xmlns="" id="{9AC32E49-E8E4-4028-A6EF-19B5E4EDFE24}"/>
              </a:ext>
            </a:extLst>
          </p:cNvPr>
          <p:cNvSpPr/>
          <p:nvPr/>
        </p:nvSpPr>
        <p:spPr>
          <a:xfrm rot="10800000" flipH="1">
            <a:off x="467544" y="973270"/>
            <a:ext cx="769943" cy="195484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850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5750</TotalTime>
  <Words>140</Words>
  <Application>Microsoft Office PowerPoint</Application>
  <PresentationFormat>화면 슬라이드 쇼(4:3)</PresentationFormat>
  <Paragraphs>46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Wingdings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강정길</cp:lastModifiedBy>
  <cp:revision>411</cp:revision>
  <cp:lastPrinted>2018-07-16T14:47:01Z</cp:lastPrinted>
  <dcterms:created xsi:type="dcterms:W3CDTF">2014-12-10T10:34:01Z</dcterms:created>
  <dcterms:modified xsi:type="dcterms:W3CDTF">2018-08-10T09:06:10Z</dcterms:modified>
</cp:coreProperties>
</file>