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0801350" cy="7921625"/>
  <p:notesSz cx="6864350" cy="9996488"/>
  <p:defaultTextStyle>
    <a:defPPr>
      <a:defRPr lang="ko-KR"/>
    </a:defPPr>
    <a:lvl1pPr marL="0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477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953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4431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907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7384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8860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50337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1814" algn="l" defTabSz="1042953" rtl="0" eaLnBrk="1" latinLnBrk="1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F955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542" autoAdjust="0"/>
    <p:restoredTop sz="86415" autoAdjust="0"/>
  </p:normalViewPr>
  <p:slideViewPr>
    <p:cSldViewPr>
      <p:cViewPr varScale="1">
        <p:scale>
          <a:sx n="64" d="100"/>
          <a:sy n="64" d="100"/>
        </p:scale>
        <p:origin x="-1459" y="-86"/>
      </p:cViewPr>
      <p:guideLst>
        <p:guide orient="horz" pos="2496"/>
        <p:guide pos="34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7788" y="0"/>
            <a:ext cx="2974975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CD6BAA-CE69-4F6F-93C8-3BC453E71F31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876300" y="749300"/>
            <a:ext cx="5111750" cy="37496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748213"/>
            <a:ext cx="5492750" cy="4498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7788" y="9494838"/>
            <a:ext cx="2974975" cy="50006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3AFF62-2DB3-4F1A-A53A-F275E7B99E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03AFF62-2DB3-4F1A-A53A-F275E7B99E5B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10101" y="2460840"/>
            <a:ext cx="9181148" cy="169801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620205" y="4488921"/>
            <a:ext cx="7560945" cy="202441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214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9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4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9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7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8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5033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181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53232" y="5090378"/>
            <a:ext cx="9181148" cy="1573323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53232" y="3357523"/>
            <a:ext cx="9181148" cy="1732855"/>
          </a:xfrm>
        </p:spPr>
        <p:txBody>
          <a:bodyPr anchor="b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477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953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4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90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738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8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503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181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540068" y="1848380"/>
            <a:ext cx="4770596" cy="522790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90686" y="1848380"/>
            <a:ext cx="4770596" cy="5227906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0068" y="1773198"/>
            <a:ext cx="4772472" cy="73898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77" indent="0">
              <a:buNone/>
              <a:defRPr sz="2300" b="1"/>
            </a:lvl2pPr>
            <a:lvl3pPr marL="1042953" indent="0">
              <a:buNone/>
              <a:defRPr sz="2100" b="1"/>
            </a:lvl3pPr>
            <a:lvl4pPr marL="1564431" indent="0">
              <a:buNone/>
              <a:defRPr sz="1800" b="1"/>
            </a:lvl4pPr>
            <a:lvl5pPr marL="2085907" indent="0">
              <a:buNone/>
              <a:defRPr sz="1800" b="1"/>
            </a:lvl5pPr>
            <a:lvl6pPr marL="2607384" indent="0">
              <a:buNone/>
              <a:defRPr sz="1800" b="1"/>
            </a:lvl6pPr>
            <a:lvl7pPr marL="3128860" indent="0">
              <a:buNone/>
              <a:defRPr sz="1800" b="1"/>
            </a:lvl7pPr>
            <a:lvl8pPr marL="3650337" indent="0">
              <a:buNone/>
              <a:defRPr sz="1800" b="1"/>
            </a:lvl8pPr>
            <a:lvl9pPr marL="417181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540068" y="2512182"/>
            <a:ext cx="4772472" cy="456410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5486938" y="1773198"/>
            <a:ext cx="4774347" cy="738984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477" indent="0">
              <a:buNone/>
              <a:defRPr sz="2300" b="1"/>
            </a:lvl2pPr>
            <a:lvl3pPr marL="1042953" indent="0">
              <a:buNone/>
              <a:defRPr sz="2100" b="1"/>
            </a:lvl3pPr>
            <a:lvl4pPr marL="1564431" indent="0">
              <a:buNone/>
              <a:defRPr sz="1800" b="1"/>
            </a:lvl4pPr>
            <a:lvl5pPr marL="2085907" indent="0">
              <a:buNone/>
              <a:defRPr sz="1800" b="1"/>
            </a:lvl5pPr>
            <a:lvl6pPr marL="2607384" indent="0">
              <a:buNone/>
              <a:defRPr sz="1800" b="1"/>
            </a:lvl6pPr>
            <a:lvl7pPr marL="3128860" indent="0">
              <a:buNone/>
              <a:defRPr sz="1800" b="1"/>
            </a:lvl7pPr>
            <a:lvl8pPr marL="3650337" indent="0">
              <a:buNone/>
              <a:defRPr sz="1800" b="1"/>
            </a:lvl8pPr>
            <a:lvl9pPr marL="4171814" indent="0">
              <a:buNone/>
              <a:defRPr sz="18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5486938" y="2512182"/>
            <a:ext cx="4774347" cy="4564103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540068" y="315400"/>
            <a:ext cx="3553570" cy="134227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23029" y="315400"/>
            <a:ext cx="6038255" cy="6760887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540068" y="1657674"/>
            <a:ext cx="3553570" cy="5418612"/>
          </a:xfrm>
        </p:spPr>
        <p:txBody>
          <a:bodyPr/>
          <a:lstStyle>
            <a:lvl1pPr marL="0" indent="0">
              <a:buNone/>
              <a:defRPr sz="1600"/>
            </a:lvl1pPr>
            <a:lvl2pPr marL="521477" indent="0">
              <a:buNone/>
              <a:defRPr sz="1400"/>
            </a:lvl2pPr>
            <a:lvl3pPr marL="1042953" indent="0">
              <a:buNone/>
              <a:defRPr sz="1100"/>
            </a:lvl3pPr>
            <a:lvl4pPr marL="1564431" indent="0">
              <a:buNone/>
              <a:defRPr sz="1000"/>
            </a:lvl4pPr>
            <a:lvl5pPr marL="2085907" indent="0">
              <a:buNone/>
              <a:defRPr sz="1000"/>
            </a:lvl5pPr>
            <a:lvl6pPr marL="2607384" indent="0">
              <a:buNone/>
              <a:defRPr sz="1000"/>
            </a:lvl6pPr>
            <a:lvl7pPr marL="3128860" indent="0">
              <a:buNone/>
              <a:defRPr sz="1000"/>
            </a:lvl7pPr>
            <a:lvl8pPr marL="3650337" indent="0">
              <a:buNone/>
              <a:defRPr sz="1000"/>
            </a:lvl8pPr>
            <a:lvl9pPr marL="417181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117140" y="5545137"/>
            <a:ext cx="6480810" cy="65463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2117140" y="707813"/>
            <a:ext cx="6480810" cy="4752975"/>
          </a:xfrm>
        </p:spPr>
        <p:txBody>
          <a:bodyPr/>
          <a:lstStyle>
            <a:lvl1pPr marL="0" indent="0">
              <a:buNone/>
              <a:defRPr sz="3700"/>
            </a:lvl1pPr>
            <a:lvl2pPr marL="521477" indent="0">
              <a:buNone/>
              <a:defRPr sz="3200"/>
            </a:lvl2pPr>
            <a:lvl3pPr marL="1042953" indent="0">
              <a:buNone/>
              <a:defRPr sz="2700"/>
            </a:lvl3pPr>
            <a:lvl4pPr marL="1564431" indent="0">
              <a:buNone/>
              <a:defRPr sz="2300"/>
            </a:lvl4pPr>
            <a:lvl5pPr marL="2085907" indent="0">
              <a:buNone/>
              <a:defRPr sz="2300"/>
            </a:lvl5pPr>
            <a:lvl6pPr marL="2607384" indent="0">
              <a:buNone/>
              <a:defRPr sz="2300"/>
            </a:lvl6pPr>
            <a:lvl7pPr marL="3128860" indent="0">
              <a:buNone/>
              <a:defRPr sz="2300"/>
            </a:lvl7pPr>
            <a:lvl8pPr marL="3650337" indent="0">
              <a:buNone/>
              <a:defRPr sz="2300"/>
            </a:lvl8pPr>
            <a:lvl9pPr marL="4171814" indent="0">
              <a:buNone/>
              <a:defRPr sz="23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2117140" y="6199774"/>
            <a:ext cx="6480810" cy="929691"/>
          </a:xfrm>
        </p:spPr>
        <p:txBody>
          <a:bodyPr/>
          <a:lstStyle>
            <a:lvl1pPr marL="0" indent="0">
              <a:buNone/>
              <a:defRPr sz="1600"/>
            </a:lvl1pPr>
            <a:lvl2pPr marL="521477" indent="0">
              <a:buNone/>
              <a:defRPr sz="1400"/>
            </a:lvl2pPr>
            <a:lvl3pPr marL="1042953" indent="0">
              <a:buNone/>
              <a:defRPr sz="1100"/>
            </a:lvl3pPr>
            <a:lvl4pPr marL="1564431" indent="0">
              <a:buNone/>
              <a:defRPr sz="1000"/>
            </a:lvl4pPr>
            <a:lvl5pPr marL="2085907" indent="0">
              <a:buNone/>
              <a:defRPr sz="1000"/>
            </a:lvl5pPr>
            <a:lvl6pPr marL="2607384" indent="0">
              <a:buNone/>
              <a:defRPr sz="1000"/>
            </a:lvl6pPr>
            <a:lvl7pPr marL="3128860" indent="0">
              <a:buNone/>
              <a:defRPr sz="1000"/>
            </a:lvl7pPr>
            <a:lvl8pPr marL="3650337" indent="0">
              <a:buNone/>
              <a:defRPr sz="1000"/>
            </a:lvl8pPr>
            <a:lvl9pPr marL="4171814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7830980" y="317234"/>
            <a:ext cx="2430304" cy="6759053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540069" y="317234"/>
            <a:ext cx="7110889" cy="6759053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>
            <a:alpha val="2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540070" y="317234"/>
            <a:ext cx="9721215" cy="1320271"/>
          </a:xfrm>
          <a:prstGeom prst="rect">
            <a:avLst/>
          </a:prstGeom>
        </p:spPr>
        <p:txBody>
          <a:bodyPr vert="horz" lIns="104296" tIns="52148" rIns="104296" bIns="52148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540070" y="1848380"/>
            <a:ext cx="9721215" cy="5227906"/>
          </a:xfrm>
          <a:prstGeom prst="rect">
            <a:avLst/>
          </a:prstGeom>
        </p:spPr>
        <p:txBody>
          <a:bodyPr vert="horz" lIns="104296" tIns="52148" rIns="104296" bIns="52148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540069" y="7342173"/>
            <a:ext cx="2520315" cy="421753"/>
          </a:xfrm>
          <a:prstGeom prst="rect">
            <a:avLst/>
          </a:prstGeom>
        </p:spPr>
        <p:txBody>
          <a:bodyPr vert="horz" lIns="104296" tIns="52148" rIns="104296" bIns="52148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DBD77-AB79-4777-8336-43E5CA138FF2}" type="datetimeFigureOut">
              <a:rPr lang="ko-KR" altLang="en-US" smtClean="0"/>
              <a:pPr/>
              <a:t>2023-03-27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690461" y="7342173"/>
            <a:ext cx="3420428" cy="421753"/>
          </a:xfrm>
          <a:prstGeom prst="rect">
            <a:avLst/>
          </a:prstGeom>
        </p:spPr>
        <p:txBody>
          <a:bodyPr vert="horz" lIns="104296" tIns="52148" rIns="104296" bIns="52148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7740969" y="7342173"/>
            <a:ext cx="2520315" cy="421753"/>
          </a:xfrm>
          <a:prstGeom prst="rect">
            <a:avLst/>
          </a:prstGeom>
        </p:spPr>
        <p:txBody>
          <a:bodyPr vert="horz" lIns="104296" tIns="52148" rIns="104296" bIns="52148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717E5-1F1F-4F22-9BF5-70BBBE9C3D4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042953" rtl="0" eaLnBrk="1" latinLnBrk="1" hangingPunct="1">
        <a:spcBef>
          <a:spcPct val="0"/>
        </a:spcBef>
        <a:buNone/>
        <a:defRPr sz="5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91107" indent="-391107" algn="l" defTabSz="1042953" rtl="0" eaLnBrk="1" latinLnBrk="1" hangingPunct="1">
        <a:spcBef>
          <a:spcPct val="20000"/>
        </a:spcBef>
        <a:buFont typeface="Arial" pitchFamily="34" charset="0"/>
        <a:buChar char="•"/>
        <a:defRPr sz="3700" kern="1200">
          <a:solidFill>
            <a:schemeClr val="tx1"/>
          </a:solidFill>
          <a:latin typeface="+mn-lt"/>
          <a:ea typeface="+mn-ea"/>
          <a:cs typeface="+mn-cs"/>
        </a:defRPr>
      </a:lvl1pPr>
      <a:lvl2pPr marL="847399" indent="-325923" algn="l" defTabSz="1042953" rtl="0" eaLnBrk="1" latinLnBrk="1" hangingPunct="1">
        <a:spcBef>
          <a:spcPct val="20000"/>
        </a:spcBef>
        <a:buFont typeface="Arial" pitchFamily="34" charset="0"/>
        <a:buChar char="–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303692" indent="-260739" algn="l" defTabSz="1042953" rtl="0" eaLnBrk="1" latinLnBrk="1" hangingPunct="1">
        <a:spcBef>
          <a:spcPct val="20000"/>
        </a:spcBef>
        <a:buFont typeface="Arial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1825168" indent="-260739" algn="l" defTabSz="1042953" rtl="0" eaLnBrk="1" latinLnBrk="1" hangingPunct="1">
        <a:spcBef>
          <a:spcPct val="20000"/>
        </a:spcBef>
        <a:buFont typeface="Arial" pitchFamily="34" charset="0"/>
        <a:buChar char="–"/>
        <a:defRPr sz="2300" kern="1200">
          <a:solidFill>
            <a:schemeClr val="tx1"/>
          </a:solidFill>
          <a:latin typeface="+mn-lt"/>
          <a:ea typeface="+mn-ea"/>
          <a:cs typeface="+mn-cs"/>
        </a:defRPr>
      </a:lvl4pPr>
      <a:lvl5pPr marL="2346645" indent="-260739" algn="l" defTabSz="1042953" rtl="0" eaLnBrk="1" latinLnBrk="1" hangingPunct="1">
        <a:spcBef>
          <a:spcPct val="20000"/>
        </a:spcBef>
        <a:buFont typeface="Arial" pitchFamily="34" charset="0"/>
        <a:buChar char="»"/>
        <a:defRPr sz="2300" kern="1200">
          <a:solidFill>
            <a:schemeClr val="tx1"/>
          </a:solidFill>
          <a:latin typeface="+mn-lt"/>
          <a:ea typeface="+mn-ea"/>
          <a:cs typeface="+mn-cs"/>
        </a:defRPr>
      </a:lvl5pPr>
      <a:lvl6pPr marL="2868122" indent="-260739" algn="l" defTabSz="104295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9599" indent="-260739" algn="l" defTabSz="104295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1075" indent="-260739" algn="l" defTabSz="104295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2552" indent="-260739" algn="l" defTabSz="1042953" rtl="0" eaLnBrk="1" latinLnBrk="1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477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953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431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907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384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860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337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1814" algn="l" defTabSz="1042953" rtl="0" eaLnBrk="1" latinLnBrk="1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43823" y="330046"/>
            <a:ext cx="9181148" cy="577621"/>
          </a:xfrm>
        </p:spPr>
        <p:txBody>
          <a:bodyPr>
            <a:noAutofit/>
          </a:bodyPr>
          <a:lstStyle/>
          <a:p>
            <a:r>
              <a:rPr lang="en-US" altLang="ko-KR" sz="3200" dirty="0" smtClean="0"/>
              <a:t>2023</a:t>
            </a:r>
            <a:r>
              <a:rPr lang="ko-KR" altLang="en-US" sz="3200" dirty="0" smtClean="0"/>
              <a:t>년 항목별 이용료</a:t>
            </a:r>
            <a:endParaRPr lang="ko-KR" altLang="en-US" sz="32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506279" y="907666"/>
            <a:ext cx="9788792" cy="6848953"/>
          </a:xfrm>
        </p:spPr>
        <p:txBody>
          <a:bodyPr/>
          <a:lstStyle/>
          <a:p>
            <a:r>
              <a:rPr lang="en-US" altLang="ko-KR" sz="2300" dirty="0" smtClean="0">
                <a:solidFill>
                  <a:schemeClr val="tx1"/>
                </a:solidFill>
              </a:rPr>
              <a:t>1. </a:t>
            </a:r>
            <a:r>
              <a:rPr lang="ko-KR" altLang="en-US" sz="2300" dirty="0" smtClean="0">
                <a:solidFill>
                  <a:schemeClr val="tx1"/>
                </a:solidFill>
              </a:rPr>
              <a:t>방문요양 급여비용</a:t>
            </a:r>
            <a:endParaRPr lang="en-US" altLang="ko-KR" sz="2300" dirty="0" smtClean="0">
              <a:solidFill>
                <a:schemeClr val="tx1"/>
              </a:solidFill>
            </a:endParaRP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sz="2300" dirty="0" smtClean="0">
                <a:solidFill>
                  <a:schemeClr val="tx1"/>
                </a:solidFill>
              </a:rPr>
              <a:t>2. </a:t>
            </a:r>
            <a:r>
              <a:rPr lang="ko-KR" altLang="en-US" sz="2300" dirty="0" smtClean="0">
                <a:solidFill>
                  <a:schemeClr val="tx1"/>
                </a:solidFill>
              </a:rPr>
              <a:t>방문목욕 급여비용</a:t>
            </a:r>
            <a:endParaRPr lang="en-US" altLang="ko-KR" sz="2300" dirty="0" smtClean="0">
              <a:solidFill>
                <a:schemeClr val="tx1"/>
              </a:solidFill>
            </a:endParaRPr>
          </a:p>
          <a:p>
            <a:endParaRPr lang="en-US" altLang="ko-KR" sz="2300" dirty="0">
              <a:solidFill>
                <a:schemeClr val="tx1"/>
              </a:solidFill>
            </a:endParaRPr>
          </a:p>
          <a:p>
            <a:endParaRPr lang="en-US" altLang="ko-KR" sz="2300" dirty="0" smtClean="0">
              <a:solidFill>
                <a:schemeClr val="tx1"/>
              </a:solidFill>
            </a:endParaRPr>
          </a:p>
          <a:p>
            <a:pPr algn="l"/>
            <a:r>
              <a:rPr lang="en-US" altLang="ko-KR" sz="2300" dirty="0" smtClean="0">
                <a:solidFill>
                  <a:schemeClr val="tx1"/>
                </a:solidFill>
              </a:rPr>
              <a:t>                                 3. </a:t>
            </a:r>
            <a:r>
              <a:rPr lang="ko-KR" altLang="en-US" sz="2300" dirty="0" smtClean="0">
                <a:solidFill>
                  <a:schemeClr val="tx1"/>
                </a:solidFill>
              </a:rPr>
              <a:t>이용한도</a:t>
            </a:r>
            <a:endParaRPr lang="en-US" altLang="ko-KR" sz="2300" dirty="0" smtClean="0">
              <a:solidFill>
                <a:schemeClr val="tx1"/>
              </a:solidFill>
            </a:endParaRPr>
          </a:p>
          <a:p>
            <a:pPr algn="l"/>
            <a:endParaRPr lang="en-US" altLang="ko-KR" sz="2700" dirty="0" smtClean="0">
              <a:solidFill>
                <a:schemeClr val="tx1"/>
              </a:solidFill>
            </a:endParaRPr>
          </a:p>
          <a:p>
            <a:endParaRPr lang="en-US" altLang="ko-KR" sz="2700" dirty="0" smtClean="0">
              <a:solidFill>
                <a:schemeClr val="tx1"/>
              </a:solidFill>
            </a:endParaRPr>
          </a:p>
          <a:p>
            <a:r>
              <a:rPr lang="en-US" altLang="ko-KR" sz="2700" dirty="0">
                <a:solidFill>
                  <a:schemeClr val="tx1"/>
                </a:solidFill>
              </a:rPr>
              <a:t> </a:t>
            </a:r>
          </a:p>
          <a:p>
            <a:endParaRPr lang="ko-KR" altLang="en-US" sz="2700" dirty="0"/>
          </a:p>
          <a:p>
            <a:endParaRPr lang="ko-KR" altLang="en-US" sz="2700" dirty="0"/>
          </a:p>
          <a:p>
            <a:endParaRPr lang="en-US" altLang="ko-KR" sz="2700" dirty="0" smtClean="0">
              <a:solidFill>
                <a:schemeClr val="tx1"/>
              </a:solidFill>
            </a:endParaRPr>
          </a:p>
          <a:p>
            <a:endParaRPr lang="en-US" altLang="ko-KR" dirty="0" smtClean="0"/>
          </a:p>
          <a:p>
            <a:endParaRPr lang="ko-KR" altLang="en-US" dirty="0"/>
          </a:p>
        </p:txBody>
      </p:sp>
      <p:graphicFrame>
        <p:nvGraphicFramePr>
          <p:cNvPr id="4" name="표 3"/>
          <p:cNvGraphicFramePr>
            <a:graphicFrameLocks noGrp="1"/>
          </p:cNvGraphicFramePr>
          <p:nvPr/>
        </p:nvGraphicFramePr>
        <p:xfrm>
          <a:off x="928209" y="1402772"/>
          <a:ext cx="8691776" cy="17713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2944"/>
                <a:gridCol w="2172944"/>
                <a:gridCol w="2172944"/>
                <a:gridCol w="2172944"/>
              </a:tblGrid>
              <a:tr h="35427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분류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금액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분류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금액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542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30</a:t>
                      </a:r>
                      <a:r>
                        <a:rPr lang="ko-KR" altLang="en-US" sz="1600" dirty="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16,190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150</a:t>
                      </a:r>
                      <a:r>
                        <a:rPr lang="ko-KR" altLang="en-US" sz="1600" dirty="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46,970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542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60</a:t>
                      </a:r>
                      <a:r>
                        <a:rPr lang="ko-KR" altLang="en-US" sz="1600" dirty="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23,480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180</a:t>
                      </a:r>
                      <a:r>
                        <a:rPr lang="ko-KR" altLang="en-US" sz="1600" dirty="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52,880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542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90</a:t>
                      </a:r>
                      <a:r>
                        <a:rPr lang="ko-KR" altLang="en-US" sz="1600" dirty="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31,650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210</a:t>
                      </a:r>
                      <a:r>
                        <a:rPr lang="ko-KR" altLang="en-US" sz="1600" dirty="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58,930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5427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smtClean="0"/>
                        <a:t>120</a:t>
                      </a:r>
                      <a:r>
                        <a:rPr lang="ko-KR" altLang="en-US" sz="160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40,280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240</a:t>
                      </a:r>
                      <a:r>
                        <a:rPr lang="ko-KR" altLang="en-US" sz="1600" dirty="0" smtClean="0"/>
                        <a:t>분 이상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65,000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</a:tbl>
          </a:graphicData>
        </a:graphic>
      </p:graphicFrame>
      <p:graphicFrame>
        <p:nvGraphicFramePr>
          <p:cNvPr id="5" name="표 4"/>
          <p:cNvGraphicFramePr>
            <a:graphicFrameLocks noGrp="1"/>
          </p:cNvGraphicFramePr>
          <p:nvPr/>
        </p:nvGraphicFramePr>
        <p:xfrm>
          <a:off x="928210" y="3878295"/>
          <a:ext cx="8691772" cy="7481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61553"/>
                <a:gridCol w="3130219"/>
              </a:tblGrid>
              <a:tr h="352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분류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금액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9608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방문목욕 차량을 이용하지 아니한 경우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46,250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</a:tbl>
          </a:graphicData>
        </a:graphic>
      </p:graphicFrame>
      <p:graphicFrame>
        <p:nvGraphicFramePr>
          <p:cNvPr id="6" name="표 5"/>
          <p:cNvGraphicFramePr>
            <a:graphicFrameLocks noGrp="1"/>
          </p:cNvGraphicFramePr>
          <p:nvPr/>
        </p:nvGraphicFramePr>
        <p:xfrm>
          <a:off x="7510328" y="7169096"/>
          <a:ext cx="2194040" cy="4295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94040"/>
              </a:tblGrid>
              <a:tr h="42957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ko-KR" altLang="en-US" sz="2100" b="1" kern="1200" dirty="0" smtClean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08013" marR="108013" marT="52811" marB="52811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10328" y="7178996"/>
            <a:ext cx="2194040" cy="4125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928209" y="5198575"/>
          <a:ext cx="8691774" cy="1408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8950"/>
                <a:gridCol w="2826937"/>
                <a:gridCol w="1645528"/>
                <a:gridCol w="2700359"/>
              </a:tblGrid>
              <a:tr h="3520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월 한도액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/>
                        <a:t>월 한도액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520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</a:t>
                      </a:r>
                      <a:r>
                        <a:rPr lang="en-US" altLang="ko-KR" sz="1600" baseline="0" dirty="0" smtClean="0"/>
                        <a:t> ,885,000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4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1,306,200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520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2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1,690,000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5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1,121,100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</a:tr>
              <a:tr h="35207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3</a:t>
                      </a:r>
                      <a:r>
                        <a:rPr lang="ko-KR" altLang="en-US" sz="1600" dirty="0" smtClean="0"/>
                        <a:t>등급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 smtClean="0"/>
                        <a:t>1,417,200</a:t>
                      </a:r>
                      <a:endParaRPr lang="ko-KR" altLang="en-US" sz="1600" dirty="0"/>
                    </a:p>
                  </a:txBody>
                  <a:tcPr marL="108013" marR="108013" marT="52811" marB="52811"/>
                </a:tc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/>
                        <a:t>월 한도액 초과시 금액은 전액 </a:t>
                      </a:r>
                      <a:r>
                        <a:rPr lang="ko-KR" altLang="en-US" sz="1200" dirty="0" err="1" smtClean="0"/>
                        <a:t>수급자</a:t>
                      </a:r>
                      <a:r>
                        <a:rPr lang="ko-KR" altLang="en-US" sz="1200" dirty="0" smtClean="0"/>
                        <a:t> 본인이 부담합니다</a:t>
                      </a:r>
                      <a:r>
                        <a:rPr lang="en-US" altLang="ko-KR" sz="1200" dirty="0" smtClean="0"/>
                        <a:t>.</a:t>
                      </a:r>
                      <a:endParaRPr lang="ko-KR" altLang="en-US" sz="1200" dirty="0"/>
                    </a:p>
                  </a:txBody>
                  <a:tcPr marL="108013" marR="108013" marT="52811" marB="52811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526</TotalTime>
  <Words>94</Words>
  <Application>Microsoft Office PowerPoint</Application>
  <PresentationFormat>사용자 지정</PresentationFormat>
  <Paragraphs>55</Paragraphs>
  <Slides>1</Slides>
  <Notes>1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2023년 항목별 이용료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항목별 이용료</dc:title>
  <dc:creator>Registered User</dc:creator>
  <cp:lastModifiedBy>user</cp:lastModifiedBy>
  <cp:revision>52</cp:revision>
  <dcterms:created xsi:type="dcterms:W3CDTF">2018-02-08T01:54:03Z</dcterms:created>
  <dcterms:modified xsi:type="dcterms:W3CDTF">2023-03-27T12:01:39Z</dcterms:modified>
</cp:coreProperties>
</file>