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  <p:sldMasterId id="2147483674" r:id="rId2"/>
  </p:sldMasterIdLst>
  <p:notesMasterIdLst>
    <p:notesMasterId r:id="rId13"/>
  </p:notesMasterIdLst>
  <p:sldIdLst>
    <p:sldId id="256" r:id="rId3"/>
    <p:sldId id="257" r:id="rId4"/>
    <p:sldId id="267" r:id="rId5"/>
    <p:sldId id="258" r:id="rId6"/>
    <p:sldId id="271" r:id="rId7"/>
    <p:sldId id="269" r:id="rId8"/>
    <p:sldId id="259" r:id="rId9"/>
    <p:sldId id="261" r:id="rId10"/>
    <p:sldId id="262" r:id="rId11"/>
    <p:sldId id="264" r:id="rId12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0" orient="horz" pos="2159" userDrawn="1">
          <p15:clr>
            <a:srgbClr val="A4A3A4"/>
          </p15:clr>
        </p15:guide>
        <p15:guide id="1" pos="31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EC20"/>
    <a:srgbClr val="20ECAD"/>
    <a:srgbClr val="A8FE0E"/>
    <a:srgbClr val="33CC33"/>
    <a:srgbClr val="9CE63A"/>
    <a:srgbClr val="28DF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9" d="100"/>
          <a:sy n="69" d="100"/>
        </p:scale>
        <p:origin x="1248" y="72"/>
      </p:cViewPr>
      <p:guideLst>
        <p:guide orient="horz" pos="2159"/>
        <p:guide pos="31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FE74F-6C40-42D6-BE9E-C19DE8C1E83F}" type="datetimeFigureOut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0AA3BE-B487-4F37-9C59-015AF80E96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0441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C1F7F-408B-4540-AE25-FA476ADDA777}" type="datetime1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C4-6C96-4B6D-9827-F7BBA8E409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8598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D8061-60F6-43D3-9F7E-613194415D28}" type="datetime1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C4-6C96-4B6D-9827-F7BBA8E409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786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2096" y="1590672"/>
            <a:ext cx="8915400" cy="4525963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0FC5A-3CA1-421E-9087-B7B9DFFD79D0}" type="datetime1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C4-6C96-4B6D-9827-F7BBA8E4092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대각선 방향의 모서리가 잘린 사각형 8"/>
          <p:cNvSpPr/>
          <p:nvPr userDrawn="1"/>
        </p:nvSpPr>
        <p:spPr>
          <a:xfrm>
            <a:off x="488504" y="0"/>
            <a:ext cx="8928992" cy="1196752"/>
          </a:xfrm>
          <a:prstGeom prst="snip2Diag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28" y="6021288"/>
            <a:ext cx="1924050" cy="68580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7" t="56717" r="49799" b="30117"/>
          <a:stretch/>
        </p:blipFill>
        <p:spPr>
          <a:xfrm>
            <a:off x="488504" y="4869160"/>
            <a:ext cx="8928992" cy="128014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223" y="5733256"/>
            <a:ext cx="1089273" cy="938396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56656" y="116632"/>
            <a:ext cx="5904656" cy="1070992"/>
          </a:xfr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  <a:latin typeface="Noto Sans CJK KR Black" pitchFamily="34" charset="-127"/>
                <a:ea typeface="Noto Sans CJK KR Black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17" name="직각 삼각형 16"/>
          <p:cNvSpPr/>
          <p:nvPr userDrawn="1"/>
        </p:nvSpPr>
        <p:spPr>
          <a:xfrm flipH="1">
            <a:off x="4448944" y="188640"/>
            <a:ext cx="4968552" cy="1008112"/>
          </a:xfrm>
          <a:prstGeom prst="rt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6700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A440-C4A1-4230-8CE6-48CF9EF39661}" type="datetime1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C4-6C96-4B6D-9827-F7BBA8E409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6483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4A7B0-79FB-4638-AAA9-B85BD84A99ED}" type="datetime1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C4-6C96-4B6D-9827-F7BBA8E409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3928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B5348-F78D-41AB-A8B6-89DB42352BE1}" type="datetime1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C4-6C96-4B6D-9827-F7BBA8E409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5063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D949A-C36F-46FF-8A25-FB9EAA463DE9}" type="datetime1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C4-6C96-4B6D-9827-F7BBA8E409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3719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BCE0B-3FF6-4880-8949-1CFA985320B7}" type="datetime1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C4-6C96-4B6D-9827-F7BBA8E409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6723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28BB-721F-4848-B1E3-8B993D44E887}" type="datetime1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C4-6C96-4B6D-9827-F7BBA8E409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5641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859B3-341F-450F-A86C-CA2A3C33D4E7}" type="datetime1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C4-6C96-4B6D-9827-F7BBA8E409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598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BB499-2B75-43A5-9028-A461202EF3CF}" type="datetime1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C4-6C96-4B6D-9827-F7BBA8E409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3170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3ED-2F93-4EF1-86D5-1E5485350010}" type="datetime1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C4-6C96-4B6D-9827-F7BBA8E409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6043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A530-647F-48FB-9E56-DB78A697B5E7}" type="datetimeFigureOut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2AF6-F333-486B-A88D-E659694FC5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6234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A530-647F-48FB-9E56-DB78A697B5E7}" type="datetimeFigureOut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2AF6-F333-486B-A88D-E659694FC5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28247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A530-647F-48FB-9E56-DB78A697B5E7}" type="datetimeFigureOut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2AF6-F333-486B-A88D-E659694FC5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5092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A530-647F-48FB-9E56-DB78A697B5E7}" type="datetimeFigureOut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2AF6-F333-486B-A88D-E659694FC5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914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A530-647F-48FB-9E56-DB78A697B5E7}" type="datetimeFigureOut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2AF6-F333-486B-A88D-E659694FC5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15595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A530-647F-48FB-9E56-DB78A697B5E7}" type="datetimeFigureOut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2AF6-F333-486B-A88D-E659694FC5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4390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A530-647F-48FB-9E56-DB78A697B5E7}" type="datetimeFigureOut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2AF6-F333-486B-A88D-E659694FC5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0320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A530-647F-48FB-9E56-DB78A697B5E7}" type="datetimeFigureOut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2AF6-F333-486B-A88D-E659694FC5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41912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A530-647F-48FB-9E56-DB78A697B5E7}" type="datetimeFigureOut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2AF6-F333-486B-A88D-E659694FC5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29707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A530-647F-48FB-9E56-DB78A697B5E7}" type="datetimeFigureOut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2AF6-F333-486B-A88D-E659694FC5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5252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A530-647F-48FB-9E56-DB78A697B5E7}" type="datetimeFigureOut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52AF6-F333-486B-A88D-E659694FC5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0925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D8061-60F6-43D3-9F7E-613194415D28}" type="datetime1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EFFC4-6C96-4B6D-9827-F7BBA8E409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563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5A530-647F-48FB-9E56-DB78A697B5E7}" type="datetimeFigureOut">
              <a:rPr lang="ko-KR" altLang="en-US" smtClean="0"/>
              <a:t>2017-12-26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52AF6-F333-486B-A88D-E659694FC5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97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3501008"/>
            <a:ext cx="7920880" cy="250257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883224" y="1196752"/>
            <a:ext cx="54938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rPr>
              <a:t>2018</a:t>
            </a:r>
            <a:r>
              <a:rPr lang="ko-KR" alt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rPr>
              <a:t>년 </a:t>
            </a:r>
            <a:r>
              <a:rPr lang="ko-KR" altLang="en-US" sz="54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rPr>
              <a:t>직원교육</a:t>
            </a:r>
            <a:endParaRPr lang="en-US" altLang="ko-KR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466216" y="2560273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54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탈수예방</a:t>
            </a:r>
            <a:endParaRPr lang="en-US" altLang="ko-KR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>
            <a:spLocks noGrp="1" noChangeArrowheads="1"/>
          </p:cNvSpPr>
          <p:nvPr/>
        </p:nvSpPr>
        <p:spPr>
          <a:xfrm>
            <a:off x="6574154" y="5517232"/>
            <a:ext cx="1907237" cy="360040"/>
          </a:xfrm>
          <a:prstGeom prst="rect">
            <a:avLst/>
          </a:prstGeom>
          <a:noFill/>
        </p:spPr>
        <p:txBody>
          <a:bodyPr vert="horz" wrap="square" lIns="91440" tIns="45720" rIns="91440" bIns="45720" anchor="t"/>
          <a:lstStyle/>
          <a:p>
            <a:pPr marL="0" indent="0" algn="l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dirty="0" err="1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교육자</a:t>
            </a:r>
            <a:r>
              <a:rPr lang="en-US" altLang="ko-KR" sz="1800" dirty="0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 : </a:t>
            </a:r>
            <a:r>
              <a:rPr lang="ko-KR" altLang="en-US" sz="1800" dirty="0" err="1" smtClean="0">
                <a:solidFill>
                  <a:schemeClr val="tx1"/>
                </a:solidFill>
                <a:latin typeface="맑은 고딕" charset="0"/>
                <a:ea typeface="맑은 고딕" charset="0"/>
              </a:rPr>
              <a:t>박경아</a:t>
            </a:r>
            <a:endParaRPr lang="ko-KR" altLang="en-US" sz="1800" dirty="0">
              <a:solidFill>
                <a:schemeClr val="tx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12" name="TextBox 11"/>
          <p:cNvSpPr txBox="1">
            <a:spLocks noGrp="1" noChangeArrowheads="1"/>
          </p:cNvSpPr>
          <p:nvPr/>
        </p:nvSpPr>
        <p:spPr>
          <a:xfrm>
            <a:off x="4001586" y="4752293"/>
            <a:ext cx="4767838" cy="830997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spAutoFit/>
          </a:bodyPr>
          <a:lstStyle/>
          <a:p>
            <a:pPr marL="0" indent="0" algn="l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en-US" altLang="ko-KR" sz="2400" dirty="0" smtClean="0">
              <a:latin typeface="Noto Sans CJK KR Black" charset="0"/>
              <a:ea typeface="Noto Sans CJK KR Black" charset="0"/>
            </a:endParaRPr>
          </a:p>
          <a:p>
            <a:pPr marL="0" indent="0" algn="l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2400" dirty="0">
                <a:latin typeface="Noto Sans CJK KR Black" charset="0"/>
                <a:ea typeface="Noto Sans CJK KR Black" charset="0"/>
              </a:rPr>
              <a:t> </a:t>
            </a:r>
            <a:r>
              <a:rPr lang="en-US" altLang="ko-KR" sz="2400" dirty="0" smtClean="0">
                <a:latin typeface="Noto Sans CJK KR Black" charset="0"/>
                <a:ea typeface="Noto Sans CJK KR Black" charset="0"/>
              </a:rPr>
              <a:t>       </a:t>
            </a:r>
            <a:r>
              <a:rPr lang="en-US" altLang="ko-KR" sz="2400" dirty="0" smtClean="0">
                <a:latin typeface="Noto Sans CJK KR Black" charset="0"/>
                <a:ea typeface="Noto Sans CJK KR Black" charset="0"/>
              </a:rPr>
              <a:t>HAPPY</a:t>
            </a:r>
            <a:r>
              <a:rPr lang="ko-KR" altLang="en-US" sz="2400" dirty="0" smtClean="0">
                <a:latin typeface="Noto Sans CJK KR Black" charset="0"/>
                <a:ea typeface="Noto Sans CJK KR Black" charset="0"/>
              </a:rPr>
              <a:t>동행재가복지센터</a:t>
            </a:r>
            <a:endParaRPr lang="ko-KR" altLang="en-US" sz="24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pic>
        <p:nvPicPr>
          <p:cNvPr id="13" name="Picture 13" descr="C:/Users/Song/AppData/Roaming/PolarisOffice/ETemp/2736_7836920/image7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45" y="4874260"/>
            <a:ext cx="2809240" cy="865505"/>
          </a:xfrm>
          <a:prstGeom prst="rect">
            <a:avLst/>
          </a:prstGeom>
          <a:noFill/>
          <a:ln w="0"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658487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68624" y="44624"/>
            <a:ext cx="6300700" cy="1143000"/>
          </a:xfrm>
        </p:spPr>
        <p:txBody>
          <a:bodyPr/>
          <a:lstStyle/>
          <a:p>
            <a:r>
              <a:rPr lang="ko-KR" altLang="en-US" dirty="0"/>
              <a:t>목 차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2035" cy="365760"/>
          </a:xfrm>
        </p:spPr>
        <p:txBody>
          <a:bodyPr/>
          <a:lstStyle/>
          <a:p>
            <a:fld id="{1E4EFFC4-6C96-4B6D-9827-F7BBA8E40926}" type="slidenum">
              <a:rPr lang="ko-KR" altLang="en-US" smtClean="0"/>
              <a:t>2</a:t>
            </a:fld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4FB54C66-C693-4722-9C11-2A93BBE81287}"/>
              </a:ext>
            </a:extLst>
          </p:cNvPr>
          <p:cNvGrpSpPr/>
          <p:nvPr/>
        </p:nvGrpSpPr>
        <p:grpSpPr>
          <a:xfrm>
            <a:off x="1534594" y="1700808"/>
            <a:ext cx="6298726" cy="720080"/>
            <a:chOff x="1534594" y="1700808"/>
            <a:chExt cx="6298726" cy="720080"/>
          </a:xfrm>
        </p:grpSpPr>
        <p:sp>
          <p:nvSpPr>
            <p:cNvPr id="5" name="순서도: 지연 4"/>
            <p:cNvSpPr/>
            <p:nvPr/>
          </p:nvSpPr>
          <p:spPr>
            <a:xfrm flipH="1">
              <a:off x="1534594" y="1700808"/>
              <a:ext cx="826115" cy="720080"/>
            </a:xfrm>
            <a:prstGeom prst="flowChartDelay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tx1"/>
                </a:solidFill>
                <a:latin typeface="Noto Sans CJK KR Black" pitchFamily="34" charset="-127"/>
                <a:ea typeface="Noto Sans CJK KR Black" pitchFamily="34" charset="-127"/>
              </a:endParaRPr>
            </a:p>
          </p:txBody>
        </p:sp>
        <p:sp>
          <p:nvSpPr>
            <p:cNvPr id="6" name="모서리가 접힌 도형 5"/>
            <p:cNvSpPr/>
            <p:nvPr/>
          </p:nvSpPr>
          <p:spPr>
            <a:xfrm>
              <a:off x="2216696" y="1700808"/>
              <a:ext cx="5616624" cy="720080"/>
            </a:xfrm>
            <a:prstGeom prst="foldedCorner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ko-KR" altLang="en-US" sz="2400" dirty="0">
                  <a:solidFill>
                    <a:schemeClr val="tx1"/>
                  </a:solidFill>
                  <a:latin typeface="Noto Sans CJK KR Black" pitchFamily="34" charset="-127"/>
                  <a:ea typeface="Noto Sans CJK KR Black" pitchFamily="34" charset="-127"/>
                </a:rPr>
                <a:t>탈수의  원인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791999" y="1876182"/>
              <a:ext cx="372218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400" dirty="0">
                  <a:latin typeface="Noto Sans CJK KR Black" pitchFamily="34" charset="-127"/>
                  <a:ea typeface="Noto Sans CJK KR Black" pitchFamily="34" charset="-127"/>
                </a:rPr>
                <a:t>1</a:t>
              </a:r>
              <a:endParaRPr lang="ko-KR" altLang="en-US" sz="2400" dirty="0">
                <a:latin typeface="Noto Sans CJK KR Black" pitchFamily="34" charset="-127"/>
                <a:ea typeface="Noto Sans CJK KR Black" pitchFamily="34" charset="-127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5AA41C53-ADE3-45D6-8B8C-993F9D9963F4}"/>
              </a:ext>
            </a:extLst>
          </p:cNvPr>
          <p:cNvGrpSpPr/>
          <p:nvPr/>
        </p:nvGrpSpPr>
        <p:grpSpPr>
          <a:xfrm>
            <a:off x="1534594" y="2540635"/>
            <a:ext cx="6298766" cy="720346"/>
            <a:chOff x="1534594" y="2540635"/>
            <a:chExt cx="6298766" cy="720346"/>
          </a:xfrm>
        </p:grpSpPr>
        <p:sp>
          <p:nvSpPr>
            <p:cNvPr id="11" name="순서도: 지연 10"/>
            <p:cNvSpPr/>
            <p:nvPr/>
          </p:nvSpPr>
          <p:spPr>
            <a:xfrm flipH="1">
              <a:off x="1534594" y="2540901"/>
              <a:ext cx="826115" cy="720080"/>
            </a:xfrm>
            <a:prstGeom prst="flowChartDelay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tx1"/>
                </a:solidFill>
                <a:latin typeface="Noto Sans CJK KR Black" pitchFamily="34" charset="-127"/>
                <a:ea typeface="Noto Sans CJK KR Black" pitchFamily="34" charset="-127"/>
              </a:endParaRPr>
            </a:p>
          </p:txBody>
        </p:sp>
        <p:sp>
          <p:nvSpPr>
            <p:cNvPr id="12" name="모서리가 접힌 도형 11"/>
            <p:cNvSpPr/>
            <p:nvPr/>
          </p:nvSpPr>
          <p:spPr>
            <a:xfrm>
              <a:off x="2216785" y="2540635"/>
              <a:ext cx="5616575" cy="720090"/>
            </a:xfrm>
            <a:prstGeom prst="foldedCorner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/>
            <a:lstStyle/>
            <a:p>
              <a:pPr marL="0" indent="0" algn="ctr" defTabSz="914400" eaLnBrk="0" fontAlgn="auto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Tx/>
                <a:buNone/>
              </a:pPr>
              <a:r>
                <a:rPr lang="en-US" altLang="ko-KR" sz="24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  <a:t>탈수의 증상</a:t>
              </a:r>
              <a:endParaRPr lang="ko-KR" altLang="en-US" sz="24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91999" y="2716275"/>
              <a:ext cx="372218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400" dirty="0">
                  <a:latin typeface="Noto Sans CJK KR Black" pitchFamily="34" charset="-127"/>
                  <a:ea typeface="Noto Sans CJK KR Black" pitchFamily="34" charset="-127"/>
                </a:rPr>
                <a:t>2</a:t>
              </a:r>
              <a:endParaRPr lang="ko-KR" altLang="en-US" sz="2400" dirty="0">
                <a:latin typeface="Noto Sans CJK KR Black" pitchFamily="34" charset="-127"/>
                <a:ea typeface="Noto Sans CJK KR Black" pitchFamily="34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46DE5CEE-CEA8-4E10-AB26-D988F62189CE}"/>
              </a:ext>
            </a:extLst>
          </p:cNvPr>
          <p:cNvGrpSpPr/>
          <p:nvPr/>
        </p:nvGrpSpPr>
        <p:grpSpPr>
          <a:xfrm>
            <a:off x="1534594" y="3380740"/>
            <a:ext cx="6298766" cy="720334"/>
            <a:chOff x="1534594" y="3380740"/>
            <a:chExt cx="6298766" cy="720334"/>
          </a:xfrm>
        </p:grpSpPr>
        <p:sp>
          <p:nvSpPr>
            <p:cNvPr id="15" name="순서도: 지연 14"/>
            <p:cNvSpPr/>
            <p:nvPr/>
          </p:nvSpPr>
          <p:spPr>
            <a:xfrm flipH="1">
              <a:off x="1534594" y="3380994"/>
              <a:ext cx="826115" cy="720080"/>
            </a:xfrm>
            <a:prstGeom prst="flowChartDelay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tx1"/>
                </a:solidFill>
                <a:latin typeface="Noto Sans CJK KR Black" pitchFamily="34" charset="-127"/>
                <a:ea typeface="Noto Sans CJK KR Black" pitchFamily="34" charset="-127"/>
              </a:endParaRPr>
            </a:p>
          </p:txBody>
        </p:sp>
        <p:sp>
          <p:nvSpPr>
            <p:cNvPr id="16" name="모서리가 접힌 도형 15"/>
            <p:cNvSpPr/>
            <p:nvPr/>
          </p:nvSpPr>
          <p:spPr>
            <a:xfrm>
              <a:off x="2216785" y="3380740"/>
              <a:ext cx="5616575" cy="720090"/>
            </a:xfrm>
            <a:prstGeom prst="foldedCorner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/>
            <a:lstStyle/>
            <a:p>
              <a:pPr marL="0" indent="0" algn="ctr" defTabSz="914400" eaLnBrk="0" fontAlgn="auto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Tx/>
                <a:buNone/>
              </a:pPr>
              <a:r>
                <a:rPr lang="en-US" altLang="ko-KR" sz="24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  <a:t>탈수의 기준</a:t>
              </a:r>
              <a:endParaRPr lang="ko-KR" altLang="en-US" sz="24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91999" y="3556368"/>
              <a:ext cx="372218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400" dirty="0">
                  <a:latin typeface="Noto Sans CJK KR Black" pitchFamily="34" charset="-127"/>
                  <a:ea typeface="Noto Sans CJK KR Black" pitchFamily="34" charset="-127"/>
                </a:rPr>
                <a:t>3</a:t>
              </a:r>
              <a:endParaRPr lang="ko-KR" altLang="en-US" sz="2400" dirty="0">
                <a:latin typeface="Noto Sans CJK KR Black" pitchFamily="34" charset="-127"/>
                <a:ea typeface="Noto Sans CJK KR Black" pitchFamily="34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E190074-736D-4EF2-AA33-93E32D83019B}"/>
              </a:ext>
            </a:extLst>
          </p:cNvPr>
          <p:cNvGrpSpPr/>
          <p:nvPr/>
        </p:nvGrpSpPr>
        <p:grpSpPr>
          <a:xfrm>
            <a:off x="1534594" y="4221088"/>
            <a:ext cx="6298726" cy="720080"/>
            <a:chOff x="1534594" y="4221088"/>
            <a:chExt cx="6298726" cy="720080"/>
          </a:xfrm>
        </p:grpSpPr>
        <p:sp>
          <p:nvSpPr>
            <p:cNvPr id="19" name="순서도: 지연 18"/>
            <p:cNvSpPr/>
            <p:nvPr/>
          </p:nvSpPr>
          <p:spPr>
            <a:xfrm flipH="1">
              <a:off x="1534594" y="4221088"/>
              <a:ext cx="826115" cy="720080"/>
            </a:xfrm>
            <a:prstGeom prst="flowChartDelay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tx1"/>
                </a:solidFill>
                <a:latin typeface="Noto Sans CJK KR Black" pitchFamily="34" charset="-127"/>
                <a:ea typeface="Noto Sans CJK KR Black" pitchFamily="34" charset="-127"/>
              </a:endParaRPr>
            </a:p>
          </p:txBody>
        </p:sp>
        <p:sp>
          <p:nvSpPr>
            <p:cNvPr id="20" name="모서리가 접힌 도형 19"/>
            <p:cNvSpPr/>
            <p:nvPr/>
          </p:nvSpPr>
          <p:spPr>
            <a:xfrm>
              <a:off x="2216696" y="4221088"/>
              <a:ext cx="5616624" cy="720080"/>
            </a:xfrm>
            <a:prstGeom prst="foldedCorner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>
                  <a:solidFill>
                    <a:schemeClr val="tx1"/>
                  </a:solidFill>
                  <a:latin typeface="Noto Sans CJK KR Black" pitchFamily="34" charset="-127"/>
                  <a:ea typeface="Noto Sans CJK KR Black" pitchFamily="34" charset="-127"/>
                </a:rPr>
                <a:t>탈수 예방법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91999" y="4396462"/>
              <a:ext cx="372218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400" dirty="0">
                  <a:latin typeface="Noto Sans CJK KR Black" pitchFamily="34" charset="-127"/>
                  <a:ea typeface="Noto Sans CJK KR Black" pitchFamily="34" charset="-127"/>
                </a:rPr>
                <a:t>4</a:t>
              </a:r>
              <a:endParaRPr lang="ko-KR" altLang="en-US" sz="2400" dirty="0">
                <a:latin typeface="Noto Sans CJK KR Black" pitchFamily="34" charset="-127"/>
                <a:ea typeface="Noto Sans CJK KR Black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499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3"/>
          <p:cNvSpPr>
            <a:spLocks noGrp="1" noChangeArrowheads="1"/>
          </p:cNvSpPr>
          <p:nvPr>
            <p:ph type="sldNum" idx="12"/>
          </p:nvPr>
        </p:nvSpPr>
        <p:spPr>
          <a:xfrm>
            <a:off x="7099300" y="6356350"/>
            <a:ext cx="2312035" cy="365760"/>
          </a:xfrm>
          <a:prstGeom prst="rect">
            <a:avLst/>
          </a:prstGeom>
        </p:spPr>
        <p:txBody>
          <a:bodyPr vert="horz" wrap="square" lIns="91440" tIns="45720" rIns="91440" bIns="45720" anchor="ctr"/>
          <a:lstStyle/>
          <a:p>
            <a:pPr marL="0" indent="0" algn="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dirty="0" smtClean="0">
                <a:solidFill>
                  <a:schemeClr val="tx1">
                    <a:tint val="75000"/>
                  </a:schemeClr>
                </a:solidFill>
                <a:latin typeface="맑은 고딕" charset="0"/>
                <a:ea typeface="맑은 고딕" charset="0"/>
              </a:rPr>
              <a:t>3</a:t>
            </a:fld>
            <a:endParaRPr lang="ko-KR" altLang="en-US" sz="1200" dirty="0">
              <a:solidFill>
                <a:schemeClr val="tx1">
                  <a:tint val="75000"/>
                </a:schemeClr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텍스트 개체 틀 4"/>
          <p:cNvSpPr>
            <a:spLocks noGrp="1" noChangeArrowheads="1"/>
          </p:cNvSpPr>
          <p:nvPr>
            <p:ph type="title"/>
          </p:nvPr>
        </p:nvSpPr>
        <p:spPr>
          <a:xfrm>
            <a:off x="1856740" y="116840"/>
            <a:ext cx="5905500" cy="1071880"/>
          </a:xfrm>
          <a:prstGeom prst="rect">
            <a:avLst/>
          </a:prstGeom>
          <a:gradFill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16200000" scaled="1"/>
          </a:gradFill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탈수의 원인(물)</a:t>
            </a:r>
            <a:endParaRPr lang="ko-KR" altLang="en-US" sz="4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pic>
        <p:nvPicPr>
          <p:cNvPr id="4098" name="Picture 4098" descr="C:/Users/Song/AppData/Roaming/PolarisOffice/ETemp/2736_7836920/image5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605" y="1771650"/>
            <a:ext cx="2258060" cy="2366010"/>
          </a:xfrm>
          <a:prstGeom prst="rect">
            <a:avLst/>
          </a:prstGeom>
          <a:noFill/>
          <a:ln w="0">
            <a:noFill/>
            <a:prstDash/>
          </a:ln>
        </p:spPr>
      </p:pic>
      <p:pic>
        <p:nvPicPr>
          <p:cNvPr id="4099" name="Picture 4099" descr="C:/Users/Song/AppData/Roaming/PolarisOffice/ETemp/2736_7836920/image6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736" y="1124586"/>
            <a:ext cx="3307809" cy="4466510"/>
          </a:xfrm>
          <a:prstGeom prst="rect">
            <a:avLst/>
          </a:prstGeom>
          <a:noFill/>
          <a:ln w="0">
            <a:noFill/>
            <a:prstDash/>
          </a:ln>
        </p:spPr>
      </p:pic>
      <p:pic>
        <p:nvPicPr>
          <p:cNvPr id="4102" name="Picture 4102" descr="C:/Users/Song/AppData/Roaming/PolarisOffice/ETemp/2736_7836920/image7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255" y="4869180"/>
            <a:ext cx="2441575" cy="641985"/>
          </a:xfrm>
          <a:prstGeom prst="rect">
            <a:avLst/>
          </a:prstGeom>
          <a:noFill/>
          <a:ln w="0">
            <a:noFill/>
            <a:prstDash/>
          </a:ln>
        </p:spPr>
      </p:pic>
      <p:sp>
        <p:nvSpPr>
          <p:cNvPr id="5" name="타원 5"/>
          <p:cNvSpPr>
            <a:spLocks noGrp="1" noChangeArrowheads="1"/>
          </p:cNvSpPr>
          <p:nvPr/>
        </p:nvSpPr>
        <p:spPr>
          <a:xfrm>
            <a:off x="4538980" y="1640205"/>
            <a:ext cx="1152525" cy="720725"/>
          </a:xfrm>
          <a:prstGeom prst="ellipse">
            <a:avLst/>
          </a:prstGeom>
          <a:solidFill>
            <a:srgbClr val="95EC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뇌75%</a:t>
            </a:r>
            <a:endParaRPr lang="ko-KR" altLang="en-US" sz="2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10" name="타원 10"/>
          <p:cNvSpPr>
            <a:spLocks noGrp="1" noChangeArrowheads="1"/>
          </p:cNvSpPr>
          <p:nvPr/>
        </p:nvSpPr>
        <p:spPr>
          <a:xfrm>
            <a:off x="4817110" y="2357120"/>
            <a:ext cx="1152525" cy="720725"/>
          </a:xfrm>
          <a:prstGeom prst="ellipse">
            <a:avLst/>
          </a:prstGeom>
          <a:solidFill>
            <a:srgbClr val="95EC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심장 75%</a:t>
            </a:r>
            <a:endParaRPr lang="ko-KR" altLang="en-US" sz="2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11" name="타원 11"/>
          <p:cNvSpPr>
            <a:spLocks noGrp="1" noChangeArrowheads="1"/>
          </p:cNvSpPr>
          <p:nvPr/>
        </p:nvSpPr>
        <p:spPr>
          <a:xfrm>
            <a:off x="4701540" y="3045460"/>
            <a:ext cx="1152525" cy="720725"/>
          </a:xfrm>
          <a:prstGeom prst="ellipse">
            <a:avLst/>
          </a:prstGeom>
          <a:solidFill>
            <a:srgbClr val="95EC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간88%</a:t>
            </a:r>
            <a:endParaRPr lang="ko-KR" altLang="en-US" sz="2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12" name="타원 12"/>
          <p:cNvSpPr>
            <a:spLocks noGrp="1" noChangeArrowheads="1"/>
          </p:cNvSpPr>
          <p:nvPr/>
        </p:nvSpPr>
        <p:spPr>
          <a:xfrm>
            <a:off x="4732020" y="4270375"/>
            <a:ext cx="1152525" cy="720725"/>
          </a:xfrm>
          <a:prstGeom prst="ellipse">
            <a:avLst/>
          </a:prstGeom>
          <a:solidFill>
            <a:srgbClr val="95EC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혈액 83%</a:t>
            </a:r>
            <a:endParaRPr lang="ko-KR" altLang="en-US" sz="2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13" name="타원 13"/>
          <p:cNvSpPr>
            <a:spLocks noGrp="1" noChangeArrowheads="1"/>
          </p:cNvSpPr>
          <p:nvPr/>
        </p:nvSpPr>
        <p:spPr>
          <a:xfrm>
            <a:off x="2231755" y="2968585"/>
            <a:ext cx="1152525" cy="720725"/>
          </a:xfrm>
          <a:prstGeom prst="ellipse">
            <a:avLst/>
          </a:prstGeom>
          <a:solidFill>
            <a:srgbClr val="95EC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신장 83%</a:t>
            </a:r>
            <a:endParaRPr lang="ko-KR" altLang="en-US" sz="2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14" name="타원 14"/>
          <p:cNvSpPr>
            <a:spLocks noGrp="1" noChangeArrowheads="1"/>
          </p:cNvSpPr>
          <p:nvPr/>
        </p:nvSpPr>
        <p:spPr>
          <a:xfrm>
            <a:off x="2216515" y="3689310"/>
            <a:ext cx="1152525" cy="720725"/>
          </a:xfrm>
          <a:prstGeom prst="ellipse">
            <a:avLst/>
          </a:prstGeom>
          <a:solidFill>
            <a:srgbClr val="95EC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근육 75%</a:t>
            </a:r>
            <a:endParaRPr lang="ko-KR" altLang="en-US" sz="2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6" name="모서리가 둥근 사각형 설명선 6"/>
          <p:cNvSpPr>
            <a:spLocks noGrp="1" noChangeArrowheads="1"/>
          </p:cNvSpPr>
          <p:nvPr/>
        </p:nvSpPr>
        <p:spPr>
          <a:xfrm>
            <a:off x="1064260" y="1557020"/>
            <a:ext cx="2665095" cy="951230"/>
          </a:xfrm>
          <a:prstGeom prst="wedgeRoundRect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인체에서 물이 차지하는 </a:t>
            </a:r>
            <a:r>
              <a:rPr lang="en-US" altLang="ko-KR" sz="2000" dirty="0">
                <a:solidFill>
                  <a:srgbClr val="FF0000"/>
                </a:solidFill>
                <a:latin typeface="Noto Sans CJK KR Black" charset="0"/>
                <a:ea typeface="Noto Sans CJK KR Black" charset="0"/>
              </a:rPr>
              <a:t>비율 60~85%</a:t>
            </a:r>
            <a:endParaRPr lang="ko-KR" altLang="en-US" sz="2000" dirty="0">
              <a:solidFill>
                <a:srgbClr val="FF0000"/>
              </a:solidFill>
              <a:latin typeface="Noto Sans CJK KR Black" charset="0"/>
              <a:ea typeface="Noto Sans CJK KR Black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56740" y="116840"/>
            <a:ext cx="5905500" cy="1071880"/>
          </a:xfrm>
        </p:spPr>
        <p:txBody>
          <a:bodyPr/>
          <a:lstStyle/>
          <a:p>
            <a:r>
              <a:rPr lang="ko-KR" altLang="en-US" dirty="0"/>
              <a:t>탈수의 원인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2285" y="1340485"/>
            <a:ext cx="8915400" cy="4968240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 marL="342900" indent="-342900" algn="l" defTabSz="914400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v"/>
            </a:pP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노인이 </a:t>
            </a:r>
            <a:r>
              <a:rPr lang="en-US" altLang="ko-KR" sz="2000" dirty="0" err="1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되면</a:t>
            </a: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세포내역</a:t>
            </a:r>
            <a:r>
              <a:rPr lang="ko-KR" altLang="en-US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의</a:t>
            </a: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 감소가 일어납니다.</a:t>
            </a:r>
            <a:endParaRPr lang="ko-KR" altLang="en-US" sz="2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  <a:p>
            <a:pPr marL="342900" indent="-342900" algn="l" defTabSz="914400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v"/>
            </a:pP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갈증에 대한 민감도 감소되어 수분섭취량도 적어지게 되고</a:t>
            </a:r>
            <a:b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</a:b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소변을 농축시키는 기능도 떨어지기에 탈수를 일으키기 쉬운 상태가 됩니다.</a:t>
            </a:r>
            <a:endParaRPr lang="ko-KR" altLang="en-US" sz="2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2035" cy="365760"/>
          </a:xfrm>
        </p:spPr>
        <p:txBody>
          <a:bodyPr/>
          <a:lstStyle/>
          <a:p>
            <a:fld id="{1E4EFFC4-6C96-4B6D-9827-F7BBA8E40926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6" name="오각형 5"/>
          <p:cNvSpPr/>
          <p:nvPr/>
        </p:nvSpPr>
        <p:spPr>
          <a:xfrm>
            <a:off x="2051974" y="2708920"/>
            <a:ext cx="4248472" cy="648072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200" dirty="0">
                <a:solidFill>
                  <a:schemeClr val="tx1"/>
                </a:solidFill>
                <a:latin typeface="Noto Sans CJK KR Black" pitchFamily="34" charset="-127"/>
                <a:ea typeface="Noto Sans CJK KR Black" pitchFamily="34" charset="-127"/>
              </a:rPr>
              <a:t>수분부족이 일어나면</a:t>
            </a:r>
          </a:p>
        </p:txBody>
      </p:sp>
      <p:sp>
        <p:nvSpPr>
          <p:cNvPr id="8" name="눈물 방울 7"/>
          <p:cNvSpPr/>
          <p:nvPr/>
        </p:nvSpPr>
        <p:spPr>
          <a:xfrm>
            <a:off x="560512" y="3807703"/>
            <a:ext cx="1296144" cy="1422893"/>
          </a:xfrm>
          <a:prstGeom prst="teardrop">
            <a:avLst/>
          </a:prstGeom>
          <a:solidFill>
            <a:srgbClr val="20EC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Noto Sans CJK KR Black" pitchFamily="34" charset="-127"/>
                <a:ea typeface="Noto Sans CJK KR Black" pitchFamily="34" charset="-127"/>
              </a:rPr>
              <a:t>감염</a:t>
            </a:r>
          </a:p>
        </p:txBody>
      </p:sp>
      <p:sp>
        <p:nvSpPr>
          <p:cNvPr id="9" name="눈물 방울 8"/>
          <p:cNvSpPr>
            <a:spLocks noGrp="1" noChangeArrowheads="1"/>
          </p:cNvSpPr>
          <p:nvPr/>
        </p:nvSpPr>
        <p:spPr>
          <a:xfrm>
            <a:off x="1746885" y="3773805"/>
            <a:ext cx="1296670" cy="1423670"/>
          </a:xfrm>
          <a:prstGeom prst="teardrop">
            <a:avLst/>
          </a:prstGeom>
          <a:solidFill>
            <a:srgbClr val="20EC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변비</a:t>
            </a:r>
            <a:endParaRPr lang="ko-KR" altLang="en-US" sz="2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10" name="눈물 방울 9"/>
          <p:cNvSpPr>
            <a:spLocks noGrp="1" noChangeArrowheads="1"/>
          </p:cNvSpPr>
          <p:nvPr/>
        </p:nvSpPr>
        <p:spPr>
          <a:xfrm>
            <a:off x="2951480" y="3737610"/>
            <a:ext cx="1541780" cy="1424305"/>
          </a:xfrm>
          <a:prstGeom prst="teardrop">
            <a:avLst/>
          </a:prstGeom>
          <a:solidFill>
            <a:srgbClr val="20EC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방광</a:t>
            </a:r>
            <a:b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</a:b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팽창의 감소</a:t>
            </a:r>
            <a:endParaRPr lang="ko-KR" altLang="en-US" sz="2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11" name="눈물 방울 10"/>
          <p:cNvSpPr>
            <a:spLocks noGrp="1" noChangeArrowheads="1"/>
          </p:cNvSpPr>
          <p:nvPr/>
        </p:nvSpPr>
        <p:spPr>
          <a:xfrm>
            <a:off x="4337050" y="3733165"/>
            <a:ext cx="1636395" cy="1424305"/>
          </a:xfrm>
          <a:prstGeom prst="teardrop">
            <a:avLst/>
          </a:prstGeom>
          <a:solidFill>
            <a:srgbClr val="20EC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수분</a:t>
            </a:r>
            <a:b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</a:b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전해질</a:t>
            </a:r>
            <a:b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</a:br>
            <a:r>
              <a:rPr lang="en-US" altLang="ko-KR" sz="2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불균형</a:t>
            </a:r>
            <a:endParaRPr lang="ko-KR" altLang="en-US" sz="2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12" name="도넛 11"/>
          <p:cNvSpPr/>
          <p:nvPr/>
        </p:nvSpPr>
        <p:spPr>
          <a:xfrm>
            <a:off x="7197433" y="3356992"/>
            <a:ext cx="1872208" cy="1728192"/>
          </a:xfrm>
          <a:prstGeom prst="donut">
            <a:avLst>
              <a:gd name="adj" fmla="val 9883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줄무늬가 있는 오른쪽 화살표 12"/>
          <p:cNvSpPr>
            <a:spLocks noGrp="1" noChangeArrowheads="1"/>
          </p:cNvSpPr>
          <p:nvPr/>
        </p:nvSpPr>
        <p:spPr>
          <a:xfrm>
            <a:off x="6151245" y="3843019"/>
            <a:ext cx="936625" cy="864870"/>
          </a:xfrm>
          <a:prstGeom prst="stripedRightArrow">
            <a:avLst/>
          </a:prstGeom>
          <a:solidFill>
            <a:srgbClr val="20EC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endParaRPr lang="ko-KR" altLang="en-US" sz="1800" dirty="0">
              <a:latin typeface="맑은 고딕" charset="0"/>
              <a:ea typeface="맑은 고딕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69513" y="4021033"/>
            <a:ext cx="1528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rgbClr val="FF0000"/>
                </a:solidFill>
                <a:latin typeface="Noto Sans CJK KR Black" pitchFamily="34" charset="-127"/>
                <a:ea typeface="Noto Sans CJK KR Black" pitchFamily="34" charset="-127"/>
              </a:rPr>
              <a:t>생명위협</a:t>
            </a:r>
          </a:p>
        </p:txBody>
      </p:sp>
      <p:sp>
        <p:nvSpPr>
          <p:cNvPr id="15" name="도형 15"/>
          <p:cNvSpPr>
            <a:spLocks noGrp="1" noChangeArrowheads="1"/>
          </p:cNvSpPr>
          <p:nvPr/>
        </p:nvSpPr>
        <p:spPr>
          <a:xfrm>
            <a:off x="7282180" y="2604135"/>
            <a:ext cx="1845945" cy="1420495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dirty="0">
              <a:latin typeface="맑은 고딕" charset="0"/>
              <a:ea typeface="맑은 고딕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51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3"/>
          <p:cNvSpPr>
            <a:spLocks noGrp="1" noChangeArrowheads="1"/>
          </p:cNvSpPr>
          <p:nvPr>
            <p:ph type="title"/>
          </p:nvPr>
        </p:nvSpPr>
        <p:spPr>
          <a:xfrm>
            <a:off x="1856740" y="116840"/>
            <a:ext cx="5905500" cy="1071880"/>
          </a:xfrm>
          <a:prstGeom prst="rect">
            <a:avLst/>
          </a:prstGeom>
          <a:gradFill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16200000" scaled="1"/>
          </a:gradFill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탈수의 증상</a:t>
            </a:r>
            <a:endParaRPr lang="ko-KR" altLang="en-US" sz="4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pic>
        <p:nvPicPr>
          <p:cNvPr id="5" name="그림 1" descr="C:/Users/Song/AppData/Roaming/PolarisOffice/ETemp/2736_7836920/fImage1707432724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5" y="1470025"/>
            <a:ext cx="3486150" cy="2616835"/>
          </a:xfrm>
          <a:prstGeom prst="rect">
            <a:avLst/>
          </a:prstGeom>
          <a:noFill/>
        </p:spPr>
      </p:pic>
      <p:pic>
        <p:nvPicPr>
          <p:cNvPr id="9" name="그림 1" descr="C:/Users/Song/AppData/Roaming/PolarisOffice/ETemp/2736_7836920/fImage1822582768467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210" y="1468120"/>
            <a:ext cx="4166870" cy="4062095"/>
          </a:xfrm>
          <a:prstGeom prst="rect">
            <a:avLst/>
          </a:prstGeom>
          <a:noFill/>
        </p:spPr>
      </p:pic>
      <p:sp>
        <p:nvSpPr>
          <p:cNvPr id="10" name="도형 10"/>
          <p:cNvSpPr>
            <a:spLocks noGrp="1" noChangeArrowheads="1"/>
          </p:cNvSpPr>
          <p:nvPr/>
        </p:nvSpPr>
        <p:spPr>
          <a:xfrm>
            <a:off x="4926330" y="1470025"/>
            <a:ext cx="1233170" cy="5867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dirty="0">
                <a:solidFill>
                  <a:schemeClr val="tx1"/>
                </a:solidFill>
                <a:latin typeface="Arial Black" charset="0"/>
                <a:ea typeface="Arial Black" charset="0"/>
              </a:rPr>
              <a:t>2% </a:t>
            </a:r>
            <a:br>
              <a:rPr lang="en-US" altLang="ko-KR" sz="1800" dirty="0">
                <a:solidFill>
                  <a:schemeClr val="tx1"/>
                </a:solidFill>
                <a:latin typeface="Arial Black" charset="0"/>
                <a:ea typeface="Arial Black" charset="0"/>
              </a:rPr>
            </a:br>
            <a:r>
              <a:rPr lang="en-US" altLang="ko-KR" sz="1800" dirty="0">
                <a:solidFill>
                  <a:schemeClr val="tx1"/>
                </a:solidFill>
                <a:latin typeface="Arial Black" charset="0"/>
                <a:ea typeface="Arial Black" charset="0"/>
              </a:rPr>
              <a:t>기본갈증</a:t>
            </a:r>
            <a:endParaRPr lang="ko-KR" altLang="en-US" sz="1800" dirty="0">
              <a:solidFill>
                <a:schemeClr val="tx1"/>
              </a:solidFill>
              <a:latin typeface="Arial Black" charset="0"/>
              <a:ea typeface="Arial Black" charset="0"/>
            </a:endParaRPr>
          </a:p>
        </p:txBody>
      </p:sp>
      <p:sp>
        <p:nvSpPr>
          <p:cNvPr id="11" name="도형 11"/>
          <p:cNvSpPr>
            <a:spLocks noGrp="1" noChangeArrowheads="1"/>
          </p:cNvSpPr>
          <p:nvPr/>
        </p:nvSpPr>
        <p:spPr>
          <a:xfrm>
            <a:off x="6946265" y="1426845"/>
            <a:ext cx="1871345" cy="5867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dirty="0">
                <a:solidFill>
                  <a:schemeClr val="tx1"/>
                </a:solidFill>
                <a:latin typeface="Arial Black" charset="0"/>
                <a:ea typeface="Arial Black" charset="0"/>
              </a:rPr>
              <a:t>4% </a:t>
            </a:r>
            <a:br>
              <a:rPr lang="en-US" altLang="ko-KR" sz="1800" dirty="0">
                <a:solidFill>
                  <a:schemeClr val="tx1"/>
                </a:solidFill>
                <a:latin typeface="Arial Black" charset="0"/>
                <a:ea typeface="Arial Black" charset="0"/>
              </a:rPr>
            </a:br>
            <a:r>
              <a:rPr lang="en-US" altLang="ko-KR" sz="1800" dirty="0">
                <a:solidFill>
                  <a:schemeClr val="tx1"/>
                </a:solidFill>
                <a:latin typeface="Arial Black" charset="0"/>
                <a:ea typeface="Arial Black" charset="0"/>
              </a:rPr>
              <a:t>근육피로, 통증</a:t>
            </a:r>
            <a:endParaRPr lang="ko-KR" altLang="en-US" sz="1800" dirty="0">
              <a:solidFill>
                <a:schemeClr val="tx1"/>
              </a:solidFill>
              <a:latin typeface="Arial Black" charset="0"/>
              <a:ea typeface="Arial Black" charset="0"/>
            </a:endParaRPr>
          </a:p>
        </p:txBody>
      </p:sp>
      <p:sp>
        <p:nvSpPr>
          <p:cNvPr id="12" name="도형 12"/>
          <p:cNvSpPr>
            <a:spLocks noGrp="1" noChangeArrowheads="1"/>
          </p:cNvSpPr>
          <p:nvPr/>
        </p:nvSpPr>
        <p:spPr>
          <a:xfrm>
            <a:off x="4678045" y="3836670"/>
            <a:ext cx="3112135" cy="5867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dirty="0">
                <a:solidFill>
                  <a:schemeClr val="tx1"/>
                </a:solidFill>
                <a:latin typeface="Arial Black" charset="0"/>
                <a:ea typeface="Arial Black" charset="0"/>
              </a:rPr>
              <a:t>12% 손실, 무기력</a:t>
            </a:r>
            <a:br>
              <a:rPr lang="en-US" altLang="ko-KR" sz="1800" dirty="0">
                <a:solidFill>
                  <a:schemeClr val="tx1"/>
                </a:solidFill>
                <a:latin typeface="Arial Black" charset="0"/>
                <a:ea typeface="Arial Black" charset="0"/>
              </a:rPr>
            </a:br>
            <a:r>
              <a:rPr lang="en-US" altLang="ko-KR" sz="1800" dirty="0">
                <a:solidFill>
                  <a:schemeClr val="tx1"/>
                </a:solidFill>
                <a:latin typeface="Arial Black" charset="0"/>
                <a:ea typeface="Arial Black" charset="0"/>
              </a:rPr>
              <a:t>20%의식불명, 사망</a:t>
            </a:r>
            <a:endParaRPr lang="ko-KR" altLang="en-US" sz="1800" dirty="0">
              <a:solidFill>
                <a:schemeClr val="tx1"/>
              </a:solidFill>
              <a:latin typeface="Arial Black" charset="0"/>
              <a:ea typeface="Arial Black" charset="0"/>
            </a:endParaRPr>
          </a:p>
        </p:txBody>
      </p:sp>
      <p:sp>
        <p:nvSpPr>
          <p:cNvPr id="13" name="도형 13"/>
          <p:cNvSpPr>
            <a:spLocks noGrp="1" noChangeArrowheads="1"/>
          </p:cNvSpPr>
          <p:nvPr/>
        </p:nvSpPr>
        <p:spPr>
          <a:xfrm>
            <a:off x="496570" y="4377055"/>
            <a:ext cx="772160" cy="5867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dirty="0">
                <a:solidFill>
                  <a:schemeClr val="tx1"/>
                </a:solidFill>
                <a:latin typeface="Arial Black" charset="0"/>
                <a:ea typeface="Arial Black" charset="0"/>
              </a:rPr>
              <a:t>두통</a:t>
            </a:r>
            <a:endParaRPr lang="ko-KR" altLang="en-US" sz="1800" dirty="0">
              <a:solidFill>
                <a:schemeClr val="tx1"/>
              </a:solidFill>
              <a:latin typeface="Arial Black" charset="0"/>
              <a:ea typeface="Arial Black" charset="0"/>
            </a:endParaRPr>
          </a:p>
        </p:txBody>
      </p:sp>
      <p:sp>
        <p:nvSpPr>
          <p:cNvPr id="14" name="도형 14"/>
          <p:cNvSpPr>
            <a:spLocks noGrp="1" noChangeArrowheads="1"/>
          </p:cNvSpPr>
          <p:nvPr/>
        </p:nvSpPr>
        <p:spPr>
          <a:xfrm>
            <a:off x="1355725" y="4368165"/>
            <a:ext cx="1233170" cy="5867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dirty="0">
                <a:solidFill>
                  <a:schemeClr val="tx1"/>
                </a:solidFill>
                <a:latin typeface="Arial Black" charset="0"/>
                <a:ea typeface="Arial Black" charset="0"/>
              </a:rPr>
              <a:t>입술피부건조</a:t>
            </a:r>
            <a:endParaRPr lang="ko-KR" altLang="en-US" sz="1800" dirty="0">
              <a:solidFill>
                <a:schemeClr val="tx1"/>
              </a:solidFill>
              <a:latin typeface="Arial Black" charset="0"/>
              <a:ea typeface="Arial Black" charset="0"/>
            </a:endParaRPr>
          </a:p>
        </p:txBody>
      </p:sp>
      <p:sp>
        <p:nvSpPr>
          <p:cNvPr id="15" name="도형 15"/>
          <p:cNvSpPr>
            <a:spLocks noGrp="1" noChangeArrowheads="1"/>
          </p:cNvSpPr>
          <p:nvPr/>
        </p:nvSpPr>
        <p:spPr>
          <a:xfrm>
            <a:off x="2702560" y="4359275"/>
            <a:ext cx="1233170" cy="5867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ajor">
            <a:schemeClr val="lt1"/>
          </a:fontRef>
        </p:style>
        <p:txBody>
          <a:bodyPr vert="horz" wrap="square" lIns="91440" tIns="45720" rIns="91440" bIns="45720" anchor="ctr"/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ko-KR" altLang="en-US" sz="1800" dirty="0">
                <a:solidFill>
                  <a:schemeClr val="tx1"/>
                </a:solidFill>
                <a:latin typeface="Arial Black" charset="0"/>
                <a:ea typeface="Arial Black" charset="0"/>
              </a:rPr>
              <a:t>어지럼증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"/>
          <p:cNvSpPr>
            <a:spLocks noGrp="1" noChangeArrowheads="1"/>
          </p:cNvSpPr>
          <p:nvPr>
            <p:ph type="title"/>
          </p:nvPr>
        </p:nvSpPr>
        <p:spPr>
          <a:xfrm>
            <a:off x="1856740" y="116840"/>
            <a:ext cx="5905500" cy="1071880"/>
          </a:xfrm>
          <a:prstGeom prst="rect">
            <a:avLst/>
          </a:prstGeom>
          <a:gradFill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16200000" scaled="1"/>
          </a:gradFill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탈수의 기준</a:t>
            </a:r>
            <a:endParaRPr lang="ko-KR" altLang="en-US" sz="4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4" name="슬라이드 번호 개체 틀 4"/>
          <p:cNvSpPr>
            <a:spLocks noGrp="1" noChangeArrowheads="1"/>
          </p:cNvSpPr>
          <p:nvPr>
            <p:ph type="sldNum" idx="12"/>
          </p:nvPr>
        </p:nvSpPr>
        <p:spPr>
          <a:xfrm>
            <a:off x="7099300" y="6356350"/>
            <a:ext cx="2312035" cy="365760"/>
          </a:xfrm>
          <a:prstGeom prst="rect">
            <a:avLst/>
          </a:prstGeom>
        </p:spPr>
        <p:txBody>
          <a:bodyPr vert="horz" wrap="square" lIns="91440" tIns="45720" rIns="91440" bIns="45720" anchor="ctr"/>
          <a:lstStyle/>
          <a:p>
            <a:pPr marL="0" indent="0" algn="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dirty="0" smtClean="0">
                <a:solidFill>
                  <a:schemeClr val="tx1">
                    <a:tint val="75000"/>
                  </a:schemeClr>
                </a:solidFill>
                <a:latin typeface="맑은 고딕" charset="0"/>
                <a:ea typeface="맑은 고딕" charset="0"/>
              </a:rPr>
              <a:t>6</a:t>
            </a:fld>
            <a:endParaRPr lang="ko-KR" altLang="en-US" sz="1200" dirty="0">
              <a:solidFill>
                <a:schemeClr val="tx1">
                  <a:tint val="75000"/>
                </a:schemeClr>
              </a:solidFill>
              <a:latin typeface="맑은 고딕" charset="0"/>
              <a:ea typeface="맑은 고딕" charset="0"/>
            </a:endParaRPr>
          </a:p>
        </p:txBody>
      </p:sp>
      <p:graphicFrame>
        <p:nvGraphicFramePr>
          <p:cNvPr id="8" name="표 8"/>
          <p:cNvGraphicFramePr>
            <a:graphicFrameLocks noGrp="1"/>
          </p:cNvGraphicFramePr>
          <p:nvPr/>
        </p:nvGraphicFramePr>
        <p:xfrm>
          <a:off x="2072640" y="1412875"/>
          <a:ext cx="7331075" cy="3744595"/>
        </p:xfrm>
        <a:graphic>
          <a:graphicData uri="http://schemas.openxmlformats.org/drawingml/2006/table">
            <a:tbl>
              <a:tblPr>
                <a:effectLst>
                  <a:outerShdw blurRad="40000" dist="20000" dir="5400000" rotWithShape="0">
                    <a:srgbClr val="000000">
                      <a:alpha val="37680"/>
                    </a:srgbClr>
                  </a:outerShdw>
                </a:effectLst>
                <a:tableStyleId>{35758FB7-9AC5-4552-8A53-C91805E547FA}</a:tableStyleId>
              </a:tblPr>
              <a:tblGrid>
                <a:gridCol w="7331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3895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Noto Sans CJK KR Black" charset="0"/>
                          <a:ea typeface="Noto Sans CJK KR Black" charset="0"/>
                        </a:rPr>
                        <a:t>갈증을 느끼면 이미 탈수상태이며, 탈수는 필요한 양보다 적은양의 수분을 공급받는 상태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Noto Sans CJK KR Black" charset="0"/>
                        <a:ea typeface="Noto Sans CJK KR Black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0095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Noto Sans CJK KR Black" charset="0"/>
                          <a:ea typeface="Noto Sans CJK KR Black" charset="0"/>
                        </a:rPr>
                        <a:t>체중의 1%이상 수분이 부족하면 탈수로 정의 되고 갈증과 불쾌감을 느낀다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Noto Sans CJK KR Black" charset="0"/>
                        <a:ea typeface="Noto Sans CJK KR Black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550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Noto Sans CJK KR Black" charset="0"/>
                          <a:ea typeface="Noto Sans CJK KR Black" charset="0"/>
                        </a:rPr>
                        <a:t>4%정도 빠지면 소변의 양이 줄고 피곤해 보이고, 8%이상 수분 손실이 되면 의식을 잃고 쓰러 질 수도 있다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Noto Sans CJK KR Black" charset="0"/>
                        <a:ea typeface="Noto Sans CJK KR Black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5660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Noto Sans CJK KR Black" charset="0"/>
                          <a:ea typeface="Noto Sans CJK KR Black" charset="0"/>
                        </a:rPr>
                        <a:t>물을 찾게 되는 갈증은 보통체중의 0.8%~2%이상 탈수가 되었을 때  느끼기 시작한다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Noto Sans CJK KR Black" charset="0"/>
                        <a:ea typeface="Noto Sans CJK KR Black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7395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Noto Sans CJK KR Black" charset="0"/>
                          <a:ea typeface="Noto Sans CJK KR Black" charset="0"/>
                        </a:rPr>
                        <a:t>특히 노령인자는 갈증을 느끼지 못하는 경우가 많아 탈수 현상이 상당히 심각하다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Noto Sans CJK KR Black" charset="0"/>
                        <a:ea typeface="Noto Sans CJK KR Black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순서도: 지연 10"/>
          <p:cNvSpPr>
            <a:spLocks noGrp="1" noChangeArrowheads="1"/>
          </p:cNvSpPr>
          <p:nvPr/>
        </p:nvSpPr>
        <p:spPr>
          <a:xfrm flipH="1">
            <a:off x="1208405" y="1412875"/>
            <a:ext cx="864870" cy="720725"/>
          </a:xfrm>
          <a:prstGeom prst="flowChartDelay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ajor">
            <a:schemeClr val="dk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1</a:t>
            </a:r>
            <a:endParaRPr lang="ko-KR" altLang="en-US" sz="18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11" name="순서도: 지연 11"/>
          <p:cNvSpPr>
            <a:spLocks noGrp="1" noChangeArrowheads="1"/>
          </p:cNvSpPr>
          <p:nvPr/>
        </p:nvSpPr>
        <p:spPr>
          <a:xfrm flipH="1">
            <a:off x="1208405" y="2132965"/>
            <a:ext cx="864870" cy="720725"/>
          </a:xfrm>
          <a:prstGeom prst="flowChartDelay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ajor">
            <a:schemeClr val="dk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2</a:t>
            </a:r>
            <a:endParaRPr lang="ko-KR" altLang="en-US" sz="18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12" name="순서도: 지연 12"/>
          <p:cNvSpPr>
            <a:spLocks noGrp="1" noChangeArrowheads="1"/>
          </p:cNvSpPr>
          <p:nvPr/>
        </p:nvSpPr>
        <p:spPr>
          <a:xfrm flipH="1">
            <a:off x="1208405" y="2853055"/>
            <a:ext cx="864870" cy="720725"/>
          </a:xfrm>
          <a:prstGeom prst="flowChartDelay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ajor">
            <a:schemeClr val="dk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3</a:t>
            </a:r>
            <a:endParaRPr lang="ko-KR" altLang="en-US" sz="18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13" name="순서도: 지연 13"/>
          <p:cNvSpPr>
            <a:spLocks noGrp="1" noChangeArrowheads="1"/>
          </p:cNvSpPr>
          <p:nvPr/>
        </p:nvSpPr>
        <p:spPr>
          <a:xfrm flipH="1">
            <a:off x="1208405" y="3573145"/>
            <a:ext cx="864870" cy="792480"/>
          </a:xfrm>
          <a:prstGeom prst="flowChartDelay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ajor">
            <a:schemeClr val="dk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4</a:t>
            </a:r>
            <a:endParaRPr lang="ko-KR" altLang="en-US" sz="18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14" name="순서도: 지연 14"/>
          <p:cNvSpPr>
            <a:spLocks noGrp="1" noChangeArrowheads="1"/>
          </p:cNvSpPr>
          <p:nvPr/>
        </p:nvSpPr>
        <p:spPr>
          <a:xfrm flipH="1">
            <a:off x="1208405" y="4364990"/>
            <a:ext cx="864870" cy="792480"/>
          </a:xfrm>
          <a:prstGeom prst="flowChartDelay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ajor">
            <a:schemeClr val="dk1"/>
          </a:fontRef>
        </p:style>
        <p:txBody>
          <a:bodyPr vert="horz" wrap="square" lIns="91440" tIns="45720" rIns="91440" bIns="45720" anchor="ctr"/>
          <a:lstStyle/>
          <a:p>
            <a:pPr marL="0" indent="0" algn="ctr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5</a:t>
            </a:r>
            <a:endParaRPr lang="ko-KR" altLang="en-US" sz="18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다이어그램 5"/>
          <p:cNvGrpSpPr/>
          <p:nvPr/>
        </p:nvGrpSpPr>
        <p:grpSpPr>
          <a:xfrm>
            <a:off x="416560" y="1124585"/>
            <a:ext cx="8916035" cy="4488180"/>
            <a:chOff x="416560" y="1124585"/>
            <a:chExt cx="8916035" cy="4488180"/>
          </a:xfrm>
        </p:grpSpPr>
        <p:sp>
          <p:nvSpPr>
            <p:cNvPr id="3" name="다이어그램 1"/>
            <p:cNvSpPr>
              <a:spLocks noGrp="1" noChangeArrowheads="1"/>
            </p:cNvSpPr>
            <p:nvPr/>
          </p:nvSpPr>
          <p:spPr>
            <a:xfrm>
              <a:off x="417195" y="1557655"/>
              <a:ext cx="2786380" cy="1671955"/>
            </a:xfrm>
            <a:prstGeom prst="rect">
              <a:avLst/>
            </a:prstGeom>
            <a:solidFill>
              <a:schemeClr val="accent4"/>
            </a:solidFill>
            <a:ln w="0" cap="flat" cmpd="sng">
              <a:solidFill>
                <a:schemeClr val="lt1">
                  <a:alpha val="100000"/>
                </a:schemeClr>
              </a:solidFill>
              <a:prstDash val="solid"/>
            </a:ln>
            <a:scene3d>
              <a:camera prst="orthographicFront"/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chemeClr val="accent4"/>
            </a:fillRef>
            <a:effectRef idx="2">
              <a:scrgbClr r="0" g="0" b="0"/>
            </a:effectRef>
            <a:fontRef idx="none">
              <a:schemeClr val="lt1"/>
            </a:fontRef>
          </p:style>
          <p:txBody>
            <a:bodyPr vert="horz" wrap="square" lIns="91440" tIns="91440" rIns="91440" bIns="91440" anchor="ctr" upright="1"/>
            <a:lstStyle/>
            <a:p>
              <a:pPr marL="0" indent="0" algn="ctr" defTabSz="914400" eaLnBrk="0" fontAlgn="auto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Tx/>
                <a:buNone/>
              </a:pPr>
              <a:r>
                <a:rPr lang="en-US" altLang="ko-KR" sz="24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  <a:t>갈증감각의 감소로</a:t>
              </a:r>
              <a:br>
                <a:rPr lang="en-US" altLang="ko-KR" sz="24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</a:br>
              <a:r>
                <a:rPr lang="en-US" altLang="ko-KR" sz="24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  <a:t>물을 먹고싶지않음</a:t>
              </a:r>
              <a:endParaRPr lang="ko-KR" altLang="en-US" sz="24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endParaRPr>
            </a:p>
          </p:txBody>
        </p:sp>
        <p:sp>
          <p:nvSpPr>
            <p:cNvPr id="9" name="다이어그램 1"/>
            <p:cNvSpPr>
              <a:spLocks noGrp="1" noChangeArrowheads="1"/>
            </p:cNvSpPr>
            <p:nvPr/>
          </p:nvSpPr>
          <p:spPr>
            <a:xfrm>
              <a:off x="3481070" y="1557655"/>
              <a:ext cx="2786380" cy="1671955"/>
            </a:xfrm>
            <a:prstGeom prst="rect">
              <a:avLst/>
            </a:prstGeom>
            <a:solidFill>
              <a:srgbClr val="685DAB"/>
            </a:solidFill>
            <a:ln w="0" cap="flat" cmpd="sng">
              <a:solidFill>
                <a:schemeClr val="lt1">
                  <a:alpha val="100000"/>
                </a:schemeClr>
              </a:solidFill>
              <a:prstDash val="solid"/>
            </a:ln>
            <a:scene3d>
              <a:camera prst="orthographicFront"/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rgbClr val="685DAB"/>
            </a:fillRef>
            <a:effectRef idx="2">
              <a:scrgbClr r="0" g="0" b="0"/>
            </a:effectRef>
            <a:fontRef idx="none">
              <a:schemeClr val="lt1"/>
            </a:fontRef>
          </p:style>
          <p:txBody>
            <a:bodyPr vert="horz" wrap="square" lIns="91440" tIns="91440" rIns="91440" bIns="91440" anchor="ctr" upright="1"/>
            <a:lstStyle/>
            <a:p>
              <a:pPr marL="0" indent="0" algn="ctr" defTabSz="914400" eaLnBrk="0" fontAlgn="auto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Tx/>
                <a:buNone/>
              </a:pPr>
              <a:r>
                <a:rPr lang="en-US" altLang="ko-KR" sz="24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  <a:t>요실금의 우려로</a:t>
              </a:r>
              <a:br>
                <a:rPr lang="en-US" altLang="ko-KR" sz="24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</a:br>
              <a:r>
                <a:rPr lang="en-US" altLang="ko-KR" sz="24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  <a:t>섭취를 제한하는경우</a:t>
              </a:r>
              <a:endParaRPr lang="ko-KR" altLang="en-US" sz="24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endParaRPr>
            </a:p>
          </p:txBody>
        </p:sp>
        <p:sp>
          <p:nvSpPr>
            <p:cNvPr id="6" name="다이어그램 1"/>
            <p:cNvSpPr>
              <a:spLocks noGrp="1" noChangeArrowheads="1"/>
            </p:cNvSpPr>
            <p:nvPr/>
          </p:nvSpPr>
          <p:spPr>
            <a:xfrm>
              <a:off x="6544945" y="1557655"/>
              <a:ext cx="2786380" cy="1671955"/>
            </a:xfrm>
            <a:prstGeom prst="rect">
              <a:avLst/>
            </a:prstGeom>
            <a:solidFill>
              <a:srgbClr val="5767B4"/>
            </a:solidFill>
            <a:ln w="0" cap="flat" cmpd="sng">
              <a:solidFill>
                <a:schemeClr val="lt1">
                  <a:alpha val="100000"/>
                </a:schemeClr>
              </a:solidFill>
              <a:prstDash val="solid"/>
            </a:ln>
            <a:scene3d>
              <a:camera prst="orthographicFront"/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rgbClr val="5767B4"/>
            </a:fillRef>
            <a:effectRef idx="2">
              <a:scrgbClr r="0" g="0" b="0"/>
            </a:effectRef>
            <a:fontRef idx="none">
              <a:schemeClr val="lt1"/>
            </a:fontRef>
          </p:style>
          <p:txBody>
            <a:bodyPr vert="horz" wrap="square" lIns="91440" tIns="91440" rIns="91440" bIns="91440" anchor="ctr" upright="1"/>
            <a:lstStyle/>
            <a:p>
              <a:pPr marL="0" indent="0" algn="ctr" defTabSz="914400" eaLnBrk="0" fontAlgn="auto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Tx/>
                <a:buNone/>
              </a:pPr>
              <a:r>
                <a:rPr lang="en-US" altLang="ko-KR" sz="27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  <a:t>도움없이 물을 마실수 없는 경우</a:t>
              </a:r>
              <a:endParaRPr lang="ko-KR" altLang="en-US" sz="27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endParaRPr>
            </a:p>
          </p:txBody>
        </p:sp>
        <p:sp>
          <p:nvSpPr>
            <p:cNvPr id="10" name="다이어그램 1"/>
            <p:cNvSpPr>
              <a:spLocks noGrp="1" noChangeArrowheads="1"/>
            </p:cNvSpPr>
            <p:nvPr/>
          </p:nvSpPr>
          <p:spPr>
            <a:xfrm>
              <a:off x="1710055" y="3507105"/>
              <a:ext cx="2914650" cy="1614170"/>
            </a:xfrm>
            <a:prstGeom prst="rect">
              <a:avLst/>
            </a:prstGeom>
            <a:solidFill>
              <a:srgbClr val="5185BD"/>
            </a:solidFill>
            <a:ln w="0" cap="flat" cmpd="sng">
              <a:solidFill>
                <a:schemeClr val="lt1">
                  <a:alpha val="100000"/>
                </a:schemeClr>
              </a:solidFill>
              <a:prstDash val="solid"/>
            </a:ln>
            <a:scene3d>
              <a:camera prst="orthographicFront"/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rgbClr val="5185BD"/>
            </a:fillRef>
            <a:effectRef idx="2">
              <a:scrgbClr r="0" g="0" b="0"/>
            </a:effectRef>
            <a:fontRef idx="none">
              <a:schemeClr val="lt1"/>
            </a:fontRef>
          </p:style>
          <p:txBody>
            <a:bodyPr vert="horz" wrap="square" lIns="91440" tIns="91440" rIns="91440" bIns="91440" anchor="ctr" upright="1"/>
            <a:lstStyle/>
            <a:p>
              <a:pPr marL="0" indent="0" algn="ctr" defTabSz="914400" eaLnBrk="0" fontAlgn="auto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Tx/>
                <a:buNone/>
              </a:pPr>
              <a:r>
                <a:rPr lang="en-US" altLang="ko-KR" sz="30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  <a:t>치매나</a:t>
              </a:r>
              <a:br>
                <a:rPr lang="en-US" altLang="ko-KR" sz="30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</a:br>
              <a:r>
                <a:rPr lang="en-US" altLang="ko-KR" sz="30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  <a:t> 우울증환자</a:t>
              </a:r>
              <a:endParaRPr lang="ko-KR" altLang="en-US" sz="3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endParaRPr>
            </a:p>
          </p:txBody>
        </p:sp>
        <p:sp>
          <p:nvSpPr>
            <p:cNvPr id="11" name="다이어그램 1"/>
            <p:cNvSpPr>
              <a:spLocks noGrp="1" noChangeArrowheads="1"/>
            </p:cNvSpPr>
            <p:nvPr/>
          </p:nvSpPr>
          <p:spPr>
            <a:xfrm>
              <a:off x="5013325" y="3507105"/>
              <a:ext cx="3758565" cy="1623695"/>
            </a:xfrm>
            <a:prstGeom prst="rect">
              <a:avLst/>
            </a:prstGeom>
            <a:solidFill>
              <a:schemeClr val="accent5"/>
            </a:solidFill>
            <a:ln w="0" cap="flat" cmpd="sng">
              <a:solidFill>
                <a:schemeClr val="lt1">
                  <a:alpha val="100000"/>
                </a:schemeClr>
              </a:solidFill>
              <a:prstDash val="solid"/>
            </a:ln>
            <a:scene3d>
              <a:camera prst="orthographicFront"/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/>
            </a:lnRef>
            <a:fillRef idx="1">
              <a:schemeClr val="accent5"/>
            </a:fillRef>
            <a:effectRef idx="2">
              <a:scrgbClr r="0" g="0" b="0"/>
            </a:effectRef>
            <a:fontRef idx="none">
              <a:schemeClr val="lt1"/>
            </a:fontRef>
          </p:style>
          <p:txBody>
            <a:bodyPr vert="horz" wrap="square" lIns="91440" tIns="91440" rIns="91440" bIns="91440" anchor="ctr" upright="1"/>
            <a:lstStyle/>
            <a:p>
              <a:pPr marL="0" indent="0" algn="ctr" defTabSz="914400" eaLnBrk="0" fontAlgn="auto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FontTx/>
                <a:buNone/>
              </a:pPr>
              <a:r>
                <a:rPr lang="en-US" altLang="ko-KR" sz="29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  <a:t>오심, 구토, 위장관</a:t>
              </a:r>
              <a:br>
                <a:rPr lang="en-US" altLang="ko-KR" sz="29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</a:br>
              <a:r>
                <a:rPr lang="en-US" altLang="ko-KR" sz="2900" dirty="0">
                  <a:solidFill>
                    <a:schemeClr val="tx1"/>
                  </a:solidFill>
                  <a:latin typeface="Noto Sans CJK KR Black" charset="0"/>
                  <a:ea typeface="Noto Sans CJK KR Black" charset="0"/>
                </a:rPr>
                <a:t>등 문제가 있는 경우</a:t>
              </a:r>
              <a:endParaRPr lang="ko-KR" altLang="en-US" sz="29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endParaRPr>
            </a:p>
          </p:txBody>
        </p:sp>
      </p:grp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099300" y="6356350"/>
            <a:ext cx="2312035" cy="365760"/>
          </a:xfrm>
        </p:spPr>
        <p:txBody>
          <a:bodyPr/>
          <a:lstStyle/>
          <a:p>
            <a:fld id="{1E4EFFC4-6C96-4B6D-9827-F7BBA8E40926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7" name="다이어그램 1"/>
          <p:cNvSpPr>
            <a:spLocks noGrp="1" noChangeArrowheads="1"/>
          </p:cNvSpPr>
          <p:nvPr/>
        </p:nvSpPr>
        <p:spPr>
          <a:xfrm>
            <a:off x="1710055" y="3507105"/>
            <a:ext cx="2914650" cy="1614170"/>
          </a:xfrm>
          <a:prstGeom prst="rect">
            <a:avLst/>
          </a:prstGeom>
          <a:solidFill>
            <a:srgbClr val="5185BD"/>
          </a:solidFill>
          <a:ln w="0" cap="flat" cmpd="sng">
            <a:solidFill>
              <a:schemeClr val="lt1">
                <a:alpha val="100000"/>
              </a:schemeClr>
            </a:solidFill>
            <a:prstDash val="solid"/>
          </a:ln>
          <a:scene3d>
            <a:camera prst="orthographicFront"/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/>
          </a:lnRef>
          <a:fillRef idx="1">
            <a:srgbClr val="5185BD"/>
          </a:fillRef>
          <a:effectRef idx="2">
            <a:scrgbClr r="0" g="0" b="0"/>
          </a:effectRef>
          <a:fontRef idx="none">
            <a:schemeClr val="lt1"/>
          </a:fontRef>
        </p:style>
        <p:txBody>
          <a:bodyPr vert="horz" wrap="square" lIns="91440" tIns="91440" rIns="91440" bIns="91440" anchor="ctr" upright="1"/>
          <a:lstStyle/>
          <a:p>
            <a:pPr marL="0" indent="0" algn="ctr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r>
              <a:rPr lang="en-US" altLang="ko-KR" sz="3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치매나</a:t>
            </a:r>
            <a:br>
              <a:rPr lang="en-US" altLang="ko-KR" sz="3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</a:br>
            <a:r>
              <a:rPr lang="en-US" altLang="ko-KR" sz="30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 우울증환자</a:t>
            </a:r>
            <a:endParaRPr lang="ko-KR" altLang="en-US" sz="30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8" name="다이어그램 1"/>
          <p:cNvSpPr>
            <a:spLocks noGrp="1" noChangeArrowheads="1"/>
          </p:cNvSpPr>
          <p:nvPr/>
        </p:nvSpPr>
        <p:spPr>
          <a:xfrm>
            <a:off x="5013325" y="3507105"/>
            <a:ext cx="3758565" cy="1623695"/>
          </a:xfrm>
          <a:prstGeom prst="rect">
            <a:avLst/>
          </a:prstGeom>
          <a:solidFill>
            <a:schemeClr val="accent5"/>
          </a:solidFill>
          <a:ln w="0" cap="flat" cmpd="sng">
            <a:solidFill>
              <a:schemeClr val="lt1">
                <a:alpha val="100000"/>
              </a:schemeClr>
            </a:solidFill>
            <a:prstDash val="solid"/>
          </a:ln>
          <a:scene3d>
            <a:camera prst="orthographicFront"/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/>
          </a:lnRef>
          <a:fillRef idx="1">
            <a:schemeClr val="accent5"/>
          </a:fillRef>
          <a:effectRef idx="2">
            <a:scrgbClr r="0" g="0" b="0"/>
          </a:effectRef>
          <a:fontRef idx="none">
            <a:schemeClr val="lt1"/>
          </a:fontRef>
        </p:style>
        <p:txBody>
          <a:bodyPr vert="horz" wrap="square" lIns="91440" tIns="91440" rIns="91440" bIns="91440" anchor="ctr" upright="1"/>
          <a:lstStyle/>
          <a:p>
            <a:pPr marL="0" indent="0" algn="ctr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Tx/>
              <a:buNone/>
            </a:pPr>
            <a:r>
              <a:rPr lang="en-US" altLang="ko-KR" sz="29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오심, 구토, 위장관</a:t>
            </a:r>
            <a:br>
              <a:rPr lang="en-US" altLang="ko-KR" sz="29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</a:br>
            <a:r>
              <a:rPr lang="en-US" altLang="ko-KR" sz="2900" dirty="0">
                <a:solidFill>
                  <a:schemeClr val="tx1"/>
                </a:solidFill>
                <a:latin typeface="Noto Sans CJK KR Black" charset="0"/>
                <a:ea typeface="Noto Sans CJK KR Black" charset="0"/>
              </a:rPr>
              <a:t>등 문제가 있는 경우</a:t>
            </a:r>
            <a:endParaRPr lang="ko-KR" altLang="en-US" sz="2900" dirty="0">
              <a:solidFill>
                <a:schemeClr val="tx1"/>
              </a:solidFill>
              <a:latin typeface="Noto Sans CJK KR Black" charset="0"/>
              <a:ea typeface="Noto Sans CJK KR Black" charset="0"/>
            </a:endParaRPr>
          </a:p>
        </p:txBody>
      </p:sp>
      <p:sp>
        <p:nvSpPr>
          <p:cNvPr id="13" name="제목 12">
            <a:extLst>
              <a:ext uri="{FF2B5EF4-FFF2-40B4-BE49-F238E27FC236}">
                <a16:creationId xmlns:a16="http://schemas.microsoft.com/office/drawing/2014/main" id="{B9F0CDFD-A459-4817-B25B-B6E6FD65A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수분을 감소시키는 원인</a:t>
            </a:r>
          </a:p>
        </p:txBody>
      </p:sp>
    </p:spTree>
    <p:extLst>
      <p:ext uri="{BB962C8B-B14F-4D97-AF65-F5344CB8AC3E}">
        <p14:creationId xmlns:p14="http://schemas.microsoft.com/office/powerpoint/2010/main" val="3738662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탈수 예방법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어르신의 경우 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1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일 물 섭취량은 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6~8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컵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(1.2~1.6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리터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)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정도</a:t>
            </a:r>
            <a:endParaRPr lang="en-US" altLang="ko-KR" sz="2000" dirty="0">
              <a:latin typeface="Noto Sans CJK KR Black" pitchFamily="34" charset="-127"/>
              <a:ea typeface="Noto Sans CJK KR Black" pitchFamily="34" charset="-127"/>
            </a:endParaRPr>
          </a:p>
          <a:p>
            <a:pPr>
              <a:buFont typeface="Wingdings" pitchFamily="2" charset="2"/>
              <a:buChar char="u"/>
            </a:pP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수분 식사와 섭취량 및 </a:t>
            </a:r>
            <a:r>
              <a:rPr lang="ko-KR" altLang="en-US" sz="2000" dirty="0" err="1">
                <a:latin typeface="Noto Sans CJK KR Black" pitchFamily="34" charset="-127"/>
                <a:ea typeface="Noto Sans CJK KR Black" pitchFamily="34" charset="-127"/>
              </a:rPr>
              <a:t>배설량을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 항상 관찰하여 기록하면 탈수 예방에 도움이 된다</a:t>
            </a:r>
            <a:endParaRPr lang="en-US" altLang="ko-KR" sz="2000" dirty="0">
              <a:latin typeface="Noto Sans CJK KR Black" pitchFamily="34" charset="-127"/>
              <a:ea typeface="Noto Sans CJK KR Black" pitchFamily="34" charset="-127"/>
            </a:endParaRPr>
          </a:p>
          <a:p>
            <a:pPr>
              <a:buFont typeface="Wingdings" pitchFamily="2" charset="2"/>
              <a:buChar char="u"/>
            </a:pP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치매나 우울증이 있는 어르신의 경우 돌보는 사람이 충분한 수분 섭취를 할 수 있도록 하는데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, 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과일 주스나 </a:t>
            </a:r>
            <a:r>
              <a:rPr lang="ko-KR" altLang="en-US" sz="2000" dirty="0" err="1">
                <a:latin typeface="Noto Sans CJK KR Black" pitchFamily="34" charset="-127"/>
                <a:ea typeface="Noto Sans CJK KR Black" pitchFamily="34" charset="-127"/>
              </a:rPr>
              <a:t>수박같은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 수분이 많은 과일도 좋다</a:t>
            </a:r>
            <a:endParaRPr lang="en-US" altLang="ko-KR" sz="2000" dirty="0">
              <a:latin typeface="Noto Sans CJK KR Black" pitchFamily="34" charset="-127"/>
              <a:ea typeface="Noto Sans CJK KR Black" pitchFamily="34" charset="-127"/>
            </a:endParaRPr>
          </a:p>
          <a:p>
            <a:pPr>
              <a:buFont typeface="Wingdings" pitchFamily="2" charset="2"/>
              <a:buChar char="u"/>
            </a:pPr>
            <a:r>
              <a:rPr lang="ko-KR" altLang="en-US" sz="2000" dirty="0" err="1">
                <a:latin typeface="Noto Sans CJK KR Black" pitchFamily="34" charset="-127"/>
                <a:ea typeface="Noto Sans CJK KR Black" pitchFamily="34" charset="-127"/>
              </a:rPr>
              <a:t>요실금이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 있는 경우 소변을 자주 보는 것이 두려워 이를 막기 위해 의도적으로 물을 적게 드시려는 경향이 있는데 이런 경우에는 적극적으로 물을 드실 수 있도록 한다</a:t>
            </a:r>
            <a:endParaRPr lang="en-US" altLang="ko-KR" sz="2000" dirty="0">
              <a:latin typeface="Noto Sans CJK KR Black" pitchFamily="34" charset="-127"/>
              <a:ea typeface="Noto Sans CJK KR Black" pitchFamily="34" charset="-127"/>
            </a:endParaRPr>
          </a:p>
          <a:p>
            <a:pPr>
              <a:buFont typeface="Wingdings" pitchFamily="2" charset="2"/>
              <a:buChar char="u"/>
            </a:pPr>
            <a:r>
              <a:rPr lang="ko-KR" altLang="en-US" sz="2000" dirty="0" err="1">
                <a:latin typeface="Noto Sans CJK KR Black" pitchFamily="34" charset="-127"/>
                <a:ea typeface="Noto Sans CJK KR Black" pitchFamily="34" charset="-127"/>
              </a:rPr>
              <a:t>고농축된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 소변은 방광을 수축시켜서 </a:t>
            </a:r>
            <a:r>
              <a:rPr lang="ko-KR" altLang="en-US" sz="2000" dirty="0" err="1">
                <a:latin typeface="Noto Sans CJK KR Black" pitchFamily="34" charset="-127"/>
                <a:ea typeface="Noto Sans CJK KR Black" pitchFamily="34" charset="-127"/>
              </a:rPr>
              <a:t>요실금을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 더욱 악화시킬 수 있으며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, 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규칙적인 소변을 유도하는데 더욱 어려워지므로 물을 시간을 정하여 준다</a:t>
            </a:r>
            <a:endParaRPr lang="en-US" altLang="ko-KR" sz="2000" dirty="0">
              <a:latin typeface="Noto Sans CJK KR Black" pitchFamily="34" charset="-127"/>
              <a:ea typeface="Noto Sans CJK KR Black" pitchFamily="34" charset="-127"/>
            </a:endParaRPr>
          </a:p>
          <a:p>
            <a:pPr>
              <a:buFont typeface="Wingdings" pitchFamily="2" charset="2"/>
              <a:buChar char="u"/>
            </a:pP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음식 중에 국물이나 수프 등 수분이 많은 음식을 섭취하도록 권유하며 과일즙도 좋다</a:t>
            </a:r>
            <a:endParaRPr lang="en-US" altLang="ko-KR" sz="2000" dirty="0">
              <a:latin typeface="Noto Sans CJK KR Black" pitchFamily="34" charset="-127"/>
              <a:ea typeface="Noto Sans CJK KR Black" pitchFamily="34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C4-6C96-4B6D-9827-F7BBA8E4092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263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탈수 예방법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u"/>
            </a:pP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약을 </a:t>
            </a:r>
            <a:r>
              <a:rPr lang="ko-KR" altLang="en-US" sz="2000" dirty="0" err="1">
                <a:latin typeface="Noto Sans CJK KR Black" pitchFamily="34" charset="-127"/>
                <a:ea typeface="Noto Sans CJK KR Black" pitchFamily="34" charset="-127"/>
              </a:rPr>
              <a:t>드릴때는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 물을 많이 드시게 한다</a:t>
            </a:r>
            <a:endParaRPr lang="en-US" altLang="ko-KR" sz="2000" dirty="0">
              <a:latin typeface="Noto Sans CJK KR Black" pitchFamily="34" charset="-127"/>
              <a:ea typeface="Noto Sans CJK KR Black" pitchFamily="34" charset="-127"/>
            </a:endParaRPr>
          </a:p>
          <a:p>
            <a:pPr>
              <a:buFont typeface="Wingdings" pitchFamily="2" charset="2"/>
              <a:buChar char="u"/>
            </a:pP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당뇨가 없으신 어르신의 경우 물에 가미해는 드리는 것도 효과적이다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(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매실엑기스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, 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꿀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, 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과일 주스 등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)</a:t>
            </a:r>
          </a:p>
          <a:p>
            <a:pPr>
              <a:buFont typeface="Wingdings" pitchFamily="2" charset="2"/>
              <a:buChar char="u"/>
            </a:pP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하루에 일정 시간을 정하여 수분을 섭취할 수 있도록 한다</a:t>
            </a:r>
            <a:endParaRPr lang="en-US" altLang="ko-KR" sz="2000" dirty="0">
              <a:latin typeface="Noto Sans CJK KR Black" pitchFamily="34" charset="-127"/>
              <a:ea typeface="Noto Sans CJK KR Black" pitchFamily="34" charset="-127"/>
            </a:endParaRPr>
          </a:p>
          <a:p>
            <a:pPr>
              <a:buFont typeface="Wingdings" pitchFamily="2" charset="2"/>
              <a:buChar char="u"/>
            </a:pP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목욕 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1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시간 전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, 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목욕 후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, 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걷기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, 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산책 후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, 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땀이 많이 흐르는 경우는 의도적으로 수분 섭취를 하도록 한다</a:t>
            </a:r>
            <a:endParaRPr lang="en-US" altLang="ko-KR" sz="2000" dirty="0">
              <a:latin typeface="Noto Sans CJK KR Black" pitchFamily="34" charset="-127"/>
              <a:ea typeface="Noto Sans CJK KR Black" pitchFamily="34" charset="-127"/>
            </a:endParaRPr>
          </a:p>
          <a:p>
            <a:pPr>
              <a:buFont typeface="Wingdings" pitchFamily="2" charset="2"/>
              <a:buChar char="u"/>
            </a:pP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탈수증상이 없는지 항상 관찰한다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(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발열이나 설사가 일어나면 항상 주의가 필요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)</a:t>
            </a:r>
          </a:p>
          <a:p>
            <a:pPr>
              <a:buFont typeface="Wingdings" pitchFamily="2" charset="2"/>
              <a:buChar char="u"/>
            </a:pP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실내 온도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 (16~20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도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) 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 </a:t>
            </a:r>
            <a:r>
              <a:rPr lang="en-US" altLang="ko-KR" sz="2000" dirty="0">
                <a:latin typeface="Noto Sans CJK KR Black" pitchFamily="34" charset="-127"/>
                <a:ea typeface="Noto Sans CJK KR Black" pitchFamily="34" charset="-127"/>
              </a:rPr>
              <a:t>(40~60%)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를 유지하고  </a:t>
            </a:r>
            <a:r>
              <a:rPr lang="ko-KR" altLang="en-US" sz="2000" dirty="0" err="1">
                <a:latin typeface="Noto Sans CJK KR Black" pitchFamily="34" charset="-127"/>
                <a:ea typeface="Noto Sans CJK KR Black" pitchFamily="34" charset="-127"/>
              </a:rPr>
              <a:t>강한맛을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 내는 음식은 탈수를 일으키게 쉬우므로 싱겁게 드린다</a:t>
            </a:r>
          </a:p>
          <a:p>
            <a:pPr>
              <a:buFont typeface="Wingdings" pitchFamily="2" charset="2"/>
              <a:buChar char="u"/>
            </a:pPr>
            <a:r>
              <a:rPr lang="ko-KR" altLang="en-US" sz="2000" dirty="0" err="1">
                <a:latin typeface="Noto Sans CJK KR Black" pitchFamily="34" charset="-127"/>
                <a:ea typeface="Noto Sans CJK KR Black" pitchFamily="34" charset="-127"/>
              </a:rPr>
              <a:t>유치도뇨관을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 삽입하고 계신 어르신이 경우 특히 물 섭취량이 적정하여야 </a:t>
            </a:r>
            <a:r>
              <a:rPr lang="ko-KR" altLang="en-US" sz="2000" dirty="0" err="1">
                <a:latin typeface="Noto Sans CJK KR Black" pitchFamily="34" charset="-127"/>
                <a:ea typeface="Noto Sans CJK KR Black" pitchFamily="34" charset="-127"/>
              </a:rPr>
              <a:t>도뇨관의</a:t>
            </a:r>
            <a:r>
              <a:rPr lang="ko-KR" altLang="en-US" sz="2000" dirty="0">
                <a:latin typeface="Noto Sans CJK KR Black" pitchFamily="34" charset="-127"/>
                <a:ea typeface="Noto Sans CJK KR Black" pitchFamily="34" charset="-127"/>
              </a:rPr>
              <a:t> 막힘이 줄어듭니다</a:t>
            </a:r>
            <a:endParaRPr lang="en-US" altLang="ko-KR" sz="2000" dirty="0">
              <a:latin typeface="Noto Sans CJK KR Black" pitchFamily="34" charset="-127"/>
              <a:ea typeface="Noto Sans CJK KR Black" pitchFamily="34" charset="-127"/>
            </a:endParaRPr>
          </a:p>
          <a:p>
            <a:pPr>
              <a:buFont typeface="Wingdings" pitchFamily="2" charset="2"/>
              <a:buChar char="u"/>
            </a:pPr>
            <a:endParaRPr lang="ko-KR" altLang="en-US" sz="2000" dirty="0">
              <a:latin typeface="Noto Sans CJK KR Black" pitchFamily="34" charset="-127"/>
              <a:ea typeface="Noto Sans CJK KR Black" pitchFamily="34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EFFC4-6C96-4B6D-9827-F7BBA8E4092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8469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358269" y="2560273"/>
            <a:ext cx="7170553" cy="38779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altLang="ko-KR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ko-KR" altLang="en-US" sz="96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탈수예방</a:t>
            </a:r>
            <a:endParaRPr lang="en-US" altLang="ko-KR" sz="96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ko-KR" altLang="en-US" sz="9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ko-KR" altLang="en-US" sz="96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실천합시다</a:t>
            </a:r>
            <a:r>
              <a:rPr lang="en-US" altLang="ko-KR" sz="96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!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269" y="332656"/>
            <a:ext cx="3838426" cy="136815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091" y="1854124"/>
            <a:ext cx="5335356" cy="141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45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Pages>10</Pages>
  <Words>409</Words>
  <Characters>0</Characters>
  <Application>Microsoft Office PowerPoint</Application>
  <DocSecurity>0</DocSecurity>
  <PresentationFormat>A4 용지(210x297mm)</PresentationFormat>
  <Lines>0</Lines>
  <Paragraphs>82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7" baseType="lpstr">
      <vt:lpstr>Noto Sans CJK KR Black</vt:lpstr>
      <vt:lpstr>맑은 고딕</vt:lpstr>
      <vt:lpstr>Arial</vt:lpstr>
      <vt:lpstr>Arial Black</vt:lpstr>
      <vt:lpstr>Wingdings</vt:lpstr>
      <vt:lpstr>Office 테마</vt:lpstr>
      <vt:lpstr>디자인 사용자 지정</vt:lpstr>
      <vt:lpstr>PowerPoint 프레젠테이션</vt:lpstr>
      <vt:lpstr>목 차</vt:lpstr>
      <vt:lpstr>탈수의 원인(물)</vt:lpstr>
      <vt:lpstr>탈수의 원인</vt:lpstr>
      <vt:lpstr>탈수의 증상</vt:lpstr>
      <vt:lpstr>탈수의 기준</vt:lpstr>
      <vt:lpstr>수분을 감소시키는 원인</vt:lpstr>
      <vt:lpstr>탈수 예방법</vt:lpstr>
      <vt:lpstr>탈수 예방법</vt:lpstr>
      <vt:lpstr>PowerPoint 프레젠테이션</vt:lpstr>
    </vt:vector>
  </TitlesOfParts>
  <Company>XP R2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withwelfare</cp:lastModifiedBy>
  <cp:revision>9</cp:revision>
  <dcterms:modified xsi:type="dcterms:W3CDTF">2017-12-26T02:22:45Z</dcterms:modified>
</cp:coreProperties>
</file>