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Default Extension="wdp" ContentType="image/vnd.ms-photo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3"/>
  </p:notesMasterIdLst>
  <p:sldIdLst>
    <p:sldId id="261" r:id="rId2"/>
  </p:sldIdLst>
  <p:sldSz cx="6858000" cy="9906000" type="A4"/>
  <p:notesSz cx="6889750" cy="1002188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3369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940675A-B579-460E-94D1-54222C63F5DA}" styleName="스타일 없음, 표 눈금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밝은 스타일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4" autoAdjust="0"/>
    <p:restoredTop sz="94660"/>
  </p:normalViewPr>
  <p:slideViewPr>
    <p:cSldViewPr snapToGrid="0">
      <p:cViewPr varScale="1">
        <p:scale>
          <a:sx n="81" d="100"/>
          <a:sy n="81" d="100"/>
        </p:scale>
        <p:origin x="-3300" y="-78"/>
      </p:cViewPr>
      <p:guideLst>
        <p:guide orient="horz" pos="3369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6" d="100"/>
          <a:sy n="66" d="100"/>
        </p:scale>
        <p:origin x="3252" y="72"/>
      </p:cViewPr>
      <p:guideLst/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5558" cy="50283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902598" y="0"/>
            <a:ext cx="2985558" cy="502835"/>
          </a:xfrm>
          <a:prstGeom prst="rect">
            <a:avLst/>
          </a:prstGeom>
        </p:spPr>
        <p:txBody>
          <a:bodyPr vert="horz" lIns="92464" tIns="46232" rIns="92464" bIns="46232" rtlCol="0"/>
          <a:lstStyle>
            <a:lvl1pPr algn="r">
              <a:defRPr sz="1200"/>
            </a:lvl1pPr>
          </a:lstStyle>
          <a:p>
            <a:fld id="{12804C22-11E9-4C05-AC73-D335872857B9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274888" y="1254125"/>
            <a:ext cx="2339975" cy="3381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64" tIns="46232" rIns="92464" bIns="46232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8976" y="4823033"/>
            <a:ext cx="5511800" cy="3946119"/>
          </a:xfrm>
          <a:prstGeom prst="rect">
            <a:avLst/>
          </a:prstGeom>
        </p:spPr>
        <p:txBody>
          <a:bodyPr vert="horz" lIns="92464" tIns="46232" rIns="92464" bIns="46232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9519055"/>
            <a:ext cx="2985558" cy="502834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902598" y="9519055"/>
            <a:ext cx="2985558" cy="502834"/>
          </a:xfrm>
          <a:prstGeom prst="rect">
            <a:avLst/>
          </a:prstGeom>
        </p:spPr>
        <p:txBody>
          <a:bodyPr vert="horz" lIns="92464" tIns="46232" rIns="92464" bIns="46232" rtlCol="0" anchor="b"/>
          <a:lstStyle>
            <a:lvl1pPr algn="r">
              <a:defRPr sz="1200"/>
            </a:lvl1pPr>
          </a:lstStyle>
          <a:p>
            <a:fld id="{C14C0294-F1A2-4887-AED0-23E5415205E5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7075394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0972969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9387826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2789889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5960595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36880992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216684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8527108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469377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21389435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146638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5156005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401A1F-3ECA-4C91-A0E2-FC71E877F0DE}" type="datetimeFigureOut">
              <a:rPr lang="ko-KR" altLang="en-US" smtClean="0"/>
              <a:pPr/>
              <a:t>2022-01-28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1A368E2-0045-458C-8B4F-8C1ECA6D46B2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xmlns="" val="14415223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7.png"/><Relationship Id="rId3" Type="http://schemas.microsoft.com/office/2007/relationships/hdphoto" Target="../media/hdphoto1.wdp"/><Relationship Id="rId7" Type="http://schemas.openxmlformats.org/officeDocument/2006/relationships/image" Target="../media/image4.png"/><Relationship Id="rId12" Type="http://schemas.microsoft.com/office/2007/relationships/hdphoto" Target="../media/hdphoto5.wdp"/><Relationship Id="rId17" Type="http://schemas.openxmlformats.org/officeDocument/2006/relationships/image" Target="../media/image10.jpeg"/><Relationship Id="rId2" Type="http://schemas.openxmlformats.org/officeDocument/2006/relationships/image" Target="../media/image1.png"/><Relationship Id="rId16" Type="http://schemas.openxmlformats.org/officeDocument/2006/relationships/image" Target="../media/image9.jpeg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11" Type="http://schemas.openxmlformats.org/officeDocument/2006/relationships/image" Target="../media/image6.png"/><Relationship Id="rId5" Type="http://schemas.openxmlformats.org/officeDocument/2006/relationships/image" Target="../media/image3.png"/><Relationship Id="rId15" Type="http://schemas.openxmlformats.org/officeDocument/2006/relationships/image" Target="../media/image8.png"/><Relationship Id="rId10" Type="http://schemas.microsoft.com/office/2007/relationships/hdphoto" Target="../media/hdphoto4.wdp"/><Relationship Id="rId4" Type="http://schemas.openxmlformats.org/officeDocument/2006/relationships/image" Target="../media/image2.png"/><Relationship Id="rId9" Type="http://schemas.openxmlformats.org/officeDocument/2006/relationships/image" Target="../media/image5.png"/><Relationship Id="rId1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그림 29">
            <a:extLst>
              <a:ext uri="{FF2B5EF4-FFF2-40B4-BE49-F238E27FC236}">
                <a16:creationId xmlns:a16="http://schemas.microsoft.com/office/drawing/2014/main" xmlns="" id="{38A5DDB8-A1C7-467D-AD09-7462BA3F3BE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 xmlns="">
                  <a14:imgLayer r:embed="rId3">
                    <a14:imgEffect>
                      <a14:saturation sat="33000"/>
                    </a14:imgEffect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r="34074" b="41220"/>
          <a:stretch/>
        </p:blipFill>
        <p:spPr>
          <a:xfrm>
            <a:off x="2241547" y="5747088"/>
            <a:ext cx="4521202" cy="4031166"/>
          </a:xfrm>
          <a:prstGeom prst="rect">
            <a:avLst/>
          </a:prstGeom>
        </p:spPr>
      </p:pic>
      <p:pic>
        <p:nvPicPr>
          <p:cNvPr id="20" name="그림 19">
            <a:extLst>
              <a:ext uri="{FF2B5EF4-FFF2-40B4-BE49-F238E27FC236}">
                <a16:creationId xmlns:a16="http://schemas.microsoft.com/office/drawing/2014/main" xmlns="" id="{F218C00C-4B39-4EDD-85CA-4DAA7C28A55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0" y="-1"/>
            <a:ext cx="6858000" cy="9906001"/>
          </a:xfrm>
          <a:prstGeom prst="rect">
            <a:avLst/>
          </a:prstGeom>
        </p:spPr>
      </p:pic>
      <p:pic>
        <p:nvPicPr>
          <p:cNvPr id="28" name="그림 27">
            <a:extLst>
              <a:ext uri="{FF2B5EF4-FFF2-40B4-BE49-F238E27FC236}">
                <a16:creationId xmlns:a16="http://schemas.microsoft.com/office/drawing/2014/main" xmlns="" id="{15BA8DD3-CF0C-46E2-87E8-7F32BBF14542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:a14="http://schemas.microsoft.com/office/drawing/2010/main" xmlns="">
                  <a14:imgLayer r:embed="rId6">
                    <a14:imgEffect>
                      <a14:backgroundRemoval t="3795" b="94873" l="43076" r="95519">
                        <a14:foregroundMark x1="58054" y1="5531" x2="58054" y2="5531"/>
                        <a14:foregroundMark x1="67299" y1="9568" x2="67299" y2="9568"/>
                        <a14:foregroundMark x1="92087" y1="36092" x2="92087" y2="36092"/>
                        <a14:foregroundMark x1="95559" y1="43561" x2="95559" y2="43561"/>
                        <a14:foregroundMark x1="92087" y1="42996" x2="92087" y2="42996"/>
                        <a14:foregroundMark x1="86314" y1="23981" x2="86314" y2="23981"/>
                        <a14:foregroundMark x1="56358" y1="6096" x2="56358" y2="6096"/>
                        <a14:foregroundMark x1="54017" y1="15906" x2="54017" y2="15906"/>
                        <a14:foregroundMark x1="52321" y1="4925" x2="54017" y2="5531"/>
                        <a14:foregroundMark x1="52887" y1="4925" x2="52887" y2="4925"/>
                        <a14:foregroundMark x1="49415" y1="12434" x2="49415" y2="12434"/>
                        <a14:foregroundMark x1="51716" y1="14736" x2="51716" y2="14736"/>
                        <a14:foregroundMark x1="57489" y1="93137" x2="57489" y2="93137"/>
                        <a14:foregroundMark x1="50585" y1="90836" x2="50585" y2="90836"/>
                        <a14:foregroundMark x1="55188" y1="94873" x2="55188" y2="94873"/>
                        <a14:foregroundMark x1="45377" y1="83327" x2="45377" y2="83327"/>
                        <a14:foregroundMark x1="51716" y1="92572" x2="51716" y2="92572"/>
                        <a14:foregroundMark x1="54017" y1="93702" x2="54017" y2="93702"/>
                        <a14:foregroundMark x1="50585" y1="84497" x2="50585" y2="84497"/>
                        <a14:foregroundMark x1="49415" y1="94308" x2="49415" y2="94308"/>
                        <a14:foregroundMark x1="47679" y1="94308" x2="47679" y2="94308"/>
                        <a14:foregroundMark x1="47113" y1="13000" x2="47113" y2="13000"/>
                        <a14:foregroundMark x1="47113" y1="3795" x2="47113" y2="3795"/>
                        <a14:foregroundMark x1="44812" y1="18208" x2="44812" y2="18208"/>
                        <a14:foregroundMark x1="43642" y1="20509" x2="43642" y2="20509"/>
                        <a14:foregroundMark x1="47679" y1="14170" x2="47679" y2="14170"/>
                        <a14:foregroundMark x1="45983" y1="5531" x2="45983" y2="5531"/>
                        <a14:foregroundMark x1="43076" y1="4360" x2="43076" y2="4360"/>
                        <a14:foregroundMark x1="87485" y1="38393" x2="87485" y2="38393"/>
                        <a14:foregroundMark x1="88615" y1="46468" x2="88615" y2="46468"/>
                        <a14:foregroundMark x1="86879" y1="38393" x2="89180" y2="38393"/>
                        <a14:foregroundMark x1="88615" y1="47598" x2="88615" y2="47598"/>
                      </a14:backgroundRemoval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60173"/>
          <a:stretch/>
        </p:blipFill>
        <p:spPr>
          <a:xfrm>
            <a:off x="95250" y="1989221"/>
            <a:ext cx="1316161" cy="3304674"/>
          </a:xfrm>
          <a:prstGeom prst="rect">
            <a:avLst/>
          </a:prstGeom>
        </p:spPr>
      </p:pic>
      <p:pic>
        <p:nvPicPr>
          <p:cNvPr id="29" name="그림 28">
            <a:extLst>
              <a:ext uri="{FF2B5EF4-FFF2-40B4-BE49-F238E27FC236}">
                <a16:creationId xmlns:a16="http://schemas.microsoft.com/office/drawing/2014/main" xmlns="" id="{45EB93F5-DDE1-4A47-84CA-BFC185E4CECF}"/>
              </a:ext>
            </a:extLst>
          </p:cNvPr>
          <p:cNvPicPr>
            <a:picLocks noChangeAspect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:a14="http://schemas.microsoft.com/office/drawing/2010/main" xmlns="">
                  <a14:imgLayer r:embed="rId8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771" r="-1"/>
          <a:stretch/>
        </p:blipFill>
        <p:spPr>
          <a:xfrm rot="10800000">
            <a:off x="5549028" y="991790"/>
            <a:ext cx="1179949" cy="2665809"/>
          </a:xfrm>
          <a:prstGeom prst="rect">
            <a:avLst/>
          </a:prstGeom>
        </p:spPr>
      </p:pic>
      <p:pic>
        <p:nvPicPr>
          <p:cNvPr id="10" name="그림 9">
            <a:extLst>
              <a:ext uri="{FF2B5EF4-FFF2-40B4-BE49-F238E27FC236}">
                <a16:creationId xmlns:a16="http://schemas.microsoft.com/office/drawing/2014/main" xmlns="" id="{C67D32F2-D8CF-4ED3-8B5E-8534E3B02F9D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 xmlns="">
                  <a14:imgLayer r:embed="rId10">
                    <a14:imgEffect>
                      <a14:artisticCrisscrossEtching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3458969" y="8093244"/>
            <a:ext cx="2678691" cy="1617508"/>
          </a:xfrm>
          <a:prstGeom prst="rect">
            <a:avLst/>
          </a:prstGeom>
        </p:spPr>
      </p:pic>
      <p:pic>
        <p:nvPicPr>
          <p:cNvPr id="16" name="그림 15">
            <a:extLst>
              <a:ext uri="{FF2B5EF4-FFF2-40B4-BE49-F238E27FC236}">
                <a16:creationId xmlns:a16="http://schemas.microsoft.com/office/drawing/2014/main" xmlns="" id="{4894F6C5-0BD4-4CDA-BDE9-7FDB32643FE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71BE94"/>
              </a:clrFrom>
              <a:clrTo>
                <a:srgbClr val="71BE94">
                  <a:alpha val="0"/>
                </a:srgbClr>
              </a:clrTo>
            </a:clrChange>
            <a:extLst>
              <a:ext uri="{BEBA8EAE-BF5A-486C-A8C5-ECC9F3942E4B}">
                <a14:imgProps xmlns:a14="http://schemas.microsoft.com/office/drawing/2010/main" xmlns="">
                  <a14:imgLayer r:embed="rId12">
                    <a14:imgEffect>
                      <a14:artisticCrisscrossEtching/>
                    </a14:imgEffect>
                    <a14:imgEffect>
                      <a14:brightnessContrast bright="20000" contrast="-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00423" y="110420"/>
            <a:ext cx="2819923" cy="1427031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xmlns="" id="{DBBC3465-8AAD-4021-BF3B-EBEBCFE2FDAB}"/>
              </a:ext>
            </a:extLst>
          </p:cNvPr>
          <p:cNvSpPr txBox="1"/>
          <p:nvPr/>
        </p:nvSpPr>
        <p:spPr>
          <a:xfrm>
            <a:off x="5999967" y="1999065"/>
            <a:ext cx="1020871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500" dirty="0" smtClean="0">
                <a:latin typeface="HY헤드라인M" pitchFamily="18" charset="-127"/>
                <a:ea typeface="HY헤드라인M" pitchFamily="18" charset="-127"/>
              </a:rPr>
              <a:t>2</a:t>
            </a:r>
            <a:r>
              <a:rPr lang="ko-KR" altLang="en-US" sz="3500" dirty="0" smtClean="0">
                <a:latin typeface="HY헤드라인M" pitchFamily="18" charset="-127"/>
                <a:ea typeface="HY헤드라인M" pitchFamily="18" charset="-127"/>
              </a:rPr>
              <a:t>월</a:t>
            </a:r>
            <a:endParaRPr lang="ko-KR" altLang="en-US" sz="3500" dirty="0">
              <a:latin typeface="HY헤드라인M" pitchFamily="18" charset="-127"/>
              <a:ea typeface="HY헤드라인M" pitchFamily="18" charset="-127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5988EF97-C100-492F-AF74-14A9B90FE1EF}"/>
              </a:ext>
            </a:extLst>
          </p:cNvPr>
          <p:cNvSpPr txBox="1"/>
          <p:nvPr/>
        </p:nvSpPr>
        <p:spPr>
          <a:xfrm>
            <a:off x="2779217" y="414741"/>
            <a:ext cx="3865840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000" dirty="0">
                <a:solidFill>
                  <a:srgbClr val="C00000"/>
                </a:solidFill>
                <a:latin typeface="양재매화체S" pitchFamily="18" charset="-127"/>
                <a:ea typeface="양재매화체S" pitchFamily="18" charset="-127"/>
              </a:rPr>
              <a:t>주간보호소식지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BF7A8146-0605-49A3-9CA0-1CD7613B9F48}"/>
              </a:ext>
            </a:extLst>
          </p:cNvPr>
          <p:cNvSpPr txBox="1"/>
          <p:nvPr/>
        </p:nvSpPr>
        <p:spPr>
          <a:xfrm>
            <a:off x="288099" y="1571088"/>
            <a:ext cx="5423769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봄의 문턱 </a:t>
            </a:r>
            <a:r>
              <a:rPr lang="en-US" altLang="ko-KR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2</a:t>
            </a:r>
            <a:r>
              <a:rPr lang="ko-KR" altLang="en-US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월이 되었습니다</a:t>
            </a:r>
            <a:r>
              <a:rPr lang="en-US" altLang="ko-KR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.</a:t>
            </a: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꽃샘추위에도 싹을 틔울 준비를 하는 새싹들을 보면서 새해에</a:t>
            </a:r>
            <a:endParaRPr lang="en-US" altLang="ko-KR" sz="150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  <a:cs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품었던 소망들을 떠올려보며 겨울의 마지막 건강하게 마무리</a:t>
            </a:r>
            <a:endParaRPr lang="en-US" altLang="ko-KR" sz="150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  <a:cs typeface="함초롬바탕" panose="02030604000101010101" pitchFamily="18" charset="-127"/>
            </a:endParaRPr>
          </a:p>
          <a:p>
            <a:pPr marL="0" marR="0" indent="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 </a:t>
            </a:r>
            <a:r>
              <a:rPr lang="ko-KR" altLang="en-US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하시길 바랍니다</a:t>
            </a:r>
            <a:r>
              <a:rPr lang="en-US" altLang="ko-KR" sz="150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  <a:cs typeface="함초롬바탕" panose="02030604000101010101" pitchFamily="18" charset="-127"/>
              </a:rPr>
              <a:t>.</a:t>
            </a:r>
            <a:endParaRPr lang="en-US" altLang="ko-KR" sz="1500" kern="0" dirty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  <a:cs typeface="함초롬바탕" panose="02030604000101010101" pitchFamily="18" charset="-127"/>
            </a:endParaRPr>
          </a:p>
        </p:txBody>
      </p:sp>
      <p:grpSp>
        <p:nvGrpSpPr>
          <p:cNvPr id="26" name="그룹 25">
            <a:extLst>
              <a:ext uri="{FF2B5EF4-FFF2-40B4-BE49-F238E27FC236}">
                <a16:creationId xmlns:a16="http://schemas.microsoft.com/office/drawing/2014/main" xmlns="" id="{4981720F-1B35-4821-8061-449987753B0B}"/>
              </a:ext>
            </a:extLst>
          </p:cNvPr>
          <p:cNvGrpSpPr/>
          <p:nvPr/>
        </p:nvGrpSpPr>
        <p:grpSpPr>
          <a:xfrm>
            <a:off x="275896" y="3025886"/>
            <a:ext cx="6425529" cy="2705693"/>
            <a:chOff x="205338" y="1899920"/>
            <a:chExt cx="11781323" cy="4824089"/>
          </a:xfrm>
          <a:solidFill>
            <a:schemeClr val="bg1"/>
          </a:solidFill>
        </p:grpSpPr>
        <p:sp>
          <p:nvSpPr>
            <p:cNvPr id="27" name="배지 26">
              <a:extLst>
                <a:ext uri="{FF2B5EF4-FFF2-40B4-BE49-F238E27FC236}">
                  <a16:creationId xmlns:a16="http://schemas.microsoft.com/office/drawing/2014/main" xmlns="" id="{C3E2C102-0BF1-4086-B776-510E4F82CAD4}"/>
                </a:ext>
              </a:extLst>
            </p:cNvPr>
            <p:cNvSpPr/>
            <p:nvPr/>
          </p:nvSpPr>
          <p:spPr>
            <a:xfrm>
              <a:off x="205338" y="1899920"/>
              <a:ext cx="11781323" cy="4824089"/>
            </a:xfrm>
            <a:prstGeom prst="plaque">
              <a:avLst>
                <a:gd name="adj" fmla="val 488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32" name="배지 31">
              <a:extLst>
                <a:ext uri="{FF2B5EF4-FFF2-40B4-BE49-F238E27FC236}">
                  <a16:creationId xmlns:a16="http://schemas.microsoft.com/office/drawing/2014/main" xmlns="" id="{406CC0B1-EC58-4165-AA94-BD89F55F29FE}"/>
                </a:ext>
              </a:extLst>
            </p:cNvPr>
            <p:cNvSpPr/>
            <p:nvPr/>
          </p:nvSpPr>
          <p:spPr>
            <a:xfrm>
              <a:off x="352926" y="2052445"/>
              <a:ext cx="11486148" cy="4519036"/>
            </a:xfrm>
            <a:prstGeom prst="plaque">
              <a:avLst>
                <a:gd name="adj" fmla="val 4824"/>
              </a:avLst>
            </a:prstGeom>
            <a:noFill/>
            <a:ln w="19050">
              <a:solidFill>
                <a:srgbClr val="BCAE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33" name="직사각형 32">
            <a:extLst>
              <a:ext uri="{FF2B5EF4-FFF2-40B4-BE49-F238E27FC236}">
                <a16:creationId xmlns:a16="http://schemas.microsoft.com/office/drawing/2014/main" xmlns="" id="{37187288-9A47-474C-960F-97677D87B592}"/>
              </a:ext>
            </a:extLst>
          </p:cNvPr>
          <p:cNvSpPr/>
          <p:nvPr/>
        </p:nvSpPr>
        <p:spPr>
          <a:xfrm>
            <a:off x="2129425" y="2774079"/>
            <a:ext cx="2321197" cy="441438"/>
          </a:xfrm>
          <a:prstGeom prst="rect">
            <a:avLst/>
          </a:prstGeom>
          <a:solidFill>
            <a:srgbClr val="786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1</a:t>
            </a:r>
            <a:r>
              <a:rPr lang="ko-KR" altLang="en-US" sz="14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프로그램 진행내용 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xmlns="" id="{5F62F8F5-50D1-4978-B37A-C835BBE4E469}"/>
              </a:ext>
            </a:extLst>
          </p:cNvPr>
          <p:cNvSpPr txBox="1"/>
          <p:nvPr/>
        </p:nvSpPr>
        <p:spPr>
          <a:xfrm>
            <a:off x="612655" y="5379948"/>
            <a:ext cx="168026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실버인지프로그램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xmlns="" id="{B3654F68-0DA2-4EE9-AC4D-C4F0C572E48E}"/>
              </a:ext>
            </a:extLst>
          </p:cNvPr>
          <p:cNvSpPr txBox="1"/>
          <p:nvPr/>
        </p:nvSpPr>
        <p:spPr>
          <a:xfrm>
            <a:off x="2568922" y="5393901"/>
            <a:ext cx="19638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사회적응프로그램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xmlns="" id="{55787440-D8C1-4230-8A09-2F08999A1D06}"/>
              </a:ext>
            </a:extLst>
          </p:cNvPr>
          <p:cNvSpPr txBox="1"/>
          <p:nvPr/>
        </p:nvSpPr>
        <p:spPr>
          <a:xfrm>
            <a:off x="4686003" y="5348614"/>
            <a:ext cx="190566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</a:t>
            </a:r>
            <a:r>
              <a:rPr lang="ko-KR" altLang="en-US" sz="140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행복띵동프로그램</a:t>
            </a:r>
            <a:endParaRPr lang="ko-KR" altLang="en-US" sz="1400" dirty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xmlns="" id="{1FADD58B-4F78-44EB-B384-54E9729D6B82}"/>
              </a:ext>
            </a:extLst>
          </p:cNvPr>
          <p:cNvSpPr txBox="1"/>
          <p:nvPr/>
        </p:nvSpPr>
        <p:spPr>
          <a:xfrm>
            <a:off x="199283" y="5660621"/>
            <a:ext cx="6382821" cy="11541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indent="-171450" algn="just" fontAlgn="base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150" kern="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실버인지프로그램</a:t>
            </a:r>
            <a:r>
              <a:rPr lang="en-US" altLang="ko-KR" sz="1150" kern="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: 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노래 박자에  맞춰 인지걷기 운동을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할수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있도록 해드려 하체 근육이완에</a:t>
            </a: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/>
            </a:r>
            <a:b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</a:b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               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보탬이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될수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있는 시간을 마련해 드렸습니다</a:t>
            </a: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.</a:t>
            </a:r>
          </a:p>
          <a:p>
            <a:pPr marL="171450" marR="0" indent="-171450" algn="ctr" fontAlgn="base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150" kern="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사회적응프로그램 </a:t>
            </a:r>
            <a:r>
              <a:rPr lang="en-US" altLang="ko-KR" sz="1150" kern="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: 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다양한 채소를 다듬어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볼수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있는 시간을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갖어봄으로써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회상할수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있는 시</a:t>
            </a:r>
            <a:endParaRPr lang="en-US" altLang="ko-KR" sz="115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171450" marR="0" indent="-171450" fontAlgn="base" latinLnBrk="1">
              <a:spcBef>
                <a:spcPts val="0"/>
              </a:spcBef>
              <a:spcAft>
                <a:spcPts val="0"/>
              </a:spcAft>
            </a:pP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                   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간와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더불어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소근육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운동에 보탬이 되었습니다</a:t>
            </a: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.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                                               </a:t>
            </a: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</a:t>
            </a:r>
          </a:p>
          <a:p>
            <a:pPr marL="171450" marR="0" indent="-171450" algn="just" fontAlgn="base" latinLnBrk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150" kern="0" spc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행복띵동프로그램</a:t>
            </a:r>
            <a:r>
              <a:rPr lang="ko-KR" altLang="en-US" sz="1150" kern="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en-US" altLang="ko-KR" sz="1150" kern="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: </a:t>
            </a:r>
            <a:r>
              <a:rPr lang="ko-KR" altLang="en-US" sz="1150" kern="0" spc="0" dirty="0" smtClean="0">
                <a:solidFill>
                  <a:schemeClr val="tx1">
                    <a:lumMod val="65000"/>
                    <a:lumOff val="35000"/>
                  </a:schemeClr>
                </a:solidFill>
                <a:effectLst/>
                <a:latin typeface="HY목각파임B" panose="02030600000101010101" pitchFamily="18" charset="-127"/>
                <a:ea typeface="HY목각파임B" panose="02030600000101010101" pitchFamily="18" charset="-127"/>
              </a:rPr>
              <a:t>다양한 생활용품 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그림을 보면서 이름에 맞는 생활용품을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찾아볼수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있는</a:t>
            </a:r>
            <a:endParaRPr lang="en-US" altLang="ko-KR" sz="1150" kern="0" dirty="0" smtClean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  <a:p>
            <a:pPr marL="171450" marR="0" indent="-171450" algn="just" fontAlgn="base" latinLnBrk="1">
              <a:spcBef>
                <a:spcPts val="0"/>
              </a:spcBef>
              <a:spcAft>
                <a:spcPts val="0"/>
              </a:spcAft>
            </a:pP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                              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시간을</a:t>
            </a: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</a:t>
            </a:r>
            <a:r>
              <a:rPr lang="ko-KR" altLang="en-US" sz="1150" kern="0" dirty="0" err="1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갖어</a:t>
            </a:r>
            <a:r>
              <a:rPr lang="ko-KR" altLang="en-US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 보았습니다</a:t>
            </a:r>
            <a:r>
              <a:rPr lang="en-US" altLang="ko-KR" sz="1150" kern="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HY목각파임B" panose="02030600000101010101" pitchFamily="18" charset="-127"/>
                <a:ea typeface="HY목각파임B" panose="02030600000101010101" pitchFamily="18" charset="-127"/>
              </a:rPr>
              <a:t>.</a:t>
            </a:r>
            <a:endParaRPr lang="ko-KR" altLang="en-US" sz="1170" dirty="0">
              <a:solidFill>
                <a:schemeClr val="tx1">
                  <a:lumMod val="65000"/>
                  <a:lumOff val="35000"/>
                </a:schemeClr>
              </a:solidFill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grpSp>
        <p:nvGrpSpPr>
          <p:cNvPr id="42" name="그룹 41">
            <a:extLst>
              <a:ext uri="{FF2B5EF4-FFF2-40B4-BE49-F238E27FC236}">
                <a16:creationId xmlns:a16="http://schemas.microsoft.com/office/drawing/2014/main" xmlns="" id="{51D66012-C200-4C4D-926F-795225DA73F5}"/>
              </a:ext>
            </a:extLst>
          </p:cNvPr>
          <p:cNvGrpSpPr/>
          <p:nvPr/>
        </p:nvGrpSpPr>
        <p:grpSpPr>
          <a:xfrm>
            <a:off x="248786" y="7202687"/>
            <a:ext cx="6334091" cy="1431606"/>
            <a:chOff x="205338" y="1899920"/>
            <a:chExt cx="11781323" cy="4824089"/>
          </a:xfrm>
          <a:solidFill>
            <a:schemeClr val="bg1"/>
          </a:solidFill>
        </p:grpSpPr>
        <p:sp>
          <p:nvSpPr>
            <p:cNvPr id="43" name="배지 42">
              <a:extLst>
                <a:ext uri="{FF2B5EF4-FFF2-40B4-BE49-F238E27FC236}">
                  <a16:creationId xmlns:a16="http://schemas.microsoft.com/office/drawing/2014/main" xmlns="" id="{198359DB-7C22-4A0F-AB28-A7075E01AC68}"/>
                </a:ext>
              </a:extLst>
            </p:cNvPr>
            <p:cNvSpPr/>
            <p:nvPr/>
          </p:nvSpPr>
          <p:spPr>
            <a:xfrm>
              <a:off x="205338" y="1899920"/>
              <a:ext cx="11781323" cy="4824089"/>
            </a:xfrm>
            <a:prstGeom prst="plaque">
              <a:avLst>
                <a:gd name="adj" fmla="val 4881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/>
            </a:p>
          </p:txBody>
        </p:sp>
        <p:sp>
          <p:nvSpPr>
            <p:cNvPr id="44" name="배지 43">
              <a:extLst>
                <a:ext uri="{FF2B5EF4-FFF2-40B4-BE49-F238E27FC236}">
                  <a16:creationId xmlns:a16="http://schemas.microsoft.com/office/drawing/2014/main" xmlns="" id="{54CF1D69-344D-46C3-8559-529C410D4C30}"/>
                </a:ext>
              </a:extLst>
            </p:cNvPr>
            <p:cNvSpPr/>
            <p:nvPr/>
          </p:nvSpPr>
          <p:spPr>
            <a:xfrm>
              <a:off x="352926" y="2052447"/>
              <a:ext cx="11486148" cy="4519035"/>
            </a:xfrm>
            <a:prstGeom prst="plaque">
              <a:avLst>
                <a:gd name="adj" fmla="val 4824"/>
              </a:avLst>
            </a:prstGeom>
            <a:noFill/>
            <a:ln w="19050">
              <a:solidFill>
                <a:srgbClr val="BCAE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dirty="0"/>
            </a:p>
          </p:txBody>
        </p:sp>
      </p:grpSp>
      <p:sp>
        <p:nvSpPr>
          <p:cNvPr id="45" name="직사각형 44">
            <a:extLst>
              <a:ext uri="{FF2B5EF4-FFF2-40B4-BE49-F238E27FC236}">
                <a16:creationId xmlns:a16="http://schemas.microsoft.com/office/drawing/2014/main" xmlns="" id="{8AF8240A-352F-4ADE-A0BD-263FA5F81202}"/>
              </a:ext>
            </a:extLst>
          </p:cNvPr>
          <p:cNvSpPr/>
          <p:nvPr/>
        </p:nvSpPr>
        <p:spPr>
          <a:xfrm>
            <a:off x="2285356" y="6930818"/>
            <a:ext cx="2138221" cy="420960"/>
          </a:xfrm>
          <a:prstGeom prst="rect">
            <a:avLst/>
          </a:prstGeom>
          <a:solidFill>
            <a:srgbClr val="78665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ko-KR" sz="14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2</a:t>
            </a:r>
            <a:r>
              <a:rPr lang="ko-KR" altLang="en-US" sz="1400" dirty="0" smtClean="0">
                <a:latin typeface="HY목각파임B" panose="02030600000101010101" pitchFamily="18" charset="-127"/>
                <a:ea typeface="HY목각파임B" panose="02030600000101010101" pitchFamily="18" charset="-127"/>
              </a:rPr>
              <a:t>월 </a:t>
            </a:r>
            <a:r>
              <a:rPr lang="ko-KR" altLang="en-US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프로그램 진행내용 </a:t>
            </a:r>
            <a:r>
              <a:rPr lang="en-US" altLang="ko-KR" sz="1400" dirty="0">
                <a:latin typeface="HY목각파임B" panose="02030600000101010101" pitchFamily="18" charset="-127"/>
                <a:ea typeface="HY목각파임B" panose="02030600000101010101" pitchFamily="18" charset="-127"/>
              </a:rPr>
              <a:t>`</a:t>
            </a:r>
            <a:endParaRPr lang="ko-KR" altLang="en-US" sz="1400" dirty="0">
              <a:latin typeface="HY목각파임B" panose="02030600000101010101" pitchFamily="18" charset="-127"/>
              <a:ea typeface="HY목각파임B" panose="02030600000101010101" pitchFamily="18" charset="-127"/>
            </a:endParaRPr>
          </a:p>
        </p:txBody>
      </p:sp>
      <p:sp>
        <p:nvSpPr>
          <p:cNvPr id="47" name="Rectangle 1">
            <a:extLst>
              <a:ext uri="{FF2B5EF4-FFF2-40B4-BE49-F238E27FC236}">
                <a16:creationId xmlns:a16="http://schemas.microsoft.com/office/drawing/2014/main" xmlns="" id="{4D11BB0A-FC16-40D6-8DC1-6490F2F603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37" y="6641374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8" name="표 47">
            <a:extLst>
              <a:ext uri="{FF2B5EF4-FFF2-40B4-BE49-F238E27FC236}">
                <a16:creationId xmlns:a16="http://schemas.microsoft.com/office/drawing/2014/main" xmlns="" id="{3D4A710A-6963-465D-A9B5-992B794AE8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375491826"/>
              </p:ext>
            </p:extLst>
          </p:nvPr>
        </p:nvGraphicFramePr>
        <p:xfrm>
          <a:off x="447003" y="7383775"/>
          <a:ext cx="5901084" cy="99822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035692">
                  <a:extLst>
                    <a:ext uri="{9D8B030D-6E8A-4147-A177-3AD203B41FA5}">
                      <a16:colId xmlns:a16="http://schemas.microsoft.com/office/drawing/2014/main" xmlns="" val="4277203240"/>
                    </a:ext>
                  </a:extLst>
                </a:gridCol>
                <a:gridCol w="1293483">
                  <a:extLst>
                    <a:ext uri="{9D8B030D-6E8A-4147-A177-3AD203B41FA5}">
                      <a16:colId xmlns:a16="http://schemas.microsoft.com/office/drawing/2014/main" xmlns="" val="124504527"/>
                    </a:ext>
                  </a:extLst>
                </a:gridCol>
                <a:gridCol w="1459698">
                  <a:extLst>
                    <a:ext uri="{9D8B030D-6E8A-4147-A177-3AD203B41FA5}">
                      <a16:colId xmlns:a16="http://schemas.microsoft.com/office/drawing/2014/main" xmlns="" val="2184827394"/>
                    </a:ext>
                  </a:extLst>
                </a:gridCol>
                <a:gridCol w="2112211">
                  <a:extLst>
                    <a:ext uri="{9D8B030D-6E8A-4147-A177-3AD203B41FA5}">
                      <a16:colId xmlns:a16="http://schemas.microsoft.com/office/drawing/2014/main" xmlns="" val="1690788474"/>
                    </a:ext>
                  </a:extLst>
                </a:gridCol>
              </a:tblGrid>
              <a:tr h="32622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일정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시간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장소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4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내용</a:t>
                      </a: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xmlns="" val="3910641620"/>
                  </a:ext>
                </a:extLst>
              </a:tr>
              <a:tr h="581296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2</a:t>
                      </a:r>
                      <a:r>
                        <a:rPr lang="ko-KR" altLang="en-US" sz="1200" b="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월 </a:t>
                      </a:r>
                      <a:r>
                        <a:rPr lang="en-US" altLang="ko-KR" sz="1200" b="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15</a:t>
                      </a:r>
                      <a:r>
                        <a:rPr lang="ko-KR" altLang="en-US" sz="1200" b="0" kern="0" spc="0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일</a:t>
                      </a:r>
                      <a:endParaRPr lang="ko-KR" altLang="en-US" sz="1200" b="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2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13:00~13:30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주간보호생활실</a:t>
                      </a:r>
                    </a:p>
                  </a:txBody>
                  <a:tcPr marL="64770" marR="64770" marT="17907" marB="17907" anchor="ctr"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가족참여프로그램</a:t>
                      </a:r>
                      <a:endParaRPr lang="en-US" altLang="ko-KR" sz="1200" b="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2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(</a:t>
                      </a:r>
                      <a:r>
                        <a:rPr lang="ko-KR" altLang="en-US" sz="12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요리프로그램</a:t>
                      </a:r>
                      <a:r>
                        <a:rPr lang="en-US" altLang="ko-KR" sz="1200" b="0" kern="0" spc="0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)</a:t>
                      </a:r>
                      <a:endParaRPr lang="ko-KR" altLang="en-US" sz="1200" b="0" kern="0" spc="0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 marL="64770" marR="64770" marT="17907" marB="17907" anchor="ctr"/>
                </a:tc>
                <a:extLst>
                  <a:ext uri="{0D108BD9-81ED-4DB2-BD59-A6C34878D82A}">
                    <a16:rowId xmlns:a16="http://schemas.microsoft.com/office/drawing/2014/main" xmlns="" val="2767142760"/>
                  </a:ext>
                </a:extLst>
              </a:tr>
            </a:tbl>
          </a:graphicData>
        </a:graphic>
      </p:graphicFrame>
      <p:sp>
        <p:nvSpPr>
          <p:cNvPr id="49" name="Rectangle 2">
            <a:extLst>
              <a:ext uri="{FF2B5EF4-FFF2-40B4-BE49-F238E27FC236}">
                <a16:creationId xmlns:a16="http://schemas.microsoft.com/office/drawing/2014/main" xmlns="" id="{CB70BC1F-B4AA-4050-8BDA-E9AC5D7CF9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037" y="693569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graphicFrame>
        <p:nvGraphicFramePr>
          <p:cNvPr id="4" name="표 3">
            <a:extLst>
              <a:ext uri="{FF2B5EF4-FFF2-40B4-BE49-F238E27FC236}">
                <a16:creationId xmlns:a16="http://schemas.microsoft.com/office/drawing/2014/main" xmlns="" id="{D0DC2CCE-D3AD-4801-9916-EAC59B9ABCB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195724689"/>
              </p:ext>
            </p:extLst>
          </p:nvPr>
        </p:nvGraphicFramePr>
        <p:xfrm>
          <a:off x="934875" y="9192592"/>
          <a:ext cx="2454911" cy="518160"/>
        </p:xfrm>
        <a:graphic>
          <a:graphicData uri="http://schemas.openxmlformats.org/drawingml/2006/table">
            <a:tbl>
              <a:tblPr/>
              <a:tblGrid>
                <a:gridCol w="2454911">
                  <a:extLst>
                    <a:ext uri="{9D8B030D-6E8A-4147-A177-3AD203B41FA5}">
                      <a16:colId xmlns:a16="http://schemas.microsoft.com/office/drawing/2014/main" xmlns="" val="2152419392"/>
                    </a:ext>
                  </a:extLst>
                </a:gridCol>
              </a:tblGrid>
              <a:tr h="470500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 err="1">
                          <a:solidFill>
                            <a:srgbClr val="000000"/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사회복지법인원불교창필재단</a:t>
                      </a:r>
                      <a:endParaRPr lang="ko-KR" altLang="en-US" sz="900" b="0" kern="0" spc="0" dirty="0">
                        <a:solidFill>
                          <a:srgbClr val="000000"/>
                        </a:solidFill>
                        <a:effectLst/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  <a:p>
                      <a:pPr marL="0" marR="0" indent="0" algn="ctr" fontAlgn="base" latinLnBrk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600" b="0" kern="0" spc="0" dirty="0" err="1">
                          <a:solidFill>
                            <a:srgbClr val="000000"/>
                          </a:solidFill>
                          <a:effectLst/>
                          <a:latin typeface="HY목각파임B" panose="02030600000101010101" pitchFamily="18" charset="-127"/>
                          <a:ea typeface="HY목각파임B" panose="02030600000101010101" pitchFamily="18" charset="-127"/>
                        </a:rPr>
                        <a:t>위례원마을노인복지센터</a:t>
                      </a: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HY목각파임B" panose="02030600000101010101" pitchFamily="18" charset="-127"/>
                        <a:ea typeface="HY목각파임B" panose="02030600000101010101" pitchFamily="18" charset="-127"/>
                      </a:endParaRPr>
                    </a:p>
                  </a:txBody>
                  <a:tcPr marL="44958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3105028814"/>
                  </a:ext>
                </a:extLst>
              </a:tr>
            </a:tbl>
          </a:graphicData>
        </a:graphic>
      </p:graphicFrame>
      <p:pic>
        <p:nvPicPr>
          <p:cNvPr id="1025" name="_x404051344">
            <a:extLst>
              <a:ext uri="{FF2B5EF4-FFF2-40B4-BE49-F238E27FC236}">
                <a16:creationId xmlns:a16="http://schemas.microsoft.com/office/drawing/2014/main" xmlns="" id="{A734FB84-03A5-482F-ADEA-2F2B6BB168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 cstate="print">
            <a:extLst>
              <a:ext uri="{BEBA8EAE-BF5A-486C-A8C5-ECC9F3942E4B}">
                <a14:imgProps xmlns:a14="http://schemas.microsoft.com/office/drawing/2010/main" xmlns="">
                  <a14:imgLayer r:embed="rId14"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340" y="9141418"/>
            <a:ext cx="396603" cy="304062"/>
          </a:xfrm>
          <a:prstGeom prst="rect">
            <a:avLst/>
          </a:prstGeom>
          <a:noFill/>
          <a:ln>
            <a:solidFill>
              <a:schemeClr val="bg1"/>
            </a:solidFill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2">
            <a:extLst>
              <a:ext uri="{FF2B5EF4-FFF2-40B4-BE49-F238E27FC236}">
                <a16:creationId xmlns:a16="http://schemas.microsoft.com/office/drawing/2014/main" xmlns="" id="{317E1519-DD99-42EB-80A6-573988BBA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91734" y="2629978"/>
            <a:ext cx="551827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xmlns="" id="{9DF7B4D4-A0AA-4343-80C3-BE8B101727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74236" y="2891987"/>
            <a:ext cx="6693426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xmlns="" id="{87E3CB6F-CB34-4A63-8D32-E35F2D1C74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xmlns="" id="{CA0C0938-DB56-421C-9A72-DA414C8BA5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33955" y="3167268"/>
            <a:ext cx="8629417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2" name="Rectangle 2">
            <a:extLst>
              <a:ext uri="{FF2B5EF4-FFF2-40B4-BE49-F238E27FC236}">
                <a16:creationId xmlns:a16="http://schemas.microsoft.com/office/drawing/2014/main" xmlns="" id="{6448E9B1-ADB7-4D03-AE24-9F14CBE6CF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16826" y="2791810"/>
            <a:ext cx="522399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4" name="Rectangle 4">
            <a:extLst>
              <a:ext uri="{FF2B5EF4-FFF2-40B4-BE49-F238E27FC236}">
                <a16:creationId xmlns:a16="http://schemas.microsoft.com/office/drawing/2014/main" xmlns="" id="{036A671D-F535-4700-858B-7CE03CD3D5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14564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5" name="Rectangle 6">
            <a:extLst>
              <a:ext uri="{FF2B5EF4-FFF2-40B4-BE49-F238E27FC236}">
                <a16:creationId xmlns:a16="http://schemas.microsoft.com/office/drawing/2014/main" xmlns="" id="{F8936A03-0C56-498A-AB90-11F599C67D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3405" y="2781036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46" name="Rectangle 6">
            <a:extLst>
              <a:ext uri="{FF2B5EF4-FFF2-40B4-BE49-F238E27FC236}">
                <a16:creationId xmlns:a16="http://schemas.microsoft.com/office/drawing/2014/main" xmlns="" id="{CE9094F4-5B8C-4FB5-9202-9E1874E639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523563" y="322311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22" name="Rectangle 8">
            <a:extLst>
              <a:ext uri="{FF2B5EF4-FFF2-40B4-BE49-F238E27FC236}">
                <a16:creationId xmlns:a16="http://schemas.microsoft.com/office/drawing/2014/main" xmlns="" id="{1CAE2B20-C2BD-4ADF-837E-4D1097193A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208824" y="2816747"/>
            <a:ext cx="10142989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4" name="Rectangle 16">
            <a:extLst>
              <a:ext uri="{FF2B5EF4-FFF2-40B4-BE49-F238E27FC236}">
                <a16:creationId xmlns:a16="http://schemas.microsoft.com/office/drawing/2014/main" xmlns="" id="{4132AB6D-1C79-478A-ADA9-18547910C9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35" name="Rectangle 18">
            <a:extLst>
              <a:ext uri="{FF2B5EF4-FFF2-40B4-BE49-F238E27FC236}">
                <a16:creationId xmlns:a16="http://schemas.microsoft.com/office/drawing/2014/main" xmlns="" id="{4DEDEF66-CF80-45BC-AD76-EB4E0148B96F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6" name="Rectangle 2">
            <a:extLst>
              <a:ext uri="{FF2B5EF4-FFF2-40B4-BE49-F238E27FC236}">
                <a16:creationId xmlns:a16="http://schemas.microsoft.com/office/drawing/2014/main" xmlns="" id="{0EAF792E-408E-4046-B063-A62AD5C28D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8417" y="3648517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3" name="Rectangle 4">
            <a:extLst>
              <a:ext uri="{FF2B5EF4-FFF2-40B4-BE49-F238E27FC236}">
                <a16:creationId xmlns:a16="http://schemas.microsoft.com/office/drawing/2014/main" xmlns="" id="{185AFE86-725C-430E-B90A-8D38A93B8F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4" name="Rectangle 10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6" name="Rectangle 1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040" name="Rectangle 1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8" name="Rectangle 4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7" name="_x209865232" descr="EMB00000f38237b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438411" y="3256767"/>
            <a:ext cx="2041525" cy="2159805"/>
          </a:xfrm>
          <a:prstGeom prst="rect">
            <a:avLst/>
          </a:prstGeom>
          <a:noFill/>
        </p:spPr>
      </p:pic>
      <p:sp>
        <p:nvSpPr>
          <p:cNvPr id="21" name="Rectangle 6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029" name="_x48682944" descr="EMB00000f382399"/>
          <p:cNvPicPr>
            <a:picLocks noChangeAspect="1" noChangeArrowheads="1"/>
          </p:cNvPicPr>
          <p:nvPr/>
        </p:nvPicPr>
        <p:blipFill>
          <a:blip r:embed="rId16" cstate="print"/>
          <a:srcRect/>
          <a:stretch>
            <a:fillRect/>
          </a:stretch>
        </p:blipFill>
        <p:spPr bwMode="auto">
          <a:xfrm>
            <a:off x="2542785" y="3263833"/>
            <a:ext cx="1929008" cy="2103438"/>
          </a:xfrm>
          <a:prstGeom prst="rect">
            <a:avLst/>
          </a:prstGeom>
          <a:noFill/>
        </p:spPr>
      </p:pic>
      <p:sp>
        <p:nvSpPr>
          <p:cNvPr id="23" name="Rectangle 8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sp>
        <p:nvSpPr>
          <p:cNvPr id="17" name="Rectangle 2"/>
          <p:cNvSpPr>
            <a:spLocks noChangeArrowheads="1"/>
          </p:cNvSpPr>
          <p:nvPr/>
        </p:nvSpPr>
        <p:spPr bwMode="auto">
          <a:xfrm>
            <a:off x="0" y="0"/>
            <a:ext cx="6858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ko-KR" altLang="en-US"/>
          </a:p>
        </p:txBody>
      </p:sp>
      <p:pic>
        <p:nvPicPr>
          <p:cNvPr id="19" name="_x47423760" descr="EMB00004e4402a9"/>
          <p:cNvPicPr>
            <a:picLocks noChangeAspect="1" noChangeArrowheads="1"/>
          </p:cNvPicPr>
          <p:nvPr/>
        </p:nvPicPr>
        <p:blipFill>
          <a:blip r:embed="rId17" cstate="print"/>
          <a:srcRect/>
          <a:stretch>
            <a:fillRect/>
          </a:stretch>
        </p:blipFill>
        <p:spPr bwMode="auto">
          <a:xfrm>
            <a:off x="4513384" y="3259015"/>
            <a:ext cx="2039815" cy="209843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321263917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1505</TotalTime>
  <Words>71</Words>
  <Application>Microsoft Office PowerPoint</Application>
  <PresentationFormat>A4 용지(210x297mm)</PresentationFormat>
  <Paragraphs>27</Paragraphs>
  <Slides>1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2" baseType="lpstr">
      <vt:lpstr>Office 테마</vt:lpstr>
      <vt:lpstr>슬라이드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hany5</cp:lastModifiedBy>
  <cp:revision>153</cp:revision>
  <cp:lastPrinted>2021-07-29T08:55:30Z</cp:lastPrinted>
  <dcterms:created xsi:type="dcterms:W3CDTF">2021-04-25T07:49:04Z</dcterms:created>
  <dcterms:modified xsi:type="dcterms:W3CDTF">2022-01-28T08:58:13Z</dcterms:modified>
</cp:coreProperties>
</file>