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2" r:id="rId1"/>
  </p:sldMasterIdLst>
  <p:notesMasterIdLst>
    <p:notesMasterId r:id="rId11"/>
  </p:notes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>
        <p:scale>
          <a:sx n="80" d="100"/>
          <a:sy n="80" d="100"/>
        </p:scale>
        <p:origin x="-216" y="-456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2019-08-20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3325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1E234-233C-4275-B2C2-F68CC6AB1A49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4B78-1A33-4451-9C21-AAEC41D32FE6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372D-AEA0-40A2-89AF-A0E0596880B3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6C4A-DF54-4782-8205-A2F0D439A271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E22E-10FA-4895-9220-E74B8ADCDB1F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257A-72E8-4491-9FFA-85976B7223B3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E2FA-99DD-4A1B-B766-7AAD89A89AF9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6B069-43C9-4802-B020-295D08951C5B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0A9C-EED8-4965-B9CD-F806D6DE526D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3641-A94F-4E80-98F5-0F340518DA65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8DFD-CB25-4BA7-B73E-DCB731047769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CBC79-7F3A-420B-AB5A-5BE50300AFE5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CE3BB-4C41-4AD4-BA78-EF9A2F2B47C7}" type="datetime1">
              <a:rPr lang="ko-KR" altLang="en-US" smtClean="0"/>
              <a:t>2019-08-20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18436" y="1497031"/>
            <a:ext cx="8836847" cy="867496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anchor="ctr" anchorCtr="0">
            <a:noAutofit/>
          </a:bodyPr>
          <a:lstStyle/>
          <a:p>
            <a:pPr>
              <a:defRPr/>
            </a:pPr>
            <a:r>
              <a:rPr lang="ko-KR" altLang="en-US" sz="3600" b="1" dirty="0">
                <a:solidFill>
                  <a:schemeClr val="tx1"/>
                </a:solidFill>
              </a:rPr>
              <a:t>운 영 </a:t>
            </a:r>
            <a:r>
              <a:rPr lang="ko-KR" altLang="en-US" sz="3600" b="1" dirty="0" err="1">
                <a:solidFill>
                  <a:schemeClr val="tx1"/>
                </a:solidFill>
              </a:rPr>
              <a:t>규</a:t>
            </a:r>
            <a:r>
              <a:rPr lang="ko-KR" altLang="en-US" sz="3600" b="1" dirty="0">
                <a:solidFill>
                  <a:schemeClr val="tx1"/>
                </a:solidFill>
              </a:rPr>
              <a:t> 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정</a:t>
            </a:r>
            <a:r>
              <a:rPr lang="en-US" altLang="ko-KR" sz="3600" b="1" dirty="0" smtClean="0">
                <a:solidFill>
                  <a:schemeClr val="tx1"/>
                </a:solidFill>
              </a:rPr>
              <a:t>_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제</a:t>
            </a:r>
            <a:r>
              <a:rPr lang="en-US" altLang="ko-KR" sz="3600" b="1" dirty="0" smtClean="0">
                <a:solidFill>
                  <a:schemeClr val="tx1"/>
                </a:solidFill>
              </a:rPr>
              <a:t>13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조 이용계약에 관한 규정</a:t>
            </a:r>
            <a:endParaRPr lang="en-US" altLang="ko-KR" sz="3600" b="1" dirty="0">
              <a:solidFill>
                <a:schemeClr val="tx1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2677819" y="6159182"/>
            <a:ext cx="6836361" cy="394336"/>
            <a:chOff x="2622616" y="6463663"/>
            <a:chExt cx="6836361" cy="394336"/>
          </a:xfrm>
        </p:grpSpPr>
        <p:sp>
          <p:nvSpPr>
            <p:cNvPr id="9" name="TextBox 8"/>
            <p:cNvSpPr txBox="1"/>
            <p:nvPr/>
          </p:nvSpPr>
          <p:spPr>
            <a:xfrm>
              <a:off x="3079387" y="6463663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i="0" u="none" strike="noStrike" dirty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lang="en-US" sz="2000" b="1" i="0" u="none" strike="noStrike" baseline="30000" dirty="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lang="en-US" sz="2000" b="1" i="0" u="none" strike="noStrike" dirty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sz="2000" b="1" i="0" u="none" strike="noStrike" dirty="0" err="1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</a:t>
              </a:r>
              <a:r>
                <a:rPr sz="2000" b="1" i="0" u="none" strike="noStrike" dirty="0">
                  <a:solidFill>
                    <a:srgbClr val="000000"/>
                  </a:solidFill>
                  <a:latin typeface="맑은 고딕"/>
                  <a:ea typeface="맑은 고딕"/>
                </a:rPr>
                <a:t> 주</a:t>
              </a:r>
              <a:r>
                <a:rPr lang="en-US" sz="2000" b="1" i="0" u="none" strike="noStrike" dirty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sz="2000" b="1" i="0" u="none" strike="noStrike" dirty="0" err="1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lang="en-US" sz="2000" b="1" i="0" u="none" strike="noStrike" dirty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sz="2000" b="1" i="0" u="none" strike="noStrike" dirty="0" err="1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lang="en-US" sz="2000" b="1" i="0" u="none" strike="noStrike" dirty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lang="ko-KR" altLang="en-US" sz="2000" dirty="0"/>
            </a:p>
          </p:txBody>
        </p:sp>
        <p:pic>
          <p:nvPicPr>
            <p:cNvPr id="10" name="그림 9"/>
            <p:cNvPicPr/>
            <p:nvPr/>
          </p:nvPicPr>
          <p:blipFill rotWithShape="1">
            <a:blip r:embed="rId3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00C6A38-4290-41DD-B95C-4155372FD4AF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806282" y="3526970"/>
            <a:ext cx="8111119" cy="1968111"/>
            <a:chOff x="534117" y="3164073"/>
            <a:chExt cx="11123766" cy="3197908"/>
          </a:xfrm>
        </p:grpSpPr>
        <p:pic>
          <p:nvPicPr>
            <p:cNvPr id="14" name="그림 13"/>
            <p:cNvPicPr/>
            <p:nvPr/>
          </p:nvPicPr>
          <p:blipFill rotWithShape="1">
            <a:blip r:embed="rId4">
              <a:lum/>
            </a:blip>
            <a:srcRect l="7320" t="16240" r="7230" b="5430"/>
            <a:stretch>
              <a:fillRect/>
            </a:stretch>
          </p:blipFill>
          <p:spPr>
            <a:xfrm>
              <a:off x="534117" y="3164073"/>
              <a:ext cx="5561883" cy="28923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>
              <a:solidFill>
                <a:srgbClr val="FFFFFF">
                  <a:alpha val="100000"/>
                </a:srgbClr>
              </a:solidFill>
            </a:ln>
          </p:spPr>
        </p:pic>
        <p:pic>
          <p:nvPicPr>
            <p:cNvPr id="15" name="그림 14"/>
            <p:cNvPicPr/>
            <p:nvPr/>
          </p:nvPicPr>
          <p:blipFill rotWithShape="1">
            <a:blip r:embed="rId5">
              <a:lum/>
            </a:blip>
            <a:srcRect b="15340"/>
            <a:stretch>
              <a:fillRect/>
            </a:stretch>
          </p:blipFill>
          <p:spPr>
            <a:xfrm>
              <a:off x="6096000" y="3164073"/>
              <a:ext cx="5561883" cy="2892361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534117" y="6056434"/>
              <a:ext cx="11123766" cy="30554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9050" cap="flat" cmpd="sng" algn="ctr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12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시 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KBS1 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뉴스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 [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정보충전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]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 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/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 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KBS2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 뉴스 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[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똑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!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기자 꿀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!</a:t>
              </a:r>
              <a:r>
                <a:rPr kumimoji="0" lang="ko-KR" altLang="en-US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정보</a:t>
              </a:r>
              <a:r>
                <a:rPr kumimoji="0" lang="en-US" altLang="ko-KR" sz="1200" b="1" i="0" u="none" strike="noStrike" kern="1200" cap="none" spc="0" normalizeH="0" baseline="0" dirty="0" smtClean="0">
                  <a:solidFill>
                    <a:srgbClr val="FF0000"/>
                  </a:solidFill>
                  <a:latin typeface="맑은 고딕"/>
                </a:rPr>
                <a:t>]</a:t>
              </a:r>
              <a:endParaRPr kumimoji="0" lang="en-US" altLang="ko-KR" sz="1200" b="1" i="0" u="none" strike="noStrike" kern="1200" cap="none" spc="0" normalizeH="0" baseline="0" dirty="0">
                <a:solidFill>
                  <a:srgbClr val="FF0000"/>
                </a:solidFill>
                <a:latin typeface="맑은 고딕"/>
              </a:endParaRP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8" name="직사각형 7"/>
          <p:cNvSpPr/>
          <p:nvPr/>
        </p:nvSpPr>
        <p:spPr>
          <a:xfrm>
            <a:off x="609601" y="1402772"/>
            <a:ext cx="10972798" cy="2976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b="1"/>
              <a:t>제</a:t>
            </a:r>
            <a:r>
              <a:rPr lang="en-US" altLang="ko-KR" b="1"/>
              <a:t>44</a:t>
            </a:r>
            <a:r>
              <a:rPr lang="ko-KR" altLang="en-US" b="1"/>
              <a:t>조 </a:t>
            </a:r>
            <a:r>
              <a:rPr lang="en-US" altLang="ko-KR" b="1"/>
              <a:t>(</a:t>
            </a:r>
            <a:r>
              <a:rPr lang="ko-KR" altLang="en-US" b="1"/>
              <a:t>계약 목적</a:t>
            </a:r>
            <a:r>
              <a:rPr lang="en-US" altLang="ko-KR" b="1"/>
              <a:t>)</a:t>
            </a:r>
            <a:r>
              <a:rPr lang="ko-KR" altLang="en-US"/>
              <a:t> 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① 시설과 이용자</a:t>
            </a:r>
            <a:r>
              <a:rPr lang="en-US" altLang="ko-KR"/>
              <a:t>(</a:t>
            </a:r>
            <a:r>
              <a:rPr lang="ko-KR" altLang="en-US"/>
              <a:t>입소자</a:t>
            </a:r>
            <a:r>
              <a:rPr lang="en-US" altLang="ko-KR"/>
              <a:t>), </a:t>
            </a:r>
            <a:r>
              <a:rPr lang="ko-KR" altLang="en-US"/>
              <a:t>그리고 보호자가 이용하는 기간 동안 서비스 제공에 관하여 전반적인 책임과 의무를 규정함에 목적이 있다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② 지역사회의 정신적 신체적 이유로 혼자서 일상생활을 영위하기 어려운 노인을 대상으로 일상생활지원과 지역사회와 연계한 다양한 프로그램을 제공으로 어르신들에게 안정적이고 건강한 삶을 영위하게 함에 있다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③ 시설과 이용자</a:t>
            </a:r>
            <a:r>
              <a:rPr lang="en-US" altLang="ko-KR"/>
              <a:t>, </a:t>
            </a:r>
            <a:r>
              <a:rPr lang="ko-KR" altLang="en-US"/>
              <a:t>그리고 보호자가 본 센터를 이용하는 기간 동안 본 센터에서의 이용 전반에 관한 책임과 의무를 규정함에 목적이 있다</a:t>
            </a:r>
            <a:r>
              <a:rPr lang="en-US" altLang="ko-KR"/>
              <a:t>.</a:t>
            </a: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45057" name="Rectangle 1"/>
          <p:cNvSpPr>
            <a:spLocks noChangeArrowheads="1"/>
          </p:cNvSpPr>
          <p:nvPr/>
        </p:nvSpPr>
        <p:spPr>
          <a:xfrm>
            <a:off x="609602" y="1402772"/>
            <a:ext cx="10972797" cy="2585323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b="1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제</a:t>
            </a:r>
            <a:r>
              <a:rPr kumimoji="1" lang="en-US" altLang="ko-KR" b="1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45</a:t>
            </a:r>
            <a:r>
              <a:rPr kumimoji="1" lang="ko-KR" altLang="en-US" b="1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조 </a:t>
            </a:r>
            <a:r>
              <a:rPr kumimoji="1" lang="en-US" altLang="ko-KR" b="1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(</a:t>
            </a:r>
            <a:r>
              <a:rPr kumimoji="1" lang="ko-KR" altLang="en-US" b="1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계약기간</a:t>
            </a:r>
            <a:r>
              <a:rPr kumimoji="1" lang="en-US" altLang="ko-KR" b="1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)</a:t>
            </a:r>
          </a:p>
          <a:p>
            <a:pPr marL="0" marR="0" lvl="0" indent="0" algn="just" defTabSz="914400" rtl="0" eaLnBrk="0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① </a:t>
            </a:r>
            <a:r>
              <a:rPr kumimoji="1" lang="ko-KR" altLang="en-US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노인장기요양보험 대상자의 경우 계약기간은 별도의 희망기간을 정하지 않는 경우 인정서의 유효기간으로 하며</a:t>
            </a:r>
            <a:r>
              <a:rPr kumimoji="1" lang="en-US" altLang="ko-KR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, </a:t>
            </a:r>
            <a:r>
              <a:rPr kumimoji="1" lang="ko-KR" altLang="en-US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장기요양등급의 변동에 따라 변동사항에 대해 입소자 및 보호자에게 안내문 발송이나 간담회 등을 통해 고지하고 서명 또는 이에 준하는 증명을 하는 것으로 갈음한다</a:t>
            </a:r>
            <a:r>
              <a:rPr kumimoji="1" lang="en-US" altLang="ko-KR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.</a:t>
            </a:r>
          </a:p>
          <a:p>
            <a:pPr marL="0" marR="0" lvl="0" indent="0" algn="just" defTabSz="914400" rtl="0" eaLnBrk="0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② </a:t>
            </a:r>
            <a:r>
              <a:rPr kumimoji="1" lang="ko-KR" altLang="en-US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계약만료 시에는 이용자의 퇴소 또는 서비스이용 종료를 원할 경우에는 본 시설에서의 서비스가 종료된다</a:t>
            </a:r>
            <a:r>
              <a:rPr kumimoji="1" lang="en-US" altLang="ko-KR" b="0" i="0" u="none" strike="noStrike" cap="none" normalizeH="0" baseline="0">
                <a:solidFill>
                  <a:srgbClr val="000000"/>
                </a:solidFill>
                <a:effectLst/>
                <a:latin typeface="+mn-ea"/>
                <a:cs typeface="굴림"/>
              </a:rPr>
              <a:t>.</a:t>
            </a:r>
            <a:endParaRPr kumimoji="1" lang="en-US" altLang="ko-KR" b="0" i="0" u="none" strike="noStrike" cap="none" normalizeH="0" baseline="0">
              <a:solidFill>
                <a:schemeClr val="tx1"/>
              </a:solidFill>
              <a:effectLst/>
              <a:latin typeface="+mn-ea"/>
              <a:cs typeface="굴림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09601" y="3988095"/>
            <a:ext cx="10972798" cy="1734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b="1"/>
              <a:t>제</a:t>
            </a:r>
            <a:r>
              <a:rPr lang="en-US" altLang="ko-KR" b="1"/>
              <a:t>46</a:t>
            </a:r>
            <a:r>
              <a:rPr lang="ko-KR" altLang="en-US" b="1"/>
              <a:t>조 </a:t>
            </a:r>
            <a:r>
              <a:rPr lang="en-US" altLang="ko-KR" b="1"/>
              <a:t>(</a:t>
            </a:r>
            <a:r>
              <a:rPr lang="ko-KR" altLang="en-US" b="1"/>
              <a:t>이용계약에 관한 사항</a:t>
            </a:r>
            <a:r>
              <a:rPr lang="en-US" altLang="ko-KR" b="1"/>
              <a:t>)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① 이용계약은 본 시설 이용이 적합하다고 판정되어 장기요양등급 대상자로 장기요양인정서 유효기간을 계약기간으로 상담 후 이용계약을 체결하여 이용자와 시설과의 계약</a:t>
            </a:r>
            <a:r>
              <a:rPr lang="en-US" altLang="ko-KR"/>
              <a:t>, </a:t>
            </a:r>
            <a:r>
              <a:rPr lang="ko-KR" altLang="en-US"/>
              <a:t>계약기간 및 내용 등에 관한 사항을 명확하기 위함을 그 목적으로 한다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7" name="직사각형 6"/>
          <p:cNvSpPr/>
          <p:nvPr/>
        </p:nvSpPr>
        <p:spPr>
          <a:xfrm>
            <a:off x="609601" y="1402772"/>
            <a:ext cx="10972798" cy="255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② 이용보호 이용계약</a:t>
            </a:r>
            <a:r>
              <a:rPr lang="en-US" altLang="ko-KR"/>
              <a:t>(</a:t>
            </a:r>
            <a:r>
              <a:rPr lang="ko-KR" altLang="en-US"/>
              <a:t>서약</a:t>
            </a:r>
            <a:r>
              <a:rPr lang="en-US" altLang="ko-KR"/>
              <a:t>)</a:t>
            </a:r>
            <a:r>
              <a:rPr lang="ko-KR" altLang="en-US"/>
              <a:t>서를 작성하되 계약서내용에는 계약목적과</a:t>
            </a:r>
            <a:r>
              <a:rPr lang="en-US" altLang="ko-KR"/>
              <a:t>, </a:t>
            </a:r>
            <a:r>
              <a:rPr lang="ko-KR" altLang="en-US"/>
              <a:t>계약당사자</a:t>
            </a:r>
            <a:r>
              <a:rPr lang="en-US" altLang="ko-KR"/>
              <a:t>(</a:t>
            </a:r>
            <a:r>
              <a:rPr lang="ko-KR" altLang="en-US"/>
              <a:t>기관주체</a:t>
            </a:r>
            <a:r>
              <a:rPr lang="en-US" altLang="ko-KR"/>
              <a:t>, </a:t>
            </a:r>
            <a:r>
              <a:rPr lang="ko-KR" altLang="en-US"/>
              <a:t>서비스이용자</a:t>
            </a:r>
            <a:r>
              <a:rPr lang="en-US" altLang="ko-KR"/>
              <a:t>, </a:t>
            </a:r>
            <a:r>
              <a:rPr lang="ko-KR" altLang="en-US"/>
              <a:t>서비스 이용보호자</a:t>
            </a:r>
            <a:r>
              <a:rPr lang="en-US" altLang="ko-KR"/>
              <a:t>), </a:t>
            </a:r>
            <a:r>
              <a:rPr lang="ko-KR" altLang="en-US"/>
              <a:t>인적사항</a:t>
            </a:r>
            <a:r>
              <a:rPr lang="en-US" altLang="ko-KR"/>
              <a:t>, </a:t>
            </a:r>
            <a:r>
              <a:rPr lang="ko-KR" altLang="en-US"/>
              <a:t>계약기간</a:t>
            </a:r>
            <a:r>
              <a:rPr lang="en-US" altLang="ko-KR"/>
              <a:t>, </a:t>
            </a:r>
            <a:r>
              <a:rPr lang="ko-KR" altLang="en-US"/>
              <a:t>계약의 변경</a:t>
            </a:r>
            <a:r>
              <a:rPr lang="en-US" altLang="ko-KR"/>
              <a:t>, </a:t>
            </a:r>
            <a:r>
              <a:rPr lang="ko-KR" altLang="en-US"/>
              <a:t>계약의 해약 및 종료</a:t>
            </a:r>
            <a:r>
              <a:rPr lang="en-US" altLang="ko-KR"/>
              <a:t>, </a:t>
            </a:r>
            <a:r>
              <a:rPr lang="ko-KR" altLang="en-US"/>
              <a:t>급여비용</a:t>
            </a:r>
            <a:r>
              <a:rPr lang="en-US" altLang="ko-KR"/>
              <a:t>, </a:t>
            </a:r>
            <a:r>
              <a:rPr lang="ko-KR" altLang="en-US"/>
              <a:t>비용수납</a:t>
            </a:r>
            <a:r>
              <a:rPr lang="en-US" altLang="ko-KR"/>
              <a:t>, </a:t>
            </a:r>
            <a:r>
              <a:rPr lang="ko-KR" altLang="en-US"/>
              <a:t>통지할 사항</a:t>
            </a:r>
            <a:r>
              <a:rPr lang="en-US" altLang="ko-KR"/>
              <a:t>, </a:t>
            </a:r>
            <a:r>
              <a:rPr lang="ko-KR" altLang="en-US"/>
              <a:t>배상책임</a:t>
            </a:r>
            <a:r>
              <a:rPr lang="en-US" altLang="ko-KR"/>
              <a:t>, </a:t>
            </a:r>
            <a:r>
              <a:rPr lang="ko-KR" altLang="en-US"/>
              <a:t>이용규정</a:t>
            </a:r>
            <a:r>
              <a:rPr lang="en-US" altLang="ko-KR"/>
              <a:t>, </a:t>
            </a:r>
            <a:r>
              <a:rPr lang="ko-KR" altLang="en-US"/>
              <a:t>개인정보보호의무</a:t>
            </a:r>
            <a:r>
              <a:rPr lang="en-US" altLang="ko-KR"/>
              <a:t>, </a:t>
            </a:r>
            <a:r>
              <a:rPr lang="ko-KR" altLang="en-US"/>
              <a:t>계약사항 확인 서명 등 포괄하여 작성하여 상호계약을 체결하여 각각 이용계약서를 보관한다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③ 이용계약은 이용자 본인과 체결하는 것을 원칙으로 한다</a:t>
            </a:r>
            <a:r>
              <a:rPr lang="en-US" altLang="ko-KR"/>
              <a:t>. 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이용자 본인이 치매</a:t>
            </a:r>
            <a:r>
              <a:rPr lang="en-US" altLang="ko-KR"/>
              <a:t>, </a:t>
            </a:r>
            <a:r>
              <a:rPr lang="ko-KR" altLang="en-US"/>
              <a:t>정신질환 등 사유로 시설과 계약을 체결하는 것이 불가능한 때에는 보호자 또는 법정대리인의 계약도 유효하다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09601" y="3960495"/>
            <a:ext cx="10972798" cy="173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b="1"/>
              <a:t>제</a:t>
            </a:r>
            <a:r>
              <a:rPr lang="en-US" altLang="ko-KR" b="1"/>
              <a:t>47</a:t>
            </a:r>
            <a:r>
              <a:rPr lang="ko-KR" altLang="en-US" b="1"/>
              <a:t>조 </a:t>
            </a:r>
            <a:r>
              <a:rPr lang="en-US" altLang="ko-KR" b="1"/>
              <a:t>(</a:t>
            </a:r>
            <a:r>
              <a:rPr lang="ko-KR" altLang="en-US" b="1"/>
              <a:t>급여비용</a:t>
            </a:r>
            <a:r>
              <a:rPr lang="en-US" altLang="ko-KR" b="1"/>
              <a:t>/</a:t>
            </a:r>
            <a:r>
              <a:rPr lang="ko-KR" altLang="en-US" b="1"/>
              <a:t>이용료</a:t>
            </a:r>
            <a:r>
              <a:rPr lang="en-US" altLang="ko-KR" b="1"/>
              <a:t>)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① 이용료의 기준은 각 연도별 노인장기요양보험법상 수가산정 및 비용청구지침 또는 노인복지법상 본인부담금 수납규정에 의한다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② 급여비용은 장기요양급여비용 산정기준 등에 관한 세부사항에 따라 계산 한다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  <p:sp>
        <p:nvSpPr>
          <p:cNvPr id="10" name="직사각형 9"/>
          <p:cNvSpPr/>
          <p:nvPr/>
        </p:nvSpPr>
        <p:spPr>
          <a:xfrm>
            <a:off x="609601" y="1402772"/>
            <a:ext cx="10972797" cy="4624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③ 전항 규정에도 불구하고 다음 각 호의 비용은 전액 본인이 부담한다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 1) </a:t>
            </a:r>
            <a:r>
              <a:rPr lang="ko-KR" altLang="en-US"/>
              <a:t>식재료비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 2) </a:t>
            </a:r>
            <a:r>
              <a:rPr lang="ko-KR" altLang="en-US"/>
              <a:t>이</a:t>
            </a:r>
            <a:r>
              <a:rPr lang="en-US" altLang="ko-KR"/>
              <a:t>․</a:t>
            </a:r>
            <a:r>
              <a:rPr lang="ko-KR" altLang="en-US"/>
              <a:t>미용비</a:t>
            </a:r>
            <a:r>
              <a:rPr lang="en-US" altLang="ko-KR"/>
              <a:t>(</a:t>
            </a:r>
            <a:r>
              <a:rPr lang="ko-KR" altLang="en-US"/>
              <a:t>무료</a:t>
            </a:r>
            <a:r>
              <a:rPr lang="en-US" altLang="ko-KR"/>
              <a:t>,</a:t>
            </a:r>
            <a:r>
              <a:rPr lang="ko-KR" altLang="en-US"/>
              <a:t> 단 봉사자가 봉사시 미용을  할 수 있고</a:t>
            </a:r>
            <a:r>
              <a:rPr lang="en-US" altLang="ko-KR"/>
              <a:t>,</a:t>
            </a:r>
            <a:r>
              <a:rPr lang="ko-KR" altLang="en-US"/>
              <a:t> 미장원을 이용시 본인부담</a:t>
            </a:r>
            <a:r>
              <a:rPr lang="en-US" altLang="ko-KR"/>
              <a:t>)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 3) </a:t>
            </a:r>
            <a:r>
              <a:rPr lang="ko-KR" altLang="en-US"/>
              <a:t>기타 보건복지가족부장관이 비급여로 고시한 사항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④ 급여비용 중 본인부담액과 등급별 요양급여의 월 한도액을 초과하는 비용은 시설의 청구에 의해  이용자가 이를 부담한다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⑤ 월 이용료는 본인 일부부담금과 비급여로 구성되며</a:t>
            </a:r>
            <a:r>
              <a:rPr lang="en-US" altLang="ko-KR"/>
              <a:t>, </a:t>
            </a:r>
            <a:r>
              <a:rPr lang="ko-KR" altLang="en-US"/>
              <a:t>본인 일부부담금은 매년 국가가 정한 등급별 해당금액으로 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⑥ 이용시설 급여비용은 장기요양등급 및 급여제공일수를 기준으로 산정하고 개인위생</a:t>
            </a:r>
            <a:r>
              <a:rPr lang="en-US" altLang="ko-KR"/>
              <a:t>, </a:t>
            </a:r>
            <a:r>
              <a:rPr lang="ko-KR" altLang="en-US"/>
              <a:t>목욕 등 신체활동지원</a:t>
            </a:r>
            <a:r>
              <a:rPr lang="en-US" altLang="ko-KR"/>
              <a:t>, </a:t>
            </a:r>
            <a:r>
              <a:rPr lang="ko-KR" altLang="en-US"/>
              <a:t>간병</a:t>
            </a:r>
            <a:r>
              <a:rPr lang="en-US" altLang="ko-KR"/>
              <a:t>․</a:t>
            </a:r>
            <a:r>
              <a:rPr lang="ko-KR" altLang="en-US"/>
              <a:t>수발 등의 일상생활지원</a:t>
            </a:r>
            <a:r>
              <a:rPr lang="en-US" altLang="ko-KR"/>
              <a:t>, </a:t>
            </a:r>
            <a:r>
              <a:rPr lang="ko-KR" altLang="en-US"/>
              <a:t>일상동작훈련</a:t>
            </a:r>
            <a:r>
              <a:rPr lang="en-US" altLang="ko-KR"/>
              <a:t>, </a:t>
            </a:r>
            <a:r>
              <a:rPr lang="ko-KR" altLang="en-US"/>
              <a:t>기능훈련</a:t>
            </a:r>
            <a:r>
              <a:rPr lang="en-US" altLang="ko-KR"/>
              <a:t>, </a:t>
            </a:r>
            <a:r>
              <a:rPr lang="ko-KR" altLang="en-US"/>
              <a:t>기타 복지서비스 등 입소시설에서 생활하는데 필요한 제반 비용은 별도 산정하지 아니한다</a:t>
            </a:r>
            <a:r>
              <a:rPr lang="en-US" altLang="ko-KR"/>
              <a:t>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  <p:sp>
        <p:nvSpPr>
          <p:cNvPr id="8" name="직사각형 7"/>
          <p:cNvSpPr/>
          <p:nvPr/>
        </p:nvSpPr>
        <p:spPr>
          <a:xfrm>
            <a:off x="609600" y="1402772"/>
            <a:ext cx="10972797" cy="255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b="1"/>
              <a:t>제</a:t>
            </a:r>
            <a:r>
              <a:rPr lang="en-US" altLang="ko-KR" b="1"/>
              <a:t>48</a:t>
            </a:r>
            <a:r>
              <a:rPr lang="ko-KR" altLang="en-US" b="1"/>
              <a:t>조 </a:t>
            </a:r>
            <a:r>
              <a:rPr lang="en-US" altLang="ko-KR" b="1"/>
              <a:t>(</a:t>
            </a:r>
            <a:r>
              <a:rPr lang="ko-KR" altLang="en-US" b="1"/>
              <a:t>급여비용 청구</a:t>
            </a:r>
            <a:r>
              <a:rPr lang="en-US" altLang="ko-KR" b="1"/>
              <a:t>) 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① 노인장기요양보험법 의거하여 당해 월 장기요양급여비용의 이용비용과 더불어 비급여 비용을 합산한 금액을 본인부담으로 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② 본인부담금의 일부를 감면 받는 대상자일 경우 감면절차 및 감면방법은 보건복지부령에 따라 감면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처리된다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③ 급여비용은 등급판정결과에 따라 노인장기요양보험법 의거하여 해당 연도수가를 적용한다</a:t>
            </a:r>
            <a:r>
              <a:rPr lang="en-US" altLang="ko-KR"/>
              <a:t>.</a:t>
            </a:r>
            <a:endParaRPr lang="ko-KR" alt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>
          <a:xfrm>
            <a:off x="609600" y="1593941"/>
            <a:ext cx="10972798" cy="338709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b="1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제</a:t>
            </a:r>
            <a:r>
              <a:rPr kumimoji="1" lang="en-US" altLang="ko-KR" b="1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49</a:t>
            </a:r>
            <a:r>
              <a:rPr kumimoji="1" lang="ko-KR" altLang="en-US" b="1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조 </a:t>
            </a:r>
            <a:r>
              <a:rPr kumimoji="1" lang="en-US" altLang="ko-KR" b="1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(</a:t>
            </a:r>
            <a:r>
              <a:rPr kumimoji="1" lang="ko-KR" altLang="en-US" b="1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송영인수인의 </a:t>
            </a:r>
            <a:r>
              <a:rPr kumimoji="1" lang="ko-KR" altLang="en-US" b="1" i="0" u="none" strike="noStrike" cap="none" normalizeH="0" baseline="0" dirty="0" err="1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권리ㆍ의무</a:t>
            </a:r>
            <a:r>
              <a:rPr kumimoji="1" lang="en-US" altLang="ko-KR" b="1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)</a:t>
            </a:r>
          </a:p>
          <a:p>
            <a:pPr marL="0" marR="0" lvl="0" indent="0" algn="just" defTabSz="914400" rtl="0" eaLnBrk="0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①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송영 신원 인수인의 권리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,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의무 등에 관한 사항은 다음과 같다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.</a:t>
            </a:r>
          </a:p>
          <a:p>
            <a:pPr marL="0" marR="0" lvl="0" indent="0" algn="just" defTabSz="914400" rtl="0" eaLnBrk="0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1)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신원 인수 방법 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: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이용자보호의 경우에는 시설 내에서 보호자를 동반하여 방문하여 인수하는 것을 원칙으로 한다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.</a:t>
            </a:r>
          </a:p>
          <a:p>
            <a:pPr marL="0" marR="0" lvl="0" indent="0" algn="just" defTabSz="914400" rtl="0" eaLnBrk="0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2)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신원 인수 권리 및 의무 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: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신원 인수는 주민등록증 등 신원을 확인하고 건강상태를 점검하고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, 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인수인계에 철저를 기하고 권리 및 의무를 다하고 건강관리 등에 임한다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.</a:t>
            </a:r>
          </a:p>
          <a:p>
            <a:pPr marL="0" marR="0" lvl="0" indent="0" algn="just" defTabSz="914400" rtl="0" eaLnBrk="0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3)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송영 신원 인수 방법 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: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혼자 사시는 거동이 불편하지만 걸을 수 있는 이용자는 </a:t>
            </a:r>
            <a:r>
              <a:rPr kumimoji="1" lang="ko-KR" altLang="en-US" b="0" i="0" u="none" strike="noStrike" cap="none" normalizeH="0" baseline="0" dirty="0" err="1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집앞까지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가는 것을 원칙으로 하고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,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보호자가 같이 사는 이용자는 가족이 반드시 배웅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,</a:t>
            </a:r>
            <a:r>
              <a:rPr kumimoji="1" lang="ko-KR" altLang="en-US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 마중 나와야 한다</a:t>
            </a:r>
            <a:r>
              <a:rPr kumimoji="1" lang="en-US" altLang="ko-KR" b="0" i="0" u="none" strike="noStrike" cap="none" normalizeH="0" baseline="0" dirty="0">
                <a:solidFill>
                  <a:srgbClr val="000000"/>
                </a:solidFill>
                <a:effectLst/>
                <a:latin typeface="+mj-ea"/>
                <a:ea typeface="+mj-ea"/>
                <a:cs typeface="굴림"/>
              </a:rPr>
              <a:t>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  <p:sp>
        <p:nvSpPr>
          <p:cNvPr id="10" name="직사각형 9"/>
          <p:cNvSpPr/>
          <p:nvPr/>
        </p:nvSpPr>
        <p:spPr>
          <a:xfrm>
            <a:off x="609602" y="1402771"/>
            <a:ext cx="10972797" cy="3795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b="1"/>
              <a:t>제</a:t>
            </a:r>
            <a:r>
              <a:rPr lang="en-US" altLang="ko-KR" b="1"/>
              <a:t>50</a:t>
            </a:r>
            <a:r>
              <a:rPr lang="ko-KR" altLang="en-US" b="1"/>
              <a:t>조 </a:t>
            </a:r>
            <a:r>
              <a:rPr lang="en-US" altLang="ko-KR" b="1"/>
              <a:t>(</a:t>
            </a:r>
            <a:r>
              <a:rPr lang="ko-KR" altLang="en-US" b="1"/>
              <a:t>계약의 해제</a:t>
            </a:r>
            <a:r>
              <a:rPr lang="en-US" altLang="ko-KR" b="1"/>
              <a:t>)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/>
              <a:t>다음 각 호의 요건에 해당될 경우에는 이용자 또는 보호자에게 계약을 해지할 수 있다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1. </a:t>
            </a:r>
            <a:r>
              <a:rPr lang="ko-KR" altLang="en-US"/>
              <a:t>이용자의 건강진단 결과 법정 전염병 소지자 또는 보균자로 판정될 때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>
                <a:solidFill>
                  <a:schemeClr val="tx1"/>
                </a:solidFill>
              </a:rPr>
              <a:t>2. 3</a:t>
            </a:r>
            <a:r>
              <a:rPr lang="ko-KR" altLang="en-US">
                <a:solidFill>
                  <a:schemeClr val="tx1"/>
                </a:solidFill>
              </a:rPr>
              <a:t>회 이상 이용료를 납부하지 아니하고 연체하였을 때</a:t>
            </a:r>
            <a:endParaRPr lang="ko-KR" altLang="en-US" b="1">
              <a:solidFill>
                <a:srgbClr val="FF0000"/>
              </a:solidFill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3. </a:t>
            </a:r>
            <a:r>
              <a:rPr lang="ko-KR" altLang="en-US"/>
              <a:t>센터 내에서 센터 규칙이나 센터 관계자의 정당한 조치에 따르지 않는 등 센터 운영 또는 타 이용자의 생활에 지장을 줄 때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4. </a:t>
            </a:r>
            <a:r>
              <a:rPr lang="ko-KR" altLang="en-US"/>
              <a:t>배회성 또는 폭력성 등 심한 치매나 성격상 문제자로 타 이용자의 이용에 지장을 줄 때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5. </a:t>
            </a:r>
            <a:r>
              <a:rPr lang="ko-KR" altLang="en-US"/>
              <a:t>어르신의 건강과 관련한 아주 중요한 정보를 고의적으로 숨긴 것이 드러났을 때</a:t>
            </a:r>
            <a:r>
              <a:rPr lang="en-US" altLang="ko-KR"/>
              <a:t>,</a:t>
            </a:r>
            <a:r>
              <a:rPr lang="ko-KR" altLang="en-US"/>
              <a:t> 고의는 아니지만 깜빡하고 이야기 안 했을 때 </a:t>
            </a:r>
            <a:r>
              <a:rPr lang="en-US" altLang="ko-KR"/>
              <a:t>(</a:t>
            </a:r>
            <a:r>
              <a:rPr lang="ko-KR" altLang="en-US"/>
              <a:t>예 </a:t>
            </a:r>
            <a:r>
              <a:rPr lang="en-US" altLang="ko-KR"/>
              <a:t>:</a:t>
            </a:r>
            <a:r>
              <a:rPr lang="ko-KR" altLang="en-US"/>
              <a:t> 기면증</a:t>
            </a:r>
            <a:r>
              <a:rPr lang="en-US" altLang="ko-KR"/>
              <a:t>,</a:t>
            </a:r>
            <a:r>
              <a:rPr lang="ko-KR" altLang="en-US"/>
              <a:t> 실신</a:t>
            </a:r>
            <a:r>
              <a:rPr lang="en-US" altLang="ko-KR"/>
              <a:t>,</a:t>
            </a:r>
            <a:r>
              <a:rPr lang="ko-KR" altLang="en-US"/>
              <a:t> 불안장애 등</a:t>
            </a:r>
            <a:r>
              <a:rPr lang="en-US" altLang="ko-KR"/>
              <a:t>)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42454"/>
            <a:ext cx="10972798" cy="1160318"/>
          </a:xfrm>
          <a:prstGeom prst="roundRect">
            <a:avLst>
              <a:gd name="adj" fmla="val 15710"/>
            </a:avLst>
          </a:prstGeom>
          <a:solidFill>
            <a:srgbClr val="C49DD6"/>
          </a:solidFill>
        </p:spPr>
        <p:txBody>
          <a:bodyPr/>
          <a:lstStyle/>
          <a:p>
            <a:pPr>
              <a:defRPr/>
            </a:pPr>
            <a:r>
              <a:rPr lang="ko-KR" altLang="en-US" b="1">
                <a:latin typeface="맑은 고딕"/>
              </a:rPr>
              <a:t>제 </a:t>
            </a:r>
            <a:r>
              <a:rPr lang="en-US" altLang="ko-KR" b="1">
                <a:latin typeface="맑은 고딕"/>
              </a:rPr>
              <a:t>13</a:t>
            </a:r>
            <a:r>
              <a:rPr lang="ko-KR" altLang="en-US" b="1">
                <a:latin typeface="맑은 고딕"/>
              </a:rPr>
              <a:t>장 이용계약에 관한 사항</a:t>
            </a:r>
          </a:p>
        </p:txBody>
      </p:sp>
      <p:grpSp>
        <p:nvGrpSpPr>
          <p:cNvPr id="3" name="그룹 11"/>
          <p:cNvGrpSpPr/>
          <p:nvPr/>
        </p:nvGrpSpPr>
        <p:grpSpPr>
          <a:xfrm>
            <a:off x="2622616" y="6463664"/>
            <a:ext cx="6663179" cy="394335"/>
            <a:chOff x="2622616" y="6463664"/>
            <a:chExt cx="6663179" cy="394335"/>
          </a:xfrm>
        </p:grpSpPr>
        <p:sp>
          <p:nvSpPr>
            <p:cNvPr id="13" name="TextBox 12"/>
            <p:cNvSpPr txBox="1"/>
            <p:nvPr/>
          </p:nvSpPr>
          <p:spPr>
            <a:xfrm>
              <a:off x="2906205" y="6463665"/>
              <a:ext cx="6379590" cy="39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(One</a:t>
              </a:r>
              <a:r>
                <a:rPr kumimoji="0" lang="en-US" sz="2000" b="1" i="0" u="none" strike="noStrike" kern="1200" cap="none" spc="0" normalizeH="0" baseline="30000">
                  <a:solidFill>
                    <a:srgbClr val="000000"/>
                  </a:solidFill>
                  <a:latin typeface="맑은 고딕"/>
                  <a:ea typeface="맑은 고딕"/>
                </a:rPr>
                <a:t>+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용인동천노인복지센터 주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*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야간보호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(</a:t>
              </a:r>
              <a:r>
                <a:rPr kumimoji="0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데이케어</a:t>
              </a:r>
              <a:r>
                <a:rPr kumimoji="0" lang="en-US" sz="2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)</a:t>
              </a:r>
              <a:endParaRPr kumimoji="0" lang="ko-KR" altLang="en-US" sz="2000" b="0" i="0" u="none" strike="noStrike" kern="1200" cap="none" spc="0" normalizeH="0" baseline="0">
                <a:solidFill>
                  <a:srgbClr val="000000"/>
                </a:solidFill>
                <a:latin typeface="Calibri"/>
                <a:ea typeface="맑은 고딕"/>
                <a:cs typeface="맑은 고딕"/>
              </a:endParaRPr>
            </a:p>
          </p:txBody>
        </p:sp>
        <p:pic>
          <p:nvPicPr>
            <p:cNvPr id="14" name="그림 13"/>
            <p:cNvPicPr/>
            <p:nvPr/>
          </p:nvPicPr>
          <p:blipFill rotWithShape="1">
            <a:blip r:embed="rId2">
              <a:lum/>
            </a:blip>
            <a:srcRect/>
            <a:stretch>
              <a:fillRect/>
            </a:stretch>
          </p:blipFill>
          <p:spPr>
            <a:xfrm>
              <a:off x="2622616" y="6463664"/>
              <a:ext cx="456771" cy="394335"/>
            </a:xfrm>
            <a:prstGeom prst="rect">
              <a:avLst/>
            </a:prstGeom>
          </p:spPr>
        </p:pic>
      </p:grp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  <p:sp>
        <p:nvSpPr>
          <p:cNvPr id="8" name="직사각형 7"/>
          <p:cNvSpPr/>
          <p:nvPr/>
        </p:nvSpPr>
        <p:spPr>
          <a:xfrm>
            <a:off x="609601" y="1402772"/>
            <a:ext cx="10972798" cy="255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ko-KR" altLang="en-US" b="1"/>
              <a:t>제</a:t>
            </a:r>
            <a:r>
              <a:rPr lang="en-US" altLang="ko-KR" b="1"/>
              <a:t>51</a:t>
            </a:r>
            <a:r>
              <a:rPr lang="ko-KR" altLang="en-US" b="1"/>
              <a:t>조 </a:t>
            </a:r>
            <a:r>
              <a:rPr lang="en-US" altLang="ko-KR" b="1"/>
              <a:t>(</a:t>
            </a:r>
            <a:r>
              <a:rPr lang="ko-KR" altLang="en-US" b="1"/>
              <a:t>시설물 사용상의 주의사항</a:t>
            </a:r>
            <a:r>
              <a:rPr lang="en-US" altLang="ko-KR" b="1"/>
              <a:t>)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1. </a:t>
            </a:r>
            <a:r>
              <a:rPr lang="ko-KR" altLang="en-US"/>
              <a:t>이용자는 센터가 제공하는 시설물에 대하여 그 본래의 용도로 사용해야 하며</a:t>
            </a:r>
            <a:r>
              <a:rPr lang="en-US" altLang="ko-KR"/>
              <a:t>, </a:t>
            </a:r>
            <a:r>
              <a:rPr lang="ko-KR" altLang="en-US"/>
              <a:t>파손 또는 멸실에 대하여는 이용자 또는 보호자가 원상회복하여야 한다</a:t>
            </a:r>
            <a:r>
              <a:rPr lang="en-US" altLang="ko-KR"/>
              <a:t>. </a:t>
            </a:r>
            <a:r>
              <a:rPr lang="ko-KR" altLang="en-US"/>
              <a:t>이때 원상회복이 곤란한 경우 센터가 산출하여 제시하는 비용을 납부하여야 한다</a:t>
            </a:r>
            <a:r>
              <a:rPr lang="en-US" altLang="ko-KR"/>
              <a:t>.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/>
              <a:t>2. </a:t>
            </a:r>
            <a:r>
              <a:rPr lang="ko-KR" altLang="en-US"/>
              <a:t>센터가 제공한 시설물 외에 개인적인 시설물이나 장비가 필요한 경우 센터사전에 협의하여야 하며</a:t>
            </a:r>
            <a:r>
              <a:rPr lang="en-US" altLang="ko-KR"/>
              <a:t>, </a:t>
            </a:r>
            <a:r>
              <a:rPr lang="ko-KR" altLang="en-US"/>
              <a:t>추가사용 시 발생하는 비용에 관해서는 이용자 또는 보호자가 부담한다</a:t>
            </a:r>
            <a:r>
              <a:rPr lang="en-US" altLang="ko-KR"/>
              <a:t>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Times New Roman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914</Words>
  <Application>Microsoft Office PowerPoint</Application>
  <PresentationFormat>사용자 지정</PresentationFormat>
  <Paragraphs>70</Paragraphs>
  <Slides>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한컴오피스</vt:lpstr>
      <vt:lpstr>PowerPoint 프레젠테이션</vt:lpstr>
      <vt:lpstr>제 13장 이용계약에 관한 사항</vt:lpstr>
      <vt:lpstr>제 13장 이용계약에 관한 사항</vt:lpstr>
      <vt:lpstr>제 13장 이용계약에 관한 사항</vt:lpstr>
      <vt:lpstr>제 13장 이용계약에 관한 사항</vt:lpstr>
      <vt:lpstr>제 13장 이용계약에 관한 사항</vt:lpstr>
      <vt:lpstr>제 13장 이용계약에 관한 사항</vt:lpstr>
      <vt:lpstr>제 13장 이용계약에 관한 사항</vt:lpstr>
      <vt:lpstr>제 13장 이용계약에 관한 사항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SB-WINDOWS</dc:creator>
  <cp:lastModifiedBy>Windows 사용자</cp:lastModifiedBy>
  <cp:revision>56</cp:revision>
  <dcterms:created xsi:type="dcterms:W3CDTF">2019-06-17T06:11:34Z</dcterms:created>
  <dcterms:modified xsi:type="dcterms:W3CDTF">2019-08-20T10:35:20Z</dcterms:modified>
  <cp:version>1000.0100.01</cp:version>
</cp:coreProperties>
</file>