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  <p:sldMasterId id="2147483946" r:id="rId2"/>
  </p:sldMasterIdLst>
  <p:notesMasterIdLst>
    <p:notesMasterId r:id="rId7"/>
  </p:notesMasterIdLst>
  <p:sldIdLst>
    <p:sldId id="261" r:id="rId3"/>
    <p:sldId id="259" r:id="rId4"/>
    <p:sldId id="262" r:id="rId5"/>
    <p:sldId id="263" r:id="rId6"/>
  </p:sldIdLst>
  <p:sldSz cx="12192000" cy="6858000"/>
  <p:notesSz cx="6865938" cy="9998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70" autoAdjust="0"/>
  </p:normalViewPr>
  <p:slideViewPr>
    <p:cSldViewPr snapToGrid="0">
      <p:cViewPr varScale="1">
        <p:scale>
          <a:sx n="80" d="100"/>
          <a:sy n="80" d="100"/>
        </p:scale>
        <p:origin x="48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C5882F26-2DFC-4132-937D-A3224DC00CC5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F36ACCA4-506D-4FF3-9FE0-3853678F8F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58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4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613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7767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7796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79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37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13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9711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1031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12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7768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229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426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8518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7755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616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95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1325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007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5727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12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081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181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7CDD0DE-9A30-4F0E-96F5-02A8884FB821}" type="datetimeFigureOut">
              <a:rPr lang="ko-KR" altLang="en-US" smtClean="0"/>
              <a:t>2023-03-02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9A523-4C5A-4E8F-B4B2-5E4EDB612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124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6EFFB77E-F4AE-4A56-AB7A-E7577F389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706333"/>
              </p:ext>
            </p:extLst>
          </p:nvPr>
        </p:nvGraphicFramePr>
        <p:xfrm>
          <a:off x="605161" y="352552"/>
          <a:ext cx="11106304" cy="487555"/>
        </p:xfrm>
        <a:graphic>
          <a:graphicData uri="http://schemas.openxmlformats.org/drawingml/2006/table">
            <a:tbl>
              <a:tblPr/>
              <a:tblGrid>
                <a:gridCol w="11106304">
                  <a:extLst>
                    <a:ext uri="{9D8B030D-6E8A-4147-A177-3AD203B41FA5}">
                      <a16:colId xmlns:a16="http://schemas.microsoft.com/office/drawing/2014/main" val="2688341283"/>
                    </a:ext>
                  </a:extLst>
                </a:gridCol>
              </a:tblGrid>
              <a:tr h="48755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dirty="0">
                          <a:solidFill>
                            <a:schemeClr val="accent2"/>
                          </a:solidFill>
                        </a:rPr>
                        <a:t>시설기본정보</a:t>
                      </a:r>
                      <a:r>
                        <a:rPr lang="ko-KR" altLang="en-US" dirty="0">
                          <a:solidFill>
                            <a:schemeClr val="accent1"/>
                          </a:solidFill>
                        </a:rPr>
                        <a:t> </a:t>
                      </a: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287044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85C6DF8F-5FED-4731-9A23-9A03355CF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072" y="596330"/>
            <a:ext cx="1967732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79FDE9F3-E0AF-4C41-9088-EBB2BC13A2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225873"/>
              </p:ext>
            </p:extLst>
          </p:nvPr>
        </p:nvGraphicFramePr>
        <p:xfrm>
          <a:off x="624733" y="1050789"/>
          <a:ext cx="11086730" cy="1595960"/>
        </p:xfrm>
        <a:graphic>
          <a:graphicData uri="http://schemas.openxmlformats.org/drawingml/2006/table">
            <a:tbl>
              <a:tblPr/>
              <a:tblGrid>
                <a:gridCol w="3205007">
                  <a:extLst>
                    <a:ext uri="{9D8B030D-6E8A-4147-A177-3AD203B41FA5}">
                      <a16:colId xmlns:a16="http://schemas.microsoft.com/office/drawing/2014/main" val="1994377621"/>
                    </a:ext>
                  </a:extLst>
                </a:gridCol>
                <a:gridCol w="3205007">
                  <a:extLst>
                    <a:ext uri="{9D8B030D-6E8A-4147-A177-3AD203B41FA5}">
                      <a16:colId xmlns:a16="http://schemas.microsoft.com/office/drawing/2014/main" val="2524561162"/>
                    </a:ext>
                  </a:extLst>
                </a:gridCol>
                <a:gridCol w="2315256">
                  <a:extLst>
                    <a:ext uri="{9D8B030D-6E8A-4147-A177-3AD203B41FA5}">
                      <a16:colId xmlns:a16="http://schemas.microsoft.com/office/drawing/2014/main" val="3863410003"/>
                    </a:ext>
                  </a:extLst>
                </a:gridCol>
                <a:gridCol w="2361460">
                  <a:extLst>
                    <a:ext uri="{9D8B030D-6E8A-4147-A177-3AD203B41FA5}">
                      <a16:colId xmlns:a16="http://schemas.microsoft.com/office/drawing/2014/main" val="738617643"/>
                    </a:ext>
                  </a:extLst>
                </a:gridCol>
              </a:tblGrid>
              <a:tr h="3989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법 인 명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사회복지법인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『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대한예수교장로회총회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한국장로교복지재단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』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196067"/>
                  </a:ext>
                </a:extLst>
              </a:tr>
              <a:tr h="3989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설치일자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2002.03.13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전화번호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063)243-9111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932174"/>
                  </a:ext>
                </a:extLst>
              </a:tr>
              <a:tr h="3989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시설종류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재가노인복지시설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팩스번호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063)714-2012</a:t>
                      </a:r>
                      <a:endParaRPr 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8567723"/>
                  </a:ext>
                </a:extLst>
              </a:tr>
              <a:tr h="3989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주 소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전북 완주군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용진읍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상운길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</a:rPr>
                        <a:t>11-14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194304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2B0D9CF4-A45A-4476-B6B6-44EF771A3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4082" y="3028950"/>
            <a:ext cx="178707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501BBA83-215E-4F13-8A06-C6DB50B50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216216"/>
              </p:ext>
            </p:extLst>
          </p:nvPr>
        </p:nvGraphicFramePr>
        <p:xfrm>
          <a:off x="614947" y="2736912"/>
          <a:ext cx="11106302" cy="487555"/>
        </p:xfrm>
        <a:graphic>
          <a:graphicData uri="http://schemas.openxmlformats.org/drawingml/2006/table">
            <a:tbl>
              <a:tblPr/>
              <a:tblGrid>
                <a:gridCol w="11106302">
                  <a:extLst>
                    <a:ext uri="{9D8B030D-6E8A-4147-A177-3AD203B41FA5}">
                      <a16:colId xmlns:a16="http://schemas.microsoft.com/office/drawing/2014/main" val="2688341283"/>
                    </a:ext>
                  </a:extLst>
                </a:gridCol>
              </a:tblGrid>
              <a:tr h="48755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dirty="0">
                          <a:solidFill>
                            <a:schemeClr val="accent2"/>
                          </a:solidFill>
                        </a:rPr>
                        <a:t>이용계약에 관한 사항</a:t>
                      </a:r>
                      <a:endParaRPr lang="ko-KR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287044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59243DBD-07ED-43C0-A687-BA160B59F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497892"/>
              </p:ext>
            </p:extLst>
          </p:nvPr>
        </p:nvGraphicFramePr>
        <p:xfrm>
          <a:off x="605162" y="3314631"/>
          <a:ext cx="11106302" cy="2921070"/>
        </p:xfrm>
        <a:graphic>
          <a:graphicData uri="http://schemas.openxmlformats.org/drawingml/2006/table">
            <a:tbl>
              <a:tblPr/>
              <a:tblGrid>
                <a:gridCol w="2040384">
                  <a:extLst>
                    <a:ext uri="{9D8B030D-6E8A-4147-A177-3AD203B41FA5}">
                      <a16:colId xmlns:a16="http://schemas.microsoft.com/office/drawing/2014/main" val="2586719206"/>
                    </a:ext>
                  </a:extLst>
                </a:gridCol>
                <a:gridCol w="9065918">
                  <a:extLst>
                    <a:ext uri="{9D8B030D-6E8A-4147-A177-3AD203B41FA5}">
                      <a16:colId xmlns:a16="http://schemas.microsoft.com/office/drawing/2014/main" val="2970382994"/>
                    </a:ext>
                  </a:extLst>
                </a:gridCol>
              </a:tblGrid>
              <a:tr h="27536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신원인수인의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권리 및 의무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52379" marR="52379" marT="14481" marB="14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신원인수방법 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주야간보호와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방문요양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방문목욕은 신원인수인을 보호자 또는 동거인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보증인의 개념으로 해석한다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신원인수인의 권리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당사자의 상태에 대해 알 권리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제공 내용에 대해 알 권리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제공 계약에 따른 권리 주장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대상자의 상태변화에 따른 서비스 변화 요청의 권리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신원인수인의 의무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가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전 대상자의 상태 및 건강상의 문제에 대하여 요양에 필요한 정보를 숨김없이 제공해야 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나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당사자의 상태를 알릴 수 있는 연락처를 제공해야 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변경 시 즉각 변경된 연락처를 제공해야 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신원 인수인의 신변에 변화가 있을 경우 고지할 의무가 있다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(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해외 이주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금치산 또는 파산선고 등으로 의무를 다하지 못할 사유 발생시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라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대상자의 상태변화 시 본 기관의 요청에 따라 서비스 내용의 변화에 동의해야 한다</a:t>
                      </a:r>
                      <a:r>
                        <a:rPr lang="en-US" altLang="ko-KR" sz="10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52379" marR="52379" marT="14481" marB="1448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4138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0511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401A5A80-9421-43CE-BC6F-0E779D6DC0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147330"/>
              </p:ext>
            </p:extLst>
          </p:nvPr>
        </p:nvGraphicFramePr>
        <p:xfrm>
          <a:off x="701337" y="641553"/>
          <a:ext cx="10981678" cy="5574894"/>
        </p:xfrm>
        <a:graphic>
          <a:graphicData uri="http://schemas.openxmlformats.org/drawingml/2006/table">
            <a:tbl>
              <a:tblPr/>
              <a:tblGrid>
                <a:gridCol w="1797833">
                  <a:extLst>
                    <a:ext uri="{9D8B030D-6E8A-4147-A177-3AD203B41FA5}">
                      <a16:colId xmlns:a16="http://schemas.microsoft.com/office/drawing/2014/main" val="75482427"/>
                    </a:ext>
                  </a:extLst>
                </a:gridCol>
                <a:gridCol w="9183845">
                  <a:extLst>
                    <a:ext uri="{9D8B030D-6E8A-4147-A177-3AD203B41FA5}">
                      <a16:colId xmlns:a16="http://schemas.microsoft.com/office/drawing/2014/main" val="8569346"/>
                    </a:ext>
                  </a:extLst>
                </a:gridCol>
              </a:tblGrid>
              <a:tr h="10052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계약기간</a:t>
                      </a:r>
                    </a:p>
                  </a:txBody>
                  <a:tcPr marL="30705" marR="30705" marT="8489" marB="84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계약당사자는 계약체결 시 그 기간을 명시하여야 하며 계약기간은 장기요양인정서에 기록된 유효기간으로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단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계약기간을 명시하지 아니하는 때에는 그 기간은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년으로 하며 당사자 간의 합의에 따라 변경 할 수 있다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전항 규정에도 불구하고 계약기간 내 등급갱신으로 인한 서비스 제공불능 등의 사유가 발생한 경우에는 그 계약기간은 등급판정서가 도착한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날까지로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30705" marR="30705" marT="8489" marB="84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131574"/>
                  </a:ext>
                </a:extLst>
              </a:tr>
              <a:tr h="284238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계약목적</a:t>
                      </a:r>
                    </a:p>
                  </a:txBody>
                  <a:tcPr marL="30705" marR="30705" marT="8489" marB="84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수급자와 기관과의 계약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계약기간 및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내용등에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관한 사항을 명확하기 위함을 그 목적으로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․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주야간보</a:t>
                      </a:r>
                      <a:endParaRPr lang="en-US" altLang="ko-KR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호 이용계약서를 작성하되 다음 각호의 서류를 첨부하여야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수급자의 권리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개인정보의 제공 및 활용동의서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기타 이용에 필요한 서류 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이용계약은 이용자 본인과 체결하는 것을 원칙으로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단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이용자 본인이 치매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정신질환 등 사유로 기관과 계약을 체결하는 것이 불가능한 때에는 보호자 또는 법정 대리인의 계약도 유효하다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이용자가 기관과 계약을 체결하고자 하는 경우에는 다음 각 호의 서류를 첨부하여 제출하여야 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장기요양인정서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부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표준장기요양이용계획서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부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복지용구급여확인서 사본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부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기타 기관에서 필요하다고 인정되는 경우 그 해당서류 각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30705" marR="30705" marT="8489" marB="84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332799"/>
                  </a:ext>
                </a:extLst>
              </a:tr>
              <a:tr h="15159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계약해지</a:t>
                      </a:r>
                    </a:p>
                  </a:txBody>
                  <a:tcPr marL="30705" marR="30705" marT="8489" marB="84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가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대상자 사망 및 장기입원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나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제공에 대한 불만이 해소되지 않을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전염성 질환의 발생 및 재가 요양에 심각한 지장을 초래하여 서비스 제공이 부적합한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라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대상자 또는 보호자의 부당한 요구가 있어 서비스를 제공할 수 없는 경우</a:t>
                      </a: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마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상기의 원인으로 계약 해제될 수 있으며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 대상자는 해제의 통지를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 전에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장기요양기관은 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일전에 서면 또는 유선 등으로 통고한다</a:t>
                      </a:r>
                      <a:r>
                        <a:rPr lang="en-US" altLang="ko-KR" sz="105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.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30705" marR="30705" marT="8489" marB="8489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47494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F78FC9D3-5D7A-487B-A6C6-63062543A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58132" y="1590675"/>
            <a:ext cx="341682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09FE47E-E373-4301-9015-194C83D842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897673"/>
              </p:ext>
            </p:extLst>
          </p:nvPr>
        </p:nvGraphicFramePr>
        <p:xfrm>
          <a:off x="701337" y="87389"/>
          <a:ext cx="10972799" cy="487555"/>
        </p:xfrm>
        <a:graphic>
          <a:graphicData uri="http://schemas.openxmlformats.org/drawingml/2006/table">
            <a:tbl>
              <a:tblPr/>
              <a:tblGrid>
                <a:gridCol w="10972799">
                  <a:extLst>
                    <a:ext uri="{9D8B030D-6E8A-4147-A177-3AD203B41FA5}">
                      <a16:colId xmlns:a16="http://schemas.microsoft.com/office/drawing/2014/main" val="2688341283"/>
                    </a:ext>
                  </a:extLst>
                </a:gridCol>
              </a:tblGrid>
              <a:tr h="48755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dirty="0">
                          <a:solidFill>
                            <a:schemeClr val="accent2"/>
                          </a:solidFill>
                        </a:rPr>
                        <a:t>이용계약에 관한 사항</a:t>
                      </a:r>
                      <a:endParaRPr lang="ko-KR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287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1958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6D855E9-BFCB-4FF9-8419-08154EB972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0080644"/>
              </p:ext>
            </p:extLst>
          </p:nvPr>
        </p:nvGraphicFramePr>
        <p:xfrm>
          <a:off x="605161" y="352552"/>
          <a:ext cx="11106304" cy="487555"/>
        </p:xfrm>
        <a:graphic>
          <a:graphicData uri="http://schemas.openxmlformats.org/drawingml/2006/table">
            <a:tbl>
              <a:tblPr/>
              <a:tblGrid>
                <a:gridCol w="11106304">
                  <a:extLst>
                    <a:ext uri="{9D8B030D-6E8A-4147-A177-3AD203B41FA5}">
                      <a16:colId xmlns:a16="http://schemas.microsoft.com/office/drawing/2014/main" val="2688341283"/>
                    </a:ext>
                  </a:extLst>
                </a:gridCol>
              </a:tblGrid>
              <a:tr h="48755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dirty="0">
                          <a:solidFill>
                            <a:schemeClr val="accent2"/>
                          </a:solidFill>
                        </a:rPr>
                        <a:t>2023</a:t>
                      </a:r>
                      <a:r>
                        <a:rPr lang="ko-KR" altLang="en-US" dirty="0">
                          <a:solidFill>
                            <a:schemeClr val="accent2"/>
                          </a:solidFill>
                        </a:rPr>
                        <a:t>년 장기요양보험 등급별 월 이용한도</a:t>
                      </a:r>
                      <a:r>
                        <a:rPr lang="ko-KR" altLang="en-US" dirty="0">
                          <a:solidFill>
                            <a:schemeClr val="accent1"/>
                          </a:solidFill>
                        </a:rPr>
                        <a:t> </a:t>
                      </a:r>
                      <a:r>
                        <a:rPr lang="ko-KR" altLang="en-US" dirty="0" err="1">
                          <a:solidFill>
                            <a:schemeClr val="accent2"/>
                          </a:solidFill>
                        </a:rPr>
                        <a:t>주야간보호</a:t>
                      </a:r>
                      <a:r>
                        <a:rPr lang="ko-KR" altLang="en-US" dirty="0">
                          <a:solidFill>
                            <a:schemeClr val="accent2"/>
                          </a:solidFill>
                        </a:rPr>
                        <a:t> 급여비용</a:t>
                      </a:r>
                      <a:endParaRPr lang="ko-KR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287044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9D0BBEBE-E1FB-4468-A295-692FBE34B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25" y="34972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EC904F55-720F-4138-8107-DE5876BE8F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894487"/>
              </p:ext>
            </p:extLst>
          </p:nvPr>
        </p:nvGraphicFramePr>
        <p:xfrm>
          <a:off x="605161" y="1010710"/>
          <a:ext cx="11106306" cy="640268"/>
        </p:xfrm>
        <a:graphic>
          <a:graphicData uri="http://schemas.openxmlformats.org/drawingml/2006/table">
            <a:tbl>
              <a:tblPr/>
              <a:tblGrid>
                <a:gridCol w="1851051">
                  <a:extLst>
                    <a:ext uri="{9D8B030D-6E8A-4147-A177-3AD203B41FA5}">
                      <a16:colId xmlns:a16="http://schemas.microsoft.com/office/drawing/2014/main" val="2688341283"/>
                    </a:ext>
                  </a:extLst>
                </a:gridCol>
                <a:gridCol w="1851051">
                  <a:extLst>
                    <a:ext uri="{9D8B030D-6E8A-4147-A177-3AD203B41FA5}">
                      <a16:colId xmlns:a16="http://schemas.microsoft.com/office/drawing/2014/main" val="996598040"/>
                    </a:ext>
                  </a:extLst>
                </a:gridCol>
                <a:gridCol w="1851051">
                  <a:extLst>
                    <a:ext uri="{9D8B030D-6E8A-4147-A177-3AD203B41FA5}">
                      <a16:colId xmlns:a16="http://schemas.microsoft.com/office/drawing/2014/main" val="1298979669"/>
                    </a:ext>
                  </a:extLst>
                </a:gridCol>
                <a:gridCol w="1851051">
                  <a:extLst>
                    <a:ext uri="{9D8B030D-6E8A-4147-A177-3AD203B41FA5}">
                      <a16:colId xmlns:a16="http://schemas.microsoft.com/office/drawing/2014/main" val="2572753864"/>
                    </a:ext>
                  </a:extLst>
                </a:gridCol>
                <a:gridCol w="1851051">
                  <a:extLst>
                    <a:ext uri="{9D8B030D-6E8A-4147-A177-3AD203B41FA5}">
                      <a16:colId xmlns:a16="http://schemas.microsoft.com/office/drawing/2014/main" val="2668537948"/>
                    </a:ext>
                  </a:extLst>
                </a:gridCol>
                <a:gridCol w="1851051">
                  <a:extLst>
                    <a:ext uri="{9D8B030D-6E8A-4147-A177-3AD203B41FA5}">
                      <a16:colId xmlns:a16="http://schemas.microsoft.com/office/drawing/2014/main" val="315514423"/>
                    </a:ext>
                  </a:extLst>
                </a:gridCol>
              </a:tblGrid>
              <a:tr h="3201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인지지원등급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287044"/>
                  </a:ext>
                </a:extLst>
              </a:tr>
              <a:tr h="32013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1,885,000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5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1,690,000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5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1,417,200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5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1,306,200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5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1,121,100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5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624,600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5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335857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2F9F6F4-147D-4538-8983-441FC9DE7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048325"/>
              </p:ext>
            </p:extLst>
          </p:nvPr>
        </p:nvGraphicFramePr>
        <p:xfrm>
          <a:off x="605161" y="1761096"/>
          <a:ext cx="11106306" cy="4476372"/>
        </p:xfrm>
        <a:graphic>
          <a:graphicData uri="http://schemas.openxmlformats.org/drawingml/2006/table">
            <a:tbl>
              <a:tblPr/>
              <a:tblGrid>
                <a:gridCol w="2468068">
                  <a:extLst>
                    <a:ext uri="{9D8B030D-6E8A-4147-A177-3AD203B41FA5}">
                      <a16:colId xmlns:a16="http://schemas.microsoft.com/office/drawing/2014/main" val="2688341283"/>
                    </a:ext>
                  </a:extLst>
                </a:gridCol>
                <a:gridCol w="1392239">
                  <a:extLst>
                    <a:ext uri="{9D8B030D-6E8A-4147-A177-3AD203B41FA5}">
                      <a16:colId xmlns:a16="http://schemas.microsoft.com/office/drawing/2014/main" val="4147325952"/>
                    </a:ext>
                  </a:extLst>
                </a:gridCol>
                <a:gridCol w="1429305">
                  <a:extLst>
                    <a:ext uri="{9D8B030D-6E8A-4147-A177-3AD203B41FA5}">
                      <a16:colId xmlns:a16="http://schemas.microsoft.com/office/drawing/2014/main" val="1923070968"/>
                    </a:ext>
                  </a:extLst>
                </a:gridCol>
                <a:gridCol w="1562470">
                  <a:extLst>
                    <a:ext uri="{9D8B030D-6E8A-4147-A177-3AD203B41FA5}">
                      <a16:colId xmlns:a16="http://schemas.microsoft.com/office/drawing/2014/main" val="2088550115"/>
                    </a:ext>
                  </a:extLst>
                </a:gridCol>
                <a:gridCol w="552122">
                  <a:extLst>
                    <a:ext uri="{9D8B030D-6E8A-4147-A177-3AD203B41FA5}">
                      <a16:colId xmlns:a16="http://schemas.microsoft.com/office/drawing/2014/main" val="113633237"/>
                    </a:ext>
                  </a:extLst>
                </a:gridCol>
                <a:gridCol w="868305">
                  <a:extLst>
                    <a:ext uri="{9D8B030D-6E8A-4147-A177-3AD203B41FA5}">
                      <a16:colId xmlns:a16="http://schemas.microsoft.com/office/drawing/2014/main" val="120045289"/>
                    </a:ext>
                  </a:extLst>
                </a:gridCol>
                <a:gridCol w="1420427">
                  <a:extLst>
                    <a:ext uri="{9D8B030D-6E8A-4147-A177-3AD203B41FA5}">
                      <a16:colId xmlns:a16="http://schemas.microsoft.com/office/drawing/2014/main" val="884333824"/>
                    </a:ext>
                  </a:extLst>
                </a:gridCol>
                <a:gridCol w="1413370">
                  <a:extLst>
                    <a:ext uri="{9D8B030D-6E8A-4147-A177-3AD203B41FA5}">
                      <a16:colId xmlns:a16="http://schemas.microsoft.com/office/drawing/2014/main" val="1273082767"/>
                    </a:ext>
                  </a:extLst>
                </a:gridCol>
              </a:tblGrid>
              <a:tr h="210410"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이용금액 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287044"/>
                  </a:ext>
                </a:extLst>
              </a:tr>
              <a:tr h="2209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구분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100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인지지원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326562"/>
                  </a:ext>
                </a:extLst>
              </a:tr>
              <a:tr h="2236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 이상 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~6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시간미만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38,630</a:t>
                      </a:r>
                      <a:endParaRPr lang="ko-KR" altLang="en-US" sz="1100" b="0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35,760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33,010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35,510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30,000</a:t>
                      </a:r>
                      <a:endParaRPr lang="en-US" sz="11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30,000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616336"/>
                  </a:ext>
                </a:extLst>
              </a:tr>
              <a:tr h="2236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 이상 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~8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시간미만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51,780</a:t>
                      </a:r>
                      <a:endParaRPr lang="ko-KR" altLang="en-US" sz="1100" b="0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47,960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44,270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42,770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41,240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41,240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3213383"/>
                  </a:ext>
                </a:extLst>
              </a:tr>
              <a:tr h="2236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시간이상 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~10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시간미만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64,400</a:t>
                      </a:r>
                      <a:endParaRPr lang="ko-KR" altLang="en-US" sz="1100" b="0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59,660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55,080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53,580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52,050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52,050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896658"/>
                  </a:ext>
                </a:extLst>
              </a:tr>
              <a:tr h="22165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10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시간이상</a:t>
                      </a: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~13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시간미만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70,950</a:t>
                      </a:r>
                      <a:endParaRPr lang="ko-KR" altLang="en-US" sz="1100" b="0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65,720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60,720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59,190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57,690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52,050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7068935"/>
                  </a:ext>
                </a:extLst>
              </a:tr>
              <a:tr h="2209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13</a:t>
                      </a: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시간 이상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76,080</a:t>
                      </a:r>
                      <a:endParaRPr lang="ko-KR" altLang="en-US" sz="1100" b="0" dirty="0"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70,480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65,110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63,600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62,100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52,050</a:t>
                      </a: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040439"/>
                  </a:ext>
                </a:extLst>
              </a:tr>
              <a:tr h="224566"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식대 및 간식비 비용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8953257"/>
                  </a:ext>
                </a:extLst>
              </a:tr>
              <a:tr h="2209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구분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산출근거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(1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금액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2059635"/>
                  </a:ext>
                </a:extLst>
              </a:tr>
              <a:tr h="22093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식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&amp;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간식비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2,000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×1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식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=2,000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2,000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원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974080"/>
                  </a:ext>
                </a:extLst>
              </a:tr>
              <a:tr h="220936">
                <a:tc gridSpan="8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자격별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 급여비용 본인일부부담 비율</a:t>
                      </a: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1134420"/>
                  </a:ext>
                </a:extLst>
              </a:tr>
              <a:tr h="248676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구분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재가급여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2608595"/>
                  </a:ext>
                </a:extLst>
              </a:tr>
              <a:tr h="220936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일반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1091542"/>
                  </a:ext>
                </a:extLst>
              </a:tr>
              <a:tr h="258727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기초생활수급자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0%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885184"/>
                  </a:ext>
                </a:extLst>
              </a:tr>
              <a:tr h="220936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보험료감경대상자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보험료순위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25%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초과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50%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135673"/>
                  </a:ext>
                </a:extLst>
              </a:tr>
              <a:tr h="265191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의료급여자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차상위감경대상자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, 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천재지변 등 </a:t>
                      </a: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생계곤란자보험료감경대상자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보험료순위 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25%</a:t>
                      </a: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이하</a:t>
                      </a:r>
                      <a:r>
                        <a:rPr lang="en-US" altLang="ko-KR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)</a:t>
                      </a:r>
                      <a:endParaRPr lang="ko-KR" alt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6%</a:t>
                      </a:r>
                      <a:endParaRPr lang="en-US" sz="1000" b="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27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34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B34DF9F-CFBA-4DAB-A851-68A51D4E4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0113891"/>
              </p:ext>
            </p:extLst>
          </p:nvPr>
        </p:nvGraphicFramePr>
        <p:xfrm>
          <a:off x="952130" y="732408"/>
          <a:ext cx="10287740" cy="487555"/>
        </p:xfrm>
        <a:graphic>
          <a:graphicData uri="http://schemas.openxmlformats.org/drawingml/2006/table">
            <a:tbl>
              <a:tblPr/>
              <a:tblGrid>
                <a:gridCol w="10287740">
                  <a:extLst>
                    <a:ext uri="{9D8B030D-6E8A-4147-A177-3AD203B41FA5}">
                      <a16:colId xmlns:a16="http://schemas.microsoft.com/office/drawing/2014/main" val="2688341283"/>
                    </a:ext>
                  </a:extLst>
                </a:gridCol>
              </a:tblGrid>
              <a:tr h="48755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dirty="0">
                          <a:solidFill>
                            <a:schemeClr val="accent2"/>
                          </a:solidFill>
                        </a:rPr>
                        <a:t>2023</a:t>
                      </a:r>
                      <a:r>
                        <a:rPr lang="ko-KR" altLang="en-US" dirty="0">
                          <a:solidFill>
                            <a:schemeClr val="accent2"/>
                          </a:solidFill>
                        </a:rPr>
                        <a:t>년 장기요양보험 방문요양 급여비용</a:t>
                      </a:r>
                      <a:endParaRPr lang="ko-KR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 marL="64770" marR="64770" marT="17907" marB="17907" anchor="ctr">
                    <a:lnL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287044"/>
                  </a:ext>
                </a:extLst>
              </a:tr>
            </a:tbl>
          </a:graphicData>
        </a:graphic>
      </p:graphicFrame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C66158FD-8175-4493-98CD-630ABB4EC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121193"/>
              </p:ext>
            </p:extLst>
          </p:nvPr>
        </p:nvGraphicFramePr>
        <p:xfrm>
          <a:off x="1049044" y="1512338"/>
          <a:ext cx="10184505" cy="3833323"/>
        </p:xfrm>
        <a:graphic>
          <a:graphicData uri="http://schemas.openxmlformats.org/drawingml/2006/table">
            <a:tbl>
              <a:tblPr/>
              <a:tblGrid>
                <a:gridCol w="2581743">
                  <a:extLst>
                    <a:ext uri="{9D8B030D-6E8A-4147-A177-3AD203B41FA5}">
                      <a16:colId xmlns:a16="http://schemas.microsoft.com/office/drawing/2014/main" val="4002524785"/>
                    </a:ext>
                  </a:extLst>
                </a:gridCol>
                <a:gridCol w="1734211">
                  <a:extLst>
                    <a:ext uri="{9D8B030D-6E8A-4147-A177-3AD203B41FA5}">
                      <a16:colId xmlns:a16="http://schemas.microsoft.com/office/drawing/2014/main" val="59312972"/>
                    </a:ext>
                  </a:extLst>
                </a:gridCol>
                <a:gridCol w="2157977">
                  <a:extLst>
                    <a:ext uri="{9D8B030D-6E8A-4147-A177-3AD203B41FA5}">
                      <a16:colId xmlns:a16="http://schemas.microsoft.com/office/drawing/2014/main" val="3201856212"/>
                    </a:ext>
                  </a:extLst>
                </a:gridCol>
                <a:gridCol w="1976363">
                  <a:extLst>
                    <a:ext uri="{9D8B030D-6E8A-4147-A177-3AD203B41FA5}">
                      <a16:colId xmlns:a16="http://schemas.microsoft.com/office/drawing/2014/main" val="1438399158"/>
                    </a:ext>
                  </a:extLst>
                </a:gridCol>
                <a:gridCol w="1734211">
                  <a:extLst>
                    <a:ext uri="{9D8B030D-6E8A-4147-A177-3AD203B41FA5}">
                      <a16:colId xmlns:a16="http://schemas.microsoft.com/office/drawing/2014/main" val="40458947"/>
                    </a:ext>
                  </a:extLst>
                </a:gridCol>
              </a:tblGrid>
              <a:tr h="53738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서비스시간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금액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본인부담금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일반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15%)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본인부담금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(9%)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본인부담금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(6%)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3731738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 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30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16,190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5,428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1,457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971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900863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 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60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23,480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3,522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2,113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1,408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7667542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 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90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31,650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4,747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2,848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1,899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93207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120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40,280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6,042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3,625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2,416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015274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</a:t>
                      </a:r>
                      <a:r>
                        <a:rPr lang="en-US" altLang="ko-KR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150</a:t>
                      </a: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46,970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7,045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4,227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2,818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7059334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180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52,880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7,932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4,759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3,172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722842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210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58,930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8,839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5,303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3,535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2334101"/>
                  </a:ext>
                </a:extLst>
              </a:tr>
              <a:tr h="41199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방문요양서비스</a:t>
                      </a:r>
                      <a:r>
                        <a:rPr lang="en-US" altLang="ko-KR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240</a:t>
                      </a:r>
                      <a:r>
                        <a:rPr lang="ko-KR" altLang="en-US" sz="1100" b="1" kern="0" spc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분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함초롬돋움" panose="020B0604000101010101" pitchFamily="50" charset="-127"/>
                        <a:ea typeface="함초롬돋움" panose="020B0604000101010101" pitchFamily="50" charset="-127"/>
                        <a:cs typeface="함초롬돋움" panose="020B0604000101010101" pitchFamily="50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65,000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9,750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5,850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함초롬돋움" panose="020B0604000101010101" pitchFamily="50" charset="-127"/>
                          <a:ea typeface="함초롬돋움" panose="020B0604000101010101" pitchFamily="50" charset="-127"/>
                          <a:cs typeface="함초롬돋움" panose="020B0604000101010101" pitchFamily="50" charset="-127"/>
                        </a:rPr>
                        <a:t>3,900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285229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48F4A2B5-021D-44A0-A3E0-9E85D5E70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4192" y="2097088"/>
            <a:ext cx="2053586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6167121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</TotalTime>
  <Words>661</Words>
  <Application>Microsoft Office PowerPoint</Application>
  <PresentationFormat>와이드스크린</PresentationFormat>
  <Paragraphs>170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맑은 고딕</vt:lpstr>
      <vt:lpstr>바탕</vt:lpstr>
      <vt:lpstr>함초롬돋움</vt:lpstr>
      <vt:lpstr>Calibri</vt:lpstr>
      <vt:lpstr>Calibri Light</vt:lpstr>
      <vt:lpstr>Wingdings 2</vt:lpstr>
      <vt:lpstr>HDOfficeLightV0</vt:lpstr>
      <vt:lpstr>1_HDOfficeLightV0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OWNER</cp:lastModifiedBy>
  <cp:revision>36</cp:revision>
  <cp:lastPrinted>2023-03-02T04:35:47Z</cp:lastPrinted>
  <dcterms:created xsi:type="dcterms:W3CDTF">2023-03-01T02:03:17Z</dcterms:created>
  <dcterms:modified xsi:type="dcterms:W3CDTF">2023-03-02T06:19:21Z</dcterms:modified>
</cp:coreProperties>
</file>