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9939338" cy="6805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1F7"/>
    <a:srgbClr val="F4E08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EF6E-E415-4612-AC3A-1D54C30545EC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4151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4151"/>
            <a:ext cx="4307046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7C47-A87E-40F1-B09E-940F20E57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모서리가 둥근 직사각형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모서리가 둥근 직사각형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모서리가 둥근 직사각형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모서리가 둥근 직사각형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2014-07-11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1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1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1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1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143900" cy="990600"/>
          </a:xfrm>
        </p:spPr>
        <p:txBody>
          <a:bodyPr>
            <a:noAutofit/>
          </a:bodyPr>
          <a:lstStyle/>
          <a:p>
            <a:pPr algn="r"/>
            <a:r>
              <a:rPr lang="ko-KR" altLang="en-US" sz="5400" dirty="0" smtClean="0">
                <a:latin typeface="365달콤한머핀" pitchFamily="18" charset="-127"/>
                <a:ea typeface="365달콤한머핀" pitchFamily="18" charset="-127"/>
              </a:rPr>
              <a:t>노인학대 예방교육 자료 </a:t>
            </a:r>
            <a:endParaRPr lang="ko-KR" altLang="en-US" sz="54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sz="quarter" idx="1"/>
          </p:nvPr>
        </p:nvSpPr>
        <p:spPr>
          <a:xfrm>
            <a:off x="928662" y="4786322"/>
            <a:ext cx="7143800" cy="785818"/>
          </a:xfrm>
        </p:spPr>
        <p:txBody>
          <a:bodyPr>
            <a:noAutofit/>
          </a:bodyPr>
          <a:lstStyle/>
          <a:p>
            <a:pPr algn="r"/>
            <a:r>
              <a:rPr lang="ko-KR" altLang="en-US" sz="4400" dirty="0" err="1" smtClean="0">
                <a:latin typeface="PNH비엔나" pitchFamily="18" charset="-127"/>
                <a:ea typeface="PNH비엔나" pitchFamily="18" charset="-127"/>
              </a:rPr>
              <a:t>다비다재가장기요양기관</a:t>
            </a:r>
            <a:endParaRPr lang="ko-KR" altLang="en-US" sz="4400" dirty="0">
              <a:latin typeface="PNH비엔나" pitchFamily="18" charset="-127"/>
              <a:ea typeface="PNH비엔나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노인인권이란</a:t>
            </a:r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>?</a:t>
            </a:r>
            <a:endParaRPr lang="ko-KR" altLang="en-US" sz="28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14282" y="758746"/>
            <a:ext cx="6858016" cy="10715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‘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노후에도 인간답게 생활 할 수 있는 권리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’</a:t>
            </a:r>
          </a:p>
          <a:p>
            <a:pPr>
              <a:buNone/>
            </a:pP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‘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노인이라는 이유로 인간의 존엄성을 차별 받지 않을 권리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’</a:t>
            </a:r>
            <a:endParaRPr lang="ko-KR" altLang="en-US" sz="20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42844" y="2628872"/>
            <a:ext cx="8786874" cy="100013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  <a:cs typeface="+mn-cs"/>
              </a:rPr>
              <a:t>     노인에 대하여 신체적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  <a:cs typeface="+mn-cs"/>
              </a:rPr>
              <a:t>·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  <a:cs typeface="+mn-cs"/>
              </a:rPr>
              <a:t>정신적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  <a:cs typeface="+mn-cs"/>
              </a:rPr>
              <a:t>·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정서적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성적 폭력 및 경제적 착취 또는 가혹행위를 하거나 유기 또는 방임하는 것을 말한다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.(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노인복지법 제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1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조의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2 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제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4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호</a:t>
            </a:r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)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365달콤한머핀" pitchFamily="18" charset="-127"/>
              <a:ea typeface="365달콤한머핀" pitchFamily="18" charset="-127"/>
              <a:cs typeface="+mn-cs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12648" y="1785926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NH비엔나" pitchFamily="18" charset="-127"/>
                <a:ea typeface="PNH비엔나" pitchFamily="18" charset="-127"/>
                <a:cs typeface="+mj-cs"/>
              </a:rPr>
              <a:t>노인학대란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NH비엔나" pitchFamily="18" charset="-127"/>
                <a:ea typeface="PNH비엔나" pitchFamily="18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235743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12648" y="3587562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NH비엔나" pitchFamily="18" charset="-127"/>
                <a:ea typeface="PNH비엔나" pitchFamily="18" charset="-127"/>
                <a:cs typeface="+mj-cs"/>
              </a:rPr>
              <a:t>노인학대특성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p:sp>
        <p:nvSpPr>
          <p:cNvPr id="15" name="순서도: 연결자 14"/>
          <p:cNvSpPr/>
          <p:nvPr/>
        </p:nvSpPr>
        <p:spPr>
          <a:xfrm>
            <a:off x="428596" y="415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42908" y="4714884"/>
          <a:ext cx="7929620" cy="185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5"/>
              </a:tblGrid>
              <a:tr h="5303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지 속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복 합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반 복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은 폐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96982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오랜 기간 동안 노인학대가 발생되었음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가족 내에서 복합적이고 상호적인 원인이 존재함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노인학대는 한번이 아닌 반복하여 발생함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365따뜻한마음" pitchFamily="18" charset="-127"/>
                          <a:ea typeface="365따뜻한마음" pitchFamily="18" charset="-127"/>
                        </a:rPr>
                        <a:t>남에게 알리고 싶어하지 않음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365따뜻한마음" pitchFamily="18" charset="-127"/>
                        <a:ea typeface="365따뜻한마음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노인학대 유형</a:t>
            </a:r>
            <a:endParaRPr lang="ko-KR" altLang="en-US" sz="28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71546"/>
            <a:ext cx="2000264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신체적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88"/>
            <a:ext cx="8501122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물리적인 힘 또는 도구를 이용하여 노인에게 </a:t>
            </a:r>
            <a:r>
              <a:rPr lang="ko-KR" altLang="en-US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신체적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혹은 </a:t>
            </a:r>
            <a:r>
              <a:rPr lang="ko-KR" altLang="en-US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정신적 손상</a:t>
            </a:r>
            <a:r>
              <a:rPr lang="en-US" altLang="ko-KR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고통</a:t>
            </a:r>
            <a:r>
              <a:rPr lang="en-US" altLang="ko-KR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24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장애 등을 유발</a:t>
            </a:r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시키는 행위</a:t>
            </a:r>
            <a:endParaRPr lang="ko-KR" altLang="en-US" sz="24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857224" y="285749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2714620"/>
            <a:ext cx="53578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주먹 등을 때리거나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발로 찬다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밀어서 넘어뜨린다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집 밖으로 나가지 못하게 하거나 들어오지 못하게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칼 등의 흉기로 위협한다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강제로 일을 강요한다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침대 등에 묶거나 강제로 가두어 움직이지 못하게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857224" y="32146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857224" y="364331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857224" y="400050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857224" y="435769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갈매기형 수장 31"/>
          <p:cNvSpPr/>
          <p:nvPr/>
        </p:nvSpPr>
        <p:spPr>
          <a:xfrm>
            <a:off x="857224" y="471488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갈매기형 수장 32"/>
          <p:cNvSpPr/>
          <p:nvPr/>
        </p:nvSpPr>
        <p:spPr>
          <a:xfrm>
            <a:off x="857224" y="507207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5" name="그림 34" descr="노인학대#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429132"/>
            <a:ext cx="2746768" cy="1928231"/>
          </a:xfrm>
          <a:prstGeom prst="rect">
            <a:avLst/>
          </a:prstGeom>
        </p:spPr>
      </p:pic>
      <p:sp>
        <p:nvSpPr>
          <p:cNvPr id="17" name="갈매기형 수장 16"/>
          <p:cNvSpPr/>
          <p:nvPr/>
        </p:nvSpPr>
        <p:spPr>
          <a:xfrm>
            <a:off x="857224" y="542926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노인학대 유형</a:t>
            </a:r>
            <a:endParaRPr lang="ko-KR" altLang="en-US" sz="28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1857388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정서적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비난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모욕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위협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협박 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등의 언어 및 비언어적 행위를 통하여 노인에게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정서적으로 고통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을 주는 행위</a:t>
            </a:r>
            <a:endParaRPr lang="ko-KR" altLang="en-US" sz="20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857224" y="250030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2391313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고함을 지르거나 욕을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이성교제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사회활동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종교활동을 방해한다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자신에 대한 주요 결정 과정에서 소외시킨다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대화를 거부하거나 무시한다</a:t>
            </a:r>
            <a:r>
              <a:rPr lang="en-US" altLang="ko-KR" sz="14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4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857224" y="271462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857224" y="292893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857224" y="32146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500034" y="3714752"/>
            <a:ext cx="1714512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성적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357694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성적수치심 유발행위 및 성폭력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성희롱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성추행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강간</a:t>
            </a:r>
            <a:r>
              <a:rPr lang="en-US" altLang="ko-KR" sz="20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) 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등 노인의 의사에 반하여 강제적으로 행하는 모든 성적 행위</a:t>
            </a:r>
            <a:endParaRPr lang="ko-KR" altLang="en-US" sz="20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71538" y="5286388"/>
            <a:ext cx="70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365달콤한머핀" pitchFamily="18" charset="-127"/>
                <a:ea typeface="365달콤한머핀" pitchFamily="18" charset="-127"/>
              </a:rPr>
              <a:t>원하지 않는데 강제로 성관계를 강요하거나 몸을 만진다</a:t>
            </a:r>
            <a:r>
              <a:rPr lang="en-US" altLang="ko-KR" sz="14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400" dirty="0" smtClean="0">
                <a:latin typeface="365달콤한머핀" pitchFamily="18" charset="-127"/>
                <a:ea typeface="365달콤한머핀" pitchFamily="18" charset="-127"/>
              </a:rPr>
              <a:t>성적수치심을 주는 성적인 농담이나 행동을 한다</a:t>
            </a:r>
            <a:r>
              <a:rPr lang="en-US" altLang="ko-KR" sz="14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400" dirty="0" smtClean="0">
                <a:latin typeface="365달콤한머핀" pitchFamily="18" charset="-127"/>
                <a:ea typeface="365달콤한머핀" pitchFamily="18" charset="-127"/>
              </a:rPr>
              <a:t>사람들이 보는 곳에서 성적 부위를 드러내고 옷이나 기저귀를 교체한다</a:t>
            </a:r>
            <a:r>
              <a:rPr lang="en-US" altLang="ko-KR" sz="14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4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857224" y="535782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857224" y="557214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857224" y="585789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2" name="그림 41" descr="노인학대#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2500306"/>
            <a:ext cx="2801488" cy="1714511"/>
          </a:xfrm>
          <a:prstGeom prst="rect">
            <a:avLst/>
          </a:prstGeom>
        </p:spPr>
      </p:pic>
      <p:pic>
        <p:nvPicPr>
          <p:cNvPr id="43" name="그림 42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93985" y="5000636"/>
            <a:ext cx="1964945" cy="1685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노인학대 유형</a:t>
            </a:r>
            <a:endParaRPr lang="ko-KR" altLang="en-US" sz="28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2000264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경제적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노인의 의사에 반</a:t>
            </a:r>
            <a:r>
              <a:rPr lang="en-US" altLang="ko-KR" sz="1600" dirty="0" smtClean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600" dirty="0" smtClean="0">
                <a:latin typeface="HY견명조" pitchFamily="18" charset="-127"/>
                <a:ea typeface="HY견명조" pitchFamily="18" charset="-127"/>
              </a:rPr>
              <a:t>反</a:t>
            </a:r>
            <a:r>
              <a:rPr lang="en-US" altLang="ko-KR" sz="1600" dirty="0" smtClean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하여 노인으로부터 재산 또는 권리를 빼앗아가는 행위로서 </a:t>
            </a:r>
            <a:r>
              <a:rPr lang="ko-KR" altLang="en-US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경제적 착취</a:t>
            </a:r>
            <a:r>
              <a:rPr lang="en-US" altLang="ko-KR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재산에 관한 법률 권리 위반</a:t>
            </a:r>
            <a:r>
              <a:rPr lang="en-US" altLang="ko-KR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경제적 권리와 관련 된 의사결정에서의 통제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등을 하는 행위</a:t>
            </a:r>
            <a:endParaRPr lang="ko-KR" altLang="en-US" sz="16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2786058"/>
            <a:ext cx="5357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허락 없이 재산 및 임금을 가로챈다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허락 없이 인감을 사용하여 피해를 준다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재산 관리 또는 사용을 마음대로 하지 못하게 한다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endParaRPr lang="ko-KR" altLang="en-US" sz="20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857224" y="2944465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857224" y="3230217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857224" y="351596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4143380"/>
            <a:ext cx="1785950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유기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741143"/>
            <a:ext cx="850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보호자 또는 부양의무자가 노인을 버리는 행위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42976" y="5342295"/>
            <a:ext cx="7000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연락을 두절하고 왕래하지 않는다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시설이나 병원에 입소시키고 연락을 두절한다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낯선 장소에 버린다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20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857224" y="542926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857224" y="578645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857224" y="607220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노인학대#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2357430"/>
            <a:ext cx="2408023" cy="1714512"/>
          </a:xfrm>
          <a:prstGeom prst="rect">
            <a:avLst/>
          </a:prstGeom>
        </p:spPr>
      </p:pic>
      <p:pic>
        <p:nvPicPr>
          <p:cNvPr id="21" name="그림 20" descr="노인학대#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4410093"/>
            <a:ext cx="3343738" cy="22336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노인학대 유형</a:t>
            </a:r>
            <a:endParaRPr lang="ko-KR" altLang="en-US" sz="28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66673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방  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648343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부양의무자로서의 책임이나 의무를 의도적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비의도적으로 거부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불이행 혹은 포기하여 노인의 의식주 및 의료를 적절하게 제공하지 않는 행위</a:t>
            </a:r>
            <a:endParaRPr lang="ko-KR" altLang="en-US" sz="1600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42976" y="2434161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거동이 불편한 노인의 돌봄을 제공하지 않는다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생활비가 없는 노인에게 경제적 도움을 제공하지 않는다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의료적 치료가 필요한 노인을 방치한다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857224" y="264318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857224" y="300037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857224" y="335756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3857628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자기방임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643446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노인 스스로가 의식주 제공 및 의료처치 등의 최소한의 </a:t>
            </a:r>
            <a:r>
              <a:rPr lang="ko-KR" altLang="en-US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자기보호 관련 행위를 의도적으로 포기 또는 비의도적으로 관리하지 않아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 심신이 위험한 상황이나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사망에 이르게 하는 행위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8662" y="5572140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자신을 돌보지 않고 자해하거나 돌봄을 거부하여 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생명이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위협받는다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642910" y="557214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 descr="노인학대#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17" y="5573319"/>
            <a:ext cx="1571635" cy="1134720"/>
          </a:xfrm>
          <a:prstGeom prst="rect">
            <a:avLst/>
          </a:prstGeom>
        </p:spPr>
      </p:pic>
      <p:pic>
        <p:nvPicPr>
          <p:cNvPr id="31" name="그림 30" descr="노인학대#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2181241"/>
            <a:ext cx="2740670" cy="20335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7745566" cy="914384"/>
          </a:xfrm>
        </p:spPr>
        <p:txBody>
          <a:bodyPr>
            <a:normAutofit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노인학대 처벌 규정 </a:t>
            </a:r>
            <a:r>
              <a:rPr lang="en-US" altLang="ko-KR" sz="1600" dirty="0" smtClean="0">
                <a:latin typeface="PNH비엔나" pitchFamily="18" charset="-127"/>
                <a:ea typeface="PNH비엔나" pitchFamily="18" charset="-127"/>
              </a:rPr>
              <a:t>(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노인복지법상 노인학대 처벌 기준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)</a:t>
            </a:r>
            <a:endParaRPr lang="ko-KR" altLang="en-US" sz="2800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285720" y="1000108"/>
            <a:ext cx="4286280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신체에 상해를 입히는 행위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285720" y="1785926"/>
            <a:ext cx="4286280" cy="200026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신체에 폭행을 가하는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성적 수치심을 주는 성폭행 성희롱 등의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유기하거나 의식주를 포함한 기본적 보호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치료를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    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소홀히 하는 방임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구걸하게 하거나 노인을 이용하여 구걸하는 행위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285720" y="4000504"/>
            <a:ext cx="4286280" cy="857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노인을 위하여 증여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급여된 금품을 목적 외의 용도에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사용하는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25" name="대각선 방향의 모서리가 둥근 사각형 24"/>
          <p:cNvSpPr/>
          <p:nvPr/>
        </p:nvSpPr>
        <p:spPr>
          <a:xfrm>
            <a:off x="285720" y="5072074"/>
            <a:ext cx="4286280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신고인 신분보호 및 신원노출 금지의무 위반자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285720" y="5857892"/>
            <a:ext cx="4286280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현장조사를 거부하거나 업무 방해한 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5072066" y="1000108"/>
            <a:ext cx="3714776" cy="571504"/>
          </a:xfrm>
          <a:prstGeom prst="round2DiagRect">
            <a:avLst/>
          </a:prstGeom>
          <a:noFill/>
          <a:ln w="31750" cmpd="sng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  7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년 이하의 징역 또는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2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천만원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이하의 벌금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30" name="대각선 방향의 모서리가 둥근 사각형 29"/>
          <p:cNvSpPr/>
          <p:nvPr/>
        </p:nvSpPr>
        <p:spPr>
          <a:xfrm>
            <a:off x="5072066" y="1785926"/>
            <a:ext cx="3714776" cy="200026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5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년 이하의 징역  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  <a:p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또는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1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천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5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백만원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이하의 벌금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5072066" y="4000504"/>
            <a:ext cx="3714776" cy="857256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3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년 이하의 징역 또는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1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천만원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이하의 벌금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33" name="대각선 방향의 모서리가 둥근 사각형 32"/>
          <p:cNvSpPr/>
          <p:nvPr/>
        </p:nvSpPr>
        <p:spPr>
          <a:xfrm>
            <a:off x="5072066" y="5072074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1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년 이하의 징역 또는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3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백만원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이하의 벌금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34" name="대각선 방향의 모서리가 둥근 사각형 33"/>
          <p:cNvSpPr/>
          <p:nvPr/>
        </p:nvSpPr>
        <p:spPr>
          <a:xfrm>
            <a:off x="5072066" y="5857892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2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백만원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이하의 과태료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따뜻한마음" pitchFamily="18" charset="-127"/>
              <a:ea typeface="365따뜻한마음" pitchFamily="18" charset="-127"/>
            </a:endParaRPr>
          </a:p>
        </p:txBody>
      </p:sp>
      <p:sp>
        <p:nvSpPr>
          <p:cNvPr id="35" name="줄무늬가 있는 오른쪽 화살표 34"/>
          <p:cNvSpPr/>
          <p:nvPr/>
        </p:nvSpPr>
        <p:spPr>
          <a:xfrm>
            <a:off x="4643438" y="107154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4643438" y="2571744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>
            <a:off x="4643438" y="4214818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4643438" y="5143512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643438" y="5929330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71414"/>
            <a:ext cx="7745566" cy="571504"/>
          </a:xfrm>
        </p:spPr>
        <p:txBody>
          <a:bodyPr>
            <a:normAutofit/>
          </a:bodyPr>
          <a:lstStyle/>
          <a:p>
            <a:r>
              <a:rPr lang="ko-KR" altLang="en-US" sz="2400" b="1" dirty="0" smtClean="0">
                <a:latin typeface="PNH비엔나" pitchFamily="18" charset="-127"/>
                <a:ea typeface="PNH비엔나" pitchFamily="18" charset="-127"/>
              </a:rPr>
              <a:t>노인학대 신고</a:t>
            </a:r>
            <a:endParaRPr lang="ko-KR" altLang="en-US" sz="2400" b="1" dirty="0">
              <a:latin typeface="PNH비엔나" pitchFamily="18" charset="-127"/>
              <a:ea typeface="PNH비엔나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28596" y="681319"/>
            <a:ext cx="3143272" cy="390227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노인학대 신고 의무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596" y="107154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누구든지 노인학대를 알게 된 때에는 노인보호전문기관 또는 수사기관에 신고할 수 있다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8596" y="1957320"/>
            <a:ext cx="857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노인학대 사례 발견 시 </a:t>
            </a:r>
            <a:r>
              <a:rPr lang="en-US" altLang="ko-KR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129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 또는 </a:t>
            </a:r>
            <a:r>
              <a:rPr lang="en-US" altLang="ko-KR" sz="1600" dirty="0" smtClean="0">
                <a:solidFill>
                  <a:srgbClr val="C00000"/>
                </a:solidFill>
                <a:latin typeface="365달콤한머핀" pitchFamily="18" charset="-127"/>
                <a:ea typeface="365달콤한머핀" pitchFamily="18" charset="-127"/>
              </a:rPr>
              <a:t>1577-1389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등으로 신고한다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순서도: 연결자 27"/>
          <p:cNvSpPr/>
          <p:nvPr/>
        </p:nvSpPr>
        <p:spPr>
          <a:xfrm>
            <a:off x="428596" y="285728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428596" y="1571612"/>
            <a:ext cx="3286148" cy="390227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달콤한머핀" pitchFamily="18" charset="-127"/>
                <a:ea typeface="365달콤한머핀" pitchFamily="18" charset="-127"/>
              </a:rPr>
              <a:t>노인학대 신고 방법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612648" y="2500306"/>
            <a:ext cx="7745566" cy="57150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NH비엔나" pitchFamily="18" charset="-127"/>
                <a:ea typeface="PNH비엔나" pitchFamily="18" charset="-127"/>
                <a:cs typeface="+mj-cs"/>
              </a:rPr>
              <a:t>시설생활 노인의 권리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p:sp>
        <p:nvSpPr>
          <p:cNvPr id="41" name="순서도: 연결자 40"/>
          <p:cNvSpPr/>
          <p:nvPr/>
        </p:nvSpPr>
        <p:spPr>
          <a:xfrm>
            <a:off x="428596" y="271462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85720" y="3071810"/>
            <a:ext cx="87868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존경과 존엄한 존재로 대우받고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차별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착취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학대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방임을 받지 않고 생활할 수 있는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·개인적 욕구에 상응하는 질 높은 돌봄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(care)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과 서비스를 요구하고 제공 받을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안전하고 가정과 같은 환경에서 생활할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시설 내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외부 활동에 신체적 구속을 받지 않을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개인의 사생활과 비밀 보장에 대한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우편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전화 등 개인적 연락을 주고받을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정치적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문화적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종교적 활동에 제약을 받지 않고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자유롭게 참여할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개인 소유 재산과 소유물을 스스로 관리할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비난이나 제약을 받지 않고 시설운영과 서비스에 대한 개인적 견해와 불평을 표현하고 이의 해결을 요구할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시설 내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외부에서 개인활동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단체 및 사회적 관계에 참여할 권리</a:t>
            </a:r>
            <a:endParaRPr lang="en-US" altLang="ko-KR" sz="1600" dirty="0" smtClean="0">
              <a:latin typeface="365달콤한머핀" pitchFamily="18" charset="-127"/>
              <a:ea typeface="365달콤한머핀" pitchFamily="18" charset="-127"/>
            </a:endParaRPr>
          </a:p>
          <a:p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시설 입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1600" dirty="0" err="1" smtClean="0">
                <a:latin typeface="365달콤한머핀" pitchFamily="18" charset="-127"/>
                <a:ea typeface="365달콤한머핀" pitchFamily="18" charset="-127"/>
              </a:rPr>
              <a:t>퇴소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일상생활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서비스 이용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,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제반 시설활동 참여 등 개인의 삶에 영향을 미치는 모든 부분에서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정보에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접근하고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자기결정권을 행사할 권리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3588</TotalTime>
  <Words>722</Words>
  <Application>Microsoft Office PowerPoint</Application>
  <PresentationFormat>화면 슬라이드 쇼(4:3)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균형</vt:lpstr>
      <vt:lpstr>노인학대 예방교육 자료 </vt:lpstr>
      <vt:lpstr>노인인권이란?</vt:lpstr>
      <vt:lpstr>노인학대 유형</vt:lpstr>
      <vt:lpstr>노인학대 유형</vt:lpstr>
      <vt:lpstr>노인학대 유형</vt:lpstr>
      <vt:lpstr>노인학대 유형</vt:lpstr>
      <vt:lpstr>노인학대 처벌 규정 (노인복지법상 노인학대 처벌 기준)</vt:lpstr>
      <vt:lpstr>노인학대 신고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mycom</dc:creator>
  <cp:lastModifiedBy>user</cp:lastModifiedBy>
  <cp:revision>342</cp:revision>
  <dcterms:created xsi:type="dcterms:W3CDTF">2011-08-09T02:10:12Z</dcterms:created>
  <dcterms:modified xsi:type="dcterms:W3CDTF">2014-07-13T07:55:20Z</dcterms:modified>
</cp:coreProperties>
</file>