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OME" initials="H" lastIdx="1" clrIdx="0">
    <p:extLst>
      <p:ext uri="{19B8F6BF-5375-455C-9EA6-DF929625EA0E}">
        <p15:presenceInfo xmlns:p15="http://schemas.microsoft.com/office/powerpoint/2012/main" userId="HOM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4660" autoAdjust="0"/>
  </p:normalViewPr>
  <p:slideViewPr>
    <p:cSldViewPr snapToGrid="0">
      <p:cViewPr varScale="1">
        <p:scale>
          <a:sx n="108" d="100"/>
          <a:sy n="108" d="100"/>
        </p:scale>
        <p:origin x="54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ADBF55-3B44-45E2-81AB-88D68F3F60AF}" type="datetimeFigureOut">
              <a:rPr lang="ko-KR" altLang="en-US" smtClean="0"/>
              <a:t>2020-02-07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E7CAFD-EDDD-4859-BA2D-5CED19F60F7D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18561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재가서비스 등급별 월 이용한도액 변화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7CAFD-EDDD-4859-BA2D-5CED19F60F7D}" type="slidenum">
              <a:rPr lang="ko-KR" altLang="en-US" smtClean="0"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64267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7CAFD-EDDD-4859-BA2D-5CED19F60F7D}" type="slidenum">
              <a:rPr lang="ko-KR" altLang="en-US" smtClean="0"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92115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3045C-2C0C-4A80-B4D5-421F4A25A792}" type="datetimeFigureOut">
              <a:rPr lang="ko-KR" altLang="en-US" smtClean="0"/>
              <a:t>2020-02-07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7B0D6-EF0D-4275-8D9C-784DB263D048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404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3045C-2C0C-4A80-B4D5-421F4A25A792}" type="datetimeFigureOut">
              <a:rPr lang="ko-KR" altLang="en-US" smtClean="0"/>
              <a:t>2020-02-07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7B0D6-EF0D-4275-8D9C-784DB263D048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40780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3045C-2C0C-4A80-B4D5-421F4A25A792}" type="datetimeFigureOut">
              <a:rPr lang="ko-KR" altLang="en-US" smtClean="0"/>
              <a:t>2020-02-07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7B0D6-EF0D-4275-8D9C-784DB263D048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59348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3045C-2C0C-4A80-B4D5-421F4A25A792}" type="datetimeFigureOut">
              <a:rPr lang="ko-KR" altLang="en-US" smtClean="0"/>
              <a:t>2020-02-07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7B0D6-EF0D-4275-8D9C-784DB263D048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19662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3045C-2C0C-4A80-B4D5-421F4A25A792}" type="datetimeFigureOut">
              <a:rPr lang="ko-KR" altLang="en-US" smtClean="0"/>
              <a:t>2020-02-07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7B0D6-EF0D-4275-8D9C-784DB263D048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67531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3045C-2C0C-4A80-B4D5-421F4A25A792}" type="datetimeFigureOut">
              <a:rPr lang="ko-KR" altLang="en-US" smtClean="0"/>
              <a:t>2020-02-07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7B0D6-EF0D-4275-8D9C-784DB263D048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08990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3045C-2C0C-4A80-B4D5-421F4A25A792}" type="datetimeFigureOut">
              <a:rPr lang="ko-KR" altLang="en-US" smtClean="0"/>
              <a:t>2020-02-07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7B0D6-EF0D-4275-8D9C-784DB263D048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82100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3045C-2C0C-4A80-B4D5-421F4A25A792}" type="datetimeFigureOut">
              <a:rPr lang="ko-KR" altLang="en-US" smtClean="0"/>
              <a:t>2020-02-07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7B0D6-EF0D-4275-8D9C-784DB263D048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90750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3045C-2C0C-4A80-B4D5-421F4A25A792}" type="datetimeFigureOut">
              <a:rPr lang="ko-KR" altLang="en-US" smtClean="0"/>
              <a:t>2020-02-07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7B0D6-EF0D-4275-8D9C-784DB263D048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7656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3045C-2C0C-4A80-B4D5-421F4A25A792}" type="datetimeFigureOut">
              <a:rPr lang="ko-KR" altLang="en-US" smtClean="0"/>
              <a:t>2020-02-07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7B0D6-EF0D-4275-8D9C-784DB263D048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36770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3045C-2C0C-4A80-B4D5-421F4A25A792}" type="datetimeFigureOut">
              <a:rPr lang="ko-KR" altLang="en-US" smtClean="0"/>
              <a:t>2020-02-07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7B0D6-EF0D-4275-8D9C-784DB263D048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7277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33045C-2C0C-4A80-B4D5-421F4A25A792}" type="datetimeFigureOut">
              <a:rPr lang="ko-KR" altLang="en-US" smtClean="0"/>
              <a:t>2020-02-07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47B0D6-EF0D-4275-8D9C-784DB263D048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9871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01246" y="1614066"/>
            <a:ext cx="2053177" cy="275690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1600" b="1" dirty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등급별 월 한도액</a:t>
            </a:r>
            <a:endParaRPr lang="ko-KR" altLang="en-US" sz="1600" dirty="0">
              <a:solidFill>
                <a:srgbClr val="00206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7812504" y="1645057"/>
            <a:ext cx="123524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dirty="0">
                <a:solidFill>
                  <a:srgbClr val="002060"/>
                </a:solidFill>
                <a:latin typeface="맑은 고딕" panose="020B0503020000020004" pitchFamily="50" charset="-127"/>
              </a:rPr>
              <a:t>          (</a:t>
            </a:r>
            <a:r>
              <a:rPr lang="ko-KR" altLang="en-US" sz="1000" b="1" dirty="0">
                <a:solidFill>
                  <a:srgbClr val="002060"/>
                </a:solidFill>
                <a:latin typeface="맑은 고딕" panose="020B0503020000020004" pitchFamily="50" charset="-127"/>
              </a:rPr>
              <a:t>단위 </a:t>
            </a:r>
            <a:r>
              <a:rPr lang="en-US" altLang="ko-KR" sz="1000" b="1" dirty="0">
                <a:solidFill>
                  <a:srgbClr val="002060"/>
                </a:solidFill>
                <a:latin typeface="맑은 고딕" panose="020B0503020000020004" pitchFamily="50" charset="-127"/>
              </a:rPr>
              <a:t>: </a:t>
            </a:r>
            <a:r>
              <a:rPr lang="ko-KR" altLang="en-US" sz="1000" b="1" dirty="0">
                <a:solidFill>
                  <a:srgbClr val="002060"/>
                </a:solidFill>
                <a:latin typeface="맑은 고딕" panose="020B0503020000020004" pitchFamily="50" charset="-127"/>
              </a:rPr>
              <a:t>원</a:t>
            </a:r>
            <a:r>
              <a:rPr lang="en-US" altLang="ko-KR" sz="1000" b="1" dirty="0">
                <a:solidFill>
                  <a:srgbClr val="002060"/>
                </a:solidFill>
                <a:latin typeface="맑은 고딕" panose="020B0503020000020004" pitchFamily="50" charset="-127"/>
              </a:rPr>
              <a:t>)</a:t>
            </a:r>
            <a:endParaRPr lang="ko-KR" altLang="en-US" sz="1000" dirty="0"/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767477"/>
              </p:ext>
            </p:extLst>
          </p:nvPr>
        </p:nvGraphicFramePr>
        <p:xfrm>
          <a:off x="669744" y="1892800"/>
          <a:ext cx="8345905" cy="131231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609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2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88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88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49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31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4677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07974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 1</a:t>
                      </a:r>
                      <a:r>
                        <a:rPr lang="ko-KR" altLang="en-US" sz="1200" dirty="0"/>
                        <a:t>등급</a:t>
                      </a:r>
                      <a:endParaRPr lang="ko-KR" altLang="en-U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2</a:t>
                      </a:r>
                      <a:r>
                        <a:rPr lang="ko-KR" altLang="en-US" sz="1200" dirty="0"/>
                        <a:t>등급</a:t>
                      </a:r>
                      <a:endParaRPr lang="ko-KR" altLang="en-U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3</a:t>
                      </a:r>
                      <a:r>
                        <a:rPr lang="ko-KR" altLang="en-US" sz="1200" dirty="0"/>
                        <a:t>등급</a:t>
                      </a:r>
                      <a:endParaRPr lang="ko-KR" altLang="en-U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4</a:t>
                      </a:r>
                      <a:r>
                        <a:rPr lang="ko-KR" altLang="en-US" sz="1200" dirty="0"/>
                        <a:t>등급</a:t>
                      </a:r>
                      <a:endParaRPr lang="ko-KR" altLang="en-U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5</a:t>
                      </a:r>
                      <a:r>
                        <a:rPr lang="ko-KR" altLang="en-US" sz="1200" dirty="0"/>
                        <a:t>등급</a:t>
                      </a:r>
                      <a:endParaRPr lang="ko-KR" altLang="en-U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인지지원등급</a:t>
                      </a:r>
                      <a:endParaRPr lang="ko-KR" altLang="en-US" sz="12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01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2019</a:t>
                      </a:r>
                      <a:r>
                        <a:rPr lang="ko-KR" altLang="en-US" sz="1400" dirty="0"/>
                        <a:t>년</a:t>
                      </a:r>
                      <a:endParaRPr lang="en-US" altLang="ko-KR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effectLst/>
                        </a:rPr>
                        <a:t>1,456,400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effectLst/>
                        </a:rPr>
                        <a:t>1,294,600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effectLst/>
                        </a:rPr>
                        <a:t>1,240,700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effectLst/>
                        </a:rPr>
                        <a:t>1,142,400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effectLst/>
                        </a:rPr>
                        <a:t>980,800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effectLst/>
                        </a:rPr>
                        <a:t>551,800</a:t>
                      </a:r>
                      <a:endParaRPr lang="ko-KR" altLang="en-US" sz="1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01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2020</a:t>
                      </a:r>
                      <a:r>
                        <a:rPr lang="ko-KR" altLang="en-US" sz="1400" dirty="0"/>
                        <a:t>년</a:t>
                      </a:r>
                      <a:endParaRPr lang="en-US" altLang="ko-KR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effectLst/>
                        </a:rPr>
                        <a:t>1,498,300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effectLst/>
                        </a:rPr>
                        <a:t>1,331,800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effectLst/>
                        </a:rPr>
                        <a:t>1,276,300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effectLst/>
                        </a:rPr>
                        <a:t>1,173,200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effectLst/>
                        </a:rPr>
                        <a:t>1,007,200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/>
                        <a:t>566,600</a:t>
                      </a:r>
                      <a:endParaRPr lang="ko-KR" altLang="en-US" sz="1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26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인상률</a:t>
                      </a:r>
                      <a:endParaRPr lang="en-US" altLang="ko-KR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>
                          <a:effectLst/>
                        </a:rPr>
                        <a:t>2,88%</a:t>
                      </a:r>
                      <a:endParaRPr lang="en-US" altLang="ko-KR" sz="12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>
                          <a:effectLst/>
                        </a:rPr>
                        <a:t>2,87%</a:t>
                      </a:r>
                      <a:endParaRPr lang="en-US" altLang="ko-KR" sz="12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>
                          <a:effectLst/>
                        </a:rPr>
                        <a:t>2.87%</a:t>
                      </a:r>
                      <a:endParaRPr lang="en-US" altLang="ko-KR" sz="12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>
                          <a:effectLst/>
                        </a:rPr>
                        <a:t>2.70%</a:t>
                      </a:r>
                      <a:endParaRPr lang="en-US" altLang="ko-KR" sz="12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1200" dirty="0">
                          <a:effectLst/>
                        </a:rPr>
                        <a:t>2.69%</a:t>
                      </a:r>
                      <a:endParaRPr lang="en-US" altLang="ko-KR" sz="12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/>
                        <a:t>2.68%</a:t>
                      </a:r>
                      <a:endParaRPr lang="ko-KR" altLang="en-US" sz="12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1991771"/>
              </p:ext>
            </p:extLst>
          </p:nvPr>
        </p:nvGraphicFramePr>
        <p:xfrm>
          <a:off x="676560" y="3860782"/>
          <a:ext cx="8332275" cy="224980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905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94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11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89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493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403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2244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 1</a:t>
                      </a:r>
                      <a:r>
                        <a:rPr lang="ko-KR" altLang="en-US" sz="1200" dirty="0"/>
                        <a:t>등급</a:t>
                      </a:r>
                      <a:endParaRPr lang="ko-KR" altLang="en-U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2</a:t>
                      </a:r>
                      <a:r>
                        <a:rPr lang="ko-KR" altLang="en-US" sz="1200" dirty="0"/>
                        <a:t>등급</a:t>
                      </a:r>
                      <a:endParaRPr lang="ko-KR" altLang="en-U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3</a:t>
                      </a:r>
                      <a:r>
                        <a:rPr lang="ko-KR" altLang="en-US" sz="1200" dirty="0"/>
                        <a:t>등급</a:t>
                      </a:r>
                      <a:endParaRPr lang="ko-KR" altLang="en-U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4</a:t>
                      </a:r>
                      <a:r>
                        <a:rPr lang="ko-KR" altLang="en-US" sz="1200" dirty="0"/>
                        <a:t>등급</a:t>
                      </a:r>
                      <a:endParaRPr lang="ko-KR" altLang="en-US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5</a:t>
                      </a:r>
                      <a:r>
                        <a:rPr lang="ko-KR" altLang="en-US" sz="1200" dirty="0"/>
                        <a:t>등급</a:t>
                      </a:r>
                      <a:endParaRPr lang="ko-KR" altLang="en-US" sz="12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3375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400" dirty="0"/>
                        <a:t>월 한도액 </a:t>
                      </a:r>
                      <a:r>
                        <a:rPr lang="en-US" altLang="ko-KR" sz="1400" dirty="0"/>
                        <a:t>/ </a:t>
                      </a:r>
                      <a:r>
                        <a:rPr lang="ko-KR" altLang="en-US" sz="1400" dirty="0"/>
                        <a:t>원</a:t>
                      </a:r>
                      <a:endParaRPr lang="en-US" altLang="ko-KR" sz="14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effectLst/>
                        </a:rPr>
                        <a:t>1,498,300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effectLst/>
                        </a:rPr>
                        <a:t>1,331,800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effectLst/>
                        </a:rPr>
                        <a:t>1,276,300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effectLst/>
                        </a:rPr>
                        <a:t>1,173,200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effectLst/>
                        </a:rPr>
                        <a:t>1,007,200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3375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400" dirty="0"/>
                        <a:t>월 서비스 </a:t>
                      </a:r>
                      <a:r>
                        <a:rPr lang="en-US" altLang="ko-KR" sz="1400" dirty="0"/>
                        <a:t>/ </a:t>
                      </a:r>
                      <a:r>
                        <a:rPr lang="ko-KR" altLang="en-US" sz="1400" dirty="0"/>
                        <a:t>시간</a:t>
                      </a:r>
                      <a:endParaRPr lang="en-US" altLang="ko-KR" sz="14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effectLst/>
                        </a:rPr>
                        <a:t>4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effectLst/>
                        </a:rPr>
                        <a:t>4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effectLst/>
                        </a:rPr>
                        <a:t>3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effectLst/>
                        </a:rPr>
                        <a:t>3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effectLst/>
                        </a:rPr>
                        <a:t>3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3375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400" dirty="0"/>
                        <a:t>월 가능일 </a:t>
                      </a:r>
                      <a:r>
                        <a:rPr lang="en-US" altLang="ko-KR" sz="1400" dirty="0"/>
                        <a:t>/ </a:t>
                      </a:r>
                      <a:r>
                        <a:rPr lang="ko-KR" altLang="en-US" sz="1400" dirty="0"/>
                        <a:t>횟수</a:t>
                      </a:r>
                      <a:endParaRPr lang="en-US" altLang="ko-KR" sz="14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effectLst/>
                        </a:rPr>
                        <a:t>27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effectLst/>
                        </a:rPr>
                        <a:t>24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effectLst/>
                        </a:rPr>
                        <a:t>26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effectLst/>
                        </a:rPr>
                        <a:t>24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effectLst/>
                        </a:rPr>
                        <a:t>21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2610">
                <a:tc rowSpan="3">
                  <a:txBody>
                    <a:bodyPr/>
                    <a:lstStyle/>
                    <a:p>
                      <a:pPr algn="just" latinLnBrk="1"/>
                      <a:r>
                        <a:rPr lang="ko-KR" altLang="en-US" sz="1200" dirty="0"/>
                        <a:t>본인부담금</a:t>
                      </a:r>
                      <a:endParaRPr lang="en-US" altLang="ko-KR" sz="1400" dirty="0">
                        <a:latin typeface="+mj-lt"/>
                      </a:endParaRPr>
                    </a:p>
                  </a:txBody>
                  <a:tcPr vert="eaVert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kern="1200" dirty="0"/>
                        <a:t>15%</a:t>
                      </a:r>
                      <a:endParaRPr lang="en-US" altLang="ko-KR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effectLst/>
                        </a:rPr>
                        <a:t>224,745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effectLst/>
                        </a:rPr>
                        <a:t>199,770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effectLst/>
                        </a:rPr>
                        <a:t>191,445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effectLst/>
                        </a:rPr>
                        <a:t>175,980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effectLst/>
                        </a:rPr>
                        <a:t>151,080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kern="1200" dirty="0"/>
                        <a:t> 9%</a:t>
                      </a:r>
                      <a:endParaRPr lang="en-US" altLang="ko-KR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effectLst/>
                        </a:rPr>
                        <a:t>134,847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effectLst/>
                        </a:rPr>
                        <a:t>119,862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effectLst/>
                        </a:rPr>
                        <a:t>114,867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effectLst/>
                        </a:rPr>
                        <a:t>105,588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effectLst/>
                        </a:rPr>
                        <a:t>90,648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083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/>
                        <a:t> 6%</a:t>
                      </a:r>
                      <a:endParaRPr lang="en-US" altLang="ko-KR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effectLst/>
                        </a:rPr>
                        <a:t>89,898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effectLst/>
                        </a:rPr>
                        <a:t>79,908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effectLst/>
                        </a:rPr>
                        <a:t>76,578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effectLst/>
                        </a:rPr>
                        <a:t>70,392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>
                          <a:effectLst/>
                        </a:rPr>
                        <a:t>60,432</a:t>
                      </a:r>
                      <a:endParaRPr lang="en-US" altLang="ko-KR" sz="14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직사각형 2">
            <a:extLst>
              <a:ext uri="{FF2B5EF4-FFF2-40B4-BE49-F238E27FC236}">
                <a16:creationId xmlns:a16="http://schemas.microsoft.com/office/drawing/2014/main" id="{4B47D91A-F8E7-48BF-A71C-D21D7F74519C}"/>
              </a:ext>
            </a:extLst>
          </p:cNvPr>
          <p:cNvSpPr/>
          <p:nvPr/>
        </p:nvSpPr>
        <p:spPr>
          <a:xfrm>
            <a:off x="601246" y="3122118"/>
            <a:ext cx="2621230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altLang="ko-KR" sz="1400" b="1" dirty="0">
              <a:solidFill>
                <a:srgbClr val="002060"/>
              </a:solidFill>
              <a:latin typeface="맑은 고딕" panose="020B0503020000020004" pitchFamily="50" charset="-127"/>
            </a:endParaRPr>
          </a:p>
          <a:p>
            <a:endParaRPr lang="en-US" altLang="ko-KR" sz="1400" b="1" dirty="0">
              <a:solidFill>
                <a:srgbClr val="002060"/>
              </a:solidFill>
              <a:latin typeface="맑은 고딕" panose="020B0503020000020004" pitchFamily="50" charset="-127"/>
            </a:endParaRPr>
          </a:p>
          <a:p>
            <a:r>
              <a:rPr lang="ko-KR" altLang="en-US" sz="1400" b="1" dirty="0">
                <a:solidFill>
                  <a:srgbClr val="002060"/>
                </a:solidFill>
                <a:latin typeface="맑은 고딕" panose="020B0503020000020004" pitchFamily="50" charset="-127"/>
              </a:rPr>
              <a:t> 월 이용시간</a:t>
            </a:r>
            <a:r>
              <a:rPr lang="en-US" altLang="ko-KR" sz="1400" b="1" dirty="0">
                <a:solidFill>
                  <a:srgbClr val="002060"/>
                </a:solidFill>
                <a:latin typeface="맑은 고딕" panose="020B0503020000020004" pitchFamily="50" charset="-127"/>
              </a:rPr>
              <a:t>/</a:t>
            </a:r>
            <a:r>
              <a:rPr lang="ko-KR" altLang="en-US" sz="1400" b="1" dirty="0">
                <a:solidFill>
                  <a:srgbClr val="002060"/>
                </a:solidFill>
                <a:latin typeface="맑은 고딕" panose="020B0503020000020004" pitchFamily="50" charset="-127"/>
              </a:rPr>
              <a:t>횟수</a:t>
            </a:r>
            <a:r>
              <a:rPr lang="en-US" altLang="ko-KR" sz="1400" b="1" dirty="0">
                <a:solidFill>
                  <a:srgbClr val="002060"/>
                </a:solidFill>
                <a:latin typeface="맑은 고딕" panose="020B0503020000020004" pitchFamily="50" charset="-127"/>
              </a:rPr>
              <a:t>/</a:t>
            </a:r>
            <a:r>
              <a:rPr lang="ko-KR" altLang="en-US" sz="1400" b="1" dirty="0">
                <a:solidFill>
                  <a:srgbClr val="002060"/>
                </a:solidFill>
                <a:latin typeface="맑은 고딕" panose="020B0503020000020004" pitchFamily="50" charset="-127"/>
              </a:rPr>
              <a:t>본인부담금</a:t>
            </a:r>
            <a:endParaRPr lang="ko-KR" altLang="en-US" sz="1400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0E8C4867-D3CE-4946-92DF-C9E5B3E31F3C}"/>
              </a:ext>
            </a:extLst>
          </p:cNvPr>
          <p:cNvSpPr/>
          <p:nvPr/>
        </p:nvSpPr>
        <p:spPr>
          <a:xfrm>
            <a:off x="3861214" y="533759"/>
            <a:ext cx="2297424" cy="33855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</a:rPr>
              <a:t>방문요양 수가 </a:t>
            </a:r>
            <a:r>
              <a: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</a:rPr>
              <a:t>2020</a:t>
            </a:r>
            <a:r>
              <a: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</a:rPr>
              <a:t>年</a:t>
            </a:r>
            <a:endParaRPr lang="ko-KR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947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69540" y="182501"/>
            <a:ext cx="4150261" cy="366419"/>
          </a:xfrm>
        </p:spPr>
        <p:txBody>
          <a:bodyPr>
            <a:normAutofit/>
          </a:bodyPr>
          <a:lstStyle/>
          <a:p>
            <a:r>
              <a:rPr lang="ko-KR" altLang="en-US" sz="1400" b="1" dirty="0">
                <a:solidFill>
                  <a:srgbClr val="002060"/>
                </a:solidFill>
                <a:latin typeface="맑은 고딕" panose="020B0503020000020004" pitchFamily="50" charset="-127"/>
              </a:rPr>
              <a:t>방문요양 이용시간별 급여비용 </a:t>
            </a:r>
            <a:r>
              <a:rPr lang="en-US" altLang="ko-KR" sz="1400" b="1" dirty="0">
                <a:solidFill>
                  <a:srgbClr val="002060"/>
                </a:solidFill>
                <a:latin typeface="맑은 고딕" panose="020B0503020000020004" pitchFamily="50" charset="-127"/>
              </a:rPr>
              <a:t>(2020</a:t>
            </a:r>
            <a:r>
              <a:rPr lang="ko-KR" altLang="en-US" sz="1400" b="1" dirty="0">
                <a:solidFill>
                  <a:srgbClr val="002060"/>
                </a:solidFill>
                <a:latin typeface="맑은 고딕" panose="020B0503020000020004" pitchFamily="50" charset="-127"/>
              </a:rPr>
              <a:t>年</a:t>
            </a:r>
            <a:r>
              <a:rPr lang="en-US" altLang="ko-KR" sz="1400" b="1" dirty="0">
                <a:solidFill>
                  <a:srgbClr val="002060"/>
                </a:solidFill>
                <a:latin typeface="맑은 고딕" panose="020B0503020000020004" pitchFamily="50" charset="-127"/>
              </a:rPr>
              <a:t>)</a:t>
            </a:r>
            <a:r>
              <a:rPr lang="ko-KR" altLang="en-US" sz="1400" b="1" dirty="0">
                <a:solidFill>
                  <a:srgbClr val="002060"/>
                </a:solidFill>
                <a:latin typeface="맑은 고딕" panose="020B0503020000020004" pitchFamily="50" charset="-127"/>
              </a:rPr>
              <a:t> </a:t>
            </a:r>
            <a:endParaRPr lang="ko-KR" altLang="en-US" sz="1400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0961924"/>
              </p:ext>
            </p:extLst>
          </p:nvPr>
        </p:nvGraphicFramePr>
        <p:xfrm>
          <a:off x="787476" y="503036"/>
          <a:ext cx="7306150" cy="36902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4612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12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12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12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12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41385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aseline="0" dirty="0"/>
                        <a:t>구분</a:t>
                      </a:r>
                      <a:endParaRPr lang="ko-KR" altLang="en-US" sz="12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금액</a:t>
                      </a:r>
                      <a:r>
                        <a:rPr lang="en-US" altLang="ko-KR" sz="1200" dirty="0"/>
                        <a:t>(</a:t>
                      </a:r>
                      <a:r>
                        <a:rPr lang="ko-KR" altLang="en-US" sz="1200" dirty="0"/>
                        <a:t>수가</a:t>
                      </a:r>
                      <a:r>
                        <a:rPr lang="en-US" altLang="ko-KR" sz="1200" dirty="0"/>
                        <a:t>)</a:t>
                      </a:r>
                      <a:endParaRPr lang="ko-KR" altLang="en-US" sz="12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본인부담금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28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6%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9%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15%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8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30</a:t>
                      </a:r>
                      <a:r>
                        <a:rPr lang="ko-KR" altLang="en-US" sz="1200" dirty="0"/>
                        <a:t>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14,530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872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1,308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2,180</a:t>
                      </a:r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8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60</a:t>
                      </a:r>
                      <a:r>
                        <a:rPr lang="ko-KR" altLang="en-US" sz="1200" dirty="0"/>
                        <a:t>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22,310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1,339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2,008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3,347</a:t>
                      </a:r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78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90</a:t>
                      </a:r>
                      <a:r>
                        <a:rPr lang="ko-KR" altLang="en-US" sz="1200" dirty="0"/>
                        <a:t>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29,920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1,795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2,693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4,488</a:t>
                      </a:r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78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120</a:t>
                      </a:r>
                      <a:r>
                        <a:rPr lang="ko-KR" altLang="en-US" sz="1200" dirty="0"/>
                        <a:t>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37,780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2,267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3,400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5,667</a:t>
                      </a:r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78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150</a:t>
                      </a:r>
                      <a:r>
                        <a:rPr lang="ko-KR" altLang="en-US" sz="1200" dirty="0"/>
                        <a:t>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42,930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2,576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3,864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6,440</a:t>
                      </a:r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78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180</a:t>
                      </a:r>
                      <a:r>
                        <a:rPr lang="ko-KR" altLang="en-US" sz="1200" dirty="0"/>
                        <a:t>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47,460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2,848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4,271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7,119</a:t>
                      </a:r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78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210</a:t>
                      </a:r>
                      <a:r>
                        <a:rPr lang="ko-KR" altLang="en-US" sz="1200" dirty="0"/>
                        <a:t>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51,630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3,098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4,647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7,745</a:t>
                      </a:r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78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240</a:t>
                      </a:r>
                      <a:r>
                        <a:rPr lang="ko-KR" altLang="en-US" sz="1200" dirty="0"/>
                        <a:t>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55,490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3,329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4,994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8,324</a:t>
                      </a:r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6724">
                <a:tc gridSpan="5">
                  <a:txBody>
                    <a:bodyPr/>
                    <a:lstStyle/>
                    <a:p>
                      <a:pPr marL="0" indent="0" algn="l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000" dirty="0"/>
                        <a:t>*</a:t>
                      </a:r>
                      <a:r>
                        <a:rPr lang="ko-KR" altLang="en-US" sz="1000" dirty="0"/>
                        <a:t>야간가산 </a:t>
                      </a:r>
                      <a:r>
                        <a:rPr lang="en-US" altLang="ko-KR" sz="1000" dirty="0"/>
                        <a:t>: 18</a:t>
                      </a:r>
                      <a:r>
                        <a:rPr lang="ko-KR" altLang="en-US" sz="1000" dirty="0"/>
                        <a:t>시</a:t>
                      </a:r>
                      <a:r>
                        <a:rPr lang="en-US" altLang="ko-KR" sz="1000" dirty="0"/>
                        <a:t>-22</a:t>
                      </a:r>
                      <a:r>
                        <a:rPr lang="ko-KR" altLang="en-US" sz="1000" dirty="0"/>
                        <a:t>시에 제공한 급여는</a:t>
                      </a:r>
                      <a:r>
                        <a:rPr lang="ko-KR" altLang="en-US" sz="1000" baseline="0" dirty="0"/>
                        <a:t> </a:t>
                      </a:r>
                      <a:r>
                        <a:rPr lang="en-US" altLang="ko-KR" sz="1000" baseline="0" dirty="0"/>
                        <a:t>20% </a:t>
                      </a:r>
                      <a:r>
                        <a:rPr lang="ko-KR" altLang="en-US" sz="1000" baseline="0" dirty="0"/>
                        <a:t>가산합니다</a:t>
                      </a:r>
                      <a:r>
                        <a:rPr lang="en-US" altLang="ko-KR" sz="1000" baseline="0" dirty="0"/>
                        <a:t>.   *</a:t>
                      </a:r>
                      <a:r>
                        <a:rPr lang="ko-KR" altLang="en-US" sz="1000" baseline="0" dirty="0"/>
                        <a:t>심야가산 </a:t>
                      </a:r>
                      <a:r>
                        <a:rPr lang="en-US" altLang="ko-KR" sz="1000" baseline="0" dirty="0"/>
                        <a:t>: 22</a:t>
                      </a:r>
                      <a:r>
                        <a:rPr lang="ko-KR" altLang="en-US" sz="1000" baseline="0" dirty="0"/>
                        <a:t>시</a:t>
                      </a:r>
                      <a:r>
                        <a:rPr lang="en-US" altLang="ko-KR" sz="1000" baseline="0" dirty="0"/>
                        <a:t>~</a:t>
                      </a:r>
                      <a:r>
                        <a:rPr lang="ko-KR" altLang="en-US" sz="1000" baseline="0" dirty="0"/>
                        <a:t>익일 </a:t>
                      </a:r>
                      <a:r>
                        <a:rPr lang="en-US" altLang="ko-KR" sz="1000" baseline="0" dirty="0"/>
                        <a:t>06</a:t>
                      </a:r>
                      <a:r>
                        <a:rPr lang="ko-KR" altLang="en-US" sz="1000" baseline="0" dirty="0"/>
                        <a:t>시 제공한 급여는 </a:t>
                      </a:r>
                      <a:r>
                        <a:rPr lang="en-US" altLang="ko-KR" sz="1000" baseline="0" dirty="0"/>
                        <a:t>30% </a:t>
                      </a:r>
                      <a:r>
                        <a:rPr lang="ko-KR" altLang="en-US" sz="1000" baseline="0" dirty="0"/>
                        <a:t>가산합니다</a:t>
                      </a:r>
                      <a:r>
                        <a:rPr lang="en-US" altLang="ko-KR" sz="1000" baseline="0" dirty="0"/>
                        <a:t>.</a:t>
                      </a:r>
                    </a:p>
                    <a:p>
                      <a:pPr marL="0" indent="0" algn="l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000" baseline="0" dirty="0"/>
                        <a:t>*</a:t>
                      </a:r>
                      <a:r>
                        <a:rPr lang="ko-KR" altLang="en-US" sz="1000" baseline="0" dirty="0"/>
                        <a:t>휴일가산 </a:t>
                      </a:r>
                      <a:r>
                        <a:rPr lang="en-US" altLang="ko-KR" sz="1000" baseline="0" dirty="0"/>
                        <a:t>: </a:t>
                      </a:r>
                      <a:r>
                        <a:rPr lang="ko-KR" altLang="en-US" sz="1000" baseline="0" dirty="0"/>
                        <a:t>관공서의 공휴일에 관한 규정에 따른 공휴일에 제공한 급여는 </a:t>
                      </a:r>
                      <a:r>
                        <a:rPr lang="en-US" altLang="ko-KR" sz="1000" baseline="0" dirty="0"/>
                        <a:t>30% </a:t>
                      </a:r>
                      <a:r>
                        <a:rPr lang="ko-KR" altLang="en-US" sz="1000" baseline="0" dirty="0"/>
                        <a:t>가산합니다</a:t>
                      </a:r>
                      <a:r>
                        <a:rPr lang="en-US" altLang="ko-KR" sz="1000" baseline="0" dirty="0"/>
                        <a:t>.</a:t>
                      </a:r>
                      <a:endParaRPr lang="ko-KR" altLang="en-US" sz="1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>
            <a:off x="7307833" y="242599"/>
            <a:ext cx="78579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b="1" dirty="0">
                <a:solidFill>
                  <a:srgbClr val="002060"/>
                </a:solidFill>
                <a:latin typeface="맑은 고딕" panose="020B0503020000020004" pitchFamily="50" charset="-127"/>
              </a:rPr>
              <a:t>(</a:t>
            </a:r>
            <a:r>
              <a:rPr lang="ko-KR" altLang="en-US" sz="1000" b="1" dirty="0">
                <a:solidFill>
                  <a:srgbClr val="002060"/>
                </a:solidFill>
                <a:latin typeface="맑은 고딕" panose="020B0503020000020004" pitchFamily="50" charset="-127"/>
              </a:rPr>
              <a:t>단위 </a:t>
            </a:r>
            <a:r>
              <a:rPr lang="en-US" altLang="ko-KR" sz="1000" b="1" dirty="0">
                <a:solidFill>
                  <a:srgbClr val="002060"/>
                </a:solidFill>
                <a:latin typeface="맑은 고딕" panose="020B0503020000020004" pitchFamily="50" charset="-127"/>
              </a:rPr>
              <a:t>: </a:t>
            </a:r>
            <a:r>
              <a:rPr lang="ko-KR" altLang="en-US" sz="1000" b="1" dirty="0">
                <a:solidFill>
                  <a:srgbClr val="002060"/>
                </a:solidFill>
                <a:latin typeface="맑은 고딕" panose="020B0503020000020004" pitchFamily="50" charset="-127"/>
              </a:rPr>
              <a:t>원</a:t>
            </a:r>
            <a:r>
              <a:rPr lang="en-US" altLang="ko-KR" sz="1000" b="1" dirty="0">
                <a:solidFill>
                  <a:srgbClr val="002060"/>
                </a:solidFill>
                <a:latin typeface="맑은 고딕" panose="020B0503020000020004" pitchFamily="50" charset="-127"/>
              </a:rPr>
              <a:t>)</a:t>
            </a:r>
            <a:endParaRPr lang="ko-KR" altLang="en-US" sz="1000" dirty="0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D6583D8-6A09-4124-B506-5CCB035E3949}"/>
              </a:ext>
            </a:extLst>
          </p:cNvPr>
          <p:cNvSpPr/>
          <p:nvPr/>
        </p:nvSpPr>
        <p:spPr>
          <a:xfrm>
            <a:off x="769540" y="4359922"/>
            <a:ext cx="30588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b="1" dirty="0">
                <a:solidFill>
                  <a:srgbClr val="002060"/>
                </a:solidFill>
                <a:latin typeface="맑은 고딕" panose="020B0503020000020004" pitchFamily="50" charset="-127"/>
              </a:rPr>
              <a:t>방문목욕 </a:t>
            </a:r>
            <a:r>
              <a:rPr lang="en-US" altLang="ko-KR" sz="1400" b="1" dirty="0">
                <a:solidFill>
                  <a:srgbClr val="002060"/>
                </a:solidFill>
                <a:latin typeface="맑은 고딕" panose="020B0503020000020004" pitchFamily="50" charset="-127"/>
              </a:rPr>
              <a:t>1</a:t>
            </a:r>
            <a:r>
              <a:rPr lang="ko-KR" altLang="en-US" sz="1400" b="1" dirty="0">
                <a:solidFill>
                  <a:srgbClr val="002060"/>
                </a:solidFill>
                <a:latin typeface="맑은 고딕" panose="020B0503020000020004" pitchFamily="50" charset="-127"/>
              </a:rPr>
              <a:t>회당 급여비용 </a:t>
            </a:r>
            <a:r>
              <a:rPr lang="en-US" altLang="ko-KR" sz="1400" b="1" dirty="0">
                <a:solidFill>
                  <a:srgbClr val="002060"/>
                </a:solidFill>
                <a:latin typeface="맑은 고딕" panose="020B0503020000020004" pitchFamily="50" charset="-127"/>
              </a:rPr>
              <a:t>(2020</a:t>
            </a:r>
            <a:r>
              <a:rPr lang="ko-KR" altLang="en-US" sz="1400" b="1" dirty="0">
                <a:solidFill>
                  <a:srgbClr val="002060"/>
                </a:solidFill>
                <a:latin typeface="맑은 고딕" panose="020B0503020000020004" pitchFamily="50" charset="-127"/>
              </a:rPr>
              <a:t>年</a:t>
            </a:r>
            <a:r>
              <a:rPr lang="en-US" altLang="ko-KR" sz="1400" b="1" dirty="0">
                <a:solidFill>
                  <a:srgbClr val="002060"/>
                </a:solidFill>
                <a:latin typeface="맑은 고딕" panose="020B0503020000020004" pitchFamily="50" charset="-127"/>
              </a:rPr>
              <a:t>)</a:t>
            </a:r>
            <a:r>
              <a:rPr lang="ko-KR" altLang="en-US" sz="1400" b="1" dirty="0">
                <a:solidFill>
                  <a:srgbClr val="002060"/>
                </a:solidFill>
                <a:latin typeface="맑은 고딕" panose="020B0503020000020004" pitchFamily="50" charset="-127"/>
              </a:rPr>
              <a:t> </a:t>
            </a:r>
            <a:endParaRPr lang="ko-KR" altLang="en-US" sz="1400" dirty="0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BF1C05D9-FC84-4BE1-A923-8DFAAC0223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6361825"/>
              </p:ext>
            </p:extLst>
          </p:nvPr>
        </p:nvGraphicFramePr>
        <p:xfrm>
          <a:off x="787476" y="4664221"/>
          <a:ext cx="7306150" cy="19202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99191">
                  <a:extLst>
                    <a:ext uri="{9D8B030D-6E8A-4147-A177-3AD203B41FA5}">
                      <a16:colId xmlns:a16="http://schemas.microsoft.com/office/drawing/2014/main" val="259839292"/>
                    </a:ext>
                  </a:extLst>
                </a:gridCol>
                <a:gridCol w="1323269">
                  <a:extLst>
                    <a:ext uri="{9D8B030D-6E8A-4147-A177-3AD203B41FA5}">
                      <a16:colId xmlns:a16="http://schemas.microsoft.com/office/drawing/2014/main" val="2773418929"/>
                    </a:ext>
                  </a:extLst>
                </a:gridCol>
                <a:gridCol w="1461230">
                  <a:extLst>
                    <a:ext uri="{9D8B030D-6E8A-4147-A177-3AD203B41FA5}">
                      <a16:colId xmlns:a16="http://schemas.microsoft.com/office/drawing/2014/main" val="1808077390"/>
                    </a:ext>
                  </a:extLst>
                </a:gridCol>
                <a:gridCol w="1461230">
                  <a:extLst>
                    <a:ext uri="{9D8B030D-6E8A-4147-A177-3AD203B41FA5}">
                      <a16:colId xmlns:a16="http://schemas.microsoft.com/office/drawing/2014/main" val="2488174848"/>
                    </a:ext>
                  </a:extLst>
                </a:gridCol>
                <a:gridCol w="1461230">
                  <a:extLst>
                    <a:ext uri="{9D8B030D-6E8A-4147-A177-3AD203B41FA5}">
                      <a16:colId xmlns:a16="http://schemas.microsoft.com/office/drawing/2014/main" val="138845655"/>
                    </a:ext>
                  </a:extLst>
                </a:gridCol>
              </a:tblGrid>
              <a:tr h="141385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구분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금액</a:t>
                      </a:r>
                      <a:r>
                        <a:rPr lang="en-US" altLang="ko-KR" sz="1200" dirty="0"/>
                        <a:t>(</a:t>
                      </a:r>
                      <a:r>
                        <a:rPr lang="ko-KR" altLang="en-US" sz="1200" dirty="0"/>
                        <a:t>수가</a:t>
                      </a:r>
                      <a:r>
                        <a:rPr lang="en-US" altLang="ko-KR" sz="1200" dirty="0"/>
                        <a:t>)</a:t>
                      </a:r>
                      <a:endParaRPr lang="ko-KR" altLang="en-US" sz="12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본인부담금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478378"/>
                  </a:ext>
                </a:extLst>
              </a:tr>
              <a:tr h="1413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6%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9%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15%</a:t>
                      </a:r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44351113"/>
                  </a:ext>
                </a:extLst>
              </a:tr>
              <a:tr h="3278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방문목욕 차량이용</a:t>
                      </a:r>
                      <a:endParaRPr lang="en-US" altLang="ko-KR" sz="1200" dirty="0"/>
                    </a:p>
                    <a:p>
                      <a:pPr algn="ctr" latinLnBrk="1"/>
                      <a:r>
                        <a:rPr lang="en-US" altLang="ko-KR" sz="1200" dirty="0"/>
                        <a:t>(</a:t>
                      </a:r>
                      <a:r>
                        <a:rPr lang="ko-KR" altLang="en-US" sz="1200" dirty="0" err="1"/>
                        <a:t>차량내</a:t>
                      </a:r>
                      <a:r>
                        <a:rPr lang="ko-KR" altLang="en-US" sz="1200" dirty="0"/>
                        <a:t> 목욕</a:t>
                      </a:r>
                      <a:r>
                        <a:rPr lang="en-US" altLang="ko-KR" sz="1200" dirty="0"/>
                        <a:t>)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74,470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4,468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6,702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11,171</a:t>
                      </a:r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3862436"/>
                  </a:ext>
                </a:extLst>
              </a:tr>
              <a:tr h="3278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방문목욕 차량이용</a:t>
                      </a:r>
                      <a:endParaRPr lang="en-US" altLang="ko-KR" sz="1200" dirty="0"/>
                    </a:p>
                    <a:p>
                      <a:pPr algn="ctr" latinLnBrk="1"/>
                      <a:r>
                        <a:rPr lang="en-US" altLang="ko-KR" sz="1200" dirty="0"/>
                        <a:t>(</a:t>
                      </a:r>
                      <a:r>
                        <a:rPr lang="ko-KR" altLang="en-US" sz="1200" dirty="0" err="1"/>
                        <a:t>가정내</a:t>
                      </a:r>
                      <a:r>
                        <a:rPr lang="ko-KR" altLang="en-US" sz="1200" dirty="0"/>
                        <a:t> 목욕</a:t>
                      </a:r>
                      <a:r>
                        <a:rPr lang="en-US" altLang="ko-KR" sz="1200" dirty="0"/>
                        <a:t>)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67,150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4,029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6,044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10,073</a:t>
                      </a:r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93366612"/>
                  </a:ext>
                </a:extLst>
              </a:tr>
              <a:tr h="3315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방문목욕 차량을    이용하지 않은 경우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41,930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2,516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3,774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6,290</a:t>
                      </a:r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30220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79874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296</Words>
  <Application>Microsoft Office PowerPoint</Application>
  <PresentationFormat>와이드스크린</PresentationFormat>
  <Paragraphs>152</Paragraphs>
  <Slides>2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맑은 고딕</vt:lpstr>
      <vt:lpstr>Arial</vt:lpstr>
      <vt:lpstr>Office 테마</vt:lpstr>
      <vt:lpstr> 등급별 월 한도액</vt:lpstr>
      <vt:lpstr>방문요양 이용시간별 급여비용 (2020年)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재가서비스 등급별 월 이용한도액 변화 (다</dc:title>
  <dc:creator>HOME</dc:creator>
  <cp:lastModifiedBy>User</cp:lastModifiedBy>
  <cp:revision>40</cp:revision>
  <dcterms:created xsi:type="dcterms:W3CDTF">2019-02-17T10:27:06Z</dcterms:created>
  <dcterms:modified xsi:type="dcterms:W3CDTF">2020-02-07T14:24:11Z</dcterms:modified>
</cp:coreProperties>
</file>