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4"/>
  </p:notesMasterIdLst>
  <p:handoutMasterIdLst>
    <p:handoutMasterId r:id="rId5"/>
  </p:handoutMasterIdLst>
  <p:sldIdLst>
    <p:sldId id="258" r:id="rId2"/>
    <p:sldId id="259" r:id="rId3"/>
  </p:sldIdLst>
  <p:sldSz cx="6858000" cy="9144000" type="screen4x3"/>
  <p:notesSz cx="6888163" cy="10018713"/>
  <p:photoAlbum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0AE4"/>
    <a:srgbClr val="FF66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3150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E1A9E-53C8-4402-A79A-F4A551D4ED74}" type="datetimeFigureOut">
              <a:rPr lang="ko-KR" altLang="en-US" smtClean="0"/>
              <a:t>2021-07-13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515475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902075" y="9515475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E9C17-99A4-4E17-9B2D-6803A4E030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01938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7D9BA0-F52C-4218-B8A2-AE6863EADD07}" type="datetimeFigureOut">
              <a:rPr lang="ko-KR" altLang="en-US" smtClean="0"/>
              <a:t>2021-07-13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35175" y="750888"/>
            <a:ext cx="28178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085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5475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075" y="9515475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B72A0-B86A-4329-B45F-B7562E9010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508774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8623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9515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6095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4587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7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2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0524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5957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0734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2553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9476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937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1147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7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737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BC48D-239B-4E96-A602-71997CD67890}" type="datetimeFigureOut">
              <a:rPr lang="ko-KR" altLang="en-US" smtClean="0"/>
              <a:pPr/>
              <a:t>2021-07-13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2201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488989"/>
              </p:ext>
            </p:extLst>
          </p:nvPr>
        </p:nvGraphicFramePr>
        <p:xfrm>
          <a:off x="222691" y="467544"/>
          <a:ext cx="6412618" cy="8568952"/>
        </p:xfrm>
        <a:graphic>
          <a:graphicData uri="http://schemas.openxmlformats.org/drawingml/2006/table">
            <a:tbl>
              <a:tblPr>
                <a:tableStyleId>{912C8C85-51F0-491E-9774-3900AFEF0FD7}</a:tableStyleId>
              </a:tblPr>
              <a:tblGrid>
                <a:gridCol w="64126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856895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1. </a:t>
                      </a:r>
                      <a:r>
                        <a:rPr lang="ko-KR" altLang="en-US" sz="1050" b="1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코로나</a:t>
                      </a:r>
                      <a:r>
                        <a:rPr lang="en-US" altLang="ko-KR" sz="1050" b="1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19 </a:t>
                      </a:r>
                      <a:r>
                        <a:rPr lang="ko-KR" altLang="en-US" sz="1050" b="1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전염병이 아직 잦아들고 있지 않는 만큼 특별히 위생에 </a:t>
                      </a:r>
                      <a:r>
                        <a:rPr lang="ko-KR" altLang="en-US" sz="1050" b="1" dirty="0" err="1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신경써서</a:t>
                      </a:r>
                      <a:r>
                        <a:rPr lang="ko-KR" altLang="en-US" sz="1050" b="1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예방하도록 합시다</a:t>
                      </a:r>
                      <a:r>
                        <a:rPr lang="en-US" altLang="ko-KR" sz="1050" b="1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50" b="1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</a:t>
                      </a:r>
                      <a:r>
                        <a:rPr lang="ko-KR" altLang="en-US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가장 기본적인 </a:t>
                      </a:r>
                      <a:r>
                        <a:rPr lang="ko-KR" altLang="en-US" sz="1050" b="1" dirty="0" err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손씻기</a:t>
                      </a: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사회적 거리두기</a:t>
                      </a: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마스크 착용과 환기 등입니다</a:t>
                      </a: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</a:t>
                      </a: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  </a:t>
                      </a: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2021</a:t>
                      </a:r>
                      <a:r>
                        <a:rPr lang="ko-KR" altLang="en-US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건강검진 실시합니다</a:t>
                      </a: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ko-KR" altLang="en-US" sz="1050" b="1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건강검진시</a:t>
                      </a:r>
                      <a:r>
                        <a:rPr lang="ko-KR" altLang="en-US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가까운 병원이나 문화병원에서 검진하기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검진 후 검진통보서 필히 회사에 제출하기</a:t>
                      </a:r>
                      <a:r>
                        <a:rPr lang="en-US" altLang="ko-KR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(1</a:t>
                      </a:r>
                      <a:r>
                        <a:rPr lang="ko-KR" altLang="en-US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차 건강검진결과 및 </a:t>
                      </a:r>
                      <a:r>
                        <a:rPr lang="en-US" altLang="ko-KR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</a:t>
                      </a:r>
                      <a:r>
                        <a:rPr lang="ko-KR" altLang="en-US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차 </a:t>
                      </a:r>
                      <a:r>
                        <a:rPr lang="ko-KR" altLang="en-US" sz="105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검진시</a:t>
                      </a:r>
                      <a:r>
                        <a:rPr lang="ko-KR" altLang="en-US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결과지 포함</a:t>
                      </a:r>
                      <a:r>
                        <a:rPr lang="en-US" altLang="ko-KR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신규입사자분 및 기존 입사자분들 건강검진 합니다</a:t>
                      </a:r>
                      <a:r>
                        <a:rPr lang="en-US" altLang="ko-KR" sz="1050" b="1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 </a:t>
                      </a:r>
                      <a:r>
                        <a:rPr lang="ko-KR" altLang="en-US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매년 건강검진을 실시하오니 올해에도 </a:t>
                      </a:r>
                      <a:r>
                        <a:rPr lang="ko-KR" altLang="en-US" sz="1050" b="1" dirty="0" err="1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빠짐없</a:t>
                      </a:r>
                      <a:endParaRPr lang="en-US" altLang="ko-KR" sz="1050" b="1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 </a:t>
                      </a:r>
                      <a:r>
                        <a:rPr lang="ko-KR" altLang="en-US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이</a:t>
                      </a: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검진하시기 바랍니다</a:t>
                      </a: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50" b="1" baseline="0" dirty="0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3.</a:t>
                      </a:r>
                      <a:r>
                        <a:rPr lang="ko-KR" altLang="en-US" sz="1050" b="1" baseline="0" dirty="0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en-US" altLang="ko-KR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2021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년 </a:t>
                      </a:r>
                      <a:r>
                        <a:rPr lang="en-US" altLang="ko-KR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4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차수 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치매전문교육 신청공고</a:t>
                      </a:r>
                      <a:endParaRPr lang="en-US" altLang="ko-KR" sz="1050" b="1" baseline="0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171450" marR="0" indent="-17145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코로나 확산 방지를 위해 교육장 신청을 장기요양기관 관할 공단지사가 소속된 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자역본부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범위 내로 제한</a:t>
                      </a:r>
                      <a:endParaRPr lang="en-US" altLang="ko-KR" sz="1050" b="1" kern="1200" baseline="0" dirty="0" smtClean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①신청일자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: 6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14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 오후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4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~6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방문요양과정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 /6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15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 오후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4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~6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시설과정 및 프로그램관리자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</a:t>
                      </a: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en-US" altLang="ko-KR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*</a:t>
                      </a:r>
                      <a:r>
                        <a:rPr lang="ko-KR" altLang="en-US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부산 신청시간 </a:t>
                      </a:r>
                      <a:r>
                        <a:rPr lang="en-US" altLang="ko-KR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16</a:t>
                      </a:r>
                      <a:r>
                        <a:rPr lang="ko-KR" altLang="en-US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r>
                        <a:rPr lang="en-US" altLang="ko-KR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~18</a:t>
                      </a:r>
                      <a:r>
                        <a:rPr lang="ko-KR" altLang="en-US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 </a:t>
                      </a:r>
                      <a:endParaRPr lang="en-US" altLang="ko-KR" sz="1050" b="1" kern="1200" baseline="0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②교육비 납부일자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:6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17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목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~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18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금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</a:t>
                      </a:r>
                      <a:endParaRPr lang="en-US" altLang="ko-KR" sz="1050" b="1" kern="1200" baseline="0" dirty="0" smtClean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③온라인교육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: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7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목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)~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28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수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24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endParaRPr lang="en-US" altLang="ko-KR" sz="1050" b="1" kern="1200" dirty="0" smtClean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④ 오프라인교육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: 8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)~31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 </a:t>
                      </a:r>
                      <a:endParaRPr lang="en-US" altLang="ko-KR" sz="1050" b="1" baseline="0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50" b="1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3</a:t>
                      </a:r>
                      <a:r>
                        <a:rPr lang="en-US" altLang="ko-KR" sz="1050" b="1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치매어르신 실종 시 대처요령</a:t>
                      </a:r>
                      <a:endParaRPr lang="en-US" altLang="ko-KR" sz="1050" b="1" baseline="0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①실종 후 즉시 신고하기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신고처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: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112)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②중앙치매센터 홈페이지 또는 치매체크 </a:t>
                      </a:r>
                      <a:r>
                        <a:rPr lang="ko-KR" altLang="en-US" sz="1050" b="1" kern="120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앱에서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실종치매노인과 유사한 무연고 노인 찾기 서비스 확인하기 </a:t>
                      </a:r>
                      <a:endParaRPr lang="en-US" altLang="ko-KR" sz="1050" b="1" kern="1200" dirty="0" smtClean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③중앙치매센터 홈페이지 또는 치매체크 </a:t>
                      </a:r>
                      <a:r>
                        <a:rPr lang="ko-KR" altLang="en-US" sz="1050" b="1" kern="120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앱에서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실종노인 무료 홍보물 제작 신청하기</a:t>
                      </a:r>
                      <a:endParaRPr lang="en-US" altLang="ko-KR" sz="1050" b="1" kern="1200" dirty="0" smtClean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④경찰서에 유전자 검사 요청하기</a:t>
                      </a:r>
                      <a:endParaRPr lang="en-US" altLang="ko-KR" sz="1050" b="1" kern="1200" dirty="0" smtClean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4</a:t>
                      </a: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 </a:t>
                      </a:r>
                      <a:r>
                        <a:rPr lang="en-US" altLang="ko-KR" sz="1050" b="1" kern="1200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65</a:t>
                      </a:r>
                      <a:r>
                        <a:rPr lang="ko-KR" altLang="en-US" sz="1050" b="1" kern="1200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세 어르신을 위한 생활 속 건강수칙 안내</a:t>
                      </a:r>
                      <a:r>
                        <a:rPr lang="en-US" altLang="ko-KR" sz="1050" b="1" kern="1200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① </a:t>
                      </a:r>
                      <a:r>
                        <a:rPr lang="ko-KR" altLang="en-US" sz="1050" b="1" kern="1200" dirty="0" err="1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균형잡힌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식사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와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규칙적인 운동</a:t>
                      </a:r>
                      <a:r>
                        <a:rPr lang="en-US" altLang="ko-KR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충분한 수면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취하기</a:t>
                      </a:r>
                      <a:endParaRPr lang="en-US" altLang="ko-KR" sz="1050" b="1" kern="120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②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만성질환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이 있는 경우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정해진 시간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에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약을 복용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하고</a:t>
                      </a: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진료일정 챙기기</a:t>
                      </a:r>
                      <a:endParaRPr lang="en-US" altLang="ko-KR" sz="1050" b="1" kern="120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③ 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씻지 않은 손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으로 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baseline="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눈</a:t>
                      </a:r>
                      <a:r>
                        <a:rPr lang="en-US" altLang="ko-KR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·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코</a:t>
                      </a:r>
                      <a:r>
                        <a:rPr lang="en-US" altLang="ko-KR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·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입을 만지지 않고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물과 비누로 </a:t>
                      </a:r>
                      <a:r>
                        <a:rPr lang="en-US" altLang="ko-KR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30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초 이상 </a:t>
                      </a:r>
                      <a:r>
                        <a:rPr lang="ko-KR" altLang="en-US" sz="1050" b="1" kern="1200" dirty="0" err="1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손씻기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또는 손 소독하기</a:t>
                      </a:r>
                      <a:endParaRPr lang="en-US" altLang="ko-KR" sz="1050" b="1" kern="1200" dirty="0" smtClean="0">
                        <a:solidFill>
                          <a:srgbClr val="140AE4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④ 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폐렴구균</a:t>
                      </a:r>
                      <a:r>
                        <a:rPr lang="en-US" altLang="ko-KR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·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인플루엔자 등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필요한 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예방접종을 </a:t>
                      </a:r>
                      <a:r>
                        <a:rPr lang="ko-KR" altLang="en-US" sz="1050" b="1" kern="1200" dirty="0" err="1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꼭</a:t>
                      </a:r>
                      <a:r>
                        <a:rPr lang="ko-KR" altLang="en-US" sz="1050" b="1" kern="120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하기</a:t>
                      </a:r>
                      <a:endParaRPr lang="en-US" altLang="ko-KR" sz="1050" b="1" kern="1200" dirty="0" smtClean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5.</a:t>
                      </a:r>
                      <a:r>
                        <a:rPr lang="en-US" altLang="ko-KR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en-US" altLang="ko-KR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6/24~25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 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baseline="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센터내에서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직원회의가 열릴 예정이니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baseline="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전원 참석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해 주시기 바랍니다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6. </a:t>
                      </a:r>
                      <a:r>
                        <a:rPr lang="en-US" altLang="ko-KR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6</a:t>
                      </a:r>
                      <a:r>
                        <a:rPr lang="ko-KR" altLang="en-US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월에는 </a:t>
                      </a:r>
                      <a:r>
                        <a:rPr lang="ko-KR" altLang="en-US" sz="1050" b="1" kern="1200" baseline="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직원회의시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 </a:t>
                      </a:r>
                      <a:r>
                        <a:rPr lang="ko-KR" altLang="en-US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낙상예방에 대한 교육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이 있을 예정이니 참고 하시기 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바랍니다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en-US" altLang="ko-KR" sz="1050" b="1" kern="1200" baseline="0" dirty="0" smtClean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7.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재가 서비스 </a:t>
                      </a:r>
                      <a:r>
                        <a:rPr lang="ko-KR" altLang="en-US" sz="1050" b="1" kern="1200" dirty="0" err="1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제공시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준수사항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응급상황 발생하여 수급자가 </a:t>
                      </a: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119</a:t>
                      </a:r>
                      <a:r>
                        <a:rPr lang="ko-KR" altLang="en-US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로 이송된 경우</a:t>
                      </a: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반드시 입원시간을 파악하고 기관에 보고 할 것</a:t>
                      </a: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 </a:t>
                      </a:r>
                      <a:endParaRPr lang="ko-KR" altLang="en-US" sz="1050" kern="120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 </a:t>
                      </a:r>
                      <a:r>
                        <a:rPr lang="ko-KR" altLang="en-US" sz="1050" b="1" kern="1200" dirty="0">
                          <a:solidFill>
                            <a:srgbClr val="FF66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입원을 하는 순간부터 재가서비스는 제공할 수 없음</a:t>
                      </a:r>
                      <a:r>
                        <a:rPr lang="en-US" altLang="ko-KR" sz="1050" kern="1200" dirty="0">
                          <a:solidFill>
                            <a:srgbClr val="FF66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ko-KR" altLang="en-US" sz="1050" kern="1200" dirty="0">
                        <a:solidFill>
                          <a:srgbClr val="FF66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171450" indent="-1714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수급자의 입원 등의 생활환경이 바뀌는 경우 </a:t>
                      </a: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/>
                      </a:r>
                      <a:b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</a:b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기관</a:t>
                      </a:r>
                      <a:r>
                        <a:rPr lang="en-US" altLang="ko-KR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(T. 051 -901-9030)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에 보고를 하고 서비스를 중단 하여야 함</a:t>
                      </a: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ko-KR" altLang="en-US" sz="1050" b="1" kern="120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kern="1200" dirty="0" err="1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요양보호사님의</a:t>
                      </a:r>
                      <a:r>
                        <a:rPr lang="ko-KR" altLang="en-US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사적인 대화는 가능한 하지 말도록 권고함</a:t>
                      </a: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ko-KR" altLang="en-US" sz="1050" kern="120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부득이한 사정으로  출근하지 못할 시 하루 전 연락하고 대상자 및 보호자에게 연락하도록 함</a:t>
                      </a: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en-US" altLang="ko-KR" sz="1050" kern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</a:txBody>
                  <a:tcPr marL="32400" marR="32400" marT="14400" marB="1080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411510" y="-45223"/>
            <a:ext cx="60349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3200" b="1" dirty="0">
                <a:latin typeface="휴먼매직체" pitchFamily="18" charset="-127"/>
                <a:ea typeface="휴먼매직체" pitchFamily="18" charset="-127"/>
              </a:rPr>
              <a:t>2021</a:t>
            </a:r>
            <a:r>
              <a:rPr lang="ko-KR" altLang="en-US" sz="3200" b="1" dirty="0">
                <a:latin typeface="휴먼매직체" pitchFamily="18" charset="-127"/>
                <a:ea typeface="휴먼매직체" pitchFamily="18" charset="-127"/>
              </a:rPr>
              <a:t>년 </a:t>
            </a:r>
            <a:r>
              <a:rPr lang="en-US" altLang="ko-KR" sz="3200" b="1" dirty="0">
                <a:latin typeface="휴먼매직체" pitchFamily="18" charset="-127"/>
                <a:ea typeface="휴먼매직체" pitchFamily="18" charset="-127"/>
              </a:rPr>
              <a:t>6</a:t>
            </a:r>
            <a:r>
              <a:rPr lang="ko-KR" altLang="en-US" sz="3200" b="1" dirty="0" smtClean="0">
                <a:latin typeface="휴먼매직체" pitchFamily="18" charset="-127"/>
                <a:ea typeface="휴먼매직체" pitchFamily="18" charset="-127"/>
              </a:rPr>
              <a:t>월 </a:t>
            </a:r>
            <a:r>
              <a:rPr lang="ko-KR" altLang="en-US" sz="3200" b="1" dirty="0">
                <a:latin typeface="휴먼매직체" pitchFamily="18" charset="-127"/>
                <a:ea typeface="휴먼매직체" pitchFamily="18" charset="-127"/>
              </a:rPr>
              <a:t>공지사항</a:t>
            </a:r>
            <a:endParaRPr lang="ko-KR" altLang="en-US" sz="3200" dirty="0">
              <a:latin typeface="휴먼매직체" pitchFamily="18" charset="-127"/>
              <a:ea typeface="휴먼매직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435668"/>
              </p:ext>
            </p:extLst>
          </p:nvPr>
        </p:nvGraphicFramePr>
        <p:xfrm>
          <a:off x="222691" y="467544"/>
          <a:ext cx="6412618" cy="8568952"/>
        </p:xfrm>
        <a:graphic>
          <a:graphicData uri="http://schemas.openxmlformats.org/drawingml/2006/table">
            <a:tbl>
              <a:tblPr>
                <a:tableStyleId>{912C8C85-51F0-491E-9774-3900AFEF0FD7}</a:tableStyleId>
              </a:tblPr>
              <a:tblGrid>
                <a:gridCol w="64126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856895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1. </a:t>
                      </a:r>
                      <a:r>
                        <a:rPr lang="ko-KR" altLang="en-US" sz="1050" b="1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코로나</a:t>
                      </a:r>
                      <a:r>
                        <a:rPr lang="en-US" altLang="ko-KR" sz="1050" b="1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19 </a:t>
                      </a:r>
                      <a:r>
                        <a:rPr lang="ko-KR" altLang="en-US" sz="1050" b="1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전염병이 아직 잦아들고 있지 않는 만큼 특별히 위생에 </a:t>
                      </a:r>
                      <a:r>
                        <a:rPr lang="ko-KR" altLang="en-US" sz="1050" b="1" dirty="0" err="1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신경써서</a:t>
                      </a:r>
                      <a:r>
                        <a:rPr lang="ko-KR" altLang="en-US" sz="1050" b="1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예방하도록 합시다</a:t>
                      </a:r>
                      <a:r>
                        <a:rPr lang="en-US" altLang="ko-KR" sz="1050" b="1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50" b="1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</a:t>
                      </a:r>
                      <a:r>
                        <a:rPr lang="ko-KR" altLang="en-US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가장 기본적인 </a:t>
                      </a:r>
                      <a:r>
                        <a:rPr lang="ko-KR" altLang="en-US" sz="1050" b="1" dirty="0" err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손씻기</a:t>
                      </a: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사회적 거리두기</a:t>
                      </a: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마스크 착용과 환기 등입니다</a:t>
                      </a: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</a:t>
                      </a: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  </a:t>
                      </a: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2021</a:t>
                      </a:r>
                      <a:r>
                        <a:rPr lang="ko-KR" altLang="en-US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건강검진 실시합니다</a:t>
                      </a: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ko-KR" altLang="en-US" sz="1050" b="1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건강검진시</a:t>
                      </a:r>
                      <a:r>
                        <a:rPr lang="ko-KR" altLang="en-US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가까운 병원이나 문화병원에서 검진하기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검진 후 검진통보서 필히 회사에 제출하기</a:t>
                      </a:r>
                      <a:r>
                        <a:rPr lang="en-US" altLang="ko-KR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(1</a:t>
                      </a:r>
                      <a:r>
                        <a:rPr lang="ko-KR" altLang="en-US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차 건강검진결과 및 </a:t>
                      </a:r>
                      <a:r>
                        <a:rPr lang="en-US" altLang="ko-KR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</a:t>
                      </a:r>
                      <a:r>
                        <a:rPr lang="ko-KR" altLang="en-US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차 </a:t>
                      </a:r>
                      <a:r>
                        <a:rPr lang="ko-KR" altLang="en-US" sz="105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검진시</a:t>
                      </a:r>
                      <a:r>
                        <a:rPr lang="ko-KR" altLang="en-US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결과지 포함</a:t>
                      </a:r>
                      <a:r>
                        <a:rPr lang="en-US" altLang="ko-KR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신규입사자분 및 기존 입사자분들 건강검진 합니다</a:t>
                      </a:r>
                      <a:r>
                        <a:rPr lang="en-US" altLang="ko-KR" sz="1050" b="1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 </a:t>
                      </a:r>
                      <a:r>
                        <a:rPr lang="ko-KR" altLang="en-US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매년 건강검진을 실시하오니 올해에도 </a:t>
                      </a:r>
                      <a:r>
                        <a:rPr lang="ko-KR" altLang="en-US" sz="1050" b="1" dirty="0" err="1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빠짐없</a:t>
                      </a:r>
                      <a:endParaRPr lang="en-US" altLang="ko-KR" sz="1050" b="1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 </a:t>
                      </a:r>
                      <a:r>
                        <a:rPr lang="ko-KR" altLang="en-US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이</a:t>
                      </a: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검진하시기 바랍니다</a:t>
                      </a: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3.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en-US" altLang="ko-KR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2021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년 </a:t>
                      </a:r>
                      <a:r>
                        <a:rPr lang="en-US" altLang="ko-KR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3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차수 치매전문교육 신청공고</a:t>
                      </a:r>
                      <a:endParaRPr lang="en-US" altLang="ko-KR" sz="1050" b="1" baseline="0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171450" marR="0" indent="-17145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코로나 확산 방지를 위해 교육장 신청을 장기요양기관 관할 공단지사가 소속된 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자역본부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범위 내로 제한</a:t>
                      </a:r>
                      <a:endParaRPr lang="en-US" altLang="ko-KR" sz="1050" b="1" kern="1200" baseline="0" dirty="0" smtClean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①신청일자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:5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12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방문요양과정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 / 5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13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시설과정 및 프로그램관리자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</a:t>
                      </a: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en-US" altLang="ko-KR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*</a:t>
                      </a:r>
                      <a:r>
                        <a:rPr lang="ko-KR" altLang="en-US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부산 신청시간 </a:t>
                      </a:r>
                      <a:r>
                        <a:rPr lang="en-US" altLang="ko-KR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16</a:t>
                      </a:r>
                      <a:r>
                        <a:rPr lang="ko-KR" altLang="en-US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r>
                        <a:rPr lang="en-US" altLang="ko-KR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~18</a:t>
                      </a:r>
                      <a:r>
                        <a:rPr lang="ko-KR" altLang="en-US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 </a:t>
                      </a:r>
                      <a:endParaRPr lang="en-US" altLang="ko-KR" sz="1050" b="1" kern="1200" baseline="0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②교육비 납부일자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:5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17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오전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10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~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18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화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오후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6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endParaRPr lang="en-US" altLang="ko-KR" sz="1050" b="1" kern="1200" baseline="0" dirty="0" smtClean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③온라인교육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: 6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)0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~ 28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 24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endParaRPr lang="en-US" altLang="ko-KR" sz="1050" b="1" kern="1200" dirty="0" smtClean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④ 오프라인교육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:7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목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)~30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금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 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기간 중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endParaRPr lang="en-US" altLang="ko-KR" sz="1050" b="1" baseline="0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50" b="1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3.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치매어르신을 지키는 코로나 </a:t>
                      </a:r>
                      <a:r>
                        <a:rPr lang="en-US" altLang="ko-KR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19 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대응 </a:t>
                      </a:r>
                      <a:r>
                        <a:rPr lang="en-US" altLang="ko-KR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123 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①시간표를 짜서 일정한 일과를 유지하세요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② 가까운 사람과 정기적으로 연락을 유지하세요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③환자 본인과 </a:t>
                      </a:r>
                      <a:r>
                        <a:rPr lang="ko-KR" altLang="en-US" sz="1050" b="1" kern="120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주보호자가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갑자기 격리에 들어갈 경우를 대비해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주세요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b="1" kern="1200" baseline="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섬망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예방조치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필요한 물품을  미리 준비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대상자가 </a:t>
                      </a:r>
                      <a:r>
                        <a:rPr lang="ko-KR" altLang="en-US" sz="1050" b="1" kern="1200" baseline="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자가격리될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경우를  대비하여 돌볼 가족 순서를 미리 정해 두세요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endParaRPr lang="en-US" altLang="ko-KR" sz="1050" b="1" kern="1200" dirty="0" smtClean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④ 개인위생절차를 단순화하고 반복해서  상기시키며 수행이 용이하도록 주변환경을 조절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할 필요가 있다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en-US" altLang="ko-KR" sz="1050" b="1" baseline="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4. </a:t>
                      </a:r>
                      <a:r>
                        <a:rPr lang="en-US" altLang="ko-KR" sz="1050" b="1" kern="1200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65</a:t>
                      </a:r>
                      <a:r>
                        <a:rPr lang="ko-KR" altLang="en-US" sz="1050" b="1" kern="1200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세 어르신을 위한 생활 속 건강수칙 안내</a:t>
                      </a:r>
                      <a:r>
                        <a:rPr lang="en-US" altLang="ko-KR" sz="1050" b="1" kern="1200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① </a:t>
                      </a:r>
                      <a:r>
                        <a:rPr lang="ko-KR" altLang="en-US" sz="1050" b="1" kern="1200" dirty="0" err="1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균형잡힌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식사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와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규칙적인 운동</a:t>
                      </a:r>
                      <a:r>
                        <a:rPr lang="en-US" altLang="ko-KR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충분한 수면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취하기</a:t>
                      </a:r>
                      <a:endParaRPr lang="en-US" altLang="ko-KR" sz="1050" b="1" kern="120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②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만성질환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이 있는 경우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정해진 시간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에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약을 복용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하고</a:t>
                      </a: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진료일정 챙기기</a:t>
                      </a:r>
                      <a:endParaRPr lang="en-US" altLang="ko-KR" sz="1050" b="1" kern="120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③ 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씻지 않은 손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으로 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baseline="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눈</a:t>
                      </a:r>
                      <a:r>
                        <a:rPr lang="en-US" altLang="ko-KR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·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코</a:t>
                      </a:r>
                      <a:r>
                        <a:rPr lang="en-US" altLang="ko-KR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·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입을 만지지 않고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물과 비누로 </a:t>
                      </a:r>
                      <a:r>
                        <a:rPr lang="en-US" altLang="ko-KR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30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초 이상 </a:t>
                      </a:r>
                      <a:r>
                        <a:rPr lang="ko-KR" altLang="en-US" sz="1050" b="1" kern="1200" dirty="0" err="1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손씻기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또는 손 소독하기</a:t>
                      </a:r>
                      <a:endParaRPr lang="en-US" altLang="ko-KR" sz="1050" b="1" kern="1200" dirty="0" smtClean="0">
                        <a:solidFill>
                          <a:srgbClr val="140AE4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④ 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폐렴구균</a:t>
                      </a:r>
                      <a:r>
                        <a:rPr lang="en-US" altLang="ko-KR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·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인플루엔자 등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필요한 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예방접종을 </a:t>
                      </a:r>
                      <a:r>
                        <a:rPr lang="ko-KR" altLang="en-US" sz="1050" b="1" kern="1200" dirty="0" err="1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꼭</a:t>
                      </a:r>
                      <a:r>
                        <a:rPr lang="ko-KR" altLang="en-US" sz="1050" b="1" kern="120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하기</a:t>
                      </a:r>
                      <a:endParaRPr lang="en-US" altLang="ko-KR" sz="1050" b="1" kern="1200" dirty="0" smtClean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5.</a:t>
                      </a:r>
                      <a:r>
                        <a:rPr lang="en-US" altLang="ko-KR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5/27~28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 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baseline="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센터내에서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직원회의가 열릴 예정이니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baseline="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전원 참석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해 주시기 바랍니다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6.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재가 서비스 </a:t>
                      </a:r>
                      <a:r>
                        <a:rPr lang="ko-KR" altLang="en-US" sz="1050" b="1" kern="1200" dirty="0" err="1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제공시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준수사항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응급상황 발생하여 수급자가 </a:t>
                      </a: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119</a:t>
                      </a:r>
                      <a:r>
                        <a:rPr lang="ko-KR" altLang="en-US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로 이송된 경우</a:t>
                      </a: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반드시 입원시간을 파악하고 기관에 보고 할 것</a:t>
                      </a: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 </a:t>
                      </a:r>
                      <a:endParaRPr lang="ko-KR" altLang="en-US" sz="1050" kern="120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 </a:t>
                      </a:r>
                      <a:r>
                        <a:rPr lang="ko-KR" altLang="en-US" sz="1050" b="1" kern="1200" dirty="0">
                          <a:solidFill>
                            <a:srgbClr val="FF66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입원을 하는 순간부터 재가서비스는 제공할 수 없음</a:t>
                      </a:r>
                      <a:r>
                        <a:rPr lang="en-US" altLang="ko-KR" sz="1050" kern="1200" dirty="0">
                          <a:solidFill>
                            <a:srgbClr val="FF66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ko-KR" altLang="en-US" sz="1050" kern="1200" dirty="0">
                        <a:solidFill>
                          <a:srgbClr val="FF66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171450" indent="-1714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수급자의 입원 등의 생활환경이 바뀌는 경우 </a:t>
                      </a: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/>
                      </a:r>
                      <a:b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</a:b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기관</a:t>
                      </a:r>
                      <a:r>
                        <a:rPr lang="en-US" altLang="ko-KR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(T. 051 -901-9030)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에 보고를 하고 서비스를 중단 하여야 함</a:t>
                      </a: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ko-KR" altLang="en-US" sz="1050" b="1" kern="120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kern="1200" dirty="0" err="1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요양보호사님의</a:t>
                      </a:r>
                      <a:r>
                        <a:rPr lang="ko-KR" altLang="en-US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사적인 대화는 가능한 하지 말도록 권고함</a:t>
                      </a: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ko-KR" altLang="en-US" sz="1050" kern="120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부득이한 사정으로  출근하지 못할 시 하루 전 연락하고 대상자 및 보호자에게 연락하도록 함</a:t>
                      </a: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en-US" altLang="ko-KR" sz="1050" kern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</a:txBody>
                  <a:tcPr marL="32400" marR="32400" marT="14400" marB="1080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411510" y="-45223"/>
            <a:ext cx="60349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3200" b="1" dirty="0">
                <a:latin typeface="휴먼매직체" pitchFamily="18" charset="-127"/>
                <a:ea typeface="휴먼매직체" pitchFamily="18" charset="-127"/>
              </a:rPr>
              <a:t>2021</a:t>
            </a:r>
            <a:r>
              <a:rPr lang="ko-KR" altLang="en-US" sz="3200" b="1" dirty="0">
                <a:latin typeface="휴먼매직체" pitchFamily="18" charset="-127"/>
                <a:ea typeface="휴먼매직체" pitchFamily="18" charset="-127"/>
              </a:rPr>
              <a:t>년 </a:t>
            </a:r>
            <a:r>
              <a:rPr lang="en-US" altLang="ko-KR" sz="3200" b="1" dirty="0">
                <a:latin typeface="휴먼매직체" pitchFamily="18" charset="-127"/>
                <a:ea typeface="휴먼매직체" pitchFamily="18" charset="-127"/>
              </a:rPr>
              <a:t>5</a:t>
            </a:r>
            <a:r>
              <a:rPr lang="ko-KR" altLang="en-US" sz="3200" b="1" dirty="0" smtClean="0">
                <a:latin typeface="휴먼매직체" pitchFamily="18" charset="-127"/>
                <a:ea typeface="휴먼매직체" pitchFamily="18" charset="-127"/>
              </a:rPr>
              <a:t>월 </a:t>
            </a:r>
            <a:r>
              <a:rPr lang="ko-KR" altLang="en-US" sz="3200" b="1" dirty="0">
                <a:latin typeface="휴먼매직체" pitchFamily="18" charset="-127"/>
                <a:ea typeface="휴먼매직체" pitchFamily="18" charset="-127"/>
              </a:rPr>
              <a:t>공지사항</a:t>
            </a:r>
            <a:endParaRPr lang="ko-KR" altLang="en-US" sz="3200" dirty="0">
              <a:latin typeface="휴먼매직체" pitchFamily="18" charset="-127"/>
              <a:ea typeface="휴먼매직체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0632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822</TotalTime>
  <Words>740</Words>
  <Application>Microsoft Office PowerPoint</Application>
  <PresentationFormat>화면 슬라이드 쇼(4:3)</PresentationFormat>
  <Paragraphs>66</Paragraphs>
  <Slides>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XP SP3 FINAL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snoopy</dc:creator>
  <cp:lastModifiedBy>User</cp:lastModifiedBy>
  <cp:revision>114</cp:revision>
  <cp:lastPrinted>2021-01-08T06:17:51Z</cp:lastPrinted>
  <dcterms:created xsi:type="dcterms:W3CDTF">2018-07-25T02:23:32Z</dcterms:created>
  <dcterms:modified xsi:type="dcterms:W3CDTF">2021-07-13T04:38:56Z</dcterms:modified>
</cp:coreProperties>
</file>