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</p:sldIdLst>
  <p:sldSz cx="6858000" cy="9906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66FF"/>
    <a:srgbClr val="00808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530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4323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7346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206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221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096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570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0533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24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042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54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E14EA-4450-4C9D-B805-35D2B736DBE7}" type="datetimeFigureOut">
              <a:rPr lang="ko-KR" altLang="en-US" smtClean="0"/>
              <a:t>2020-07-16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C5DA1-DC58-478D-9748-A9E8DE352C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44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노인장기요양보험지정기관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4" y="31430"/>
            <a:ext cx="1497004" cy="106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50104" y="1197052"/>
            <a:ext cx="698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가정</a:t>
            </a:r>
            <a:r>
              <a:rPr lang="ko-KR" altLang="en-US" sz="16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에</a:t>
            </a:r>
            <a:r>
              <a:rPr lang="ko-KR" altLang="en-US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5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어르신</a:t>
            </a:r>
            <a:r>
              <a:rPr lang="ko-KR" altLang="en-US" sz="16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을</a:t>
            </a:r>
            <a:r>
              <a:rPr lang="ko-KR" altLang="en-US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보살핍</a:t>
            </a:r>
            <a:r>
              <a:rPr lang="ko-KR" alt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니다</a:t>
            </a:r>
            <a:endParaRPr lang="ko-KR" altLang="en-US" sz="12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965" y="283979"/>
            <a:ext cx="3930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rgbClr val="FF0000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3200" b="1" dirty="0" smtClean="0">
                <a:solidFill>
                  <a:srgbClr val="FF0000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맑은 고딕 Semilight" panose="020B0502040204020203" pitchFamily="50" charset="-127"/>
              </a:rPr>
              <a:t>요양병원은 </a:t>
            </a:r>
            <a:r>
              <a:rPr lang="ko-KR" altLang="en-US" sz="3200" b="1" dirty="0" smtClean="0">
                <a:solidFill>
                  <a:srgbClr val="FF0000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맑은 고딕 Semilight" panose="020B0502040204020203" pitchFamily="50" charset="-127"/>
              </a:rPr>
              <a:t>싫어요</a:t>
            </a:r>
            <a:endParaRPr lang="ko-KR" altLang="en-US" sz="3200" b="1" dirty="0">
              <a:solidFill>
                <a:srgbClr val="FF0000"/>
              </a:solidFill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280889" y="2455104"/>
            <a:ext cx="1948743" cy="7220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65</a:t>
            </a:r>
            <a:r>
              <a:rPr lang="ko-KR" altLang="en-US" sz="19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세 미만</a:t>
            </a:r>
            <a:endParaRPr lang="ko-KR" altLang="en-US" sz="19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298367" y="3482238"/>
            <a:ext cx="1931265" cy="688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65</a:t>
            </a:r>
            <a:r>
              <a:rPr lang="ko-KR" altLang="en-US" sz="20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세 이상</a:t>
            </a:r>
            <a:endParaRPr lang="ko-KR" altLang="en-US" sz="20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6242" y="2556788"/>
            <a:ext cx="4421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노인성 질환으로 고생하신 분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치매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중풍</a:t>
            </a:r>
            <a:endParaRPr lang="en-US" altLang="ko-KR" b="1" dirty="0" smtClean="0">
              <a:latin typeface="+mj-lt"/>
            </a:endParaRPr>
          </a:p>
          <a:p>
            <a:r>
              <a:rPr lang="ko-KR" altLang="en-US" b="1" dirty="0" err="1" smtClean="0">
                <a:latin typeface="+mj-lt"/>
              </a:rPr>
              <a:t>뇌혈관성</a:t>
            </a:r>
            <a:r>
              <a:rPr lang="ko-KR" altLang="en-US" b="1" dirty="0" smtClean="0">
                <a:latin typeface="+mj-lt"/>
              </a:rPr>
              <a:t> 질환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err="1" smtClean="0">
                <a:latin typeface="+mj-lt"/>
              </a:rPr>
              <a:t>파킨슨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중풍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알츠하이머</a:t>
            </a:r>
            <a:endParaRPr lang="ko-KR" altLang="en-US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2470" y="3649731"/>
            <a:ext cx="4421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노인성 질환 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거동이 불편한 어르신</a:t>
            </a:r>
            <a:endParaRPr lang="ko-KR" altLang="en-US" b="1" dirty="0">
              <a:latin typeface="+mj-lt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5492" y="4408206"/>
            <a:ext cx="2006783" cy="547784"/>
          </a:xfrm>
          <a:prstGeom prst="roundRect">
            <a:avLst>
              <a:gd name="adj" fmla="val 10126"/>
            </a:avLst>
          </a:prstGeom>
          <a:solidFill>
            <a:schemeClr val="bg2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비      용</a:t>
            </a:r>
            <a:endParaRPr lang="ko-KR" altLang="en-US" sz="28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1259" y="4327459"/>
            <a:ext cx="4421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노인장기요양보험에서 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국비 </a:t>
            </a:r>
            <a:r>
              <a:rPr lang="en-US" altLang="ko-KR" sz="2000" b="1" dirty="0" smtClean="0"/>
              <a:t>85% ~ 100% </a:t>
            </a:r>
            <a:r>
              <a:rPr lang="ko-KR" altLang="en-US" sz="2000" b="1" dirty="0" smtClean="0"/>
              <a:t>지원</a:t>
            </a:r>
            <a:r>
              <a:rPr lang="en-US" altLang="ko-KR" sz="2000" b="1" dirty="0" smtClean="0"/>
              <a:t>), </a:t>
            </a:r>
            <a:r>
              <a:rPr lang="ko-KR" altLang="en-US" sz="2000" b="1" dirty="0" err="1" smtClean="0"/>
              <a:t>수급자</a:t>
            </a:r>
            <a:r>
              <a:rPr lang="ko-KR" altLang="en-US" sz="2000" b="1" dirty="0" smtClean="0"/>
              <a:t> 무료</a:t>
            </a:r>
            <a:endParaRPr lang="ko-KR" altLang="en-US" sz="2000" b="1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521" y="91390"/>
            <a:ext cx="1419410" cy="971494"/>
          </a:xfrm>
          <a:prstGeom prst="rect">
            <a:avLst/>
          </a:prstGeom>
        </p:spPr>
      </p:pic>
      <p:sp>
        <p:nvSpPr>
          <p:cNvPr id="16" name="모서리가 둥근 직사각형 15"/>
          <p:cNvSpPr/>
          <p:nvPr/>
        </p:nvSpPr>
        <p:spPr>
          <a:xfrm>
            <a:off x="339862" y="5526796"/>
            <a:ext cx="2027557" cy="547784"/>
          </a:xfrm>
          <a:prstGeom prst="roundRect">
            <a:avLst>
              <a:gd name="adj" fmla="val 10126"/>
            </a:avLst>
          </a:prstGeom>
          <a:solidFill>
            <a:schemeClr val="bg2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err="1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서비스종류</a:t>
            </a:r>
            <a:endParaRPr lang="ko-KR" altLang="en-US" sz="28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270336" y="9297148"/>
            <a:ext cx="6474930" cy="57127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>
                <a:solidFill>
                  <a:schemeClr val="tx1"/>
                </a:solidFill>
              </a:rPr>
              <a:t>010-6508-8770, 010-9858-5958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55572" y="8432972"/>
            <a:ext cx="5941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800" b="1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망미동</a:t>
            </a:r>
            <a:r>
              <a:rPr lang="ko-KR" altLang="en-US" sz="48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실버재가센터</a:t>
            </a:r>
            <a:endParaRPr lang="ko-KR" altLang="en-US" sz="48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04"/>
          <a:stretch/>
        </p:blipFill>
        <p:spPr>
          <a:xfrm>
            <a:off x="2585275" y="5200413"/>
            <a:ext cx="3929204" cy="1090008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113096" y="6334475"/>
            <a:ext cx="6639328" cy="2051700"/>
            <a:chOff x="125622" y="6334475"/>
            <a:chExt cx="6639328" cy="2051700"/>
          </a:xfrm>
        </p:grpSpPr>
        <p:grpSp>
          <p:nvGrpSpPr>
            <p:cNvPr id="2" name="그룹 1"/>
            <p:cNvGrpSpPr/>
            <p:nvPr/>
          </p:nvGrpSpPr>
          <p:grpSpPr>
            <a:xfrm>
              <a:off x="2494028" y="6334475"/>
              <a:ext cx="2028768" cy="2014122"/>
              <a:chOff x="2481502" y="6530384"/>
              <a:chExt cx="1823483" cy="1830739"/>
            </a:xfrm>
          </p:grpSpPr>
          <p:sp>
            <p:nvSpPr>
              <p:cNvPr id="18" name="타원 17"/>
              <p:cNvSpPr/>
              <p:nvPr/>
            </p:nvSpPr>
            <p:spPr>
              <a:xfrm>
                <a:off x="2481502" y="6530384"/>
                <a:ext cx="1823483" cy="1830739"/>
              </a:xfrm>
              <a:prstGeom prst="ellipse">
                <a:avLst/>
              </a:prstGeom>
              <a:solidFill>
                <a:srgbClr val="CC66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sz="2000" b="1" dirty="0" smtClean="0"/>
              </a:p>
              <a:p>
                <a:pPr algn="ctr"/>
                <a:endParaRPr lang="en-US" altLang="ko-KR" b="1" dirty="0"/>
              </a:p>
              <a:p>
                <a:pPr algn="ctr"/>
                <a:r>
                  <a:rPr lang="ko-KR" altLang="en-US" sz="2200" b="1" dirty="0" smtClean="0">
                    <a:latin typeface="HY엽서M" panose="02030600000101010101" pitchFamily="18" charset="-127"/>
                    <a:ea typeface="HY엽서M" panose="02030600000101010101" pitchFamily="18" charset="-127"/>
                  </a:rPr>
                  <a:t>목욕 도움</a:t>
                </a:r>
                <a:endParaRPr lang="ko-KR" altLang="en-US" sz="2200" b="1" dirty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2592888" y="6833151"/>
                <a:ext cx="17120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>
                    <a:solidFill>
                      <a:schemeClr val="bg1"/>
                    </a:solidFill>
                    <a:latin typeface="HY엽서M" panose="02030600000101010101" pitchFamily="18" charset="-127"/>
                    <a:ea typeface="HY엽서M" panose="02030600000101010101" pitchFamily="18" charset="-127"/>
                  </a:rPr>
                  <a:t>방문목욕</a:t>
                </a:r>
                <a:endParaRPr lang="ko-KR" altLang="en-US" sz="2800" b="1" dirty="0">
                  <a:solidFill>
                    <a:schemeClr val="bg1"/>
                  </a:solidFill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125622" y="6382184"/>
              <a:ext cx="2297262" cy="1972677"/>
              <a:chOff x="125622" y="6382184"/>
              <a:chExt cx="2297262" cy="1972677"/>
            </a:xfrm>
          </p:grpSpPr>
          <p:sp>
            <p:nvSpPr>
              <p:cNvPr id="17" name="타원 16"/>
              <p:cNvSpPr/>
              <p:nvPr/>
            </p:nvSpPr>
            <p:spPr>
              <a:xfrm>
                <a:off x="205734" y="6382184"/>
                <a:ext cx="1998846" cy="1972677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b="1" dirty="0" smtClean="0"/>
              </a:p>
              <a:p>
                <a:pPr algn="ctr"/>
                <a:endParaRPr lang="en-US" altLang="ko-KR" b="1" dirty="0"/>
              </a:p>
              <a:p>
                <a:pPr algn="ctr"/>
                <a:endParaRPr lang="en-US" altLang="ko-KR" b="1" dirty="0" smtClean="0">
                  <a:solidFill>
                    <a:srgbClr val="FF0000"/>
                  </a:solidFill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36572" y="6425956"/>
                <a:ext cx="228631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4000" b="1" dirty="0" smtClean="0">
                    <a:solidFill>
                      <a:srgbClr val="FF0000"/>
                    </a:solidFill>
                    <a:latin typeface="HY엽서M" panose="02030600000101010101" pitchFamily="18" charset="-127"/>
                    <a:ea typeface="HY엽서M" panose="02030600000101010101" pitchFamily="18" charset="-127"/>
                  </a:rPr>
                  <a:t>방문요양</a:t>
                </a:r>
                <a:endParaRPr lang="ko-KR" altLang="en-US" sz="4000" b="1" dirty="0">
                  <a:solidFill>
                    <a:srgbClr val="FF0000"/>
                  </a:solidFill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25622" y="7064040"/>
                <a:ext cx="228631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400" b="1" dirty="0" smtClean="0">
                    <a:latin typeface="HY엽서M" panose="02030600000101010101" pitchFamily="18" charset="-127"/>
                    <a:ea typeface="HY엽서M" panose="02030600000101010101" pitchFamily="18" charset="-127"/>
                  </a:rPr>
                  <a:t>가사 활동</a:t>
                </a:r>
                <a:endParaRPr lang="en-US" altLang="ko-KR" sz="2400" b="1" dirty="0" smtClean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  <a:p>
                <a:pPr algn="ctr"/>
                <a:r>
                  <a:rPr lang="ko-KR" altLang="en-US" sz="2400" b="1" dirty="0" smtClean="0">
                    <a:latin typeface="HY엽서M" panose="02030600000101010101" pitchFamily="18" charset="-127"/>
                    <a:ea typeface="HY엽서M" panose="02030600000101010101" pitchFamily="18" charset="-127"/>
                  </a:rPr>
                  <a:t>신체 지원</a:t>
                </a:r>
                <a:endParaRPr lang="en-US" altLang="ko-KR" sz="2400" b="1" dirty="0" smtClean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  <a:p>
                <a:pPr algn="ctr"/>
                <a:r>
                  <a:rPr lang="ko-KR" altLang="en-US" sz="2400" b="1" dirty="0" smtClean="0">
                    <a:latin typeface="HY엽서M" panose="02030600000101010101" pitchFamily="18" charset="-127"/>
                    <a:ea typeface="HY엽서M" panose="02030600000101010101" pitchFamily="18" charset="-127"/>
                  </a:rPr>
                  <a:t>청소 세탁</a:t>
                </a:r>
                <a:endParaRPr lang="ko-KR" altLang="en-US" sz="2400" b="1" dirty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  <p:grpSp>
          <p:nvGrpSpPr>
            <p:cNvPr id="3" name="그룹 2"/>
            <p:cNvGrpSpPr/>
            <p:nvPr/>
          </p:nvGrpSpPr>
          <p:grpSpPr>
            <a:xfrm>
              <a:off x="4745150" y="6385051"/>
              <a:ext cx="2019800" cy="2001124"/>
              <a:chOff x="4715350" y="6289007"/>
              <a:chExt cx="1860812" cy="1963073"/>
            </a:xfrm>
          </p:grpSpPr>
          <p:sp>
            <p:nvSpPr>
              <p:cNvPr id="20" name="타원 19"/>
              <p:cNvSpPr/>
              <p:nvPr/>
            </p:nvSpPr>
            <p:spPr>
              <a:xfrm>
                <a:off x="4715350" y="6289007"/>
                <a:ext cx="1860812" cy="1963073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ko-KR" b="1" dirty="0" smtClean="0"/>
              </a:p>
              <a:p>
                <a:pPr algn="ctr"/>
                <a:endParaRPr lang="en-US" altLang="ko-KR" b="1" dirty="0" smtClean="0"/>
              </a:p>
              <a:p>
                <a:pPr algn="ctr"/>
                <a:r>
                  <a:rPr lang="ko-KR" altLang="en-US" sz="2000" b="1" dirty="0" smtClean="0">
                    <a:latin typeface="HY엽서M" panose="02030600000101010101" pitchFamily="18" charset="-127"/>
                    <a:ea typeface="HY엽서M" panose="02030600000101010101" pitchFamily="18" charset="-127"/>
                  </a:rPr>
                  <a:t>등급 상담 신청 접수</a:t>
                </a:r>
                <a:endParaRPr lang="ko-KR" altLang="en-US" sz="2000" b="1" dirty="0"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802382" y="6591786"/>
                <a:ext cx="171209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800" b="1" dirty="0" smtClean="0">
                    <a:solidFill>
                      <a:schemeClr val="bg1"/>
                    </a:solidFill>
                    <a:latin typeface="HY엽서M" panose="02030600000101010101" pitchFamily="18" charset="-127"/>
                    <a:ea typeface="HY엽서M" panose="02030600000101010101" pitchFamily="18" charset="-127"/>
                  </a:rPr>
                  <a:t>방문상담</a:t>
                </a:r>
                <a:endParaRPr lang="ko-KR" altLang="en-US" sz="2800" b="1" dirty="0">
                  <a:solidFill>
                    <a:schemeClr val="bg1"/>
                  </a:solidFill>
                  <a:latin typeface="HY엽서M" panose="02030600000101010101" pitchFamily="18" charset="-127"/>
                  <a:ea typeface="HY엽서M" panose="0203060000010101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131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노인장기요양보험지정기관에 대한 이미지 검색결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24" y="31430"/>
            <a:ext cx="1497004" cy="106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-62630" y="1172000"/>
            <a:ext cx="6983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가정</a:t>
            </a:r>
            <a:r>
              <a:rPr lang="ko-KR" altLang="en-US" sz="16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에</a:t>
            </a:r>
            <a:r>
              <a:rPr lang="ko-KR" altLang="en-US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5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어르신</a:t>
            </a:r>
            <a:r>
              <a:rPr lang="ko-KR" altLang="en-US" sz="16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을</a:t>
            </a:r>
            <a:r>
              <a:rPr lang="ko-KR" altLang="en-US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 </a:t>
            </a:r>
            <a:r>
              <a:rPr lang="ko-KR" altLang="en-US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보살핍</a:t>
            </a:r>
            <a:r>
              <a:rPr lang="ko-KR" alt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엽서M" panose="02030600000101010101" pitchFamily="18" charset="-127"/>
                <a:ea typeface="HY엽서M" panose="02030600000101010101" pitchFamily="18" charset="-127"/>
              </a:rPr>
              <a:t>니다 </a:t>
            </a:r>
            <a:endParaRPr lang="ko-KR" altLang="en-US" sz="16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7965" y="283979"/>
            <a:ext cx="393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solidFill>
                  <a:srgbClr val="FF0000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800" b="1" smtClean="0">
                <a:solidFill>
                  <a:srgbClr val="FF0000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맑은 고딕 Semilight" panose="020B0502040204020203" pitchFamily="50" charset="-127"/>
              </a:rPr>
              <a:t>요양병원은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anose="02030600000101010101" pitchFamily="18" charset="-127"/>
                <a:ea typeface="HY엽서M" panose="02030600000101010101" pitchFamily="18" charset="-127"/>
                <a:cs typeface="맑은 고딕 Semilight" panose="020B0502040204020203" pitchFamily="50" charset="-127"/>
              </a:rPr>
              <a:t>싫어요</a:t>
            </a:r>
            <a:endParaRPr lang="ko-KR" altLang="en-US" sz="2800" b="1" dirty="0">
              <a:solidFill>
                <a:srgbClr val="FF0000"/>
              </a:solidFill>
              <a:latin typeface="HY엽서M" panose="02030600000101010101" pitchFamily="18" charset="-127"/>
              <a:ea typeface="HY엽서M" panose="02030600000101010101" pitchFamily="18" charset="-127"/>
              <a:cs typeface="맑은 고딕 Semilight" panose="020B0502040204020203" pitchFamily="50" charset="-127"/>
            </a:endParaRPr>
          </a:p>
        </p:txBody>
      </p:sp>
      <p:sp>
        <p:nvSpPr>
          <p:cNvPr id="8" name="타원 7"/>
          <p:cNvSpPr/>
          <p:nvPr/>
        </p:nvSpPr>
        <p:spPr>
          <a:xfrm>
            <a:off x="280889" y="2492682"/>
            <a:ext cx="1948743" cy="72202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65</a:t>
            </a:r>
            <a:r>
              <a:rPr lang="ko-KR" altLang="en-US" sz="19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세 미만</a:t>
            </a:r>
            <a:endParaRPr lang="ko-KR" altLang="en-US" sz="19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9" name="타원 8"/>
          <p:cNvSpPr/>
          <p:nvPr/>
        </p:nvSpPr>
        <p:spPr>
          <a:xfrm>
            <a:off x="298367" y="3519816"/>
            <a:ext cx="1931265" cy="688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65</a:t>
            </a:r>
            <a:r>
              <a:rPr lang="ko-KR" altLang="en-US" sz="20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세 이상</a:t>
            </a:r>
            <a:endParaRPr lang="ko-KR" altLang="en-US" sz="20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56242" y="2594366"/>
            <a:ext cx="4421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노인성 질환으로 고생하신 분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치매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중풍</a:t>
            </a:r>
            <a:endParaRPr lang="en-US" altLang="ko-KR" b="1" dirty="0" smtClean="0">
              <a:latin typeface="+mj-lt"/>
            </a:endParaRPr>
          </a:p>
          <a:p>
            <a:r>
              <a:rPr lang="ko-KR" altLang="en-US" b="1" dirty="0" err="1" smtClean="0">
                <a:latin typeface="+mj-lt"/>
              </a:rPr>
              <a:t>뇌혈관성</a:t>
            </a:r>
            <a:r>
              <a:rPr lang="ko-KR" altLang="en-US" b="1" dirty="0" smtClean="0">
                <a:latin typeface="+mj-lt"/>
              </a:rPr>
              <a:t> 질환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err="1" smtClean="0">
                <a:latin typeface="+mj-lt"/>
              </a:rPr>
              <a:t>파킨슨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중풍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알츠하이머</a:t>
            </a:r>
            <a:endParaRPr lang="ko-KR" altLang="en-US" b="1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2470" y="3687309"/>
            <a:ext cx="4421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+mj-lt"/>
              </a:rPr>
              <a:t>노인성 질환 </a:t>
            </a:r>
            <a:r>
              <a:rPr lang="en-US" altLang="ko-KR" b="1" dirty="0" smtClean="0">
                <a:latin typeface="+mj-lt"/>
              </a:rPr>
              <a:t>, </a:t>
            </a:r>
            <a:r>
              <a:rPr lang="ko-KR" altLang="en-US" b="1" dirty="0" smtClean="0">
                <a:latin typeface="+mj-lt"/>
              </a:rPr>
              <a:t>거동이 불편한 어르신</a:t>
            </a:r>
            <a:endParaRPr lang="ko-KR" altLang="en-US" b="1" dirty="0">
              <a:latin typeface="+mj-lt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45492" y="4433258"/>
            <a:ext cx="2006783" cy="547784"/>
          </a:xfrm>
          <a:prstGeom prst="roundRect">
            <a:avLst>
              <a:gd name="adj" fmla="val 10126"/>
            </a:avLst>
          </a:prstGeom>
          <a:solidFill>
            <a:schemeClr val="bg2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비      용</a:t>
            </a:r>
            <a:endParaRPr lang="ko-KR" altLang="en-US" sz="28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11259" y="4352511"/>
            <a:ext cx="44216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노인장기요양보험에서 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국비 </a:t>
            </a:r>
            <a:r>
              <a:rPr lang="en-US" altLang="ko-KR" sz="2000" b="1" dirty="0" smtClean="0"/>
              <a:t>85% ~ 100% </a:t>
            </a:r>
            <a:r>
              <a:rPr lang="ko-KR" altLang="en-US" sz="2000" b="1" dirty="0" smtClean="0"/>
              <a:t>지원</a:t>
            </a:r>
            <a:r>
              <a:rPr lang="en-US" altLang="ko-KR" sz="2000" b="1" dirty="0" smtClean="0"/>
              <a:t>), </a:t>
            </a:r>
            <a:r>
              <a:rPr lang="ko-KR" altLang="en-US" sz="2000" b="1" dirty="0" err="1" smtClean="0"/>
              <a:t>수급자</a:t>
            </a:r>
            <a:r>
              <a:rPr lang="ko-KR" altLang="en-US" sz="2000" b="1" dirty="0" smtClean="0"/>
              <a:t> 무료</a:t>
            </a:r>
            <a:endParaRPr lang="ko-KR" altLang="en-US" sz="2000" b="1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521" y="91390"/>
            <a:ext cx="1419410" cy="971494"/>
          </a:xfrm>
          <a:prstGeom prst="rect">
            <a:avLst/>
          </a:prstGeom>
        </p:spPr>
      </p:pic>
      <p:sp>
        <p:nvSpPr>
          <p:cNvPr id="16" name="모서리가 둥근 직사각형 15"/>
          <p:cNvSpPr/>
          <p:nvPr/>
        </p:nvSpPr>
        <p:spPr>
          <a:xfrm>
            <a:off x="339862" y="5576900"/>
            <a:ext cx="2006783" cy="547784"/>
          </a:xfrm>
          <a:prstGeom prst="roundRect">
            <a:avLst>
              <a:gd name="adj" fmla="val 10126"/>
            </a:avLst>
          </a:prstGeom>
          <a:solidFill>
            <a:schemeClr val="bg2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chemeClr val="tx1"/>
                </a:solidFill>
                <a:latin typeface="HY엽서M" panose="02030600000101010101" pitchFamily="18" charset="-127"/>
                <a:ea typeface="HY엽서M" panose="02030600000101010101" pitchFamily="18" charset="-127"/>
              </a:rPr>
              <a:t>서비스 종류</a:t>
            </a:r>
            <a:endParaRPr lang="ko-KR" altLang="en-US" sz="2400" b="1" dirty="0">
              <a:solidFill>
                <a:schemeClr val="tx1"/>
              </a:solidFill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230786" y="6511595"/>
            <a:ext cx="6308745" cy="1868318"/>
            <a:chOff x="230786" y="6023081"/>
            <a:chExt cx="6308745" cy="1868318"/>
          </a:xfrm>
        </p:grpSpPr>
        <p:sp>
          <p:nvSpPr>
            <p:cNvPr id="17" name="타원 16"/>
            <p:cNvSpPr/>
            <p:nvPr/>
          </p:nvSpPr>
          <p:spPr>
            <a:xfrm>
              <a:off x="230786" y="6035608"/>
              <a:ext cx="1823483" cy="1830739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 smtClean="0"/>
            </a:p>
            <a:p>
              <a:pPr algn="ctr"/>
              <a:endParaRPr lang="en-US" altLang="ko-KR" b="1" dirty="0"/>
            </a:p>
            <a:p>
              <a:pPr algn="ctr"/>
              <a:r>
                <a:rPr lang="ko-KR" altLang="en-US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가사</a:t>
              </a:r>
              <a:endPara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  <a:p>
              <a:pPr algn="ctr"/>
              <a:r>
                <a:rPr lang="ko-KR" altLang="en-US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활동지원</a:t>
              </a:r>
              <a:endParaRPr lang="en-US" altLang="ko-KR" b="1" dirty="0" smtClean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18" name="타원 17"/>
            <p:cNvSpPr/>
            <p:nvPr/>
          </p:nvSpPr>
          <p:spPr>
            <a:xfrm>
              <a:off x="2481502" y="6041870"/>
              <a:ext cx="1823483" cy="1830739"/>
            </a:xfrm>
            <a:prstGeom prst="ellipse">
              <a:avLst/>
            </a:prstGeom>
            <a:solidFill>
              <a:srgbClr val="CC66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 b="1" dirty="0" smtClean="0"/>
            </a:p>
            <a:p>
              <a:pPr algn="ctr"/>
              <a:endParaRPr lang="en-US" altLang="ko-KR" b="1" dirty="0"/>
            </a:p>
            <a:p>
              <a:pPr algn="ctr"/>
              <a:r>
                <a:rPr lang="ko-KR" altLang="en-US" b="1" dirty="0" err="1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목욕제공</a:t>
              </a:r>
              <a:endParaRPr lang="ko-KR" altLang="en-US" b="1" dirty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20" name="타원 19"/>
            <p:cNvSpPr/>
            <p:nvPr/>
          </p:nvSpPr>
          <p:spPr>
            <a:xfrm>
              <a:off x="4716048" y="6023081"/>
              <a:ext cx="1823483" cy="1868318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 smtClean="0"/>
            </a:p>
            <a:p>
              <a:pPr algn="ctr"/>
              <a:endParaRPr lang="en-US" altLang="ko-KR" b="1" dirty="0" smtClean="0"/>
            </a:p>
            <a:p>
              <a:pPr algn="ctr"/>
              <a:r>
                <a:rPr lang="en-US" altLang="ko-KR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1</a:t>
              </a:r>
              <a:r>
                <a:rPr lang="ko-KR" altLang="en-US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급 </a:t>
              </a:r>
              <a:r>
                <a:rPr lang="en-US" altLang="ko-KR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~ 5</a:t>
              </a:r>
              <a:r>
                <a:rPr lang="ko-KR" altLang="en-US" b="1" dirty="0" smtClean="0">
                  <a:latin typeface="HY엽서M" panose="02030600000101010101" pitchFamily="18" charset="-127"/>
                  <a:ea typeface="HY엽서M" panose="02030600000101010101" pitchFamily="18" charset="-127"/>
                </a:rPr>
                <a:t>급</a:t>
              </a:r>
              <a:endParaRPr lang="ko-KR" altLang="en-US" b="1" dirty="0"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592888" y="6390179"/>
              <a:ext cx="17120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800" b="1" dirty="0" smtClean="0">
                  <a:solidFill>
                    <a:schemeClr val="bg1"/>
                  </a:solidFill>
                  <a:latin typeface="HY엽서M" panose="02030600000101010101" pitchFamily="18" charset="-127"/>
                  <a:ea typeface="HY엽서M" panose="02030600000101010101" pitchFamily="18" charset="-127"/>
                </a:rPr>
                <a:t>방문목욕</a:t>
              </a:r>
              <a:endParaRPr lang="ko-KR" altLang="en-US" sz="2800" b="1" dirty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02382" y="6390179"/>
              <a:ext cx="17120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800" b="1" dirty="0" err="1" smtClean="0">
                  <a:solidFill>
                    <a:schemeClr val="bg1"/>
                  </a:solidFill>
                  <a:latin typeface="HY엽서M" panose="02030600000101010101" pitchFamily="18" charset="-127"/>
                  <a:ea typeface="HY엽서M" panose="02030600000101010101" pitchFamily="18" charset="-127"/>
                </a:rPr>
                <a:t>등급신청</a:t>
              </a:r>
              <a:endParaRPr lang="ko-KR" altLang="en-US" sz="2800" b="1" dirty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8963" y="6350786"/>
              <a:ext cx="17120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800" b="1" dirty="0" smtClean="0">
                  <a:solidFill>
                    <a:schemeClr val="bg1"/>
                  </a:solidFill>
                  <a:latin typeface="HY엽서M" panose="02030600000101010101" pitchFamily="18" charset="-127"/>
                  <a:ea typeface="HY엽서M" panose="02030600000101010101" pitchFamily="18" charset="-127"/>
                </a:rPr>
                <a:t>방문요양</a:t>
              </a:r>
              <a:endParaRPr lang="ko-KR" altLang="en-US" sz="2800" b="1" dirty="0">
                <a:solidFill>
                  <a:schemeClr val="bg1"/>
                </a:solidFill>
                <a:latin typeface="HY엽서M" panose="02030600000101010101" pitchFamily="18" charset="-127"/>
                <a:ea typeface="HY엽서M" panose="02030600000101010101" pitchFamily="18" charset="-127"/>
              </a:endParaRPr>
            </a:p>
          </p:txBody>
        </p:sp>
      </p:grpSp>
      <p:sp>
        <p:nvSpPr>
          <p:cNvPr id="25" name="모서리가 둥근 직사각형 24"/>
          <p:cNvSpPr/>
          <p:nvPr/>
        </p:nvSpPr>
        <p:spPr>
          <a:xfrm>
            <a:off x="270336" y="9297148"/>
            <a:ext cx="6474930" cy="57127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600" b="1" dirty="0" smtClean="0">
                <a:solidFill>
                  <a:schemeClr val="tx1"/>
                </a:solidFill>
              </a:rPr>
              <a:t>010-6508-8770, 010-9858-5958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87239" y="8440059"/>
            <a:ext cx="60276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4800" b="1" dirty="0" err="1" smtClean="0">
                <a:latin typeface="HY엽서M" panose="02030600000101010101" pitchFamily="18" charset="-127"/>
                <a:ea typeface="HY엽서M" panose="02030600000101010101" pitchFamily="18" charset="-127"/>
              </a:rPr>
              <a:t>망미동</a:t>
            </a:r>
            <a:r>
              <a:rPr lang="ko-KR" altLang="en-US" sz="4800" b="1" dirty="0" smtClean="0">
                <a:latin typeface="HY엽서M" panose="02030600000101010101" pitchFamily="18" charset="-127"/>
                <a:ea typeface="HY엽서M" panose="02030600000101010101" pitchFamily="18" charset="-127"/>
              </a:rPr>
              <a:t>  실버재가센터</a:t>
            </a:r>
            <a:endParaRPr lang="ko-KR" altLang="en-US" sz="4800" b="1" dirty="0">
              <a:latin typeface="HY엽서M" panose="02030600000101010101" pitchFamily="18" charset="-127"/>
              <a:ea typeface="HY엽서M" panose="02030600000101010101" pitchFamily="18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04"/>
          <a:stretch/>
        </p:blipFill>
        <p:spPr>
          <a:xfrm>
            <a:off x="2585275" y="5280823"/>
            <a:ext cx="3929204" cy="104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9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727083" y="5707636"/>
            <a:ext cx="5636139" cy="3298578"/>
            <a:chOff x="1679091" y="1530212"/>
            <a:chExt cx="5929505" cy="3466731"/>
          </a:xfrm>
        </p:grpSpPr>
        <p:sp>
          <p:nvSpPr>
            <p:cNvPr id="5" name="TextBox 4"/>
            <p:cNvSpPr txBox="1"/>
            <p:nvPr/>
          </p:nvSpPr>
          <p:spPr>
            <a:xfrm>
              <a:off x="1809868" y="3738518"/>
              <a:ext cx="56695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ko-KR" altLang="en-US" sz="1125" b="1" dirty="0">
                  <a:solidFill>
                    <a:srgbClr val="FF0000"/>
                  </a:solidFill>
                </a:rPr>
                <a:t>◆ </a:t>
              </a:r>
              <a:r>
                <a:rPr lang="ko-KR" altLang="en-US" sz="1350" b="1" dirty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등급신청</a:t>
              </a:r>
              <a:r>
                <a:rPr lang="en-US" altLang="ko-KR" sz="1350" b="1" dirty="0">
                  <a:solidFill>
                    <a:srgbClr val="FF0000"/>
                  </a:solidFill>
                </a:rPr>
                <a:t>, </a:t>
              </a:r>
              <a:r>
                <a:rPr lang="ko-KR" altLang="en-US" sz="1350" b="1" dirty="0">
                  <a:solidFill>
                    <a:srgbClr val="FF0000"/>
                  </a:solidFill>
                </a:rPr>
                <a:t>가사</a:t>
              </a:r>
              <a:r>
                <a:rPr lang="en-US" altLang="ko-KR" sz="1350" b="1" dirty="0">
                  <a:solidFill>
                    <a:srgbClr val="FF0000"/>
                  </a:solidFill>
                </a:rPr>
                <a:t>, </a:t>
              </a:r>
              <a:r>
                <a:rPr lang="ko-KR" altLang="en-US" sz="1350" b="1" dirty="0">
                  <a:solidFill>
                    <a:srgbClr val="FF0000"/>
                  </a:solidFill>
                </a:rPr>
                <a:t>신체</a:t>
              </a:r>
              <a:r>
                <a:rPr lang="en-US" altLang="ko-KR" sz="1350" b="1" dirty="0">
                  <a:solidFill>
                    <a:srgbClr val="FF0000"/>
                  </a:solidFill>
                </a:rPr>
                <a:t>, </a:t>
              </a:r>
              <a:r>
                <a:rPr lang="ko-KR" altLang="en-US" sz="1350" b="1" dirty="0">
                  <a:solidFill>
                    <a:srgbClr val="FF0000"/>
                  </a:solidFill>
                </a:rPr>
                <a:t>청소</a:t>
              </a:r>
              <a:r>
                <a:rPr lang="en-US" altLang="ko-KR" sz="1350" b="1" dirty="0">
                  <a:solidFill>
                    <a:srgbClr val="FF0000"/>
                  </a:solidFill>
                </a:rPr>
                <a:t>, </a:t>
              </a:r>
              <a:r>
                <a:rPr lang="ko-KR" altLang="en-US" sz="1350" b="1" dirty="0">
                  <a:solidFill>
                    <a:srgbClr val="FF0000"/>
                  </a:solidFill>
                </a:rPr>
                <a:t>일상업무지원</a:t>
              </a:r>
              <a:endParaRPr lang="en-US" altLang="ko-KR" sz="135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640743" y="1847145"/>
              <a:ext cx="3967853" cy="93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813" b="1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실버재가센터</a:t>
              </a:r>
            </a:p>
          </p:txBody>
        </p:sp>
        <p:pic>
          <p:nvPicPr>
            <p:cNvPr id="7" name="Picture 2" descr="노인장기요양보험지정기관에 대한 이미지 검색결과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8951" y="1604226"/>
              <a:ext cx="1862568" cy="1320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모서리가 둥근 직사각형 7"/>
            <p:cNvSpPr/>
            <p:nvPr/>
          </p:nvSpPr>
          <p:spPr>
            <a:xfrm>
              <a:off x="1679091" y="1530212"/>
              <a:ext cx="5864736" cy="3466731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13"/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1763687" y="3068960"/>
              <a:ext cx="5775069" cy="43204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50" b="1" dirty="0">
                  <a:solidFill>
                    <a:schemeClr val="tx1"/>
                  </a:solidFill>
                </a:rPr>
                <a:t>실버 재가 센터에서 어르신을 돌봐드립니다</a:t>
              </a: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2062587" y="4365104"/>
              <a:ext cx="5239905" cy="432048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575" b="1" dirty="0">
                  <a:solidFill>
                    <a:schemeClr val="tx1"/>
                  </a:solidFill>
                </a:rPr>
                <a:t>010-6508-8770, 010-9858-5958 </a:t>
              </a:r>
              <a:endParaRPr lang="ko-KR" altLang="en-US" sz="1575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727083" y="1330901"/>
            <a:ext cx="5939999" cy="3466731"/>
            <a:chOff x="1396032" y="1430894"/>
            <a:chExt cx="6188647" cy="3466731"/>
          </a:xfrm>
        </p:grpSpPr>
        <p:grpSp>
          <p:nvGrpSpPr>
            <p:cNvPr id="12" name="그룹 11"/>
            <p:cNvGrpSpPr/>
            <p:nvPr/>
          </p:nvGrpSpPr>
          <p:grpSpPr>
            <a:xfrm>
              <a:off x="1603956" y="1474437"/>
              <a:ext cx="5980723" cy="2929954"/>
              <a:chOff x="519476" y="-21721"/>
              <a:chExt cx="6149884" cy="3389164"/>
            </a:xfrm>
          </p:grpSpPr>
          <p:grpSp>
            <p:nvGrpSpPr>
              <p:cNvPr id="15" name="그룹 14"/>
              <p:cNvGrpSpPr/>
              <p:nvPr/>
            </p:nvGrpSpPr>
            <p:grpSpPr>
              <a:xfrm>
                <a:off x="2623207" y="1296573"/>
                <a:ext cx="4046153" cy="2070870"/>
                <a:chOff x="639758" y="2743116"/>
                <a:chExt cx="2662211" cy="2070870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639758" y="2743116"/>
                  <a:ext cx="2568235" cy="36933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spAutoFit/>
                </a:bodyPr>
                <a:lstStyle/>
                <a:p>
                  <a:r>
                    <a:rPr lang="ko-KR" altLang="en-US" sz="2000" b="1" dirty="0" smtClean="0">
                      <a:solidFill>
                        <a:srgbClr val="FF0000"/>
                      </a:solidFill>
                    </a:rPr>
                    <a:t>◆ 가사 </a:t>
                  </a:r>
                  <a:r>
                    <a:rPr lang="en-US" altLang="ko-KR" sz="2000" b="1" dirty="0" smtClean="0">
                      <a:solidFill>
                        <a:srgbClr val="FF0000"/>
                      </a:solidFill>
                    </a:rPr>
                    <a:t>,</a:t>
                  </a:r>
                  <a:r>
                    <a:rPr lang="ko-KR" altLang="en-US" sz="2000" b="1" dirty="0" smtClean="0">
                      <a:solidFill>
                        <a:srgbClr val="FF0000"/>
                      </a:solidFill>
                    </a:rPr>
                    <a:t> 신체 활동 지원</a:t>
                  </a:r>
                  <a:endParaRPr lang="en-US" altLang="ko-KR" sz="2000" b="1" dirty="0" smtClean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715235" y="3252336"/>
                  <a:ext cx="1477868" cy="15499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세면 도움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목욕 도움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이용 도움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구강 관리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배설 도움</a:t>
                  </a:r>
                  <a:endParaRPr lang="en-US" altLang="ko-KR" sz="1600" b="1" dirty="0" smtClean="0"/>
                </a:p>
                <a:p>
                  <a:pPr>
                    <a:lnSpc>
                      <a:spcPts val="2000"/>
                    </a:lnSpc>
                  </a:pPr>
                  <a:endParaRPr lang="en-US" altLang="ko-KR" sz="1600" b="1" dirty="0" smtClean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1633280" y="3264002"/>
                  <a:ext cx="1668689" cy="154998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t">
                  <a:noAutofit/>
                </a:bodyPr>
                <a:lstStyle/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취사 세탁 청소 정리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식사 산책 도움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외출 </a:t>
                  </a:r>
                  <a:r>
                    <a:rPr lang="en-US" altLang="ko-KR" sz="1600" b="1" dirty="0" smtClean="0"/>
                    <a:t>/ </a:t>
                  </a:r>
                  <a:r>
                    <a:rPr lang="ko-KR" altLang="en-US" sz="1600" b="1" dirty="0" smtClean="0"/>
                    <a:t>은행 업무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신체 기능 유지</a:t>
                  </a:r>
                  <a:endParaRPr lang="en-US" altLang="ko-KR" sz="1600" b="1" dirty="0" smtClean="0"/>
                </a:p>
                <a:p>
                  <a:pPr marL="182563" indent="-182563">
                    <a:lnSpc>
                      <a:spcPts val="2000"/>
                    </a:lnSpc>
                    <a:buFont typeface="Arial" panose="020B0604020202020204" pitchFamily="34" charset="0"/>
                    <a:buChar char="•"/>
                  </a:pPr>
                  <a:r>
                    <a:rPr lang="ko-KR" altLang="en-US" sz="1600" b="1" dirty="0" smtClean="0"/>
                    <a:t>병원 동행</a:t>
                  </a:r>
                  <a:endParaRPr lang="en-US" altLang="ko-KR" sz="1600" b="1" dirty="0" smtClean="0"/>
                </a:p>
              </p:txBody>
            </p:sp>
          </p:grpSp>
          <p:grpSp>
            <p:nvGrpSpPr>
              <p:cNvPr id="16" name="그룹 15"/>
              <p:cNvGrpSpPr/>
              <p:nvPr/>
            </p:nvGrpSpPr>
            <p:grpSpPr>
              <a:xfrm>
                <a:off x="519476" y="-21721"/>
                <a:ext cx="5891702" cy="1222249"/>
                <a:chOff x="577048" y="1448149"/>
                <a:chExt cx="5891702" cy="1222249"/>
              </a:xfrm>
            </p:grpSpPr>
            <p:sp>
              <p:nvSpPr>
                <p:cNvPr id="18" name="모서리가 둥근 직사각형 17"/>
                <p:cNvSpPr/>
                <p:nvPr/>
              </p:nvSpPr>
              <p:spPr>
                <a:xfrm>
                  <a:off x="577048" y="1505365"/>
                  <a:ext cx="5891702" cy="1165033"/>
                </a:xfrm>
                <a:prstGeom prst="roundRect">
                  <a:avLst>
                    <a:gd name="adj" fmla="val 10126"/>
                  </a:avLst>
                </a:prstGeom>
                <a:solidFill>
                  <a:srgbClr val="00B050">
                    <a:alpha val="85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692696" y="1448149"/>
                  <a:ext cx="5600706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3200" b="1" dirty="0" smtClean="0"/>
                    <a:t>실버 재가 센터 </a:t>
                  </a:r>
                  <a:r>
                    <a:rPr lang="ko-KR" altLang="en-US" sz="3200" b="1" dirty="0" smtClean="0">
                      <a:solidFill>
                        <a:schemeClr val="bg1"/>
                      </a:solidFill>
                    </a:rPr>
                    <a:t>에서 </a:t>
                  </a:r>
                  <a:endParaRPr lang="en-US" altLang="ko-KR" sz="3200" b="1" dirty="0" smtClean="0">
                    <a:solidFill>
                      <a:schemeClr val="bg1"/>
                    </a:solidFill>
                  </a:endParaRPr>
                </a:p>
                <a:p>
                  <a:pPr algn="ctr"/>
                  <a:r>
                    <a:rPr lang="ko-KR" altLang="en-US" sz="3200" b="1" dirty="0" smtClean="0">
                      <a:solidFill>
                        <a:schemeClr val="bg1"/>
                      </a:solidFill>
                    </a:rPr>
                    <a:t>어르신을 돌봐 드립니다</a:t>
                  </a:r>
                  <a:endParaRPr lang="ko-KR" altLang="en-US" sz="3200" b="1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7" name="Picture 2" descr="노인장기요양보험지정기관에 대한 이미지 검색결과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74" y="1592560"/>
                <a:ext cx="1816326" cy="12512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3" name="모서리가 둥근 직사각형 12"/>
            <p:cNvSpPr/>
            <p:nvPr/>
          </p:nvSpPr>
          <p:spPr>
            <a:xfrm>
              <a:off x="1396032" y="1430894"/>
              <a:ext cx="6110234" cy="3466731"/>
            </a:xfrm>
            <a:prstGeom prst="round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1632982" y="4336638"/>
              <a:ext cx="5729642" cy="43204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tx1"/>
                  </a:solidFill>
                </a:rPr>
                <a:t>010-6508-8770, 010-9858-5958 </a:t>
              </a:r>
              <a:r>
                <a:rPr lang="ko-KR" altLang="en-US" b="1" dirty="0" smtClean="0">
                  <a:solidFill>
                    <a:srgbClr val="FF0000"/>
                  </a:solidFill>
                </a:rPr>
                <a:t>실버재가센터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55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117</TotalTime>
  <Words>197</Words>
  <Application>Microsoft Office PowerPoint</Application>
  <PresentationFormat>A4 용지(210x297mm)</PresentationFormat>
  <Paragraphs>70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1" baseType="lpstr">
      <vt:lpstr>HY견고딕</vt:lpstr>
      <vt:lpstr>HY엽서M</vt:lpstr>
      <vt:lpstr>맑은 고딕</vt:lpstr>
      <vt:lpstr>맑은 고딕 Semilight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</dc:creator>
  <cp:lastModifiedBy>PC</cp:lastModifiedBy>
  <cp:revision>18</cp:revision>
  <cp:lastPrinted>2020-07-16T08:48:30Z</cp:lastPrinted>
  <dcterms:created xsi:type="dcterms:W3CDTF">2020-07-15T01:27:29Z</dcterms:created>
  <dcterms:modified xsi:type="dcterms:W3CDTF">2020-07-16T09:03:03Z</dcterms:modified>
</cp:coreProperties>
</file>