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0" r:id="rId4"/>
    <p:sldId id="262" r:id="rId5"/>
    <p:sldId id="263" r:id="rId6"/>
    <p:sldId id="264" r:id="rId7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776" y="-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65F24-1FA2-409D-B0B3-C71C01B4C95D}" type="datetimeFigureOut">
              <a:rPr lang="ko-KR" altLang="en-US" smtClean="0"/>
              <a:t>2017-12-22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8679F-8AD9-4182-86AA-1D194EA3D68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724303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65F24-1FA2-409D-B0B3-C71C01B4C95D}" type="datetimeFigureOut">
              <a:rPr lang="ko-KR" altLang="en-US" smtClean="0"/>
              <a:t>2017-12-22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8679F-8AD9-4182-86AA-1D194EA3D68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412233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65F24-1FA2-409D-B0B3-C71C01B4C95D}" type="datetimeFigureOut">
              <a:rPr lang="ko-KR" altLang="en-US" smtClean="0"/>
              <a:t>2017-12-22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8679F-8AD9-4182-86AA-1D194EA3D68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199471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65F24-1FA2-409D-B0B3-C71C01B4C95D}" type="datetimeFigureOut">
              <a:rPr lang="ko-KR" altLang="en-US" smtClean="0"/>
              <a:t>2017-12-22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8679F-8AD9-4182-86AA-1D194EA3D68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297217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65F24-1FA2-409D-B0B3-C71C01B4C95D}" type="datetimeFigureOut">
              <a:rPr lang="ko-KR" altLang="en-US" smtClean="0"/>
              <a:t>2017-12-22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8679F-8AD9-4182-86AA-1D194EA3D68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790502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65F24-1FA2-409D-B0B3-C71C01B4C95D}" type="datetimeFigureOut">
              <a:rPr lang="ko-KR" altLang="en-US" smtClean="0"/>
              <a:t>2017-12-22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8679F-8AD9-4182-86AA-1D194EA3D68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329121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65F24-1FA2-409D-B0B3-C71C01B4C95D}" type="datetimeFigureOut">
              <a:rPr lang="ko-KR" altLang="en-US" smtClean="0"/>
              <a:t>2017-12-22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8679F-8AD9-4182-86AA-1D194EA3D68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267665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65F24-1FA2-409D-B0B3-C71C01B4C95D}" type="datetimeFigureOut">
              <a:rPr lang="ko-KR" altLang="en-US" smtClean="0"/>
              <a:t>2017-12-22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8679F-8AD9-4182-86AA-1D194EA3D68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710578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65F24-1FA2-409D-B0B3-C71C01B4C95D}" type="datetimeFigureOut">
              <a:rPr lang="ko-KR" altLang="en-US" smtClean="0"/>
              <a:t>2017-12-22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8679F-8AD9-4182-86AA-1D194EA3D68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518456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65F24-1FA2-409D-B0B3-C71C01B4C95D}" type="datetimeFigureOut">
              <a:rPr lang="ko-KR" altLang="en-US" smtClean="0"/>
              <a:t>2017-12-22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8679F-8AD9-4182-86AA-1D194EA3D68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642518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65F24-1FA2-409D-B0B3-C71C01B4C95D}" type="datetimeFigureOut">
              <a:rPr lang="ko-KR" altLang="en-US" smtClean="0"/>
              <a:t>2017-12-22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8679F-8AD9-4182-86AA-1D194EA3D68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736839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C65F24-1FA2-409D-B0B3-C71C01B4C95D}" type="datetimeFigureOut">
              <a:rPr lang="ko-KR" altLang="en-US" smtClean="0"/>
              <a:t>2017-12-22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28679F-8AD9-4182-86AA-1D194EA3D68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404750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395536" y="404664"/>
            <a:ext cx="7704856" cy="1479988"/>
          </a:xfrm>
        </p:spPr>
        <p:txBody>
          <a:bodyPr>
            <a:normAutofit fontScale="55000" lnSpcReduction="20000"/>
          </a:bodyPr>
          <a:lstStyle/>
          <a:p>
            <a:r>
              <a:rPr lang="ko-KR" altLang="en-US" sz="7700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노인학대란</a:t>
            </a:r>
            <a:r>
              <a:rPr lang="en-US" altLang="ko-KR" sz="7700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? </a:t>
            </a:r>
            <a:r>
              <a:rPr lang="en-US" altLang="ko-KR" sz="3600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(</a:t>
            </a:r>
            <a:r>
              <a:rPr lang="ko-KR" altLang="en-US" sz="3600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노인복지법 제</a:t>
            </a:r>
            <a:r>
              <a:rPr lang="en-US" altLang="ko-KR" sz="3600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1</a:t>
            </a:r>
            <a:r>
              <a:rPr lang="ko-KR" altLang="en-US" sz="3600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조의 </a:t>
            </a:r>
            <a:r>
              <a:rPr lang="en-US" altLang="ko-KR" sz="3600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2 </a:t>
            </a:r>
            <a:r>
              <a:rPr lang="ko-KR" altLang="en-US" sz="3600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제</a:t>
            </a:r>
            <a:r>
              <a:rPr lang="en-US" altLang="ko-KR" sz="3600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4</a:t>
            </a:r>
            <a:r>
              <a:rPr lang="ko-KR" altLang="en-US" sz="3600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호</a:t>
            </a:r>
            <a:r>
              <a:rPr lang="en-US" altLang="ko-KR" sz="3600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)</a:t>
            </a:r>
          </a:p>
          <a:p>
            <a:endParaRPr lang="en-US" altLang="ko-KR" sz="2800" dirty="0" smtClean="0">
              <a:solidFill>
                <a:srgbClr val="FF000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노인에 대하여 신체적</a:t>
            </a:r>
            <a:r>
              <a:rPr lang="en-US" altLang="ko-KR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정서적</a:t>
            </a:r>
            <a:r>
              <a:rPr lang="en-US" altLang="ko-KR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성적</a:t>
            </a:r>
            <a:r>
              <a:rPr lang="en-US" altLang="ko-KR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폭력 및 경제적 착취 </a:t>
            </a:r>
            <a:endParaRPr lang="en-US" altLang="ko-KR" dirty="0" smtClean="0">
              <a:solidFill>
                <a:srgbClr val="FF000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또는 가혹 행위를 하거나 유기 또는 방임 하는 것을 말한다</a:t>
            </a:r>
            <a:r>
              <a:rPr lang="en-US" altLang="ko-KR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dirty="0" smtClean="0">
              <a:solidFill>
                <a:srgbClr val="FF0000"/>
              </a:solidFill>
              <a:latin typeface="HY울릉도B" pitchFamily="18" charset="-127"/>
              <a:ea typeface="HY울릉도B" pitchFamily="18" charset="-127"/>
            </a:endParaRPr>
          </a:p>
          <a:p>
            <a:endParaRPr lang="ko-KR" altLang="en-US" dirty="0">
              <a:solidFill>
                <a:srgbClr val="FF00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2079278"/>
            <a:ext cx="6048672" cy="43369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오른쪽 화살표 6"/>
          <p:cNvSpPr/>
          <p:nvPr/>
        </p:nvSpPr>
        <p:spPr>
          <a:xfrm>
            <a:off x="323528" y="3933056"/>
            <a:ext cx="1800200" cy="648072"/>
          </a:xfrm>
          <a:prstGeom prst="right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TextBox 7"/>
          <p:cNvSpPr txBox="1"/>
          <p:nvPr/>
        </p:nvSpPr>
        <p:spPr>
          <a:xfrm>
            <a:off x="611560" y="4057037"/>
            <a:ext cx="15841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인권침해</a:t>
            </a:r>
            <a:endParaRPr lang="ko-KR" altLang="en-US" sz="2000" dirty="0">
              <a:latin typeface="HY울릉도B" pitchFamily="18" charset="-127"/>
              <a:ea typeface="HY울릉도B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787665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179512" y="908721"/>
            <a:ext cx="8229600" cy="2313147"/>
          </a:xfrm>
        </p:spPr>
        <p:txBody>
          <a:bodyPr>
            <a:normAutofit/>
          </a:bodyPr>
          <a:lstStyle/>
          <a:p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정서적 학대</a:t>
            </a:r>
            <a:endParaRPr lang="en-US" altLang="ko-KR" sz="24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비난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모욕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위협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등의 언어 및 비언어적 행위를 통하여 노인에게 정서적으로  고통을 주는 행위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고함을 지르거나 욕을 한다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말이나 행동을 통해 지속적으로 무시한다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이성교제나 사회활동을 방해 한다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자신에 대한 주요 결정에서 소외시킨다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노인과의 접촉을 기피한다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.   </a:t>
            </a:r>
            <a:endParaRPr lang="ko-KR" altLang="en-US" sz="1400" dirty="0"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7" name="내용 개체 틀 3" descr="정서적학대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2105" y="1628800"/>
            <a:ext cx="2400300" cy="1695450"/>
          </a:xfrm>
          <a:prstGeom prst="rect">
            <a:avLst/>
          </a:prstGeom>
        </p:spPr>
      </p:pic>
      <p:pic>
        <p:nvPicPr>
          <p:cNvPr id="8" name="그림 7" descr="정서적학대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06240" y="2132856"/>
            <a:ext cx="2400300" cy="1695450"/>
          </a:xfrm>
          <a:prstGeom prst="rect">
            <a:avLst/>
          </a:prstGeom>
        </p:spPr>
      </p:pic>
      <p:sp>
        <p:nvSpPr>
          <p:cNvPr id="10" name="제목 1"/>
          <p:cNvSpPr txBox="1">
            <a:spLocks/>
          </p:cNvSpPr>
          <p:nvPr/>
        </p:nvSpPr>
        <p:spPr>
          <a:xfrm>
            <a:off x="179512" y="116632"/>
            <a:ext cx="4258816" cy="654032"/>
          </a:xfrm>
          <a:prstGeom prst="rect">
            <a:avLst/>
          </a:prstGeom>
        </p:spPr>
        <p:txBody>
          <a:bodyPr vert="horz" rtlCol="0" anchor="ctr">
            <a:normAutofit fontScale="97500" lnSpcReduction="10000"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4000" b="1" i="0" u="none" strike="noStrike" kern="1200" cap="none" spc="0" normalizeH="0" baseline="0" noProof="0" dirty="0" smtClean="0">
                <a:ln w="11430">
                  <a:solidFill>
                    <a:schemeClr val="tx2">
                      <a:shade val="25000"/>
                      <a:alpha val="75000"/>
                    </a:schemeClr>
                  </a:solidFill>
                </a:ln>
                <a:gradFill>
                  <a:gsLst>
                    <a:gs pos="0">
                      <a:schemeClr val="tx2"/>
                    </a:gs>
                    <a:gs pos="50000">
                      <a:schemeClr val="tx2"/>
                    </a:gs>
                    <a:gs pos="100000">
                      <a:schemeClr val="tx2">
                        <a:shade val="90000"/>
                      </a:schemeClr>
                    </a:gs>
                  </a:gsLst>
                  <a:lin ang="5400000" scaled="0"/>
                </a:gradFill>
                <a:effectLst>
                  <a:outerShdw blurRad="50800" dist="25400" dir="5460000" algn="tl" rotWithShape="0">
                    <a:srgbClr val="000000">
                      <a:alpha val="27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     </a:t>
            </a:r>
            <a:r>
              <a:rPr kumimoji="0" lang="ko-KR" altLang="en-US" sz="3300" b="1" i="0" u="none" strike="noStrike" kern="1200" cap="none" spc="0" normalizeH="0" baseline="0" noProof="0" dirty="0" smtClean="0">
                <a:ln w="11430">
                  <a:solidFill>
                    <a:schemeClr val="tx2">
                      <a:shade val="25000"/>
                      <a:alpha val="75000"/>
                    </a:schemeClr>
                  </a:solidFill>
                </a:ln>
                <a:gradFill>
                  <a:gsLst>
                    <a:gs pos="0">
                      <a:schemeClr val="tx2"/>
                    </a:gs>
                    <a:gs pos="50000">
                      <a:schemeClr val="tx2"/>
                    </a:gs>
                    <a:gs pos="100000">
                      <a:schemeClr val="tx2">
                        <a:shade val="90000"/>
                      </a:schemeClr>
                    </a:gs>
                  </a:gsLst>
                  <a:lin ang="5400000" scaled="0"/>
                </a:gradFill>
                <a:effectLst>
                  <a:outerShdw blurRad="50800" dist="25400" dir="5460000" algn="tl" rotWithShape="0">
                    <a:srgbClr val="000000">
                      <a:alpha val="27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노인학대의 유형</a:t>
            </a:r>
            <a:endParaRPr kumimoji="0" lang="ko-KR" altLang="en-US" sz="3300" b="1" i="0" u="none" strike="noStrike" kern="1200" cap="none" spc="0" normalizeH="0" baseline="0" noProof="0" dirty="0">
              <a:ln w="11430">
                <a:solidFill>
                  <a:schemeClr val="tx2">
                    <a:shade val="25000"/>
                    <a:alpha val="75000"/>
                  </a:schemeClr>
                </a:solidFill>
              </a:ln>
              <a:gradFill>
                <a:gsLst>
                  <a:gs pos="0">
                    <a:schemeClr val="tx2"/>
                  </a:gs>
                  <a:gs pos="50000">
                    <a:schemeClr val="tx2"/>
                  </a:gs>
                  <a:gs pos="100000">
                    <a:schemeClr val="tx2">
                      <a:shade val="90000"/>
                    </a:schemeClr>
                  </a:gs>
                </a:gsLst>
                <a:lin ang="5400000" scaled="0"/>
              </a:gradFill>
              <a:effectLst>
                <a:outerShdw blurRad="50800" dist="25400" dir="5460000" algn="tl" rotWithShape="0">
                  <a:srgbClr val="000000">
                    <a:alpha val="27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 rot="-5400000">
            <a:off x="3060403" y="-2188194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" name="내용 개체 틀 2"/>
          <p:cNvSpPr txBox="1">
            <a:spLocks/>
          </p:cNvSpPr>
          <p:nvPr/>
        </p:nvSpPr>
        <p:spPr>
          <a:xfrm>
            <a:off x="179512" y="3221868"/>
            <a:ext cx="8229600" cy="33843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신체적 학대   </a:t>
            </a:r>
            <a:endParaRPr lang="en-US" altLang="ko-KR" sz="24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None/>
            </a:pP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 -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물리적 힘 또는 도구를 이용하여 노인에게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신체적 혹은 정신적 손상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고통 장애를  유발시키는 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None/>
            </a:pPr>
            <a:r>
              <a:rPr lang="en-US" altLang="ko-KR" sz="14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           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행위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None/>
            </a:pP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주먹으로 때린다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밀어서 넘어뜨린다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침대 등에 묶어서 움직이지 못하게 한다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집 밖으로 나가지 못하게 하거나 집으로 들어오지 못하게 한다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칼 등의 흉기로 위협한다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꼭 드셔야 할 약물을 못 먹게 한다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불필요한 약물을 강제로 먹게 한다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강제로 일을 강요한다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1400" dirty="0"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13" name="그림 12" descr="신체적학대1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22105" y="5013176"/>
            <a:ext cx="2400300" cy="1695450"/>
          </a:xfrm>
          <a:prstGeom prst="rect">
            <a:avLst/>
          </a:prstGeom>
        </p:spPr>
      </p:pic>
      <p:pic>
        <p:nvPicPr>
          <p:cNvPr id="12" name="내용 개체 틀 3" descr="신체적학대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827" y="4005064"/>
            <a:ext cx="2043110" cy="1443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6492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 descr="성적학대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79289" y="1988840"/>
            <a:ext cx="2137227" cy="1509629"/>
          </a:xfrm>
          <a:prstGeom prst="rect">
            <a:avLst/>
          </a:prstGeom>
        </p:spPr>
      </p:pic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42886" y="980729"/>
            <a:ext cx="8229600" cy="2520280"/>
          </a:xfrm>
        </p:spPr>
        <p:txBody>
          <a:bodyPr>
            <a:normAutofit/>
          </a:bodyPr>
          <a:lstStyle/>
          <a:p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성적학대</a:t>
            </a:r>
            <a:endParaRPr lang="en-US" altLang="ko-KR" sz="24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-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성적수치심 유발행위나 성폭력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(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성희롱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성추행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강간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) 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등 노인의 의사에 반하여 강제적으로 행하는 모든 성적 행위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원하 지 않는 데 강제로 성관계를 강요하거나 몸을 만진다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성적수치심을 주는 성적인 농담이나 희롱을 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사람들이 보고 있는데 성적부위를 드러내고 옷이나 기저귀를 교체한다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None/>
            </a:pP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ko-KR" altLang="en-US" sz="18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3" name="제목 1"/>
          <p:cNvSpPr txBox="1">
            <a:spLocks/>
          </p:cNvSpPr>
          <p:nvPr/>
        </p:nvSpPr>
        <p:spPr>
          <a:xfrm>
            <a:off x="179512" y="116632"/>
            <a:ext cx="4258816" cy="654032"/>
          </a:xfrm>
          <a:prstGeom prst="rect">
            <a:avLst/>
          </a:prstGeom>
        </p:spPr>
        <p:txBody>
          <a:bodyPr vert="horz" rtlCol="0" anchor="ctr">
            <a:normAutofit fontScale="97500" lnSpcReduction="10000"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4000" b="1" i="0" u="none" strike="noStrike" kern="1200" cap="none" spc="0" normalizeH="0" baseline="0" noProof="0" dirty="0" smtClean="0">
                <a:ln w="11430">
                  <a:solidFill>
                    <a:schemeClr val="tx2">
                      <a:shade val="25000"/>
                      <a:alpha val="75000"/>
                    </a:schemeClr>
                  </a:solidFill>
                </a:ln>
                <a:gradFill>
                  <a:gsLst>
                    <a:gs pos="0">
                      <a:schemeClr val="tx2"/>
                    </a:gs>
                    <a:gs pos="50000">
                      <a:schemeClr val="tx2"/>
                    </a:gs>
                    <a:gs pos="100000">
                      <a:schemeClr val="tx2">
                        <a:shade val="90000"/>
                      </a:schemeClr>
                    </a:gs>
                  </a:gsLst>
                  <a:lin ang="5400000" scaled="0"/>
                </a:gradFill>
                <a:effectLst>
                  <a:outerShdw blurRad="50800" dist="25400" dir="5460000" algn="tl" rotWithShape="0">
                    <a:srgbClr val="000000">
                      <a:alpha val="27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     </a:t>
            </a:r>
            <a:r>
              <a:rPr kumimoji="0" lang="ko-KR" altLang="en-US" sz="3300" b="1" i="0" u="none" strike="noStrike" kern="1200" cap="none" spc="0" normalizeH="0" baseline="0" noProof="0" dirty="0" smtClean="0">
                <a:ln w="11430">
                  <a:solidFill>
                    <a:schemeClr val="tx2">
                      <a:shade val="25000"/>
                      <a:alpha val="75000"/>
                    </a:schemeClr>
                  </a:solidFill>
                </a:ln>
                <a:gradFill>
                  <a:gsLst>
                    <a:gs pos="0">
                      <a:schemeClr val="tx2"/>
                    </a:gs>
                    <a:gs pos="50000">
                      <a:schemeClr val="tx2"/>
                    </a:gs>
                    <a:gs pos="100000">
                      <a:schemeClr val="tx2">
                        <a:shade val="90000"/>
                      </a:schemeClr>
                    </a:gs>
                  </a:gsLst>
                  <a:lin ang="5400000" scaled="0"/>
                </a:gradFill>
                <a:effectLst>
                  <a:outerShdw blurRad="50800" dist="25400" dir="5460000" algn="tl" rotWithShape="0">
                    <a:srgbClr val="000000">
                      <a:alpha val="27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노인학대의 유형</a:t>
            </a:r>
            <a:endParaRPr kumimoji="0" lang="ko-KR" altLang="en-US" sz="3300" b="1" i="0" u="none" strike="noStrike" kern="1200" cap="none" spc="0" normalizeH="0" baseline="0" noProof="0" dirty="0">
              <a:ln w="11430">
                <a:solidFill>
                  <a:schemeClr val="tx2">
                    <a:shade val="25000"/>
                    <a:alpha val="75000"/>
                  </a:schemeClr>
                </a:solidFill>
              </a:ln>
              <a:gradFill>
                <a:gsLst>
                  <a:gs pos="0">
                    <a:schemeClr val="tx2"/>
                  </a:gs>
                  <a:gs pos="50000">
                    <a:schemeClr val="tx2"/>
                  </a:gs>
                  <a:gs pos="100000">
                    <a:schemeClr val="tx2">
                      <a:shade val="90000"/>
                    </a:schemeClr>
                  </a:gs>
                </a:gsLst>
                <a:lin ang="5400000" scaled="0"/>
              </a:gradFill>
              <a:effectLst>
                <a:outerShdw blurRad="50800" dist="25400" dir="5460000" algn="tl" rotWithShape="0">
                  <a:srgbClr val="000000">
                    <a:alpha val="27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 rot="-5400000">
            <a:off x="3060403" y="-2188194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5" name="내용 개체 틀 2"/>
          <p:cNvSpPr txBox="1">
            <a:spLocks/>
          </p:cNvSpPr>
          <p:nvPr/>
        </p:nvSpPr>
        <p:spPr>
          <a:xfrm>
            <a:off x="251520" y="3515828"/>
            <a:ext cx="8229600" cy="27934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2400" smtClean="0">
                <a:latin typeface="HY울릉도B" pitchFamily="18" charset="-127"/>
                <a:ea typeface="HY울릉도B" pitchFamily="18" charset="-127"/>
              </a:rPr>
              <a:t>경제적 학대</a:t>
            </a:r>
            <a:endParaRPr lang="en-US" altLang="ko-KR" sz="240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None/>
            </a:pPr>
            <a:r>
              <a:rPr lang="en-US" altLang="ko-KR" sz="1400" smtClean="0"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1400" smtClean="0">
                <a:latin typeface="HY울릉도B" pitchFamily="18" charset="-127"/>
                <a:ea typeface="HY울릉도B" pitchFamily="18" charset="-127"/>
              </a:rPr>
              <a:t>노인의 의사에 반하여 노인으로부터 재산 또는 권리를 빼앗아 가는 행위로서 경제적 착취</a:t>
            </a:r>
            <a:r>
              <a:rPr lang="en-US" altLang="ko-KR" sz="140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400" smtClean="0">
                <a:latin typeface="HY울릉도B" pitchFamily="18" charset="-127"/>
                <a:ea typeface="HY울릉도B" pitchFamily="18" charset="-127"/>
              </a:rPr>
              <a:t>재산에 관한 법률 권리 위반</a:t>
            </a:r>
            <a:r>
              <a:rPr lang="en-US" altLang="ko-KR" sz="140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400" smtClean="0">
                <a:latin typeface="HY울릉도B" pitchFamily="18" charset="-127"/>
                <a:ea typeface="HY울릉도B" pitchFamily="18" charset="-127"/>
              </a:rPr>
              <a:t>경제적 권리와 관련된 의사결정에서의 통제 등을 하는 행위</a:t>
            </a:r>
            <a:endParaRPr lang="en-US" altLang="ko-KR" sz="140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None/>
            </a:pPr>
            <a:endParaRPr lang="en-US" altLang="ko-KR" sz="140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charset="0"/>
              <a:buChar char="•"/>
            </a:pPr>
            <a:r>
              <a:rPr lang="ko-KR" altLang="en-US" sz="1400" smtClean="0">
                <a:latin typeface="HY울릉도B" pitchFamily="18" charset="-127"/>
                <a:ea typeface="HY울릉도B" pitchFamily="18" charset="-127"/>
              </a:rPr>
              <a:t>허락없이 재산을 가로챈다</a:t>
            </a:r>
            <a:r>
              <a:rPr lang="en-US" altLang="ko-KR" sz="140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400" smtClean="0">
                <a:latin typeface="HY울릉도B" pitchFamily="18" charset="-127"/>
                <a:ea typeface="HY울릉도B" pitchFamily="18" charset="-127"/>
              </a:rPr>
              <a:t>허락없이 인감을 사용하여 피해를 준다</a:t>
            </a:r>
            <a:r>
              <a:rPr lang="en-US" altLang="ko-KR" sz="140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400" smtClean="0">
                <a:latin typeface="HY울릉도B" pitchFamily="18" charset="-127"/>
                <a:ea typeface="HY울릉도B" pitchFamily="18" charset="-127"/>
              </a:rPr>
              <a:t>자신의 돈을 마음대로 사용하지 못하게 한다</a:t>
            </a:r>
            <a:r>
              <a:rPr lang="en-US" altLang="ko-KR" sz="1400" smtClean="0"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1400" dirty="0"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16" name="내용 개체 틀 3" descr="경제적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6382" y="4578079"/>
            <a:ext cx="2400300" cy="1695450"/>
          </a:xfrm>
          <a:prstGeom prst="rect">
            <a:avLst/>
          </a:prstGeom>
        </p:spPr>
      </p:pic>
      <p:pic>
        <p:nvPicPr>
          <p:cNvPr id="17" name="그림 16" descr="경제적학대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11960" y="4725144"/>
            <a:ext cx="2400300" cy="1695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0322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 descr="방임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4589" y="2274504"/>
            <a:ext cx="2400300" cy="1695450"/>
          </a:xfrm>
          <a:prstGeom prst="rect">
            <a:avLst/>
          </a:prstGeom>
        </p:spPr>
      </p:pic>
      <p:pic>
        <p:nvPicPr>
          <p:cNvPr id="9" name="그림 8" descr="방임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00292" y="1412776"/>
            <a:ext cx="2114548" cy="1493609"/>
          </a:xfrm>
          <a:prstGeom prst="rect">
            <a:avLst/>
          </a:prstGeom>
        </p:spPr>
      </p:pic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138755" y="980729"/>
            <a:ext cx="8229600" cy="2880320"/>
          </a:xfrm>
        </p:spPr>
        <p:txBody>
          <a:bodyPr>
            <a:normAutofit/>
          </a:bodyPr>
          <a:lstStyle/>
          <a:p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방임</a:t>
            </a:r>
            <a:endParaRPr lang="en-US" altLang="ko-KR" sz="24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부양의무자로서의 책임이나 의무를 거부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불이행 혹은 포기하여 노인의 의식주 및 의료를 적절하게 제공하지 않는 행위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     (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노인 스스로가 최소한의 자기보호 관련 행위를 의도적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비의도적으로 포기하여 심신이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          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위험한 상황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사망에 이르게 하는 자기방임 포함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)</a:t>
            </a:r>
          </a:p>
          <a:p>
            <a:pPr>
              <a:buNone/>
            </a:pP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거동이 불편한 어르신에게 돌봄을 제공하지 않는다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. </a:t>
            </a:r>
          </a:p>
          <a:p>
            <a:pPr>
              <a:buFont typeface="Arial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생활비가 없는 어르신에게 경제적 도움을 주지 않는다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의료적 치료가 필요한 어르신을 방치한다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자신을 돌보지 않고 자해하거나 돌봄을 거부해서 생명이 위협받는다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14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3" name="제목 1"/>
          <p:cNvSpPr txBox="1">
            <a:spLocks/>
          </p:cNvSpPr>
          <p:nvPr/>
        </p:nvSpPr>
        <p:spPr>
          <a:xfrm>
            <a:off x="179512" y="116632"/>
            <a:ext cx="4258816" cy="654032"/>
          </a:xfrm>
          <a:prstGeom prst="rect">
            <a:avLst/>
          </a:prstGeom>
        </p:spPr>
        <p:txBody>
          <a:bodyPr vert="horz" rtlCol="0" anchor="ctr">
            <a:normAutofit fontScale="97500" lnSpcReduction="10000"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4000" b="1" i="0" u="none" strike="noStrike" kern="1200" cap="none" spc="0" normalizeH="0" baseline="0" noProof="0" dirty="0" smtClean="0">
                <a:ln w="11430">
                  <a:solidFill>
                    <a:schemeClr val="tx2">
                      <a:shade val="25000"/>
                      <a:alpha val="75000"/>
                    </a:schemeClr>
                  </a:solidFill>
                </a:ln>
                <a:gradFill>
                  <a:gsLst>
                    <a:gs pos="0">
                      <a:schemeClr val="tx2"/>
                    </a:gs>
                    <a:gs pos="50000">
                      <a:schemeClr val="tx2"/>
                    </a:gs>
                    <a:gs pos="100000">
                      <a:schemeClr val="tx2">
                        <a:shade val="90000"/>
                      </a:schemeClr>
                    </a:gs>
                  </a:gsLst>
                  <a:lin ang="5400000" scaled="0"/>
                </a:gradFill>
                <a:effectLst>
                  <a:outerShdw blurRad="50800" dist="25400" dir="5460000" algn="tl" rotWithShape="0">
                    <a:srgbClr val="000000">
                      <a:alpha val="27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     </a:t>
            </a:r>
            <a:r>
              <a:rPr kumimoji="0" lang="ko-KR" altLang="en-US" sz="3300" b="1" i="0" u="none" strike="noStrike" kern="1200" cap="none" spc="0" normalizeH="0" baseline="0" noProof="0" dirty="0" smtClean="0">
                <a:ln w="11430">
                  <a:solidFill>
                    <a:schemeClr val="tx2">
                      <a:shade val="25000"/>
                      <a:alpha val="75000"/>
                    </a:schemeClr>
                  </a:solidFill>
                </a:ln>
                <a:gradFill>
                  <a:gsLst>
                    <a:gs pos="0">
                      <a:schemeClr val="tx2"/>
                    </a:gs>
                    <a:gs pos="50000">
                      <a:schemeClr val="tx2"/>
                    </a:gs>
                    <a:gs pos="100000">
                      <a:schemeClr val="tx2">
                        <a:shade val="90000"/>
                      </a:schemeClr>
                    </a:gs>
                  </a:gsLst>
                  <a:lin ang="5400000" scaled="0"/>
                </a:gradFill>
                <a:effectLst>
                  <a:outerShdw blurRad="50800" dist="25400" dir="5460000" algn="tl" rotWithShape="0">
                    <a:srgbClr val="000000">
                      <a:alpha val="27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노인학대의 유형</a:t>
            </a:r>
            <a:endParaRPr kumimoji="0" lang="ko-KR" altLang="en-US" sz="3300" b="1" i="0" u="none" strike="noStrike" kern="1200" cap="none" spc="0" normalizeH="0" baseline="0" noProof="0" dirty="0">
              <a:ln w="11430">
                <a:solidFill>
                  <a:schemeClr val="tx2">
                    <a:shade val="25000"/>
                    <a:alpha val="75000"/>
                  </a:schemeClr>
                </a:solidFill>
              </a:ln>
              <a:gradFill>
                <a:gsLst>
                  <a:gs pos="0">
                    <a:schemeClr val="tx2"/>
                  </a:gs>
                  <a:gs pos="50000">
                    <a:schemeClr val="tx2"/>
                  </a:gs>
                  <a:gs pos="100000">
                    <a:schemeClr val="tx2">
                      <a:shade val="90000"/>
                    </a:schemeClr>
                  </a:gs>
                </a:gsLst>
                <a:lin ang="5400000" scaled="0"/>
              </a:gradFill>
              <a:effectLst>
                <a:outerShdw blurRad="50800" dist="25400" dir="5460000" algn="tl" rotWithShape="0">
                  <a:srgbClr val="000000">
                    <a:alpha val="27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 rot="-5400000">
            <a:off x="3060403" y="-2188194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5" name="내용 개체 틀 2"/>
          <p:cNvSpPr txBox="1">
            <a:spLocks/>
          </p:cNvSpPr>
          <p:nvPr/>
        </p:nvSpPr>
        <p:spPr>
          <a:xfrm>
            <a:off x="203867" y="3956940"/>
            <a:ext cx="8229600" cy="17567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2400" smtClean="0">
                <a:latin typeface="HY울릉도B" pitchFamily="18" charset="-127"/>
                <a:ea typeface="HY울릉도B" pitchFamily="18" charset="-127"/>
              </a:rPr>
              <a:t>유기</a:t>
            </a:r>
            <a:endParaRPr lang="en-US" altLang="ko-KR" sz="240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None/>
            </a:pPr>
            <a:r>
              <a:rPr lang="en-US" altLang="ko-KR" sz="1400" smtClean="0"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1400" smtClean="0">
                <a:latin typeface="HY울릉도B" pitchFamily="18" charset="-127"/>
                <a:ea typeface="HY울릉도B" pitchFamily="18" charset="-127"/>
              </a:rPr>
              <a:t>보호자 또는 부양의무자가 노인을 버리는 행위</a:t>
            </a:r>
            <a:endParaRPr lang="en-US" altLang="ko-KR" sz="140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None/>
            </a:pPr>
            <a:endParaRPr lang="en-US" altLang="ko-KR" sz="140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charset="0"/>
              <a:buChar char="•"/>
            </a:pPr>
            <a:r>
              <a:rPr lang="ko-KR" altLang="en-US" sz="1400" smtClean="0">
                <a:latin typeface="HY울릉도B" pitchFamily="18" charset="-127"/>
                <a:ea typeface="HY울릉도B" pitchFamily="18" charset="-127"/>
              </a:rPr>
              <a:t>연락을 두절하고 왕래하지 않는다</a:t>
            </a:r>
            <a:r>
              <a:rPr lang="en-US" altLang="ko-KR" sz="140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400" smtClean="0">
                <a:latin typeface="HY울릉도B" pitchFamily="18" charset="-127"/>
                <a:ea typeface="HY울릉도B" pitchFamily="18" charset="-127"/>
              </a:rPr>
              <a:t>시설이나 병원에 입소시키고 연락을 두절한다</a:t>
            </a:r>
            <a:r>
              <a:rPr lang="en-US" altLang="ko-KR" sz="140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400" smtClean="0">
                <a:latin typeface="HY울릉도B" pitchFamily="18" charset="-127"/>
                <a:ea typeface="HY울릉도B" pitchFamily="18" charset="-127"/>
              </a:rPr>
              <a:t>낯선 장소에 버린다</a:t>
            </a:r>
            <a:r>
              <a:rPr lang="en-US" altLang="ko-KR" sz="1400" smtClean="0"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1400" dirty="0"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16" name="그림 15" descr="유기1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88224" y="4941168"/>
            <a:ext cx="2298356" cy="1623442"/>
          </a:xfrm>
          <a:prstGeom prst="rect">
            <a:avLst/>
          </a:prstGeom>
        </p:spPr>
      </p:pic>
      <p:pic>
        <p:nvPicPr>
          <p:cNvPr id="17" name="내용 개체 틀 3" descr="유기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95667" y="4221088"/>
            <a:ext cx="2400300" cy="1695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9487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28596" y="285728"/>
            <a:ext cx="8229600" cy="714380"/>
          </a:xfrm>
        </p:spPr>
        <p:txBody>
          <a:bodyPr>
            <a:normAutofit/>
          </a:bodyPr>
          <a:lstStyle/>
          <a:p>
            <a:pPr algn="l"/>
            <a:r>
              <a:rPr lang="ko-KR" altLang="en-US" sz="4000" dirty="0" smtClean="0">
                <a:latin typeface="HY울릉도B" pitchFamily="18" charset="-127"/>
                <a:ea typeface="HY울릉도B" pitchFamily="18" charset="-127"/>
              </a:rPr>
              <a:t>      노인학대 신고방법</a:t>
            </a:r>
            <a:endParaRPr lang="ko-KR" altLang="en-US" sz="40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응급상황</a:t>
            </a:r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 rot="-5400000">
            <a:off x="3381494" y="-1881353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7" name="Picture 2" descr="C:\Users\장수원04\Desktop\새 폴더 (2)\7.PNG"/>
          <p:cNvPicPr>
            <a:picLocks noChangeAspect="1" noChangeArrowheads="1"/>
          </p:cNvPicPr>
          <p:nvPr/>
        </p:nvPicPr>
        <p:blipFill>
          <a:blip r:embed="rId2" cstate="print"/>
          <a:srcRect l="58333" t="14979" r="2870" b="52874"/>
          <a:stretch>
            <a:fillRect/>
          </a:stretch>
        </p:blipFill>
        <p:spPr bwMode="auto">
          <a:xfrm>
            <a:off x="500034" y="2357429"/>
            <a:ext cx="7888390" cy="394419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202357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txBody>
          <a:bodyPr>
            <a:normAutofit/>
          </a:bodyPr>
          <a:lstStyle/>
          <a:p>
            <a:pPr algn="l"/>
            <a:r>
              <a:rPr lang="ko-KR" altLang="en-US" sz="4000" dirty="0" smtClean="0">
                <a:latin typeface="HY울릉도B" pitchFamily="18" charset="-127"/>
                <a:ea typeface="HY울릉도B" pitchFamily="18" charset="-127"/>
              </a:rPr>
              <a:t>       노인학대예방 행동지침</a:t>
            </a:r>
            <a:endParaRPr lang="ko-KR" altLang="en-US" sz="40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 rot="-5400000">
            <a:off x="3452932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57158" y="1785926"/>
            <a:ext cx="83582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3706048"/>
            <a:ext cx="1959867" cy="28650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357158" y="1428736"/>
            <a:ext cx="8072494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           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1.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누구도 노인을 학대 할 수 없음을 확실히 압니다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          2.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가능한 건강을 유지하도록 최선을 다합니다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          3.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자기소유의 재산을 스스로 관리 합니다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          4.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여가 및 사회활동을 지속합니다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          5.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변화하는 사회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(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신세대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)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를 이해하려고 노력합니다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          6.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가족에게 사랑한다는 표현을 자주 합니다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          7.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어떤 상황에서도 자신을 사랑합니다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2000" dirty="0">
              <a:latin typeface="HY울릉도B" pitchFamily="18" charset="-127"/>
              <a:ea typeface="HY울릉도B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282156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58</TotalTime>
  <Words>417</Words>
  <Application>Microsoft Office PowerPoint</Application>
  <PresentationFormat>화면 슬라이드 쇼(4:3)</PresentationFormat>
  <Paragraphs>72</Paragraphs>
  <Slides>6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6</vt:i4>
      </vt:variant>
    </vt:vector>
  </HeadingPairs>
  <TitlesOfParts>
    <vt:vector size="7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      노인학대 신고방법</vt:lpstr>
      <vt:lpstr>       노인학대예방 행동지침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Bethel</dc:creator>
  <cp:lastModifiedBy>Bethel</cp:lastModifiedBy>
  <cp:revision>6</cp:revision>
  <dcterms:created xsi:type="dcterms:W3CDTF">2017-12-22T04:22:43Z</dcterms:created>
  <dcterms:modified xsi:type="dcterms:W3CDTF">2017-12-22T05:51:07Z</dcterms:modified>
</cp:coreProperties>
</file>