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6858000" cy="9906000" type="A4"/>
  <p:notesSz cx="6865938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-3318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052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9247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53790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419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58707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44756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061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2748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3793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7292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3345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248AF-94D4-4E46-BC48-AA7CAE6DB76A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0054-8597-4B1C-8869-A4CAC832718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711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1" r="5576" b="1967"/>
          <a:stretch/>
        </p:blipFill>
        <p:spPr>
          <a:xfrm>
            <a:off x="-75418" y="0"/>
            <a:ext cx="6916480" cy="9972713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6478543"/>
              </p:ext>
            </p:extLst>
          </p:nvPr>
        </p:nvGraphicFramePr>
        <p:xfrm>
          <a:off x="233001" y="972528"/>
          <a:ext cx="6299641" cy="3701499"/>
        </p:xfrm>
        <a:graphic>
          <a:graphicData uri="http://schemas.openxmlformats.org/drawingml/2006/table">
            <a:tbl>
              <a:tblPr/>
              <a:tblGrid>
                <a:gridCol w="1015729">
                  <a:extLst>
                    <a:ext uri="{9D8B030D-6E8A-4147-A177-3AD203B41FA5}">
                      <a16:colId xmlns:a16="http://schemas.microsoft.com/office/drawing/2014/main" xmlns="" val="3363477594"/>
                    </a:ext>
                  </a:extLst>
                </a:gridCol>
                <a:gridCol w="1024245">
                  <a:extLst>
                    <a:ext uri="{9D8B030D-6E8A-4147-A177-3AD203B41FA5}">
                      <a16:colId xmlns:a16="http://schemas.microsoft.com/office/drawing/2014/main" xmlns="" val="774779683"/>
                    </a:ext>
                  </a:extLst>
                </a:gridCol>
                <a:gridCol w="1035884">
                  <a:extLst>
                    <a:ext uri="{9D8B030D-6E8A-4147-A177-3AD203B41FA5}">
                      <a16:colId xmlns:a16="http://schemas.microsoft.com/office/drawing/2014/main" xmlns="" val="3908643628"/>
                    </a:ext>
                  </a:extLst>
                </a:gridCol>
                <a:gridCol w="1078266">
                  <a:extLst>
                    <a:ext uri="{9D8B030D-6E8A-4147-A177-3AD203B41FA5}">
                      <a16:colId xmlns:a16="http://schemas.microsoft.com/office/drawing/2014/main" xmlns="" val="899000221"/>
                    </a:ext>
                  </a:extLst>
                </a:gridCol>
                <a:gridCol w="1058778">
                  <a:extLst>
                    <a:ext uri="{9D8B030D-6E8A-4147-A177-3AD203B41FA5}">
                      <a16:colId xmlns:a16="http://schemas.microsoft.com/office/drawing/2014/main" xmlns="" val="2335235976"/>
                    </a:ext>
                  </a:extLst>
                </a:gridCol>
                <a:gridCol w="1086739">
                  <a:extLst>
                    <a:ext uri="{9D8B030D-6E8A-4147-A177-3AD203B41FA5}">
                      <a16:colId xmlns:a16="http://schemas.microsoft.com/office/drawing/2014/main" xmlns="" val="1967061672"/>
                    </a:ext>
                  </a:extLst>
                </a:gridCol>
              </a:tblGrid>
              <a:tr h="4138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등급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등급</a:t>
                      </a:r>
                      <a:endParaRPr lang="en-US" altLang="ko-KR" sz="1200" b="1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</a:endParaRP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1769913"/>
                  </a:ext>
                </a:extLst>
              </a:tr>
              <a:tr h="3614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'19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년 한도액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1,456,400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1,294,600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1,240,700 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1,142,400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980,800 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88275043"/>
                  </a:ext>
                </a:extLst>
              </a:tr>
              <a:tr h="528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본인부담금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15%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218,460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194,190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186,110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171,360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147,120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6797074"/>
                  </a:ext>
                </a:extLst>
              </a:tr>
              <a:tr h="528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본인부담금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9%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131,080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116,510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111,660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102,820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88,270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7542483"/>
                  </a:ext>
                </a:extLst>
              </a:tr>
              <a:tr h="1480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본인부담금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7.5%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109,230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97,100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93,050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85,680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73,560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38127943"/>
                  </a:ext>
                </a:extLst>
              </a:tr>
              <a:tr h="528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본인부담금</a:t>
                      </a:r>
                      <a:endParaRPr lang="en-US" altLang="ko-KR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6%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87,380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77,680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74,440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68,540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58,850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26041957"/>
                  </a:ext>
                </a:extLst>
              </a:tr>
              <a:tr h="34344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횟수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31</a:t>
                      </a:r>
                    </a:p>
                  </a:txBody>
                  <a:tcPr marL="87812" marR="87812" marT="43906" marB="4390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</a:t>
                      </a:r>
                    </a:p>
                  </a:txBody>
                  <a:tcPr marL="87812" marR="87812" marT="43906" marB="439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5792138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6173191"/>
              </p:ext>
            </p:extLst>
          </p:nvPr>
        </p:nvGraphicFramePr>
        <p:xfrm>
          <a:off x="1265485" y="4785591"/>
          <a:ext cx="5259378" cy="2992303"/>
        </p:xfrm>
        <a:graphic>
          <a:graphicData uri="http://schemas.openxmlformats.org/drawingml/2006/table">
            <a:tbl>
              <a:tblPr/>
              <a:tblGrid>
                <a:gridCol w="1665414">
                  <a:extLst>
                    <a:ext uri="{9D8B030D-6E8A-4147-A177-3AD203B41FA5}">
                      <a16:colId xmlns:a16="http://schemas.microsoft.com/office/drawing/2014/main" xmlns="" val="1862199570"/>
                    </a:ext>
                  </a:extLst>
                </a:gridCol>
                <a:gridCol w="1802388">
                  <a:extLst>
                    <a:ext uri="{9D8B030D-6E8A-4147-A177-3AD203B41FA5}">
                      <a16:colId xmlns:a16="http://schemas.microsoft.com/office/drawing/2014/main" xmlns="" val="2442681153"/>
                    </a:ext>
                  </a:extLst>
                </a:gridCol>
                <a:gridCol w="1791576">
                  <a:extLst>
                    <a:ext uri="{9D8B030D-6E8A-4147-A177-3AD203B41FA5}">
                      <a16:colId xmlns:a16="http://schemas.microsoft.com/office/drawing/2014/main" xmlns="" val="1882070910"/>
                    </a:ext>
                  </a:extLst>
                </a:gridCol>
              </a:tblGrid>
              <a:tr h="5333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방문당 시간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19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년 수가 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(4.32%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인상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’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19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년 본인부담</a:t>
                      </a:r>
                      <a:endParaRPr lang="ko-KR" altLang="en-US" sz="900" b="1" kern="0" spc="0" dirty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5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2752522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30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14,120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2,118 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2058960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60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21,690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3,254 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4960523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90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29,080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4,362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12189140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120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36,720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5,508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49567815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150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41,730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6,260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4189646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180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46,130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6,920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5723277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210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50,190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7,529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6905606"/>
                  </a:ext>
                </a:extLst>
              </a:tr>
              <a:tr h="30737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240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53,940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8,091</a:t>
                      </a:r>
                    </a:p>
                  </a:txBody>
                  <a:tcPr marL="87441" marR="87441" marT="43721" marB="43721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9874610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5342029"/>
              </p:ext>
            </p:extLst>
          </p:nvPr>
        </p:nvGraphicFramePr>
        <p:xfrm>
          <a:off x="1265485" y="7907602"/>
          <a:ext cx="5259378" cy="1303090"/>
        </p:xfrm>
        <a:graphic>
          <a:graphicData uri="http://schemas.openxmlformats.org/drawingml/2006/table">
            <a:tbl>
              <a:tblPr/>
              <a:tblGrid>
                <a:gridCol w="1679407">
                  <a:extLst>
                    <a:ext uri="{9D8B030D-6E8A-4147-A177-3AD203B41FA5}">
                      <a16:colId xmlns:a16="http://schemas.microsoft.com/office/drawing/2014/main" xmlns="" val="1898678535"/>
                    </a:ext>
                  </a:extLst>
                </a:gridCol>
                <a:gridCol w="1789920">
                  <a:extLst>
                    <a:ext uri="{9D8B030D-6E8A-4147-A177-3AD203B41FA5}">
                      <a16:colId xmlns:a16="http://schemas.microsoft.com/office/drawing/2014/main" xmlns="" val="1671578025"/>
                    </a:ext>
                  </a:extLst>
                </a:gridCol>
                <a:gridCol w="1790051">
                  <a:extLst>
                    <a:ext uri="{9D8B030D-6E8A-4147-A177-3AD203B41FA5}">
                      <a16:colId xmlns:a16="http://schemas.microsoft.com/office/drawing/2014/main" xmlns="" val="3989473960"/>
                    </a:ext>
                  </a:extLst>
                </a:gridCol>
              </a:tblGrid>
              <a:tr h="22649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‘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19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년 수가 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현행유지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’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19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년 본인부담</a:t>
                      </a:r>
                      <a:endParaRPr lang="ko-KR" altLang="en-US" sz="900" b="1" kern="0" spc="0" dirty="0">
                        <a:solidFill>
                          <a:srgbClr val="0000FF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7271977"/>
                  </a:ext>
                </a:extLst>
              </a:tr>
              <a:tr h="2902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차량이용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차량 내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72,540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10,881 </a:t>
                      </a: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21387830"/>
                  </a:ext>
                </a:extLst>
              </a:tr>
              <a:tr h="2902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차량이용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가정 내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65,410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9,812 </a:t>
                      </a: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44311848"/>
                  </a:ext>
                </a:extLst>
              </a:tr>
              <a:tr h="22628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함초롬돋움" panose="02030504000101010101" pitchFamily="18" charset="-127"/>
                        </a:rPr>
                        <a:t>차량 미 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40,840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30504000101010101" pitchFamily="18" charset="-127"/>
                        </a:rPr>
                        <a:t>6,126 </a:t>
                      </a:r>
                    </a:p>
                  </a:txBody>
                  <a:tcPr marL="86996" marR="86996" marT="43498" marB="43498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75276336"/>
                  </a:ext>
                </a:extLst>
              </a:tr>
            </a:tbl>
          </a:graphicData>
        </a:graphic>
      </p:graphicFrame>
      <p:pic>
        <p:nvPicPr>
          <p:cNvPr id="1025" name="_x213394528" descr="EMB0000d5d855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4291" y="9159858"/>
            <a:ext cx="3516313" cy="4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38829" y="387718"/>
            <a:ext cx="6086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>
                <a:solidFill>
                  <a:srgbClr val="C7525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2019 </a:t>
            </a:r>
            <a:r>
              <a:rPr lang="ko-KR" altLang="en-US" sz="2400" b="1" dirty="0">
                <a:solidFill>
                  <a:srgbClr val="315F97"/>
                </a:solidFill>
                <a:ea typeface="HY헤드라인M" panose="02030600000101010101" pitchFamily="18" charset="-127"/>
              </a:rPr>
              <a:t>노인장기요양보험 </a:t>
            </a:r>
            <a:r>
              <a:rPr lang="ko-KR" altLang="en-US" sz="2400" b="1" dirty="0" err="1">
                <a:solidFill>
                  <a:srgbClr val="315F97"/>
                </a:solidFill>
                <a:ea typeface="HY헤드라인M" panose="02030600000101010101" pitchFamily="18" charset="-127"/>
              </a:rPr>
              <a:t>재가서비스</a:t>
            </a:r>
            <a:r>
              <a:rPr lang="ko-KR" altLang="en-US" sz="2400" b="1" dirty="0">
                <a:solidFill>
                  <a:srgbClr val="315F97"/>
                </a:solidFill>
                <a:ea typeface="HY헤드라인M" panose="02030600000101010101" pitchFamily="18" charset="-127"/>
              </a:rPr>
              <a:t> </a:t>
            </a:r>
            <a:r>
              <a:rPr lang="ko-KR" altLang="en-US" sz="2400" b="1" dirty="0" err="1">
                <a:solidFill>
                  <a:srgbClr val="315F97"/>
                </a:solidFill>
                <a:ea typeface="HY헤드라인M" panose="02030600000101010101" pitchFamily="18" charset="-127"/>
              </a:rPr>
              <a:t>수가표</a:t>
            </a:r>
            <a:endParaRPr lang="ko-KR" altLang="en-US" sz="400" dirty="0">
              <a:latin typeface="Arial" panose="020B060402020202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4785096"/>
            <a:ext cx="11881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262626"/>
                </a:solidFill>
                <a:latin typeface="Arial" panose="020B0604020202020204" pitchFamily="34" charset="0"/>
                <a:ea typeface="한컴 솔잎 M" panose="02020603020101020101" pitchFamily="18" charset="-127"/>
              </a:rPr>
              <a:t>방문요양</a:t>
            </a:r>
            <a:endParaRPr lang="en-US" altLang="ko-KR" sz="500" dirty="0"/>
          </a:p>
        </p:txBody>
      </p:sp>
      <p:sp>
        <p:nvSpPr>
          <p:cNvPr id="12" name="직사각형 11"/>
          <p:cNvSpPr/>
          <p:nvPr/>
        </p:nvSpPr>
        <p:spPr>
          <a:xfrm>
            <a:off x="0" y="7620755"/>
            <a:ext cx="1167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solidFill>
                  <a:srgbClr val="262626"/>
                </a:solidFill>
                <a:latin typeface="Arial" panose="020B0604020202020204" pitchFamily="34" charset="0"/>
                <a:ea typeface="한컴 솔잎 M" panose="02020603020101020101" pitchFamily="18" charset="-127"/>
              </a:rPr>
              <a:t>방문목욕 </a:t>
            </a:r>
            <a:endParaRPr lang="en-US" altLang="ko-KR" sz="500" dirty="0"/>
          </a:p>
        </p:txBody>
      </p:sp>
    </p:spTree>
    <p:extLst>
      <p:ext uri="{BB962C8B-B14F-4D97-AF65-F5344CB8AC3E}">
        <p14:creationId xmlns:p14="http://schemas.microsoft.com/office/powerpoint/2010/main" xmlns="" val="281465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140</Words>
  <Application>Microsoft Office PowerPoint</Application>
  <PresentationFormat>A4 용지(210x297mm)</PresentationFormat>
  <Paragraphs>90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임 은혜</dc:creator>
  <cp:lastModifiedBy>User</cp:lastModifiedBy>
  <cp:revision>17</cp:revision>
  <cp:lastPrinted>2018-12-27T01:05:41Z</cp:lastPrinted>
  <dcterms:created xsi:type="dcterms:W3CDTF">2018-07-22T10:42:21Z</dcterms:created>
  <dcterms:modified xsi:type="dcterms:W3CDTF">2019-09-17T08:54:20Z</dcterms:modified>
</cp:coreProperties>
</file>