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s/slide47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slides/slide4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4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00" r:id="rId1"/>
  </p:sldMasterIdLst>
  <p:sldIdLst>
    <p:sldId id="256" r:id="rId2"/>
    <p:sldId id="263" r:id="rId3"/>
    <p:sldId id="333" r:id="rId4"/>
    <p:sldId id="339" r:id="rId5"/>
    <p:sldId id="343" r:id="rId6"/>
    <p:sldId id="341" r:id="rId7"/>
    <p:sldId id="337" r:id="rId8"/>
    <p:sldId id="335" r:id="rId9"/>
    <p:sldId id="336" r:id="rId10"/>
    <p:sldId id="351" r:id="rId11"/>
    <p:sldId id="352" r:id="rId12"/>
    <p:sldId id="353" r:id="rId13"/>
    <p:sldId id="354" r:id="rId14"/>
    <p:sldId id="355" r:id="rId15"/>
    <p:sldId id="356" r:id="rId16"/>
    <p:sldId id="357" r:id="rId17"/>
    <p:sldId id="358" r:id="rId18"/>
    <p:sldId id="359" r:id="rId19"/>
    <p:sldId id="360" r:id="rId20"/>
    <p:sldId id="361" r:id="rId21"/>
    <p:sldId id="313" r:id="rId22"/>
    <p:sldId id="311" r:id="rId23"/>
    <p:sldId id="307" r:id="rId24"/>
    <p:sldId id="265" r:id="rId25"/>
    <p:sldId id="266" r:id="rId26"/>
    <p:sldId id="268" r:id="rId27"/>
    <p:sldId id="269" r:id="rId28"/>
    <p:sldId id="270" r:id="rId29"/>
    <p:sldId id="271" r:id="rId30"/>
    <p:sldId id="309" r:id="rId31"/>
    <p:sldId id="300" r:id="rId32"/>
    <p:sldId id="301" r:id="rId33"/>
    <p:sldId id="306" r:id="rId34"/>
    <p:sldId id="318" r:id="rId35"/>
    <p:sldId id="291" r:id="rId36"/>
    <p:sldId id="293" r:id="rId37"/>
    <p:sldId id="272" r:id="rId38"/>
    <p:sldId id="284" r:id="rId39"/>
    <p:sldId id="319" r:id="rId40"/>
    <p:sldId id="322" r:id="rId41"/>
    <p:sldId id="320" r:id="rId42"/>
    <p:sldId id="329" r:id="rId43"/>
    <p:sldId id="327" r:id="rId44"/>
    <p:sldId id="328" r:id="rId45"/>
    <p:sldId id="324" r:id="rId46"/>
    <p:sldId id="276" r:id="rId47"/>
    <p:sldId id="314" r:id="rId48"/>
    <p:sldId id="362" r:id="rId49"/>
    <p:sldId id="330" r:id="rId50"/>
  </p:sldIdLst>
  <p:sldSz cx="9144000" cy="6858000" type="screen4x3"/>
  <p:notesSz cx="6864350" cy="9996488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CCFFCC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4924" autoAdjust="0"/>
    <p:restoredTop sz="94591" autoAdjust="0"/>
  </p:normalViewPr>
  <p:slideViewPr>
    <p:cSldViewPr>
      <p:cViewPr>
        <p:scale>
          <a:sx n="130" d="100"/>
          <a:sy n="130" d="100"/>
        </p:scale>
        <p:origin x="-115" y="1531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ight Triangle 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-2380" y="-925"/>
            <a:ext cx="9146380" cy="6858925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2002901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19140000">
            <a:off x="817112" y="1730403"/>
            <a:ext cx="5648623" cy="1204306"/>
          </a:xfrm>
        </p:spPr>
        <p:txBody>
          <a:bodyPr bIns="9144"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19140000">
            <a:off x="1212277" y="2470925"/>
            <a:ext cx="6511131" cy="329259"/>
          </a:xfrm>
        </p:spPr>
        <p:txBody>
          <a:bodyPr tIns="9144">
            <a:normAutofit/>
          </a:bodyPr>
          <a:lstStyle>
            <a:lvl1pPr marL="0" indent="0" algn="l">
              <a:buNone/>
              <a:defRPr kumimoji="0" lang="en-US" sz="1400" b="0" i="0" u="none" strike="noStrike" kern="1200" cap="all" spc="40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Tunga" pitchFamily="2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ko-KR" altLang="en-US" smtClean="0"/>
              <a:t>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EA273E-1E93-4953-98A7-C45A5229043A}" type="datetimeFigureOut">
              <a:rPr lang="ko-KR" altLang="en-US" smtClean="0"/>
              <a:pPr/>
              <a:t>2018-07-14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A1632F-E689-4048-9528-BB29811FE34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EA273E-1E93-4953-98A7-C45A5229043A}" type="datetimeFigureOut">
              <a:rPr lang="ko-KR" altLang="en-US" smtClean="0"/>
              <a:pPr/>
              <a:t>2018-07-14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A1632F-E689-4048-9528-BB29811FE34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7"/>
          <p:cNvSpPr/>
          <p:nvPr/>
        </p:nvSpPr>
        <p:spPr>
          <a:xfrm>
            <a:off x="-2380" y="-925"/>
            <a:ext cx="9146380" cy="6858925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2002901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ight Triangle 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819399" y="1726737"/>
            <a:ext cx="5650992" cy="1207509"/>
          </a:xfrm>
        </p:spPr>
        <p:txBody>
          <a:bodyPr bIns="9144" anchor="b"/>
          <a:lstStyle>
            <a:lvl1pPr algn="l">
              <a:defRPr kumimoji="0" lang="en-US" sz="3200" b="0" i="0" u="none" strike="noStrike" kern="1200" cap="all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 rot="19140000">
            <a:off x="1216152" y="2468304"/>
            <a:ext cx="6510528" cy="329184"/>
          </a:xfrm>
        </p:spPr>
        <p:txBody>
          <a:bodyPr anchor="t">
            <a:normAutofit/>
          </a:bodyPr>
          <a:lstStyle>
            <a:lvl1pPr marL="0" indent="0">
              <a:buNone/>
              <a:defRPr kumimoji="0" lang="en-US" sz="1400" b="0" i="0" u="none" strike="noStrike" kern="1200" cap="all" spc="40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EA273E-1E93-4953-98A7-C45A5229043A}" type="datetimeFigureOut">
              <a:rPr lang="ko-KR" altLang="en-US" smtClean="0"/>
              <a:pPr/>
              <a:t>2018-07-14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A1632F-E689-4048-9528-BB29811FE34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2960" y="1097280"/>
            <a:ext cx="3200400" cy="37124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00016" y="1097280"/>
            <a:ext cx="3200400" cy="37124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EA273E-1E93-4953-98A7-C45A5229043A}" type="datetimeFigureOut">
              <a:rPr lang="ko-KR" altLang="en-US" smtClean="0"/>
              <a:pPr/>
              <a:t>2018-07-14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A1632F-E689-4048-9528-BB29811FE344}" type="slidenum">
              <a:rPr lang="ko-KR" altLang="en-US" smtClean="0"/>
              <a:pPr/>
              <a:t>‹#›</a:t>
            </a:fld>
            <a:endParaRPr lang="ko-KR" alt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097280"/>
            <a:ext cx="3200400" cy="548640"/>
          </a:xfrm>
        </p:spPr>
        <p:txBody>
          <a:bodyPr anchor="b">
            <a:normAutofit/>
          </a:bodyPr>
          <a:lstStyle>
            <a:lvl1pPr marL="0" indent="0">
              <a:buNone/>
              <a:defRPr lang="en-US" sz="1400" b="0" kern="1200" cap="all" spc="400" baseline="0" dirty="0" smtClean="0">
                <a:solidFill>
                  <a:schemeClr val="tx1"/>
                </a:solidFill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19150" y="1701848"/>
            <a:ext cx="3200400" cy="31089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00016" y="1097280"/>
            <a:ext cx="3200400" cy="548640"/>
          </a:xfrm>
        </p:spPr>
        <p:txBody>
          <a:bodyPr anchor="b">
            <a:normAutofit/>
          </a:bodyPr>
          <a:lstStyle>
            <a:lvl1pPr marL="0" indent="0">
              <a:buNone/>
              <a:defRPr lang="en-US" sz="1400" b="0" kern="1200" cap="all" spc="400" baseline="0" dirty="0" smtClean="0">
                <a:solidFill>
                  <a:schemeClr val="tx1"/>
                </a:solidFill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00016" y="1701848"/>
            <a:ext cx="3200400" cy="31089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EA273E-1E93-4953-98A7-C45A5229043A}" type="datetimeFigureOut">
              <a:rPr lang="ko-KR" altLang="en-US" smtClean="0"/>
              <a:pPr/>
              <a:t>2018-07-14</a:t>
            </a:fld>
            <a:endParaRPr lang="ko-KR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A1632F-E689-4048-9528-BB29811FE34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EA273E-1E93-4953-98A7-C45A5229043A}" type="datetimeFigureOut">
              <a:rPr lang="ko-KR" altLang="en-US" smtClean="0"/>
              <a:pPr/>
              <a:t>2018-07-14</a:t>
            </a:fld>
            <a:endParaRPr lang="ko-KR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A1632F-E689-4048-9528-BB29811FE34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EA273E-1E93-4953-98A7-C45A5229043A}" type="datetimeFigureOut">
              <a:rPr lang="ko-KR" altLang="en-US" smtClean="0"/>
              <a:pPr/>
              <a:t>2018-07-14</a:t>
            </a:fld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A1632F-E689-4048-9528-BB29811FE34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ight Triangle 1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ight Triangle 17"/>
          <p:cNvSpPr/>
          <p:nvPr/>
        </p:nvSpPr>
        <p:spPr>
          <a:xfrm rot="5400000">
            <a:off x="433389" y="-433387"/>
            <a:ext cx="6858000" cy="7724778"/>
          </a:xfrm>
          <a:prstGeom prst="rt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784930" y="1576103"/>
            <a:ext cx="5212080" cy="1089427"/>
          </a:xfrm>
        </p:spPr>
        <p:txBody>
          <a:bodyPr bIns="0" anchor="b"/>
          <a:lstStyle>
            <a:lvl1pPr algn="l">
              <a:defRPr kumimoji="0" lang="en-US" sz="2800" b="0" i="0" u="none" strike="noStrike" kern="1200" cap="all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9552" y="2618912"/>
            <a:ext cx="3807779" cy="332468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19140000">
            <a:off x="1297954" y="2253385"/>
            <a:ext cx="5794760" cy="623314"/>
          </a:xfrm>
        </p:spPr>
        <p:txBody>
          <a:bodyPr>
            <a:normAutofit/>
          </a:bodyPr>
          <a:lstStyle>
            <a:lvl1pPr marL="0" indent="0">
              <a:buNone/>
              <a:defRPr lang="en-US" sz="1400" b="1" kern="1200" dirty="0" smtClean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EA273E-1E93-4953-98A7-C45A5229043A}" type="datetimeFigureOut">
              <a:rPr lang="ko-KR" altLang="en-US" smtClean="0"/>
              <a:pPr/>
              <a:t>2018-07-14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solidFill>
              <a:schemeClr val="tx2"/>
            </a:solidFill>
          </a:ln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28A1632F-E689-4048-9528-BB29811FE34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/>
          <p:cNvSpPr>
            <a:spLocks noGrp="1"/>
          </p:cNvSpPr>
          <p:nvPr>
            <p:ph type="pic" sz="quarter" idx="14"/>
          </p:nvPr>
        </p:nvSpPr>
        <p:spPr>
          <a:xfrm>
            <a:off x="2028825" y="0"/>
            <a:ext cx="7115175" cy="6858000"/>
          </a:xfrm>
          <a:custGeom>
            <a:avLst/>
            <a:gdLst>
              <a:gd name="connsiteX0" fmla="*/ 0 w 7104888"/>
              <a:gd name="connsiteY0" fmla="*/ 0 h 6858000"/>
              <a:gd name="connsiteX1" fmla="*/ 7104888 w 7104888"/>
              <a:gd name="connsiteY1" fmla="*/ 0 h 6858000"/>
              <a:gd name="connsiteX2" fmla="*/ 7104888 w 7104888"/>
              <a:gd name="connsiteY2" fmla="*/ 6858000 h 6858000"/>
              <a:gd name="connsiteX3" fmla="*/ 0 w 7104888"/>
              <a:gd name="connsiteY3" fmla="*/ 6858000 h 6858000"/>
              <a:gd name="connsiteX4" fmla="*/ 0 w 7104888"/>
              <a:gd name="connsiteY4" fmla="*/ 0 h 6858000"/>
              <a:gd name="connsiteX0" fmla="*/ 0 w 7104888"/>
              <a:gd name="connsiteY0" fmla="*/ 0 h 6858000"/>
              <a:gd name="connsiteX1" fmla="*/ 5695188 w 7104888"/>
              <a:gd name="connsiteY1" fmla="*/ 0 h 6858000"/>
              <a:gd name="connsiteX2" fmla="*/ 7104888 w 7104888"/>
              <a:gd name="connsiteY2" fmla="*/ 0 h 6858000"/>
              <a:gd name="connsiteX3" fmla="*/ 7104888 w 7104888"/>
              <a:gd name="connsiteY3" fmla="*/ 6858000 h 6858000"/>
              <a:gd name="connsiteX4" fmla="*/ 0 w 7104888"/>
              <a:gd name="connsiteY4" fmla="*/ 6858000 h 6858000"/>
              <a:gd name="connsiteX5" fmla="*/ 0 w 7104888"/>
              <a:gd name="connsiteY5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0287 w 7115175"/>
              <a:gd name="connsiteY4" fmla="*/ 6858000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10287 w 7115175"/>
              <a:gd name="connsiteY5" fmla="*/ 6858000 h 6858000"/>
              <a:gd name="connsiteX6" fmla="*/ 0 w 7115175"/>
              <a:gd name="connsiteY6" fmla="*/ 5048250 h 6858000"/>
              <a:gd name="connsiteX7" fmla="*/ 10287 w 7115175"/>
              <a:gd name="connsiteY7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0 w 7115175"/>
              <a:gd name="connsiteY0" fmla="*/ 504825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115175" h="6858000">
                <a:moveTo>
                  <a:pt x="0" y="5048250"/>
                </a:moveTo>
                <a:lnTo>
                  <a:pt x="5705475" y="0"/>
                </a:lnTo>
                <a:lnTo>
                  <a:pt x="7115175" y="0"/>
                </a:lnTo>
                <a:lnTo>
                  <a:pt x="7115175" y="6858000"/>
                </a:lnTo>
                <a:lnTo>
                  <a:pt x="1533526" y="6848475"/>
                </a:lnTo>
                <a:lnTo>
                  <a:pt x="0" y="5048250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</p:spPr>
        <p:txBody>
          <a:bodyPr rIns="182880" anchor="ctr"/>
          <a:lstStyle>
            <a:lvl1pPr algn="r">
              <a:defRPr/>
            </a:lvl1pPr>
          </a:lstStyle>
          <a:p>
            <a:r>
              <a:rPr lang="ko-KR" altLang="en-US" smtClean="0"/>
              <a:t>그림을 추가하려면 아이콘을 클릭하십시오</a:t>
            </a:r>
            <a:endParaRPr lang="en-US" dirty="0"/>
          </a:p>
        </p:txBody>
      </p:sp>
      <p:sp>
        <p:nvSpPr>
          <p:cNvPr id="9" name="Right Triangle 8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 9"/>
          <p:cNvSpPr/>
          <p:nvPr/>
        </p:nvSpPr>
        <p:spPr>
          <a:xfrm>
            <a:off x="0" y="5048250"/>
            <a:ext cx="3571875" cy="1809750"/>
          </a:xfrm>
          <a:custGeom>
            <a:avLst/>
            <a:gdLst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3571875 w 3571875"/>
              <a:gd name="connsiteY2" fmla="*/ 4210050 h 4210050"/>
              <a:gd name="connsiteX3" fmla="*/ 0 w 3571875"/>
              <a:gd name="connsiteY3" fmla="*/ 4210050 h 4210050"/>
              <a:gd name="connsiteX0" fmla="*/ 0 w 3571875"/>
              <a:gd name="connsiteY0" fmla="*/ 1809750 h 1809750"/>
              <a:gd name="connsiteX1" fmla="*/ 1895475 w 3571875"/>
              <a:gd name="connsiteY1" fmla="*/ 0 h 1809750"/>
              <a:gd name="connsiteX2" fmla="*/ 3571875 w 3571875"/>
              <a:gd name="connsiteY2" fmla="*/ 1809750 h 1809750"/>
              <a:gd name="connsiteX3" fmla="*/ 0 w 3571875"/>
              <a:gd name="connsiteY3" fmla="*/ 1809750 h 1809750"/>
              <a:gd name="connsiteX0" fmla="*/ 0 w 3571875"/>
              <a:gd name="connsiteY0" fmla="*/ 1809750 h 1809750"/>
              <a:gd name="connsiteX1" fmla="*/ 2038350 w 3571875"/>
              <a:gd name="connsiteY1" fmla="*/ 0 h 1809750"/>
              <a:gd name="connsiteX2" fmla="*/ 3571875 w 3571875"/>
              <a:gd name="connsiteY2" fmla="*/ 1809750 h 1809750"/>
              <a:gd name="connsiteX3" fmla="*/ 0 w 3571875"/>
              <a:gd name="connsiteY3" fmla="*/ 1809750 h 1809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571875" h="1809750">
                <a:moveTo>
                  <a:pt x="0" y="1809750"/>
                </a:moveTo>
                <a:lnTo>
                  <a:pt x="2038350" y="0"/>
                </a:lnTo>
                <a:lnTo>
                  <a:pt x="3571875" y="1809750"/>
                </a:lnTo>
                <a:lnTo>
                  <a:pt x="0" y="1809750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671197" y="1717501"/>
            <a:ext cx="5486400" cy="867444"/>
          </a:xfrm>
        </p:spPr>
        <p:txBody>
          <a:bodyPr anchor="b"/>
          <a:lstStyle>
            <a:lvl1pPr algn="l">
              <a:defRPr sz="2800" b="0">
                <a:latin typeface="+mj-lt"/>
              </a:defRPr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19140000">
            <a:off x="1143479" y="2180529"/>
            <a:ext cx="6096545" cy="740664"/>
          </a:xfrm>
        </p:spPr>
        <p:txBody>
          <a:bodyPr/>
          <a:lstStyle>
            <a:lvl1pPr marL="0" indent="0">
              <a:buNone/>
              <a:defRPr sz="14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EA273E-1E93-4953-98A7-C45A5229043A}" type="datetimeFigureOut">
              <a:rPr lang="ko-KR" altLang="en-US" smtClean="0"/>
              <a:pPr/>
              <a:t>2018-07-14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A1632F-E689-4048-9528-BB29811FE34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EA273E-1E93-4953-98A7-C45A5229043A}" type="datetimeFigureOut">
              <a:rPr lang="ko-KR" altLang="en-US" smtClean="0"/>
              <a:pPr/>
              <a:t>2018-07-14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A1632F-E689-4048-9528-BB29811FE34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4678362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4678362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EA273E-1E93-4953-98A7-C45A5229043A}" type="datetimeFigureOut">
              <a:rPr lang="ko-KR" altLang="en-US" smtClean="0"/>
              <a:pPr/>
              <a:t>2018-07-14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A1632F-E689-4048-9528-BB29811FE34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>
          <a:xfrm>
            <a:off x="-2382" y="5050633"/>
            <a:ext cx="3574257" cy="1807368"/>
          </a:xfrm>
          <a:custGeom>
            <a:avLst/>
            <a:gdLst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3571875 w 3571875"/>
              <a:gd name="connsiteY2" fmla="*/ 4210050 h 4210050"/>
              <a:gd name="connsiteX3" fmla="*/ 0 w 3571875"/>
              <a:gd name="connsiteY3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88394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205038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281238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76450 w 3571875"/>
              <a:gd name="connsiteY2" fmla="*/ 2274094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245519 w 3571875"/>
              <a:gd name="connsiteY2" fmla="*/ 2405063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38350 w 3571875"/>
              <a:gd name="connsiteY2" fmla="*/ 2405063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2433637 h 2433637"/>
              <a:gd name="connsiteX1" fmla="*/ 257175 w 3571875"/>
              <a:gd name="connsiteY1" fmla="*/ 0 h 2433637"/>
              <a:gd name="connsiteX2" fmla="*/ 2038350 w 3571875"/>
              <a:gd name="connsiteY2" fmla="*/ 628650 h 2433637"/>
              <a:gd name="connsiteX3" fmla="*/ 3571875 w 3571875"/>
              <a:gd name="connsiteY3" fmla="*/ 2433637 h 2433637"/>
              <a:gd name="connsiteX4" fmla="*/ 0 w 3571875"/>
              <a:gd name="connsiteY4" fmla="*/ 2433637 h 2433637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0732 w 3574257"/>
              <a:gd name="connsiteY2" fmla="*/ 238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924051 w 3574257"/>
              <a:gd name="connsiteY2" fmla="*/ 30718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9749 h 1809749"/>
              <a:gd name="connsiteX1" fmla="*/ 0 w 3574257"/>
              <a:gd name="connsiteY1" fmla="*/ 2381 h 1809749"/>
              <a:gd name="connsiteX2" fmla="*/ 2038351 w 3574257"/>
              <a:gd name="connsiteY2" fmla="*/ 0 h 1809749"/>
              <a:gd name="connsiteX3" fmla="*/ 3574257 w 3574257"/>
              <a:gd name="connsiteY3" fmla="*/ 1809749 h 1809749"/>
              <a:gd name="connsiteX4" fmla="*/ 2382 w 3574257"/>
              <a:gd name="connsiteY4" fmla="*/ 1809749 h 1809749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640682 w 3574257"/>
              <a:gd name="connsiteY2" fmla="*/ 450057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9749 h 1809749"/>
              <a:gd name="connsiteX1" fmla="*/ 0 w 3574257"/>
              <a:gd name="connsiteY1" fmla="*/ 2381 h 1809749"/>
              <a:gd name="connsiteX2" fmla="*/ 2038351 w 3574257"/>
              <a:gd name="connsiteY2" fmla="*/ 0 h 1809749"/>
              <a:gd name="connsiteX3" fmla="*/ 3574257 w 3574257"/>
              <a:gd name="connsiteY3" fmla="*/ 1809749 h 1809749"/>
              <a:gd name="connsiteX4" fmla="*/ 2382 w 3574257"/>
              <a:gd name="connsiteY4" fmla="*/ 1809749 h 1809749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657351 w 3574257"/>
              <a:gd name="connsiteY2" fmla="*/ 23098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0732 w 3574257"/>
              <a:gd name="connsiteY2" fmla="*/ 238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774032 w 3574257"/>
              <a:gd name="connsiteY2" fmla="*/ 161925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969294 w 3574257"/>
              <a:gd name="connsiteY2" fmla="*/ 2143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819275 w 3574257"/>
              <a:gd name="connsiteY2" fmla="*/ 200026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5494 w 3574257"/>
              <a:gd name="connsiteY2" fmla="*/ 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574257" h="1807368">
                <a:moveTo>
                  <a:pt x="2382" y="1807368"/>
                </a:moveTo>
                <a:lnTo>
                  <a:pt x="0" y="0"/>
                </a:lnTo>
                <a:lnTo>
                  <a:pt x="2045494" y="1"/>
                </a:lnTo>
                <a:lnTo>
                  <a:pt x="3574257" y="1807368"/>
                </a:lnTo>
                <a:lnTo>
                  <a:pt x="2382" y="1807368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-2380" y="5051292"/>
            <a:ext cx="9146380" cy="1806709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  <a:gd name="connsiteX0" fmla="*/ 0 w 3352800"/>
              <a:gd name="connsiteY0" fmla="*/ 2002631 h 2002631"/>
              <a:gd name="connsiteX1" fmla="*/ 754045 w 3352800"/>
              <a:gd name="connsiteY1" fmla="*/ 146832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534305 h 534305"/>
              <a:gd name="connsiteX1" fmla="*/ 754045 w 3352800"/>
              <a:gd name="connsiteY1" fmla="*/ 0 h 534305"/>
              <a:gd name="connsiteX2" fmla="*/ 3352800 w 3352800"/>
              <a:gd name="connsiteY2" fmla="*/ 7687 h 534305"/>
              <a:gd name="connsiteX3" fmla="*/ 3352800 w 3352800"/>
              <a:gd name="connsiteY3" fmla="*/ 534305 h 534305"/>
              <a:gd name="connsiteX4" fmla="*/ 0 w 3352800"/>
              <a:gd name="connsiteY4" fmla="*/ 534305 h 534305"/>
              <a:gd name="connsiteX0" fmla="*/ 0 w 3352800"/>
              <a:gd name="connsiteY0" fmla="*/ 534305 h 534305"/>
              <a:gd name="connsiteX1" fmla="*/ 754045 w 3352800"/>
              <a:gd name="connsiteY1" fmla="*/ 0 h 534305"/>
              <a:gd name="connsiteX2" fmla="*/ 3352800 w 3352800"/>
              <a:gd name="connsiteY2" fmla="*/ 7687 h 534305"/>
              <a:gd name="connsiteX3" fmla="*/ 3352800 w 3352800"/>
              <a:gd name="connsiteY3" fmla="*/ 534305 h 534305"/>
              <a:gd name="connsiteX4" fmla="*/ 0 w 3352800"/>
              <a:gd name="connsiteY4" fmla="*/ 534305 h 534305"/>
              <a:gd name="connsiteX0" fmla="*/ 0 w 3352800"/>
              <a:gd name="connsiteY0" fmla="*/ 526618 h 526618"/>
              <a:gd name="connsiteX1" fmla="*/ 980611 w 3352800"/>
              <a:gd name="connsiteY1" fmla="*/ 93681 h 526618"/>
              <a:gd name="connsiteX2" fmla="*/ 3352800 w 3352800"/>
              <a:gd name="connsiteY2" fmla="*/ 0 h 526618"/>
              <a:gd name="connsiteX3" fmla="*/ 3352800 w 3352800"/>
              <a:gd name="connsiteY3" fmla="*/ 526618 h 526618"/>
              <a:gd name="connsiteX4" fmla="*/ 0 w 3352800"/>
              <a:gd name="connsiteY4" fmla="*/ 526618 h 526618"/>
              <a:gd name="connsiteX0" fmla="*/ 0 w 3352800"/>
              <a:gd name="connsiteY0" fmla="*/ 526888 h 526888"/>
              <a:gd name="connsiteX1" fmla="*/ 744735 w 3352800"/>
              <a:gd name="connsiteY1" fmla="*/ 0 h 526888"/>
              <a:gd name="connsiteX2" fmla="*/ 3352800 w 3352800"/>
              <a:gd name="connsiteY2" fmla="*/ 270 h 526888"/>
              <a:gd name="connsiteX3" fmla="*/ 3352800 w 3352800"/>
              <a:gd name="connsiteY3" fmla="*/ 526888 h 526888"/>
              <a:gd name="connsiteX4" fmla="*/ 0 w 3352800"/>
              <a:gd name="connsiteY4" fmla="*/ 526888 h 526888"/>
              <a:gd name="connsiteX0" fmla="*/ 0 w 3352800"/>
              <a:gd name="connsiteY0" fmla="*/ 526618 h 526618"/>
              <a:gd name="connsiteX1" fmla="*/ 811948 w 3352800"/>
              <a:gd name="connsiteY1" fmla="*/ 60921 h 526618"/>
              <a:gd name="connsiteX2" fmla="*/ 3352800 w 3352800"/>
              <a:gd name="connsiteY2" fmla="*/ 0 h 526618"/>
              <a:gd name="connsiteX3" fmla="*/ 3352800 w 3352800"/>
              <a:gd name="connsiteY3" fmla="*/ 526618 h 526618"/>
              <a:gd name="connsiteX4" fmla="*/ 0 w 3352800"/>
              <a:gd name="connsiteY4" fmla="*/ 526618 h 526618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352800 w 3352800"/>
              <a:gd name="connsiteY2" fmla="*/ 966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241069 w 3352800"/>
              <a:gd name="connsiteY2" fmla="*/ 94144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352800 w 3352800"/>
              <a:gd name="connsiteY2" fmla="*/ 271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313 h 527313"/>
              <a:gd name="connsiteX1" fmla="*/ 900984 w 3352800"/>
              <a:gd name="connsiteY1" fmla="*/ 97774 h 527313"/>
              <a:gd name="connsiteX2" fmla="*/ 3352800 w 3352800"/>
              <a:gd name="connsiteY2" fmla="*/ 0 h 527313"/>
              <a:gd name="connsiteX3" fmla="*/ 3352800 w 3352800"/>
              <a:gd name="connsiteY3" fmla="*/ 527313 h 527313"/>
              <a:gd name="connsiteX4" fmla="*/ 0 w 3352800"/>
              <a:gd name="connsiteY4" fmla="*/ 527313 h 527313"/>
              <a:gd name="connsiteX0" fmla="*/ 0 w 3352800"/>
              <a:gd name="connsiteY0" fmla="*/ 527584 h 527584"/>
              <a:gd name="connsiteX1" fmla="*/ 748227 w 3352800"/>
              <a:gd name="connsiteY1" fmla="*/ 0 h 527584"/>
              <a:gd name="connsiteX2" fmla="*/ 3352800 w 3352800"/>
              <a:gd name="connsiteY2" fmla="*/ 271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527584">
                <a:moveTo>
                  <a:pt x="0" y="527584"/>
                </a:moveTo>
                <a:lnTo>
                  <a:pt x="748227" y="0"/>
                </a:lnTo>
                <a:lnTo>
                  <a:pt x="3352800" y="271"/>
                </a:lnTo>
                <a:lnTo>
                  <a:pt x="3352800" y="527584"/>
                </a:lnTo>
                <a:lnTo>
                  <a:pt x="0" y="527584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22960" y="365760"/>
            <a:ext cx="7520940" cy="5486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100628"/>
            <a:ext cx="7520940" cy="357984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9140000">
            <a:off x="201168" y="5870448"/>
            <a:ext cx="2176272" cy="2011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0AEA273E-1E93-4953-98A7-C45A5229043A}" type="datetimeFigureOut">
              <a:rPr lang="ko-KR" altLang="en-US" smtClean="0"/>
              <a:pPr/>
              <a:t>2018-07-14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517514" y="6285122"/>
            <a:ext cx="4724400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spc="200" baseline="0">
                <a:solidFill>
                  <a:srgbClr val="FFFFFF"/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401038" y="6170822"/>
            <a:ext cx="502920" cy="502920"/>
          </a:xfrm>
          <a:prstGeom prst="ellipse">
            <a:avLst/>
          </a:prstGeom>
          <a:ln w="19050">
            <a:solidFill>
              <a:srgbClr val="FFFFFF"/>
            </a:solidFill>
          </a:ln>
        </p:spPr>
        <p:txBody>
          <a:bodyPr vert="horz" lIns="9144" tIns="9144" rIns="9144" bIns="9144" rtlCol="0" anchor="ctr">
            <a:normAutofit/>
          </a:bodyPr>
          <a:lstStyle>
            <a:lvl1pPr algn="ctr">
              <a:defRPr sz="1650">
                <a:solidFill>
                  <a:srgbClr val="FFFFFF"/>
                </a:solidFill>
              </a:defRPr>
            </a:lvl1pPr>
          </a:lstStyle>
          <a:p>
            <a:fld id="{28A1632F-E689-4048-9528-BB29811FE344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01" r:id="rId1"/>
    <p:sldLayoutId id="2147483902" r:id="rId2"/>
    <p:sldLayoutId id="2147483903" r:id="rId3"/>
    <p:sldLayoutId id="2147483904" r:id="rId4"/>
    <p:sldLayoutId id="2147483905" r:id="rId5"/>
    <p:sldLayoutId id="2147483906" r:id="rId6"/>
    <p:sldLayoutId id="2147483907" r:id="rId7"/>
    <p:sldLayoutId id="2147483908" r:id="rId8"/>
    <p:sldLayoutId id="2147483909" r:id="rId9"/>
    <p:sldLayoutId id="2147483910" r:id="rId10"/>
    <p:sldLayoutId id="2147483911" r:id="rId11"/>
  </p:sldLayoutIdLst>
  <p:txStyles>
    <p:titleStyle>
      <a:lvl1pPr algn="l" defTabSz="914400" rtl="0" eaLnBrk="1" latinLnBrk="1" hangingPunct="1">
        <a:spcBef>
          <a:spcPct val="0"/>
        </a:spcBef>
        <a:buNone/>
        <a:defRPr sz="28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ts val="800"/>
        </a:spcBef>
        <a:buFont typeface="Arial" pitchFamily="34" charset="0"/>
        <a:buNone/>
        <a:defRPr sz="16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173736" indent="-173736" algn="l" defTabSz="914400" rtl="0" eaLnBrk="1" latinLnBrk="1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402336" indent="-164592" algn="l" defTabSz="914400" rtl="0" eaLnBrk="1" latinLnBrk="1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630936" indent="-164592" algn="l" defTabSz="914400" rtl="0" eaLnBrk="1" latinLnBrk="1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859536" indent="-173736" algn="l" defTabSz="914400" rtl="0" eaLnBrk="1" latinLnBrk="1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097280" indent="-173736" algn="l" defTabSz="914400" rtl="0" eaLnBrk="1" latinLnBrk="1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353312" indent="-164592" algn="l" defTabSz="914400" rtl="0" eaLnBrk="1" latinLnBrk="1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581912" indent="-164592" algn="l" defTabSz="914400" rtl="0" eaLnBrk="1" latinLnBrk="1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792224" indent="-164592" algn="l" defTabSz="914400" rtl="0" eaLnBrk="1" latinLnBrk="1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827584" y="692696"/>
            <a:ext cx="7772400" cy="1656183"/>
          </a:xfr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en-US" altLang="ko-KR" sz="5000" dirty="0" smtClean="0"/>
              <a:t/>
            </a:r>
            <a:br>
              <a:rPr lang="en-US" altLang="ko-KR" sz="5000" dirty="0" smtClean="0"/>
            </a:br>
            <a:r>
              <a:rPr lang="en-US" altLang="ko-KR" sz="1000" dirty="0" smtClean="0"/>
              <a:t>  </a:t>
            </a:r>
            <a:r>
              <a:rPr lang="en-US" altLang="ko-KR" sz="5000" dirty="0"/>
              <a:t/>
            </a:r>
            <a:br>
              <a:rPr lang="en-US" altLang="ko-KR" sz="5000" dirty="0"/>
            </a:br>
            <a:r>
              <a:rPr lang="en-US" altLang="ko-KR" sz="5000" dirty="0" smtClean="0"/>
              <a:t> </a:t>
            </a:r>
            <a:r>
              <a:rPr lang="ko-KR" altLang="en-US" sz="5000" dirty="0" smtClean="0"/>
              <a:t>노인인권보호</a:t>
            </a:r>
            <a:r>
              <a:rPr lang="en-US" altLang="ko-KR" sz="5000" dirty="0" smtClean="0"/>
              <a:t>, </a:t>
            </a:r>
            <a:r>
              <a:rPr lang="ko-KR" altLang="en-US" sz="5000" dirty="0" smtClean="0"/>
              <a:t>노인학대</a:t>
            </a:r>
            <a:r>
              <a:rPr lang="en-US" altLang="ko-KR" sz="5000" dirty="0" smtClean="0"/>
              <a:t/>
            </a:r>
            <a:br>
              <a:rPr lang="en-US" altLang="ko-KR" sz="5000" dirty="0" smtClean="0"/>
            </a:br>
            <a:r>
              <a:rPr lang="ko-KR" altLang="en-US" sz="5000" dirty="0" smtClean="0"/>
              <a:t> 예방 및 관리지침</a:t>
            </a:r>
            <a:endParaRPr lang="ko-KR" altLang="en-US" sz="5000" dirty="0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2214546" y="4714884"/>
            <a:ext cx="6200796" cy="828684"/>
          </a:xfrm>
        </p:spPr>
        <p:txBody>
          <a:bodyPr>
            <a:normAutofit/>
          </a:bodyPr>
          <a:lstStyle/>
          <a:p>
            <a:r>
              <a:rPr lang="ko-KR" altLang="en-US" sz="3600" b="1" smtClean="0"/>
              <a:t>성남어르신주</a:t>
            </a:r>
            <a:r>
              <a:rPr lang="ko-KR" altLang="en-US" sz="3600" b="1" smtClean="0"/>
              <a:t>야간보호센터</a:t>
            </a:r>
            <a:endParaRPr lang="ko-KR" altLang="en-US" sz="3600" b="1" i="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>
            <a:spLocks noChangeArrowheads="1"/>
          </p:cNvSpPr>
          <p:nvPr/>
        </p:nvSpPr>
        <p:spPr bwMode="auto">
          <a:xfrm rot="-5400000">
            <a:off x="3239416" y="-643768"/>
            <a:ext cx="74612" cy="4533900"/>
          </a:xfrm>
          <a:prstGeom prst="rect">
            <a:avLst/>
          </a:prstGeom>
          <a:gradFill rotWithShape="0">
            <a:gsLst>
              <a:gs pos="0">
                <a:schemeClr val="tx2"/>
              </a:gs>
              <a:gs pos="100000">
                <a:srgbClr val="FFFFFF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kumimoji="0" lang="ko-KR" altLang="en-US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6" name="Line 13"/>
          <p:cNvSpPr>
            <a:spLocks noChangeShapeType="1"/>
          </p:cNvSpPr>
          <p:nvPr/>
        </p:nvSpPr>
        <p:spPr bwMode="auto">
          <a:xfrm>
            <a:off x="2233908" y="433748"/>
            <a:ext cx="0" cy="5715000"/>
          </a:xfrm>
          <a:prstGeom prst="line">
            <a:avLst/>
          </a:prstGeom>
          <a:noFill/>
          <a:ln w="28575">
            <a:solidFill>
              <a:schemeClr val="tx2"/>
            </a:solidFill>
            <a:round/>
            <a:headEnd/>
            <a:tailEnd/>
          </a:ln>
        </p:spPr>
        <p:txBody>
          <a:bodyPr wrap="none" anchor="ctr"/>
          <a:lstStyle/>
          <a:p>
            <a:endParaRPr lang="ko-KR" altLang="en-US" dirty="0"/>
          </a:p>
        </p:txBody>
      </p:sp>
      <p:grpSp>
        <p:nvGrpSpPr>
          <p:cNvPr id="7" name="그룹 38"/>
          <p:cNvGrpSpPr>
            <a:grpSpLocks/>
          </p:cNvGrpSpPr>
          <p:nvPr/>
        </p:nvGrpSpPr>
        <p:grpSpPr bwMode="auto">
          <a:xfrm>
            <a:off x="2428860" y="2285992"/>
            <a:ext cx="6429784" cy="3786214"/>
            <a:chOff x="2357422" y="3071810"/>
            <a:chExt cx="6273837" cy="2357454"/>
          </a:xfrm>
        </p:grpSpPr>
        <p:sp>
          <p:nvSpPr>
            <p:cNvPr id="8" name="자유형 7"/>
            <p:cNvSpPr/>
            <p:nvPr/>
          </p:nvSpPr>
          <p:spPr>
            <a:xfrm>
              <a:off x="2357422" y="3143248"/>
              <a:ext cx="655637" cy="2286016"/>
            </a:xfrm>
            <a:custGeom>
              <a:avLst/>
              <a:gdLst>
                <a:gd name="connsiteX0" fmla="*/ 655092 w 655092"/>
                <a:gd name="connsiteY0" fmla="*/ 0 h 1596788"/>
                <a:gd name="connsiteX1" fmla="*/ 0 w 655092"/>
                <a:gd name="connsiteY1" fmla="*/ 0 h 1596788"/>
                <a:gd name="connsiteX2" fmla="*/ 0 w 655092"/>
                <a:gd name="connsiteY2" fmla="*/ 1596788 h 1596788"/>
                <a:gd name="connsiteX3" fmla="*/ 532262 w 655092"/>
                <a:gd name="connsiteY3" fmla="*/ 1596788 h 1596788"/>
                <a:gd name="connsiteX4" fmla="*/ 641444 w 655092"/>
                <a:gd name="connsiteY4" fmla="*/ 1596788 h 15967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5092" h="1596788">
                  <a:moveTo>
                    <a:pt x="655092" y="0"/>
                  </a:moveTo>
                  <a:lnTo>
                    <a:pt x="0" y="0"/>
                  </a:lnTo>
                  <a:lnTo>
                    <a:pt x="0" y="1596788"/>
                  </a:lnTo>
                  <a:lnTo>
                    <a:pt x="532262" y="1596788"/>
                  </a:lnTo>
                  <a:lnTo>
                    <a:pt x="641444" y="1596788"/>
                  </a:lnTo>
                </a:path>
              </a:pathLst>
            </a:custGeom>
            <a:ln w="88900">
              <a:solidFill>
                <a:schemeClr val="tx2">
                  <a:lumMod val="40000"/>
                  <a:lumOff val="60000"/>
                </a:schemeClr>
              </a:solidFill>
            </a:ln>
            <a:effectLst>
              <a:reflection blurRad="6350" stA="52000" endA="300" endPos="35000" dir="5400000" sy="-100000" algn="bl" rotWithShape="0"/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dirty="0">
                <a:latin typeface="나눔고딕" pitchFamily="50" charset="-127"/>
                <a:ea typeface="나눔고딕" pitchFamily="50" charset="-127"/>
              </a:endParaRPr>
            </a:p>
          </p:txBody>
        </p:sp>
        <p:sp>
          <p:nvSpPr>
            <p:cNvPr id="9" name="자유형 8"/>
            <p:cNvSpPr/>
            <p:nvPr/>
          </p:nvSpPr>
          <p:spPr>
            <a:xfrm flipH="1">
              <a:off x="7929584" y="3071810"/>
              <a:ext cx="701675" cy="2286016"/>
            </a:xfrm>
            <a:custGeom>
              <a:avLst/>
              <a:gdLst>
                <a:gd name="connsiteX0" fmla="*/ 655092 w 655092"/>
                <a:gd name="connsiteY0" fmla="*/ 0 h 1596788"/>
                <a:gd name="connsiteX1" fmla="*/ 0 w 655092"/>
                <a:gd name="connsiteY1" fmla="*/ 0 h 1596788"/>
                <a:gd name="connsiteX2" fmla="*/ 0 w 655092"/>
                <a:gd name="connsiteY2" fmla="*/ 1596788 h 1596788"/>
                <a:gd name="connsiteX3" fmla="*/ 532262 w 655092"/>
                <a:gd name="connsiteY3" fmla="*/ 1596788 h 1596788"/>
                <a:gd name="connsiteX4" fmla="*/ 641444 w 655092"/>
                <a:gd name="connsiteY4" fmla="*/ 1596788 h 15967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5092" h="1596788">
                  <a:moveTo>
                    <a:pt x="655092" y="0"/>
                  </a:moveTo>
                  <a:lnTo>
                    <a:pt x="0" y="0"/>
                  </a:lnTo>
                  <a:lnTo>
                    <a:pt x="0" y="1596788"/>
                  </a:lnTo>
                  <a:lnTo>
                    <a:pt x="532262" y="1596788"/>
                  </a:lnTo>
                  <a:lnTo>
                    <a:pt x="641444" y="1596788"/>
                  </a:lnTo>
                </a:path>
              </a:pathLst>
            </a:custGeom>
            <a:ln w="88900">
              <a:solidFill>
                <a:schemeClr val="tx2">
                  <a:lumMod val="40000"/>
                  <a:lumOff val="60000"/>
                </a:schemeClr>
              </a:solidFill>
            </a:ln>
            <a:effectLst>
              <a:reflection blurRad="6350" stA="52000" endA="300" endPos="35000" dir="5400000" sy="-100000" algn="bl" rotWithShape="0"/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dirty="0">
                <a:latin typeface="나눔고딕" pitchFamily="50" charset="-127"/>
                <a:ea typeface="나눔고딕" pitchFamily="50" charset="-127"/>
              </a:endParaRPr>
            </a:p>
          </p:txBody>
        </p:sp>
      </p:grpSp>
      <p:sp>
        <p:nvSpPr>
          <p:cNvPr id="10" name="Rectangle 4"/>
          <p:cNvSpPr>
            <a:spLocks noChangeArrowheads="1"/>
          </p:cNvSpPr>
          <p:nvPr/>
        </p:nvSpPr>
        <p:spPr bwMode="auto">
          <a:xfrm rot="-5400000">
            <a:off x="2616964" y="97624"/>
            <a:ext cx="14288" cy="4533900"/>
          </a:xfrm>
          <a:prstGeom prst="rect">
            <a:avLst/>
          </a:prstGeom>
          <a:gradFill rotWithShape="0">
            <a:gsLst>
              <a:gs pos="0">
                <a:schemeClr val="tx2"/>
              </a:gs>
              <a:gs pos="100000">
                <a:srgbClr val="FFFFFF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kumimoji="0" lang="ko-KR" altLang="en-US" dirty="0">
              <a:latin typeface="맑은 고딕" pitchFamily="50" charset="-127"/>
              <a:ea typeface="맑은 고딕" pitchFamily="50" charset="-127"/>
            </a:endParaRPr>
          </a:p>
        </p:txBody>
      </p:sp>
      <p:pic>
        <p:nvPicPr>
          <p:cNvPr id="11" name="그림 21" descr="3915514724_aa42f664ab_o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282" y="3143248"/>
            <a:ext cx="1928813" cy="2411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TextBox 11"/>
          <p:cNvSpPr txBox="1"/>
          <p:nvPr/>
        </p:nvSpPr>
        <p:spPr>
          <a:xfrm>
            <a:off x="2643174" y="2643182"/>
            <a:ext cx="60007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ko-KR" altLang="en-US" dirty="0"/>
          </a:p>
        </p:txBody>
      </p:sp>
      <p:grpSp>
        <p:nvGrpSpPr>
          <p:cNvPr id="13" name="그룹 27"/>
          <p:cNvGrpSpPr>
            <a:grpSpLocks/>
          </p:cNvGrpSpPr>
          <p:nvPr/>
        </p:nvGrpSpPr>
        <p:grpSpPr bwMode="auto">
          <a:xfrm>
            <a:off x="2500298" y="2643182"/>
            <a:ext cx="6000778" cy="1754326"/>
            <a:chOff x="2571750" y="3286125"/>
            <a:chExt cx="6000778" cy="1754326"/>
          </a:xfrm>
        </p:grpSpPr>
        <p:sp>
          <p:nvSpPr>
            <p:cNvPr id="14" name="TextBox 31"/>
            <p:cNvSpPr txBox="1">
              <a:spLocks noChangeArrowheads="1"/>
            </p:cNvSpPr>
            <p:nvPr/>
          </p:nvSpPr>
          <p:spPr bwMode="auto">
            <a:xfrm>
              <a:off x="2571750" y="3286125"/>
              <a:ext cx="6000778" cy="175432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r>
                <a:rPr lang="ko-KR" altLang="en-US" dirty="0" smtClean="0"/>
                <a:t> </a:t>
              </a:r>
              <a:endParaRPr lang="en-US" altLang="ko-KR" dirty="0" smtClean="0"/>
            </a:p>
            <a:p>
              <a:r>
                <a:rPr lang="en-US" altLang="ko-KR" b="1" dirty="0">
                  <a:latin typeface="-윤고딕310" pitchFamily="18" charset="-127"/>
                  <a:ea typeface="-윤고딕310" pitchFamily="18" charset="-127"/>
                </a:rPr>
                <a:t> </a:t>
              </a:r>
              <a:r>
                <a:rPr lang="en-US" altLang="ko-KR" b="1" dirty="0" smtClean="0">
                  <a:latin typeface="-윤고딕310" pitchFamily="18" charset="-127"/>
                  <a:ea typeface="-윤고딕310" pitchFamily="18" charset="-127"/>
                </a:rPr>
                <a:t>      </a:t>
              </a:r>
              <a:endParaRPr lang="en-US" altLang="ko-KR" b="1" dirty="0">
                <a:latin typeface="-윤고딕310" pitchFamily="18" charset="-127"/>
                <a:ea typeface="-윤고딕310" pitchFamily="18" charset="-127"/>
              </a:endParaRPr>
            </a:p>
            <a:p>
              <a:r>
                <a:rPr lang="en-US" altLang="ko-KR" b="1" dirty="0" smtClean="0">
                  <a:latin typeface="-윤고딕310" pitchFamily="18" charset="-127"/>
                  <a:ea typeface="-윤고딕310" pitchFamily="18" charset="-127"/>
                </a:rPr>
                <a:t>      </a:t>
              </a:r>
            </a:p>
            <a:p>
              <a:r>
                <a:rPr lang="ko-KR" altLang="en-US" b="1" dirty="0" smtClean="0">
                  <a:latin typeface="-윤고딕310" pitchFamily="18" charset="-127"/>
                  <a:ea typeface="-윤고딕310" pitchFamily="18" charset="-127"/>
                </a:rPr>
                <a:t> </a:t>
              </a:r>
              <a:endParaRPr lang="en-US" altLang="ko-KR" b="1" dirty="0">
                <a:latin typeface="-윤고딕310" pitchFamily="18" charset="-127"/>
                <a:ea typeface="-윤고딕310" pitchFamily="18" charset="-127"/>
              </a:endParaRPr>
            </a:p>
            <a:p>
              <a:endParaRPr lang="en-US" altLang="ko-KR" dirty="0">
                <a:latin typeface="-윤고딕310" pitchFamily="18" charset="-127"/>
                <a:ea typeface="-윤고딕310" pitchFamily="18" charset="-127"/>
              </a:endParaRPr>
            </a:p>
            <a:p>
              <a:r>
                <a:rPr lang="en-US" altLang="ko-KR" dirty="0">
                  <a:latin typeface="-윤고딕310" pitchFamily="18" charset="-127"/>
                  <a:ea typeface="-윤고딕310" pitchFamily="18" charset="-127"/>
                </a:rPr>
                <a:t>      </a:t>
              </a:r>
            </a:p>
          </p:txBody>
        </p:sp>
        <p:sp>
          <p:nvSpPr>
            <p:cNvPr id="15" name="정육면체 14"/>
            <p:cNvSpPr/>
            <p:nvPr/>
          </p:nvSpPr>
          <p:spPr bwMode="auto">
            <a:xfrm>
              <a:off x="2714612" y="3357562"/>
              <a:ext cx="285750" cy="285847"/>
            </a:xfrm>
            <a:prstGeom prst="cube">
              <a:avLst/>
            </a:prstGeom>
            <a:gradFill flip="none" rotWithShape="1">
              <a:gsLst>
                <a:gs pos="0">
                  <a:srgbClr val="0070C0">
                    <a:shade val="30000"/>
                    <a:satMod val="115000"/>
                  </a:srgbClr>
                </a:gs>
                <a:gs pos="50000">
                  <a:srgbClr val="0070C0">
                    <a:shade val="67500"/>
                    <a:satMod val="115000"/>
                  </a:srgbClr>
                </a:gs>
                <a:gs pos="100000">
                  <a:srgbClr val="0070C0">
                    <a:shade val="100000"/>
                    <a:satMod val="115000"/>
                  </a:srgbClr>
                </a:gs>
              </a:gsLst>
              <a:lin ang="13500000" scaled="1"/>
              <a:tileRect/>
            </a:gradFill>
            <a:ln>
              <a:noFill/>
            </a:ln>
            <a:effectLst>
              <a:reflection blurRad="6350" stA="50000" endA="300" endPos="55500" dist="1016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dirty="0"/>
            </a:p>
          </p:txBody>
        </p:sp>
      </p:grpSp>
      <p:sp>
        <p:nvSpPr>
          <p:cNvPr id="16" name="Rectangle 32"/>
          <p:cNvSpPr txBox="1">
            <a:spLocks noChangeArrowheads="1"/>
          </p:cNvSpPr>
          <p:nvPr/>
        </p:nvSpPr>
        <p:spPr>
          <a:xfrm>
            <a:off x="2555776" y="620688"/>
            <a:ext cx="5192734" cy="685800"/>
          </a:xfrm>
          <a:prstGeom prst="rect">
            <a:avLst/>
          </a:prstGeom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o-KR" altLang="en-US" sz="3600" b="1" dirty="0" smtClean="0">
                <a:solidFill>
                  <a:schemeClr val="accent2">
                    <a:lumMod val="75000"/>
                  </a:schemeClr>
                </a:solidFill>
                <a:latin typeface="HY울릉도B" pitchFamily="18" charset="-127"/>
                <a:ea typeface="HY울릉도B" pitchFamily="18" charset="-127"/>
                <a:cs typeface="+mj-cs"/>
              </a:rPr>
              <a:t>목차</a:t>
            </a:r>
            <a:r>
              <a:rPr kumimoji="0" lang="ko-KR" altLang="en-US" sz="3600" b="1" dirty="0" smtClean="0">
                <a:solidFill>
                  <a:schemeClr val="accent2">
                    <a:lumMod val="75000"/>
                  </a:schemeClr>
                </a:solidFill>
                <a:latin typeface="HY울릉도B" pitchFamily="18" charset="-127"/>
                <a:ea typeface="HY울릉도B" pitchFamily="18" charset="-127"/>
                <a:cs typeface="+mj-cs"/>
              </a:rPr>
              <a:t> </a:t>
            </a:r>
            <a:endParaRPr kumimoji="0" lang="ko-KR" altLang="en-US" sz="3600" b="1" dirty="0">
              <a:solidFill>
                <a:schemeClr val="accent2">
                  <a:lumMod val="75000"/>
                </a:schemeClr>
              </a:solidFill>
              <a:latin typeface="HY울릉도B" pitchFamily="18" charset="-127"/>
              <a:ea typeface="HY울릉도B" pitchFamily="18" charset="-127"/>
              <a:cs typeface="+mj-cs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3055388" y="2669052"/>
            <a:ext cx="46434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노인인권  교육</a:t>
            </a:r>
            <a:endParaRPr lang="ko-KR" altLang="en-US" dirty="0">
              <a:latin typeface="HY울릉도B" pitchFamily="18" charset="-127"/>
              <a:ea typeface="HY울릉도B" pitchFamily="18" charset="-127"/>
            </a:endParaRPr>
          </a:p>
        </p:txBody>
      </p:sp>
      <p:grpSp>
        <p:nvGrpSpPr>
          <p:cNvPr id="19" name="그룹 27"/>
          <p:cNvGrpSpPr>
            <a:grpSpLocks/>
          </p:cNvGrpSpPr>
          <p:nvPr/>
        </p:nvGrpSpPr>
        <p:grpSpPr bwMode="auto">
          <a:xfrm>
            <a:off x="2643160" y="3214685"/>
            <a:ext cx="285764" cy="2500426"/>
            <a:chOff x="2714612" y="3357562"/>
            <a:chExt cx="285764" cy="2500426"/>
          </a:xfrm>
        </p:grpSpPr>
        <p:sp>
          <p:nvSpPr>
            <p:cNvPr id="21" name="정육면체 20"/>
            <p:cNvSpPr/>
            <p:nvPr/>
          </p:nvSpPr>
          <p:spPr bwMode="auto">
            <a:xfrm>
              <a:off x="2714612" y="3357562"/>
              <a:ext cx="285750" cy="285847"/>
            </a:xfrm>
            <a:prstGeom prst="cube">
              <a:avLst/>
            </a:prstGeom>
            <a:gradFill flip="none" rotWithShape="1">
              <a:gsLst>
                <a:gs pos="0">
                  <a:srgbClr val="0070C0">
                    <a:shade val="30000"/>
                    <a:satMod val="115000"/>
                  </a:srgbClr>
                </a:gs>
                <a:gs pos="50000">
                  <a:srgbClr val="0070C0">
                    <a:shade val="67500"/>
                    <a:satMod val="115000"/>
                  </a:srgbClr>
                </a:gs>
                <a:gs pos="100000">
                  <a:srgbClr val="0070C0">
                    <a:shade val="100000"/>
                    <a:satMod val="115000"/>
                  </a:srgbClr>
                </a:gs>
              </a:gsLst>
              <a:lin ang="13500000" scaled="1"/>
              <a:tileRect/>
            </a:gradFill>
            <a:ln>
              <a:noFill/>
            </a:ln>
            <a:effectLst>
              <a:reflection blurRad="6350" stA="50000" endA="300" endPos="55500" dist="1016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dirty="0"/>
            </a:p>
          </p:txBody>
        </p:sp>
        <p:sp>
          <p:nvSpPr>
            <p:cNvPr id="27" name="정육면체 26"/>
            <p:cNvSpPr/>
            <p:nvPr/>
          </p:nvSpPr>
          <p:spPr bwMode="auto">
            <a:xfrm>
              <a:off x="2714626" y="4429133"/>
              <a:ext cx="285750" cy="285847"/>
            </a:xfrm>
            <a:prstGeom prst="cube">
              <a:avLst/>
            </a:prstGeom>
            <a:gradFill flip="none" rotWithShape="1">
              <a:gsLst>
                <a:gs pos="0">
                  <a:srgbClr val="0070C0">
                    <a:shade val="30000"/>
                    <a:satMod val="115000"/>
                  </a:srgbClr>
                </a:gs>
                <a:gs pos="50000">
                  <a:srgbClr val="0070C0">
                    <a:shade val="67500"/>
                    <a:satMod val="115000"/>
                  </a:srgbClr>
                </a:gs>
                <a:gs pos="100000">
                  <a:srgbClr val="0070C0">
                    <a:shade val="100000"/>
                    <a:satMod val="115000"/>
                  </a:srgbClr>
                </a:gs>
              </a:gsLst>
              <a:lin ang="13500000" scaled="1"/>
              <a:tileRect/>
            </a:gradFill>
            <a:ln>
              <a:noFill/>
            </a:ln>
            <a:effectLst>
              <a:reflection blurRad="6350" stA="50000" endA="300" endPos="55500" dist="1016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dirty="0"/>
            </a:p>
          </p:txBody>
        </p:sp>
        <p:sp>
          <p:nvSpPr>
            <p:cNvPr id="29" name="정육면체 28"/>
            <p:cNvSpPr/>
            <p:nvPr/>
          </p:nvSpPr>
          <p:spPr bwMode="auto">
            <a:xfrm>
              <a:off x="2714626" y="5072075"/>
              <a:ext cx="285750" cy="285847"/>
            </a:xfrm>
            <a:prstGeom prst="cube">
              <a:avLst/>
            </a:prstGeom>
            <a:gradFill flip="none" rotWithShape="1">
              <a:gsLst>
                <a:gs pos="0">
                  <a:srgbClr val="0070C0">
                    <a:shade val="30000"/>
                    <a:satMod val="115000"/>
                  </a:srgbClr>
                </a:gs>
                <a:gs pos="50000">
                  <a:srgbClr val="0070C0">
                    <a:shade val="67500"/>
                    <a:satMod val="115000"/>
                  </a:srgbClr>
                </a:gs>
                <a:gs pos="100000">
                  <a:srgbClr val="0070C0">
                    <a:shade val="100000"/>
                    <a:satMod val="115000"/>
                  </a:srgbClr>
                </a:gs>
              </a:gsLst>
              <a:lin ang="13500000" scaled="1"/>
              <a:tileRect/>
            </a:gradFill>
            <a:ln>
              <a:noFill/>
            </a:ln>
            <a:effectLst>
              <a:reflection blurRad="6350" stA="50000" endA="300" endPos="55500" dist="1016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dirty="0"/>
            </a:p>
          </p:txBody>
        </p:sp>
        <p:sp>
          <p:nvSpPr>
            <p:cNvPr id="31" name="정육면체 30"/>
            <p:cNvSpPr/>
            <p:nvPr/>
          </p:nvSpPr>
          <p:spPr bwMode="auto">
            <a:xfrm>
              <a:off x="2714626" y="5572141"/>
              <a:ext cx="285750" cy="285847"/>
            </a:xfrm>
            <a:prstGeom prst="cube">
              <a:avLst/>
            </a:prstGeom>
            <a:gradFill flip="none" rotWithShape="1">
              <a:gsLst>
                <a:gs pos="0">
                  <a:srgbClr val="0070C0">
                    <a:shade val="30000"/>
                    <a:satMod val="115000"/>
                  </a:srgbClr>
                </a:gs>
                <a:gs pos="50000">
                  <a:srgbClr val="0070C0">
                    <a:shade val="67500"/>
                    <a:satMod val="115000"/>
                  </a:srgbClr>
                </a:gs>
                <a:gs pos="100000">
                  <a:srgbClr val="0070C0">
                    <a:shade val="100000"/>
                    <a:satMod val="115000"/>
                  </a:srgbClr>
                </a:gs>
              </a:gsLst>
              <a:lin ang="13500000" scaled="1"/>
              <a:tileRect/>
            </a:gradFill>
            <a:ln>
              <a:noFill/>
            </a:ln>
            <a:effectLst>
              <a:reflection blurRad="6350" stA="50000" endA="300" endPos="55500" dist="1016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dirty="0"/>
            </a:p>
          </p:txBody>
        </p:sp>
      </p:grpSp>
      <p:sp>
        <p:nvSpPr>
          <p:cNvPr id="22" name="TextBox 21"/>
          <p:cNvSpPr txBox="1"/>
          <p:nvPr/>
        </p:nvSpPr>
        <p:spPr>
          <a:xfrm>
            <a:off x="3045773" y="3172942"/>
            <a:ext cx="46434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노인학대행위</a:t>
            </a:r>
            <a:endParaRPr lang="ko-KR" altLang="en-US" dirty="0">
              <a:latin typeface="HY울릉도B" pitchFamily="18" charset="-127"/>
              <a:ea typeface="HY울릉도B" pitchFamily="18" charset="-127"/>
            </a:endParaRPr>
          </a:p>
        </p:txBody>
      </p:sp>
      <p:grpSp>
        <p:nvGrpSpPr>
          <p:cNvPr id="23" name="그룹 27"/>
          <p:cNvGrpSpPr>
            <a:grpSpLocks/>
          </p:cNvGrpSpPr>
          <p:nvPr/>
        </p:nvGrpSpPr>
        <p:grpSpPr bwMode="auto">
          <a:xfrm>
            <a:off x="2500298" y="3643314"/>
            <a:ext cx="6000778" cy="1754326"/>
            <a:chOff x="2571750" y="3286125"/>
            <a:chExt cx="6000778" cy="1754326"/>
          </a:xfrm>
        </p:grpSpPr>
        <p:sp>
          <p:nvSpPr>
            <p:cNvPr id="24" name="TextBox 31"/>
            <p:cNvSpPr txBox="1">
              <a:spLocks noChangeArrowheads="1"/>
            </p:cNvSpPr>
            <p:nvPr/>
          </p:nvSpPr>
          <p:spPr bwMode="auto">
            <a:xfrm>
              <a:off x="2571750" y="3286125"/>
              <a:ext cx="6000778" cy="175432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r>
                <a:rPr lang="ko-KR" altLang="en-US" dirty="0" smtClean="0"/>
                <a:t> </a:t>
              </a:r>
              <a:endParaRPr lang="en-US" altLang="ko-KR" dirty="0" smtClean="0"/>
            </a:p>
            <a:p>
              <a:r>
                <a:rPr lang="en-US" altLang="ko-KR" b="1" dirty="0">
                  <a:latin typeface="-윤고딕310" pitchFamily="18" charset="-127"/>
                  <a:ea typeface="-윤고딕310" pitchFamily="18" charset="-127"/>
                </a:rPr>
                <a:t> </a:t>
              </a:r>
              <a:r>
                <a:rPr lang="en-US" altLang="ko-KR" b="1" dirty="0" smtClean="0">
                  <a:latin typeface="-윤고딕310" pitchFamily="18" charset="-127"/>
                  <a:ea typeface="-윤고딕310" pitchFamily="18" charset="-127"/>
                </a:rPr>
                <a:t>      </a:t>
              </a:r>
              <a:endParaRPr lang="en-US" altLang="ko-KR" b="1" dirty="0">
                <a:latin typeface="-윤고딕310" pitchFamily="18" charset="-127"/>
                <a:ea typeface="-윤고딕310" pitchFamily="18" charset="-127"/>
              </a:endParaRPr>
            </a:p>
            <a:p>
              <a:r>
                <a:rPr lang="en-US" altLang="ko-KR" b="1" dirty="0" smtClean="0">
                  <a:latin typeface="-윤고딕310" pitchFamily="18" charset="-127"/>
                  <a:ea typeface="-윤고딕310" pitchFamily="18" charset="-127"/>
                </a:rPr>
                <a:t>      </a:t>
              </a:r>
            </a:p>
            <a:p>
              <a:r>
                <a:rPr lang="ko-KR" altLang="en-US" b="1" dirty="0" smtClean="0">
                  <a:latin typeface="-윤고딕310" pitchFamily="18" charset="-127"/>
                  <a:ea typeface="-윤고딕310" pitchFamily="18" charset="-127"/>
                </a:rPr>
                <a:t> </a:t>
              </a:r>
              <a:endParaRPr lang="en-US" altLang="ko-KR" b="1" dirty="0">
                <a:latin typeface="-윤고딕310" pitchFamily="18" charset="-127"/>
                <a:ea typeface="-윤고딕310" pitchFamily="18" charset="-127"/>
              </a:endParaRPr>
            </a:p>
            <a:p>
              <a:endParaRPr lang="en-US" altLang="ko-KR" dirty="0">
                <a:latin typeface="-윤고딕310" pitchFamily="18" charset="-127"/>
                <a:ea typeface="-윤고딕310" pitchFamily="18" charset="-127"/>
              </a:endParaRPr>
            </a:p>
            <a:p>
              <a:r>
                <a:rPr lang="en-US" altLang="ko-KR" dirty="0">
                  <a:latin typeface="-윤고딕310" pitchFamily="18" charset="-127"/>
                  <a:ea typeface="-윤고딕310" pitchFamily="18" charset="-127"/>
                </a:rPr>
                <a:t>      </a:t>
              </a:r>
            </a:p>
          </p:txBody>
        </p:sp>
        <p:sp>
          <p:nvSpPr>
            <p:cNvPr id="25" name="정육면체 24"/>
            <p:cNvSpPr/>
            <p:nvPr/>
          </p:nvSpPr>
          <p:spPr bwMode="auto">
            <a:xfrm>
              <a:off x="2714612" y="3357562"/>
              <a:ext cx="285750" cy="285847"/>
            </a:xfrm>
            <a:prstGeom prst="cube">
              <a:avLst/>
            </a:prstGeom>
            <a:gradFill flip="none" rotWithShape="1">
              <a:gsLst>
                <a:gs pos="0">
                  <a:srgbClr val="0070C0">
                    <a:shade val="30000"/>
                    <a:satMod val="115000"/>
                  </a:srgbClr>
                </a:gs>
                <a:gs pos="50000">
                  <a:srgbClr val="0070C0">
                    <a:shade val="67500"/>
                    <a:satMod val="115000"/>
                  </a:srgbClr>
                </a:gs>
                <a:gs pos="100000">
                  <a:srgbClr val="0070C0">
                    <a:shade val="100000"/>
                    <a:satMod val="115000"/>
                  </a:srgbClr>
                </a:gs>
              </a:gsLst>
              <a:lin ang="13500000" scaled="1"/>
              <a:tileRect/>
            </a:gradFill>
            <a:ln>
              <a:noFill/>
            </a:ln>
            <a:effectLst>
              <a:reflection blurRad="6350" stA="50000" endA="300" endPos="55500" dist="1016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ko-KR" altLang="en-US" dirty="0"/>
            </a:p>
          </p:txBody>
        </p:sp>
      </p:grpSp>
      <p:sp>
        <p:nvSpPr>
          <p:cNvPr id="26" name="TextBox 25"/>
          <p:cNvSpPr txBox="1"/>
          <p:nvPr/>
        </p:nvSpPr>
        <p:spPr>
          <a:xfrm>
            <a:off x="3000364" y="3714752"/>
            <a:ext cx="46434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노인학대의 유형</a:t>
            </a:r>
            <a:endParaRPr lang="ko-KR" altLang="en-US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3000364" y="4286256"/>
            <a:ext cx="46434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노인학대에 대한 이해 및 예방방법</a:t>
            </a:r>
            <a:endParaRPr lang="ko-KR" altLang="en-US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3000364" y="4929198"/>
            <a:ext cx="46434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시설 및 종사자 조치사항</a:t>
            </a:r>
            <a:endParaRPr lang="ko-KR" altLang="en-US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3000364" y="5429264"/>
            <a:ext cx="46434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mtClean="0">
                <a:latin typeface="HY울릉도B" pitchFamily="18" charset="-127"/>
                <a:ea typeface="HY울릉도B" pitchFamily="18" charset="-127"/>
              </a:rPr>
              <a:t>노인학대 신고방법 및 절차</a:t>
            </a:r>
            <a:endParaRPr lang="ko-KR" altLang="en-US" dirty="0">
              <a:latin typeface="HY울릉도B" pitchFamily="18" charset="-127"/>
              <a:ea typeface="HY울릉도B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95275" y="857250"/>
            <a:ext cx="8553450" cy="5143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7019918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직사각형 1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직사각형 4"/>
          <p:cNvSpPr/>
          <p:nvPr/>
        </p:nvSpPr>
        <p:spPr>
          <a:xfrm>
            <a:off x="2075819" y="404664"/>
            <a:ext cx="4206601" cy="101566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ko-KR" altLang="en-US" sz="6000" b="1" dirty="0" smtClean="0">
                <a:latin typeface="HY울릉도B" pitchFamily="18" charset="-127"/>
                <a:ea typeface="HY울릉도B" pitchFamily="18" charset="-127"/>
              </a:rPr>
              <a:t>  인권이란</a:t>
            </a:r>
            <a:r>
              <a:rPr lang="en-US" altLang="ko-KR" sz="6000" b="1" dirty="0">
                <a:latin typeface="HY울릉도B" pitchFamily="18" charset="-127"/>
                <a:ea typeface="HY울릉도B" pitchFamily="18" charset="-127"/>
              </a:rPr>
              <a:t>?</a:t>
            </a:r>
            <a:endParaRPr lang="ko-KR" altLang="en-US" sz="6000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6" name="직사각형 5"/>
          <p:cNvSpPr/>
          <p:nvPr/>
        </p:nvSpPr>
        <p:spPr>
          <a:xfrm>
            <a:off x="306466" y="5439127"/>
            <a:ext cx="842493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“인간으로서 존엄성을 </a:t>
            </a:r>
            <a:r>
              <a:rPr lang="ko-KR" altLang="en-US" sz="2000" dirty="0" err="1">
                <a:latin typeface="HY울릉도B" pitchFamily="18" charset="-127"/>
                <a:ea typeface="HY울릉도B" pitchFamily="18" charset="-127"/>
              </a:rPr>
              <a:t>존중받고</a:t>
            </a:r>
            <a:r>
              <a:rPr lang="en-US" altLang="ko-KR" sz="2000" dirty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행복하게 살아가는데 </a:t>
            </a:r>
            <a:endParaRPr lang="en-US" altLang="ko-KR" sz="20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2000" dirty="0">
                <a:latin typeface="HY울릉도B" pitchFamily="18" charset="-127"/>
                <a:ea typeface="HY울릉도B" pitchFamily="18" charset="-127"/>
              </a:rPr>
              <a:t> </a:t>
            </a:r>
            <a:r>
              <a:rPr lang="en-US" altLang="ko-KR" sz="2000" dirty="0" smtClean="0">
                <a:latin typeface="HY울릉도B" pitchFamily="18" charset="-127"/>
                <a:ea typeface="HY울릉도B" pitchFamily="18" charset="-127"/>
              </a:rPr>
              <a:t>                                                            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필요한 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모든 권리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”</a:t>
            </a:r>
            <a:endParaRPr lang="ko-KR" altLang="en-US" sz="2000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2" name="타원 1"/>
          <p:cNvSpPr/>
          <p:nvPr/>
        </p:nvSpPr>
        <p:spPr>
          <a:xfrm>
            <a:off x="1395117" y="1742024"/>
            <a:ext cx="1032211" cy="1080120"/>
          </a:xfrm>
          <a:prstGeom prst="ellipse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" name="모서리가 둥근 직사각형 2"/>
          <p:cNvSpPr/>
          <p:nvPr/>
        </p:nvSpPr>
        <p:spPr>
          <a:xfrm rot="16200000">
            <a:off x="1169622" y="2866568"/>
            <a:ext cx="1548172" cy="1656184"/>
          </a:xfrm>
          <a:prstGeom prst="round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" name="TextBox 3"/>
          <p:cNvSpPr txBox="1"/>
          <p:nvPr/>
        </p:nvSpPr>
        <p:spPr>
          <a:xfrm>
            <a:off x="1115617" y="3474299"/>
            <a:ext cx="165618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800" dirty="0" smtClean="0">
                <a:solidFill>
                  <a:schemeClr val="bg1"/>
                </a:solidFill>
                <a:latin typeface="HY울릉도B" pitchFamily="18" charset="-127"/>
                <a:ea typeface="HY울릉도B" pitchFamily="18" charset="-127"/>
              </a:rPr>
              <a:t>자기존</a:t>
            </a:r>
            <a:r>
              <a:rPr lang="ko-KR" altLang="en-US" sz="2800" dirty="0">
                <a:solidFill>
                  <a:schemeClr val="bg1"/>
                </a:solidFill>
                <a:latin typeface="HY울릉도B" pitchFamily="18" charset="-127"/>
                <a:ea typeface="HY울릉도B" pitchFamily="18" charset="-127"/>
              </a:rPr>
              <a:t>중</a:t>
            </a:r>
          </a:p>
        </p:txBody>
      </p:sp>
      <p:sp>
        <p:nvSpPr>
          <p:cNvPr id="8" name="타원 7"/>
          <p:cNvSpPr/>
          <p:nvPr/>
        </p:nvSpPr>
        <p:spPr>
          <a:xfrm>
            <a:off x="4878974" y="1804450"/>
            <a:ext cx="1032211" cy="1080120"/>
          </a:xfrm>
          <a:prstGeom prst="ellipse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모서리가 둥근 직사각형 8"/>
          <p:cNvSpPr/>
          <p:nvPr/>
        </p:nvSpPr>
        <p:spPr>
          <a:xfrm>
            <a:off x="4491461" y="2956578"/>
            <a:ext cx="1728192" cy="1512168"/>
          </a:xfrm>
          <a:prstGeom prst="round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TextBox 9"/>
          <p:cNvSpPr txBox="1"/>
          <p:nvPr/>
        </p:nvSpPr>
        <p:spPr>
          <a:xfrm>
            <a:off x="4518934" y="3388626"/>
            <a:ext cx="165618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2800" dirty="0" smtClean="0">
                <a:solidFill>
                  <a:schemeClr val="bg1"/>
                </a:solidFill>
                <a:latin typeface="HY울릉도B" pitchFamily="18" charset="-127"/>
                <a:ea typeface="HY울릉도B" pitchFamily="18" charset="-127"/>
              </a:rPr>
              <a:t>타인존중</a:t>
            </a:r>
            <a:endParaRPr lang="ko-KR" altLang="en-US" sz="2800" dirty="0">
              <a:solidFill>
                <a:schemeClr val="bg1"/>
              </a:solidFill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7" name="오른쪽 화살표 6"/>
          <p:cNvSpPr/>
          <p:nvPr/>
        </p:nvSpPr>
        <p:spPr>
          <a:xfrm flipH="1">
            <a:off x="3051301" y="3906420"/>
            <a:ext cx="1080120" cy="396044"/>
          </a:xfrm>
          <a:prstGeom prst="right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" name="오른쪽 화살표 12"/>
          <p:cNvSpPr/>
          <p:nvPr/>
        </p:nvSpPr>
        <p:spPr>
          <a:xfrm>
            <a:off x="3051301" y="3357834"/>
            <a:ext cx="1080120" cy="39604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" name="등호 11"/>
          <p:cNvSpPr/>
          <p:nvPr/>
        </p:nvSpPr>
        <p:spPr>
          <a:xfrm>
            <a:off x="6538961" y="3526775"/>
            <a:ext cx="730449" cy="454206"/>
          </a:xfrm>
          <a:prstGeom prst="mathEqual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7238134" y="3460634"/>
            <a:ext cx="114175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800" dirty="0" smtClean="0">
                <a:latin typeface="HY울릉도B" pitchFamily="18" charset="-127"/>
                <a:ea typeface="HY울릉도B" pitchFamily="18" charset="-127"/>
              </a:rPr>
              <a:t>인권</a:t>
            </a:r>
            <a:endParaRPr lang="ko-KR" altLang="en-US" sz="2800" dirty="0">
              <a:latin typeface="HY울릉도B" pitchFamily="18" charset="-127"/>
              <a:ea typeface="HY울릉도B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9098571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직사각형 5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" name="직사각형 3"/>
          <p:cNvSpPr/>
          <p:nvPr/>
        </p:nvSpPr>
        <p:spPr>
          <a:xfrm>
            <a:off x="611560" y="332656"/>
            <a:ext cx="7674004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2800" b="1" dirty="0" smtClean="0">
                <a:latin typeface="HY울릉도B" pitchFamily="18" charset="-127"/>
                <a:ea typeface="HY울릉도B" pitchFamily="18" charset="-127"/>
              </a:rPr>
              <a:t>만족스러운 </a:t>
            </a:r>
            <a:r>
              <a:rPr lang="ko-KR" altLang="en-US" sz="2800" b="1" dirty="0">
                <a:latin typeface="HY울릉도B" pitchFamily="18" charset="-127"/>
                <a:ea typeface="HY울릉도B" pitchFamily="18" charset="-127"/>
              </a:rPr>
              <a:t>노후</a:t>
            </a:r>
            <a:r>
              <a:rPr lang="ko-KR" altLang="en-US" sz="2800" dirty="0">
                <a:latin typeface="HY울릉도B" pitchFamily="18" charset="-127"/>
                <a:ea typeface="HY울릉도B" pitchFamily="18" charset="-127"/>
              </a:rPr>
              <a:t>는 어떤 것일까요</a:t>
            </a:r>
            <a:r>
              <a:rPr lang="en-US" altLang="ko-KR" sz="2800" dirty="0">
                <a:latin typeface="HY울릉도B" pitchFamily="18" charset="-127"/>
                <a:ea typeface="HY울릉도B" pitchFamily="18" charset="-127"/>
              </a:rPr>
              <a:t>?</a:t>
            </a:r>
            <a:br>
              <a:rPr lang="en-US" altLang="ko-KR" sz="2800" dirty="0">
                <a:latin typeface="HY울릉도B" pitchFamily="18" charset="-127"/>
                <a:ea typeface="HY울릉도B" pitchFamily="18" charset="-127"/>
              </a:rPr>
            </a:br>
            <a:r>
              <a:rPr lang="en-US" altLang="ko-KR" sz="2800" dirty="0">
                <a:latin typeface="HY울릉도B" pitchFamily="18" charset="-127"/>
                <a:ea typeface="HY울릉도B" pitchFamily="18" charset="-127"/>
              </a:rPr>
              <a:t/>
            </a:r>
            <a:br>
              <a:rPr lang="en-US" altLang="ko-KR" sz="2800" dirty="0">
                <a:latin typeface="HY울릉도B" pitchFamily="18" charset="-127"/>
                <a:ea typeface="HY울릉도B" pitchFamily="18" charset="-127"/>
              </a:rPr>
            </a:br>
            <a:r>
              <a:rPr lang="ko-KR" altLang="en-US" sz="2800" dirty="0">
                <a:latin typeface="HY울릉도B" pitchFamily="18" charset="-127"/>
                <a:ea typeface="HY울릉도B" pitchFamily="18" charset="-127"/>
              </a:rPr>
              <a:t>만족스러운 노후가 되기 위한 공통적 </a:t>
            </a:r>
            <a:r>
              <a:rPr lang="ko-KR" altLang="en-US" sz="2800" dirty="0" smtClean="0">
                <a:latin typeface="HY울릉도B" pitchFamily="18" charset="-127"/>
                <a:ea typeface="HY울릉도B" pitchFamily="18" charset="-127"/>
              </a:rPr>
              <a:t>요소는</a:t>
            </a:r>
            <a:endParaRPr lang="ko-KR" altLang="en-US" sz="2800" dirty="0">
              <a:latin typeface="HY울릉도B" pitchFamily="18" charset="-127"/>
              <a:ea typeface="HY울릉도B" pitchFamily="18" charset="-127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71600" y="1988840"/>
            <a:ext cx="7293594" cy="32403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직사각형 4"/>
          <p:cNvSpPr/>
          <p:nvPr/>
        </p:nvSpPr>
        <p:spPr>
          <a:xfrm>
            <a:off x="926517" y="5445224"/>
            <a:ext cx="753471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dirty="0">
                <a:latin typeface="HY울릉도B" pitchFamily="18" charset="-127"/>
                <a:ea typeface="HY울릉도B" pitchFamily="18" charset="-127"/>
              </a:rPr>
              <a:t>“나와 다른 사람을 소중하게 여기는 상호 존중하는 모습 필요</a:t>
            </a:r>
            <a:r>
              <a:rPr lang="ko-KR" altLang="en-US" dirty="0" smtClean="0"/>
              <a:t>”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xmlns="" val="15754486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직사각형 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" name="직사각형 3"/>
          <p:cNvSpPr/>
          <p:nvPr/>
        </p:nvSpPr>
        <p:spPr>
          <a:xfrm>
            <a:off x="323528" y="260648"/>
            <a:ext cx="8712968" cy="30162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6000" b="1" dirty="0" smtClean="0">
                <a:latin typeface="HY울릉도B" pitchFamily="18" charset="-127"/>
                <a:ea typeface="HY울릉도B" pitchFamily="18" charset="-127"/>
              </a:rPr>
              <a:t>인권실천은</a:t>
            </a:r>
            <a:r>
              <a:rPr lang="en-US" altLang="ko-KR" sz="6000" b="1" dirty="0">
                <a:latin typeface="HY울릉도B" pitchFamily="18" charset="-127"/>
                <a:ea typeface="HY울릉도B" pitchFamily="18" charset="-127"/>
              </a:rPr>
              <a:t>?</a:t>
            </a:r>
            <a:r>
              <a:rPr lang="ko-KR" altLang="en-US" dirty="0">
                <a:latin typeface="HY울릉도B" pitchFamily="18" charset="-127"/>
                <a:ea typeface="HY울릉도B" pitchFamily="18" charset="-127"/>
              </a:rPr>
              <a:t/>
            </a:r>
            <a:br>
              <a:rPr lang="ko-KR" altLang="en-US" dirty="0">
                <a:latin typeface="HY울릉도B" pitchFamily="18" charset="-127"/>
                <a:ea typeface="HY울릉도B" pitchFamily="18" charset="-127"/>
              </a:rPr>
            </a:br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endParaRPr lang="en-US" altLang="ko-KR" dirty="0">
              <a:latin typeface="HY울릉도B" pitchFamily="18" charset="-127"/>
              <a:ea typeface="HY울릉도B" pitchFamily="18" charset="-127"/>
            </a:endParaRPr>
          </a:p>
          <a:p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ko-KR" altLang="en-US" sz="2400" dirty="0" smtClean="0">
                <a:latin typeface="HY울릉도B" pitchFamily="18" charset="-127"/>
                <a:ea typeface="HY울릉도B" pitchFamily="18" charset="-127"/>
              </a:rPr>
              <a:t>연령</a:t>
            </a:r>
            <a:r>
              <a:rPr lang="en-US" altLang="ko-KR" sz="2400" dirty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2400" dirty="0">
                <a:latin typeface="HY울릉도B" pitchFamily="18" charset="-127"/>
                <a:ea typeface="HY울릉도B" pitchFamily="18" charset="-127"/>
              </a:rPr>
              <a:t>성별</a:t>
            </a:r>
            <a:r>
              <a:rPr lang="en-US" altLang="ko-KR" sz="2400" dirty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2400" dirty="0">
                <a:latin typeface="HY울릉도B" pitchFamily="18" charset="-127"/>
                <a:ea typeface="HY울릉도B" pitchFamily="18" charset="-127"/>
              </a:rPr>
              <a:t>인종에 상관없이 누구나 행복을 추구하며 사는 </a:t>
            </a:r>
            <a:endParaRPr lang="en-US" altLang="ko-KR" sz="24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2800" dirty="0" smtClean="0">
                <a:solidFill>
                  <a:srgbClr val="0033CC"/>
                </a:solidFill>
                <a:latin typeface="HY울릉도B" pitchFamily="18" charset="-127"/>
                <a:ea typeface="HY울릉도B" pitchFamily="18" charset="-127"/>
              </a:rPr>
              <a:t>'</a:t>
            </a:r>
            <a:r>
              <a:rPr lang="ko-KR" altLang="en-US" sz="2800" dirty="0">
                <a:solidFill>
                  <a:srgbClr val="0033CC"/>
                </a:solidFill>
                <a:latin typeface="HY울릉도B" pitchFamily="18" charset="-127"/>
                <a:ea typeface="HY울릉도B" pitchFamily="18" charset="-127"/>
              </a:rPr>
              <a:t>나</a:t>
            </a:r>
            <a:r>
              <a:rPr lang="en-US" altLang="ko-KR" sz="2800" dirty="0">
                <a:solidFill>
                  <a:srgbClr val="0033CC"/>
                </a:solidFill>
                <a:latin typeface="HY울릉도B" pitchFamily="18" charset="-127"/>
                <a:ea typeface="HY울릉도B" pitchFamily="18" charset="-127"/>
              </a:rPr>
              <a:t>(</a:t>
            </a:r>
            <a:r>
              <a:rPr lang="ko-KR" altLang="en-US" sz="2800" dirty="0">
                <a:solidFill>
                  <a:srgbClr val="0033CC"/>
                </a:solidFill>
                <a:latin typeface="HY울릉도B" pitchFamily="18" charset="-127"/>
                <a:ea typeface="HY울릉도B" pitchFamily="18" charset="-127"/>
              </a:rPr>
              <a:t>자기</a:t>
            </a:r>
            <a:r>
              <a:rPr lang="en-US" altLang="ko-KR" sz="2800" dirty="0">
                <a:solidFill>
                  <a:srgbClr val="0033CC"/>
                </a:solidFill>
                <a:latin typeface="HY울릉도B" pitchFamily="18" charset="-127"/>
                <a:ea typeface="HY울릉도B" pitchFamily="18" charset="-127"/>
              </a:rPr>
              <a:t>)'</a:t>
            </a:r>
            <a:r>
              <a:rPr lang="ko-KR" altLang="en-US" sz="2800" dirty="0">
                <a:solidFill>
                  <a:srgbClr val="0033CC"/>
                </a:solidFill>
                <a:latin typeface="HY울릉도B" pitchFamily="18" charset="-127"/>
                <a:ea typeface="HY울릉도B" pitchFamily="18" charset="-127"/>
              </a:rPr>
              <a:t>와 </a:t>
            </a:r>
            <a:r>
              <a:rPr lang="en-US" altLang="ko-KR" sz="2800" dirty="0">
                <a:solidFill>
                  <a:srgbClr val="0033CC"/>
                </a:solidFill>
                <a:latin typeface="HY울릉도B" pitchFamily="18" charset="-127"/>
                <a:ea typeface="HY울릉도B" pitchFamily="18" charset="-127"/>
              </a:rPr>
              <a:t>'</a:t>
            </a:r>
            <a:r>
              <a:rPr lang="ko-KR" altLang="en-US" sz="2800" dirty="0">
                <a:solidFill>
                  <a:srgbClr val="0033CC"/>
                </a:solidFill>
                <a:latin typeface="HY울릉도B" pitchFamily="18" charset="-127"/>
                <a:ea typeface="HY울릉도B" pitchFamily="18" charset="-127"/>
              </a:rPr>
              <a:t>남</a:t>
            </a:r>
            <a:r>
              <a:rPr lang="en-US" altLang="ko-KR" sz="2800" dirty="0">
                <a:solidFill>
                  <a:srgbClr val="0033CC"/>
                </a:solidFill>
                <a:latin typeface="HY울릉도B" pitchFamily="18" charset="-127"/>
                <a:ea typeface="HY울릉도B" pitchFamily="18" charset="-127"/>
              </a:rPr>
              <a:t>(</a:t>
            </a:r>
            <a:r>
              <a:rPr lang="ko-KR" altLang="en-US" sz="2800" dirty="0">
                <a:solidFill>
                  <a:srgbClr val="0033CC"/>
                </a:solidFill>
                <a:latin typeface="HY울릉도B" pitchFamily="18" charset="-127"/>
                <a:ea typeface="HY울릉도B" pitchFamily="18" charset="-127"/>
              </a:rPr>
              <a:t>타인</a:t>
            </a:r>
            <a:r>
              <a:rPr lang="en-US" altLang="ko-KR" sz="2800" dirty="0">
                <a:solidFill>
                  <a:srgbClr val="0033CC"/>
                </a:solidFill>
                <a:latin typeface="HY울릉도B" pitchFamily="18" charset="-127"/>
                <a:ea typeface="HY울릉도B" pitchFamily="18" charset="-127"/>
              </a:rPr>
              <a:t>)'</a:t>
            </a:r>
            <a:r>
              <a:rPr lang="ko-KR" altLang="en-US" sz="2400" dirty="0">
                <a:latin typeface="HY울릉도B" pitchFamily="18" charset="-127"/>
                <a:ea typeface="HY울릉도B" pitchFamily="18" charset="-127"/>
              </a:rPr>
              <a:t>을 소중히 생각하는 </a:t>
            </a:r>
            <a:endParaRPr lang="en-US" altLang="ko-KR" sz="24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2400" dirty="0">
                <a:latin typeface="HY울릉도B" pitchFamily="18" charset="-127"/>
                <a:ea typeface="HY울릉도B" pitchFamily="18" charset="-127"/>
              </a:rPr>
              <a:t> </a:t>
            </a:r>
            <a:r>
              <a:rPr lang="en-US" altLang="ko-KR" sz="2400" dirty="0" smtClean="0">
                <a:latin typeface="HY울릉도B" pitchFamily="18" charset="-127"/>
                <a:ea typeface="HY울릉도B" pitchFamily="18" charset="-127"/>
              </a:rPr>
              <a:t>                                                   </a:t>
            </a:r>
            <a:r>
              <a:rPr lang="ko-KR" altLang="en-US" sz="2400" dirty="0" smtClean="0">
                <a:latin typeface="HY울릉도B" pitchFamily="18" charset="-127"/>
                <a:ea typeface="HY울릉도B" pitchFamily="18" charset="-127"/>
              </a:rPr>
              <a:t>태도와 </a:t>
            </a:r>
            <a:r>
              <a:rPr lang="ko-KR" altLang="en-US" sz="2400" dirty="0">
                <a:latin typeface="HY울릉도B" pitchFamily="18" charset="-127"/>
                <a:ea typeface="HY울릉도B" pitchFamily="18" charset="-127"/>
              </a:rPr>
              <a:t>행동 </a:t>
            </a:r>
            <a:r>
              <a:rPr lang="ko-KR" altLang="en-US" sz="2400" dirty="0" smtClean="0">
                <a:latin typeface="HY울릉도B" pitchFamily="18" charset="-127"/>
                <a:ea typeface="HY울릉도B" pitchFamily="18" charset="-127"/>
              </a:rPr>
              <a:t>필요</a:t>
            </a:r>
            <a:endParaRPr lang="ko-KR" altLang="en-US" sz="2400" dirty="0">
              <a:latin typeface="HY울릉도B" pitchFamily="18" charset="-127"/>
              <a:ea typeface="HY울릉도B" pitchFamily="18" charset="-127"/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55576" y="3356992"/>
            <a:ext cx="7560840" cy="29095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0619703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직사각형 9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85737" y="28221"/>
            <a:ext cx="8772525" cy="6581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모서리가 둥근 직사각형 5"/>
          <p:cNvSpPr/>
          <p:nvPr/>
        </p:nvSpPr>
        <p:spPr>
          <a:xfrm>
            <a:off x="1043608" y="548680"/>
            <a:ext cx="7056784" cy="936104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4000" dirty="0" smtClean="0">
                <a:latin typeface="HY울릉도B" pitchFamily="18" charset="-127"/>
                <a:ea typeface="HY울릉도B" pitchFamily="18" charset="-127"/>
              </a:rPr>
              <a:t>노인인권의 교육</a:t>
            </a:r>
            <a:endParaRPr lang="ko-KR" altLang="en-US" sz="4000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9" name="모서리가 둥근 직사각형 8"/>
          <p:cNvSpPr/>
          <p:nvPr/>
        </p:nvSpPr>
        <p:spPr>
          <a:xfrm>
            <a:off x="1063997" y="1628800"/>
            <a:ext cx="4320480" cy="504056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2400" dirty="0" smtClean="0">
                <a:solidFill>
                  <a:schemeClr val="tx1"/>
                </a:solidFill>
                <a:latin typeface="HY울릉도B" pitchFamily="18" charset="-127"/>
                <a:ea typeface="HY울릉도B" pitchFamily="18" charset="-127"/>
              </a:rPr>
              <a:t>-</a:t>
            </a:r>
            <a:r>
              <a:rPr lang="ko-KR" altLang="en-US" sz="2400" dirty="0" smtClean="0">
                <a:solidFill>
                  <a:schemeClr val="tx1"/>
                </a:solidFill>
                <a:latin typeface="HY울릉도B" pitchFamily="18" charset="-127"/>
                <a:ea typeface="HY울릉도B" pitchFamily="18" charset="-127"/>
              </a:rPr>
              <a:t>노인인권의 개념과 특징</a:t>
            </a:r>
            <a:endParaRPr lang="ko-KR" altLang="en-US" sz="2400" dirty="0">
              <a:solidFill>
                <a:schemeClr val="tx1"/>
              </a:solidFill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11" name="모서리가 둥근 직사각형 10"/>
          <p:cNvSpPr/>
          <p:nvPr/>
        </p:nvSpPr>
        <p:spPr>
          <a:xfrm>
            <a:off x="1037071" y="3405582"/>
            <a:ext cx="7272807" cy="504056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2400" dirty="0" smtClean="0">
                <a:solidFill>
                  <a:schemeClr val="tx1"/>
                </a:solidFill>
                <a:latin typeface="HY울릉도B" pitchFamily="18" charset="-127"/>
                <a:ea typeface="HY울릉도B" pitchFamily="18" charset="-127"/>
              </a:rPr>
              <a:t>-</a:t>
            </a:r>
            <a:r>
              <a:rPr lang="ko-KR" altLang="en-US" sz="2400" dirty="0" smtClean="0">
                <a:solidFill>
                  <a:schemeClr val="tx1"/>
                </a:solidFill>
                <a:latin typeface="HY울릉도B" pitchFamily="18" charset="-127"/>
                <a:ea typeface="HY울릉도B" pitchFamily="18" charset="-127"/>
              </a:rPr>
              <a:t>노인인권침해 사례와 해결방안</a:t>
            </a:r>
            <a:endParaRPr lang="ko-KR" altLang="en-US" sz="2400" dirty="0">
              <a:solidFill>
                <a:schemeClr val="tx1"/>
              </a:solidFill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12" name="모서리가 둥근 직사각형 11"/>
          <p:cNvSpPr/>
          <p:nvPr/>
        </p:nvSpPr>
        <p:spPr>
          <a:xfrm>
            <a:off x="1037070" y="2564904"/>
            <a:ext cx="7272807" cy="504056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2400" dirty="0" smtClean="0">
                <a:solidFill>
                  <a:schemeClr val="tx1"/>
                </a:solidFill>
                <a:latin typeface="HY울릉도B" pitchFamily="18" charset="-127"/>
                <a:ea typeface="HY울릉도B" pitchFamily="18" charset="-127"/>
              </a:rPr>
              <a:t>-</a:t>
            </a:r>
            <a:r>
              <a:rPr lang="ko-KR" altLang="en-US" sz="2400" dirty="0" smtClean="0">
                <a:solidFill>
                  <a:schemeClr val="tx1"/>
                </a:solidFill>
                <a:latin typeface="HY울릉도B" pitchFamily="18" charset="-127"/>
                <a:ea typeface="HY울릉도B" pitchFamily="18" charset="-127"/>
              </a:rPr>
              <a:t>노인인권 보호지침</a:t>
            </a:r>
            <a:endParaRPr lang="ko-KR" altLang="en-US" sz="2400" dirty="0">
              <a:solidFill>
                <a:schemeClr val="tx1"/>
              </a:solidFill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13" name="모서리가 둥근 직사각형 12"/>
          <p:cNvSpPr/>
          <p:nvPr/>
        </p:nvSpPr>
        <p:spPr>
          <a:xfrm>
            <a:off x="1063997" y="4365104"/>
            <a:ext cx="5071731" cy="504056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2400" dirty="0" smtClean="0">
                <a:solidFill>
                  <a:schemeClr val="tx1"/>
                </a:solidFill>
                <a:latin typeface="HY울릉도B" pitchFamily="18" charset="-127"/>
                <a:ea typeface="HY울릉도B" pitchFamily="18" charset="-127"/>
              </a:rPr>
              <a:t>- </a:t>
            </a:r>
            <a:r>
              <a:rPr lang="ko-KR" altLang="en-US" sz="2400" dirty="0" smtClean="0">
                <a:solidFill>
                  <a:schemeClr val="tx1"/>
                </a:solidFill>
                <a:latin typeface="HY울릉도B" pitchFamily="18" charset="-127"/>
                <a:ea typeface="HY울릉도B" pitchFamily="18" charset="-127"/>
              </a:rPr>
              <a:t>시설생활노인 권리선언</a:t>
            </a:r>
            <a:endParaRPr lang="ko-KR" altLang="en-US" sz="2400" dirty="0">
              <a:solidFill>
                <a:schemeClr val="tx1"/>
              </a:solidFill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14" name="모서리가 둥근 직사각형 13"/>
          <p:cNvSpPr/>
          <p:nvPr/>
        </p:nvSpPr>
        <p:spPr>
          <a:xfrm>
            <a:off x="1043608" y="5229200"/>
            <a:ext cx="5071731" cy="504056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ko-KR" sz="2400" dirty="0" smtClean="0">
                <a:solidFill>
                  <a:schemeClr val="tx1"/>
                </a:solidFill>
                <a:latin typeface="HY울릉도B" pitchFamily="18" charset="-127"/>
                <a:ea typeface="HY울릉도B" pitchFamily="18" charset="-127"/>
              </a:rPr>
              <a:t>-</a:t>
            </a:r>
            <a:r>
              <a:rPr lang="ko-KR" altLang="en-US" sz="2400" dirty="0" smtClean="0">
                <a:solidFill>
                  <a:schemeClr val="tx1"/>
                </a:solidFill>
                <a:latin typeface="HY울릉도B" pitchFamily="18" charset="-127"/>
                <a:ea typeface="HY울릉도B" pitchFamily="18" charset="-127"/>
              </a:rPr>
              <a:t>노인학대 및 인권침해 신고방법</a:t>
            </a:r>
            <a:endParaRPr lang="ko-KR" altLang="en-US" sz="2400" dirty="0">
              <a:solidFill>
                <a:schemeClr val="tx1"/>
              </a:solidFill>
              <a:latin typeface="HY울릉도B" pitchFamily="18" charset="-127"/>
              <a:ea typeface="HY울릉도B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1371212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7503" y="188640"/>
            <a:ext cx="8772525" cy="10438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5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259632" y="1755714"/>
            <a:ext cx="6422150" cy="41215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6" name="TextBox 15"/>
          <p:cNvSpPr txBox="1"/>
          <p:nvPr/>
        </p:nvSpPr>
        <p:spPr>
          <a:xfrm>
            <a:off x="6516216" y="2681839"/>
            <a:ext cx="2232248" cy="1692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2400" dirty="0" smtClean="0">
                <a:latin typeface="HY울릉도B" pitchFamily="18" charset="-127"/>
                <a:ea typeface="HY울릉도B" pitchFamily="18" charset="-127"/>
              </a:rPr>
              <a:t>인권</a:t>
            </a:r>
            <a:endParaRPr lang="en-US" altLang="ko-KR" sz="2400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en-US" altLang="ko-KR" sz="1400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복지의 목적 가치</a:t>
            </a:r>
            <a:endParaRPr lang="en-US" altLang="ko-KR" sz="2000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r>
              <a:rPr lang="ko-KR" altLang="en-US" sz="2800" b="1" dirty="0" smtClean="0">
                <a:latin typeface="HY엽서M" pitchFamily="18" charset="-127"/>
                <a:ea typeface="HY엽서M" pitchFamily="18" charset="-127"/>
              </a:rPr>
              <a:t>이상</a:t>
            </a:r>
            <a:endParaRPr lang="ko-KR" altLang="en-US" sz="2800" b="1" dirty="0">
              <a:latin typeface="HY엽서M" pitchFamily="18" charset="-127"/>
              <a:ea typeface="HY엽서M" pitchFamily="18" charset="-127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179512" y="2566423"/>
            <a:ext cx="2232248" cy="19236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2400" dirty="0" smtClean="0">
                <a:latin typeface="HY울릉도B" pitchFamily="18" charset="-127"/>
                <a:ea typeface="HY울릉도B" pitchFamily="18" charset="-127"/>
              </a:rPr>
              <a:t>사회복지</a:t>
            </a:r>
            <a:endParaRPr lang="en-US" altLang="ko-KR" sz="2400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en-US" altLang="ko-KR" sz="1100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인권실현이 도구</a:t>
            </a:r>
            <a:endParaRPr lang="en-US" altLang="ko-KR" sz="2000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en-US" altLang="ko-KR" dirty="0">
              <a:latin typeface="HY울릉도B" pitchFamily="18" charset="-127"/>
              <a:ea typeface="HY울릉도B" pitchFamily="18" charset="-127"/>
            </a:endParaRPr>
          </a:p>
          <a:p>
            <a:r>
              <a:rPr lang="ko-KR" altLang="en-US" sz="2400" b="1" dirty="0" smtClean="0">
                <a:solidFill>
                  <a:srgbClr val="FF0000"/>
                </a:solidFill>
                <a:latin typeface="HY엽서M" pitchFamily="18" charset="-127"/>
                <a:ea typeface="HY엽서M" pitchFamily="18" charset="-127"/>
              </a:rPr>
              <a:t>     </a:t>
            </a:r>
            <a:r>
              <a:rPr lang="ko-KR" altLang="en-US" sz="2800" b="1" dirty="0" smtClean="0">
                <a:solidFill>
                  <a:srgbClr val="FF0000"/>
                </a:solidFill>
                <a:latin typeface="HY엽서M" pitchFamily="18" charset="-127"/>
                <a:ea typeface="HY엽서M" pitchFamily="18" charset="-127"/>
              </a:rPr>
              <a:t>현실</a:t>
            </a:r>
            <a:endParaRPr lang="en-US" altLang="ko-KR" sz="2800" b="1" dirty="0" smtClean="0">
              <a:solidFill>
                <a:srgbClr val="FF0000"/>
              </a:solidFill>
              <a:latin typeface="HY엽서M" pitchFamily="18" charset="-127"/>
              <a:ea typeface="HY엽서M" pitchFamily="18" charset="-127"/>
            </a:endParaRPr>
          </a:p>
          <a:p>
            <a:endParaRPr lang="ko-KR" altLang="en-US" dirty="0"/>
          </a:p>
        </p:txBody>
      </p:sp>
      <p:sp>
        <p:nvSpPr>
          <p:cNvPr id="22" name="타원 21"/>
          <p:cNvSpPr/>
          <p:nvPr/>
        </p:nvSpPr>
        <p:spPr>
          <a:xfrm>
            <a:off x="797691" y="314507"/>
            <a:ext cx="7392150" cy="792088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3200" dirty="0" smtClean="0">
                <a:latin typeface="HY울릉도B" pitchFamily="18" charset="-127"/>
                <a:ea typeface="HY울릉도B" pitchFamily="18" charset="-127"/>
              </a:rPr>
              <a:t>인권과 사회복지의 관계</a:t>
            </a:r>
            <a:endParaRPr lang="ko-KR" altLang="en-US" sz="3200" dirty="0">
              <a:latin typeface="HY울릉도B" pitchFamily="18" charset="-127"/>
              <a:ea typeface="HY울릉도B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9843587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직사각형 9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58812" y="138113"/>
            <a:ext cx="8772525" cy="6581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직사각형 3"/>
          <p:cNvSpPr/>
          <p:nvPr/>
        </p:nvSpPr>
        <p:spPr>
          <a:xfrm>
            <a:off x="467544" y="474345"/>
            <a:ext cx="828092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3600" b="1" dirty="0" smtClean="0">
                <a:latin typeface="HY울릉도B" pitchFamily="18" charset="-127"/>
                <a:ea typeface="HY울릉도B" pitchFamily="18" charset="-127"/>
              </a:rPr>
              <a:t>            노인인권교육 의무</a:t>
            </a:r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563888" y="1357295"/>
            <a:ext cx="2160240" cy="923330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spPr>
        <p:txBody>
          <a:bodyPr wrap="square" rtlCol="0">
            <a:spAutoFit/>
          </a:bodyPr>
          <a:lstStyle/>
          <a:p>
            <a:pPr algn="ctr"/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노인의료복지시설</a:t>
            </a:r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ko-KR" altLang="en-US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899592" y="1388048"/>
            <a:ext cx="2160240" cy="923330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spPr>
        <p:txBody>
          <a:bodyPr wrap="square" rtlCol="0">
            <a:spAutoFit/>
          </a:bodyPr>
          <a:lstStyle/>
          <a:p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노인주거복지시설</a:t>
            </a:r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ko-KR" altLang="en-US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051720" y="2598003"/>
            <a:ext cx="2160240" cy="923330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spPr>
        <p:txBody>
          <a:bodyPr wrap="square" rtlCol="0">
            <a:spAutoFit/>
          </a:bodyPr>
          <a:lstStyle/>
          <a:p>
            <a:pPr algn="ctr"/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노인여가복지시설</a:t>
            </a:r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ko-KR" altLang="en-US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907666" y="1357295"/>
            <a:ext cx="2160240" cy="923330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spPr>
        <p:txBody>
          <a:bodyPr wrap="square" rtlCol="0">
            <a:spAutoFit/>
          </a:bodyPr>
          <a:lstStyle/>
          <a:p>
            <a:pPr algn="ctr"/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재가노인복지시설</a:t>
            </a:r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ko-KR" altLang="en-US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644008" y="2598003"/>
            <a:ext cx="2160240" cy="923330"/>
          </a:xfrm>
          <a:prstGeom prst="rect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</p:spPr>
        <p:txBody>
          <a:bodyPr wrap="square" rtlCol="0">
            <a:spAutoFit/>
          </a:bodyPr>
          <a:lstStyle/>
          <a:p>
            <a:pPr algn="ctr"/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노인보호전문기관</a:t>
            </a:r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ko-KR" altLang="en-US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9" name="직사각형 8"/>
          <p:cNvSpPr/>
          <p:nvPr/>
        </p:nvSpPr>
        <p:spPr>
          <a:xfrm>
            <a:off x="457101" y="3933056"/>
            <a:ext cx="8280920" cy="233910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2800" b="1" dirty="0" smtClean="0">
                <a:latin typeface="HY울릉도B" pitchFamily="18" charset="-127"/>
                <a:ea typeface="HY울릉도B" pitchFamily="18" charset="-127"/>
              </a:rPr>
              <a:t>노인복지법 제</a:t>
            </a:r>
            <a:r>
              <a:rPr lang="en-US" altLang="ko-KR" sz="2800" b="1" dirty="0" smtClean="0">
                <a:latin typeface="HY울릉도B" pitchFamily="18" charset="-127"/>
                <a:ea typeface="HY울릉도B" pitchFamily="18" charset="-127"/>
              </a:rPr>
              <a:t>6</a:t>
            </a:r>
            <a:r>
              <a:rPr lang="ko-KR" altLang="en-US" sz="2800" b="1" dirty="0" smtClean="0">
                <a:latin typeface="HY울릉도B" pitchFamily="18" charset="-127"/>
                <a:ea typeface="HY울릉도B" pitchFamily="18" charset="-127"/>
              </a:rPr>
              <a:t>조의</a:t>
            </a:r>
            <a:r>
              <a:rPr lang="en-US" altLang="ko-KR" sz="2800" b="1" dirty="0" smtClean="0">
                <a:latin typeface="HY울릉도B" pitchFamily="18" charset="-127"/>
                <a:ea typeface="HY울릉도B" pitchFamily="18" charset="-127"/>
              </a:rPr>
              <a:t>3(</a:t>
            </a:r>
            <a:r>
              <a:rPr lang="ko-KR" altLang="en-US" sz="2800" b="1" dirty="0" smtClean="0">
                <a:latin typeface="HY울릉도B" pitchFamily="18" charset="-127"/>
                <a:ea typeface="HY울릉도B" pitchFamily="18" charset="-127"/>
              </a:rPr>
              <a:t>인권교육</a:t>
            </a:r>
            <a:r>
              <a:rPr lang="en-US" altLang="ko-KR" sz="2800" b="1" dirty="0" smtClean="0">
                <a:latin typeface="HY울릉도B" pitchFamily="18" charset="-127"/>
                <a:ea typeface="HY울릉도B" pitchFamily="18" charset="-127"/>
              </a:rPr>
              <a:t>)</a:t>
            </a:r>
          </a:p>
          <a:p>
            <a:r>
              <a:rPr lang="ko-KR" altLang="en-US" dirty="0">
                <a:latin typeface="HY울릉도B" pitchFamily="18" charset="-127"/>
                <a:ea typeface="HY울릉도B" pitchFamily="18" charset="-127"/>
              </a:rPr>
              <a:t/>
            </a:r>
            <a:br>
              <a:rPr lang="ko-KR" altLang="en-US" dirty="0">
                <a:latin typeface="HY울릉도B" pitchFamily="18" charset="-127"/>
                <a:ea typeface="HY울릉도B" pitchFamily="18" charset="-127"/>
              </a:rPr>
            </a:br>
            <a:r>
              <a:rPr lang="ko-KR" altLang="en-US" dirty="0">
                <a:latin typeface="HY울릉도B" pitchFamily="18" charset="-127"/>
                <a:ea typeface="HY울릉도B" pitchFamily="18" charset="-127"/>
              </a:rPr>
              <a:t>① 제</a:t>
            </a:r>
            <a:r>
              <a:rPr lang="en-US" altLang="ko-KR" dirty="0">
                <a:latin typeface="HY울릉도B" pitchFamily="18" charset="-127"/>
                <a:ea typeface="HY울릉도B" pitchFamily="18" charset="-127"/>
              </a:rPr>
              <a:t>31</a:t>
            </a:r>
            <a:r>
              <a:rPr lang="ko-KR" altLang="en-US" dirty="0">
                <a:latin typeface="HY울릉도B" pitchFamily="18" charset="-127"/>
                <a:ea typeface="HY울릉도B" pitchFamily="18" charset="-127"/>
              </a:rPr>
              <a:t>조의 노인복지시설 중 대통령령으로 정하는 </a:t>
            </a:r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시설을</a:t>
            </a:r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endParaRPr lang="en-US" altLang="ko-KR" sz="1400" dirty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dirty="0" smtClean="0">
                <a:latin typeface="HY울릉도B" pitchFamily="18" charset="-127"/>
                <a:ea typeface="HY울릉도B" pitchFamily="18" charset="-127"/>
              </a:rPr>
              <a:t>  </a:t>
            </a:r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                                    </a:t>
            </a:r>
            <a:r>
              <a:rPr lang="ko-KR" altLang="en-US" sz="2000" dirty="0" err="1" smtClean="0">
                <a:solidFill>
                  <a:srgbClr val="FF0000"/>
                </a:solidFill>
                <a:latin typeface="HY울릉도B" pitchFamily="18" charset="-127"/>
                <a:ea typeface="HY울릉도B" pitchFamily="18" charset="-127"/>
              </a:rPr>
              <a:t>설치ㆍ운영하는</a:t>
            </a:r>
            <a:r>
              <a:rPr lang="ko-KR" altLang="en-US" sz="2000" dirty="0" smtClean="0">
                <a:solidFill>
                  <a:srgbClr val="FF0000"/>
                </a:solidFill>
                <a:latin typeface="HY울릉도B" pitchFamily="18" charset="-127"/>
                <a:ea typeface="HY울릉도B" pitchFamily="18" charset="-127"/>
              </a:rPr>
              <a:t> 자와 </a:t>
            </a:r>
            <a:r>
              <a:rPr lang="ko-KR" altLang="en-US" sz="2000" dirty="0">
                <a:solidFill>
                  <a:srgbClr val="FF0000"/>
                </a:solidFill>
                <a:latin typeface="HY울릉도B" pitchFamily="18" charset="-127"/>
                <a:ea typeface="HY울릉도B" pitchFamily="18" charset="-127"/>
              </a:rPr>
              <a:t>그 종사자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는 </a:t>
            </a:r>
            <a:endParaRPr lang="en-US" altLang="ko-KR" sz="2000" dirty="0" smtClean="0">
              <a:latin typeface="HY울릉도B" pitchFamily="18" charset="-127"/>
              <a:ea typeface="HY울릉도B" pitchFamily="18" charset="-127"/>
            </a:endParaRPr>
          </a:p>
          <a:p>
            <a:endParaRPr lang="en-US" altLang="ko-KR" sz="12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         인권에 </a:t>
            </a:r>
            <a:r>
              <a:rPr lang="ko-KR" altLang="en-US" dirty="0">
                <a:latin typeface="HY울릉도B" pitchFamily="18" charset="-127"/>
                <a:ea typeface="HY울릉도B" pitchFamily="18" charset="-127"/>
              </a:rPr>
              <a:t>관한 </a:t>
            </a:r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교육</a:t>
            </a:r>
            <a:r>
              <a:rPr lang="en-US" altLang="ko-KR" dirty="0" smtClean="0">
                <a:latin typeface="HY울릉도B" pitchFamily="18" charset="-127"/>
                <a:ea typeface="HY울릉도B" pitchFamily="18" charset="-127"/>
              </a:rPr>
              <a:t>(</a:t>
            </a:r>
            <a:r>
              <a:rPr lang="ko-KR" altLang="en-US" dirty="0">
                <a:latin typeface="HY울릉도B" pitchFamily="18" charset="-127"/>
                <a:ea typeface="HY울릉도B" pitchFamily="18" charset="-127"/>
              </a:rPr>
              <a:t>이하 이 조에서 </a:t>
            </a:r>
            <a:r>
              <a:rPr lang="en-US" altLang="ko-KR" dirty="0">
                <a:latin typeface="HY울릉도B" pitchFamily="18" charset="-127"/>
                <a:ea typeface="HY울릉도B" pitchFamily="18" charset="-127"/>
              </a:rPr>
              <a:t>"</a:t>
            </a:r>
            <a:r>
              <a:rPr lang="ko-KR" altLang="en-US" dirty="0">
                <a:latin typeface="HY울릉도B" pitchFamily="18" charset="-127"/>
                <a:ea typeface="HY울릉도B" pitchFamily="18" charset="-127"/>
              </a:rPr>
              <a:t>인권교육</a:t>
            </a:r>
            <a:r>
              <a:rPr lang="en-US" altLang="ko-KR" dirty="0">
                <a:latin typeface="HY울릉도B" pitchFamily="18" charset="-127"/>
                <a:ea typeface="HY울릉도B" pitchFamily="18" charset="-127"/>
              </a:rPr>
              <a:t>"</a:t>
            </a:r>
            <a:r>
              <a:rPr lang="ko-KR" altLang="en-US" dirty="0">
                <a:latin typeface="HY울릉도B" pitchFamily="18" charset="-127"/>
                <a:ea typeface="HY울릉도B" pitchFamily="18" charset="-127"/>
              </a:rPr>
              <a:t>이라 한다</a:t>
            </a:r>
            <a:r>
              <a:rPr lang="en-US" altLang="ko-KR" dirty="0">
                <a:latin typeface="HY울릉도B" pitchFamily="18" charset="-127"/>
                <a:ea typeface="HY울릉도B" pitchFamily="18" charset="-127"/>
              </a:rPr>
              <a:t>)</a:t>
            </a:r>
            <a:r>
              <a:rPr lang="ko-KR" altLang="en-US" dirty="0">
                <a:latin typeface="HY울릉도B" pitchFamily="18" charset="-127"/>
                <a:ea typeface="HY울릉도B" pitchFamily="18" charset="-127"/>
              </a:rPr>
              <a:t>을 받아야 한다</a:t>
            </a:r>
            <a:r>
              <a:rPr lang="en-US" altLang="ko-KR" dirty="0">
                <a:latin typeface="HY울릉도B" pitchFamily="18" charset="-127"/>
                <a:ea typeface="HY울릉도B" pitchFamily="18" charset="-127"/>
              </a:rPr>
              <a:t>.</a:t>
            </a:r>
            <a:r>
              <a:rPr lang="en-US" altLang="ko-KR" dirty="0"/>
              <a:t/>
            </a:r>
            <a:br>
              <a:rPr lang="en-US" altLang="ko-KR" dirty="0"/>
            </a:b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xmlns="" val="19389603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85738" y="138113"/>
            <a:ext cx="8772525" cy="6581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직사각형 3"/>
          <p:cNvSpPr/>
          <p:nvPr/>
        </p:nvSpPr>
        <p:spPr>
          <a:xfrm>
            <a:off x="467544" y="1105287"/>
            <a:ext cx="8280920" cy="46474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4400" b="1" dirty="0" smtClean="0">
                <a:latin typeface="HY울릉도B" pitchFamily="18" charset="-127"/>
                <a:ea typeface="HY울릉도B" pitchFamily="18" charset="-127"/>
              </a:rPr>
              <a:t> </a:t>
            </a:r>
            <a:r>
              <a:rPr lang="ko-KR" altLang="en-US" sz="4400" b="1" dirty="0">
                <a:latin typeface="HY울릉도B" pitchFamily="18" charset="-127"/>
                <a:ea typeface="HY울릉도B" pitchFamily="18" charset="-127"/>
              </a:rPr>
              <a:t>노인인권이란</a:t>
            </a:r>
            <a:r>
              <a:rPr lang="en-US" altLang="ko-KR" sz="4400" b="1" dirty="0">
                <a:latin typeface="HY울릉도B" pitchFamily="18" charset="-127"/>
                <a:ea typeface="HY울릉도B" pitchFamily="18" charset="-127"/>
              </a:rPr>
              <a:t>?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/>
            </a:r>
            <a:br>
              <a:rPr lang="ko-KR" altLang="en-US" sz="2000" dirty="0">
                <a:latin typeface="HY울릉도B" pitchFamily="18" charset="-127"/>
                <a:ea typeface="HY울릉도B" pitchFamily="18" charset="-127"/>
              </a:rPr>
            </a:br>
            <a:endParaRPr lang="en-US" altLang="ko-KR" sz="2000" dirty="0" smtClean="0">
              <a:latin typeface="HY울릉도B" pitchFamily="18" charset="-127"/>
              <a:ea typeface="HY울릉도B" pitchFamily="18" charset="-127"/>
            </a:endParaRPr>
          </a:p>
          <a:p>
            <a:endParaRPr lang="en-US" altLang="ko-KR" sz="2000" dirty="0">
              <a:latin typeface="HY울릉도B" pitchFamily="18" charset="-127"/>
              <a:ea typeface="HY울릉도B" pitchFamily="18" charset="-127"/>
            </a:endParaRPr>
          </a:p>
          <a:p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/>
            </a:r>
            <a:br>
              <a:rPr lang="ko-KR" altLang="en-US" sz="2000" dirty="0">
                <a:latin typeface="HY울릉도B" pitchFamily="18" charset="-127"/>
                <a:ea typeface="HY울릉도B" pitchFamily="18" charset="-127"/>
              </a:rPr>
            </a:br>
            <a:r>
              <a:rPr lang="en-US" altLang="ko-KR" sz="2400" dirty="0">
                <a:latin typeface="HY울릉도B" pitchFamily="18" charset="-127"/>
                <a:ea typeface="HY울릉도B" pitchFamily="18" charset="-127"/>
              </a:rPr>
              <a:t>'</a:t>
            </a:r>
            <a:r>
              <a:rPr lang="ko-KR" altLang="en-US" sz="2400" dirty="0">
                <a:latin typeface="HY울릉도B" pitchFamily="18" charset="-127"/>
                <a:ea typeface="HY울릉도B" pitchFamily="18" charset="-127"/>
              </a:rPr>
              <a:t>노후에도 인간답게 생활할 수 있는 </a:t>
            </a:r>
            <a:r>
              <a:rPr lang="ko-KR" altLang="en-US" sz="2400" dirty="0" smtClean="0">
                <a:latin typeface="HY울릉도B" pitchFamily="18" charset="-127"/>
                <a:ea typeface="HY울릉도B" pitchFamily="18" charset="-127"/>
              </a:rPr>
              <a:t>권리</a:t>
            </a:r>
            <a:r>
              <a:rPr lang="en-US" altLang="ko-KR" sz="2400" dirty="0" smtClean="0">
                <a:latin typeface="HY울릉도B" pitchFamily="18" charset="-127"/>
                <a:ea typeface="HY울릉도B" pitchFamily="18" charset="-127"/>
              </a:rPr>
              <a:t>‘</a:t>
            </a:r>
          </a:p>
          <a:p>
            <a:r>
              <a:rPr lang="en-US" altLang="ko-KR" sz="2400" dirty="0">
                <a:latin typeface="HY울릉도B" pitchFamily="18" charset="-127"/>
                <a:ea typeface="HY울릉도B" pitchFamily="18" charset="-127"/>
              </a:rPr>
              <a:t/>
            </a:r>
            <a:br>
              <a:rPr lang="en-US" altLang="ko-KR" sz="2400" dirty="0">
                <a:latin typeface="HY울릉도B" pitchFamily="18" charset="-127"/>
                <a:ea typeface="HY울릉도B" pitchFamily="18" charset="-127"/>
              </a:rPr>
            </a:br>
            <a:r>
              <a:rPr lang="en-US" altLang="ko-KR" sz="2400" dirty="0">
                <a:latin typeface="HY울릉도B" pitchFamily="18" charset="-127"/>
                <a:ea typeface="HY울릉도B" pitchFamily="18" charset="-127"/>
              </a:rPr>
              <a:t>'</a:t>
            </a:r>
            <a:r>
              <a:rPr lang="ko-KR" altLang="en-US" sz="2400" dirty="0">
                <a:latin typeface="HY울릉도B" pitchFamily="18" charset="-127"/>
                <a:ea typeface="HY울릉도B" pitchFamily="18" charset="-127"/>
              </a:rPr>
              <a:t>노인이라는 이유로 인간의 존엄성을 </a:t>
            </a:r>
            <a:r>
              <a:rPr lang="ko-KR" altLang="en-US" sz="2400" dirty="0" err="1">
                <a:latin typeface="HY울릉도B" pitchFamily="18" charset="-127"/>
                <a:ea typeface="HY울릉도B" pitchFamily="18" charset="-127"/>
              </a:rPr>
              <a:t>차별받지</a:t>
            </a:r>
            <a:r>
              <a:rPr lang="ko-KR" altLang="en-US" sz="2400" dirty="0">
                <a:latin typeface="HY울릉도B" pitchFamily="18" charset="-127"/>
                <a:ea typeface="HY울릉도B" pitchFamily="18" charset="-127"/>
              </a:rPr>
              <a:t> 않을 권리</a:t>
            </a:r>
            <a:r>
              <a:rPr lang="en-US" altLang="ko-KR" sz="2400" dirty="0">
                <a:latin typeface="HY울릉도B" pitchFamily="18" charset="-127"/>
                <a:ea typeface="HY울릉도B" pitchFamily="18" charset="-127"/>
              </a:rPr>
              <a:t>'</a:t>
            </a:r>
            <a:r>
              <a:rPr lang="en-US" altLang="ko-KR" sz="2000" dirty="0">
                <a:latin typeface="HY울릉도B" pitchFamily="18" charset="-127"/>
                <a:ea typeface="HY울릉도B" pitchFamily="18" charset="-127"/>
              </a:rPr>
              <a:t/>
            </a:r>
            <a:br>
              <a:rPr lang="en-US" altLang="ko-KR" sz="2000" dirty="0">
                <a:latin typeface="HY울릉도B" pitchFamily="18" charset="-127"/>
                <a:ea typeface="HY울릉도B" pitchFamily="18" charset="-127"/>
              </a:rPr>
            </a:br>
            <a:endParaRPr lang="en-US" altLang="ko-KR" sz="20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2000" dirty="0">
                <a:latin typeface="HY울릉도B" pitchFamily="18" charset="-127"/>
                <a:ea typeface="HY울릉도B" pitchFamily="18" charset="-127"/>
              </a:rPr>
              <a:t/>
            </a:r>
            <a:br>
              <a:rPr lang="en-US" altLang="ko-KR" sz="2000" dirty="0">
                <a:latin typeface="HY울릉도B" pitchFamily="18" charset="-127"/>
                <a:ea typeface="HY울릉도B" pitchFamily="18" charset="-127"/>
              </a:rPr>
            </a:b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노인의 존엄성이 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보호되고</a:t>
            </a:r>
            <a:r>
              <a:rPr lang="en-US" altLang="ko-KR" sz="2000" dirty="0" smtClean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노인 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스스로 존엄성을 지킬 수 있고</a:t>
            </a:r>
            <a:br>
              <a:rPr lang="ko-KR" altLang="en-US" sz="2000" dirty="0">
                <a:latin typeface="HY울릉도B" pitchFamily="18" charset="-127"/>
                <a:ea typeface="HY울릉도B" pitchFamily="18" charset="-127"/>
              </a:rPr>
            </a:b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안전하게 살 수 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있으며</a:t>
            </a:r>
            <a:r>
              <a:rPr lang="en-US" altLang="ko-KR" sz="2000" dirty="0" smtClean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착취 외 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학대의 대상이 되어서는 안 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되는 것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/>
            </a:r>
            <a:br>
              <a:rPr lang="ko-KR" altLang="en-US" sz="2000" dirty="0">
                <a:latin typeface="HY울릉도B" pitchFamily="18" charset="-127"/>
                <a:ea typeface="HY울릉도B" pitchFamily="18" charset="-127"/>
              </a:rPr>
            </a:b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                                      </a:t>
            </a:r>
            <a:endParaRPr lang="en-US" altLang="ko-KR" sz="20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                    </a:t>
            </a:r>
            <a:r>
              <a:rPr lang="en-US" altLang="ko-KR" sz="2000" dirty="0" smtClean="0">
                <a:latin typeface="HY울릉도B" pitchFamily="18" charset="-127"/>
                <a:ea typeface="HY울릉도B" pitchFamily="18" charset="-127"/>
              </a:rPr>
              <a:t>- </a:t>
            </a:r>
            <a:r>
              <a:rPr lang="en-US" altLang="ko-KR" sz="2000" dirty="0">
                <a:latin typeface="HY울릉도B" pitchFamily="18" charset="-127"/>
                <a:ea typeface="HY울릉도B" pitchFamily="18" charset="-127"/>
              </a:rPr>
              <a:t>1991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년 노인을 위한 유엔원칙 내용 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중</a:t>
            </a:r>
            <a:endParaRPr lang="ko-KR" altLang="en-US" sz="2000" dirty="0">
              <a:latin typeface="HY울릉도B" pitchFamily="18" charset="-127"/>
              <a:ea typeface="HY울릉도B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0502272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85738" y="138113"/>
            <a:ext cx="8772525" cy="6581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직사각형 4"/>
          <p:cNvSpPr/>
          <p:nvPr/>
        </p:nvSpPr>
        <p:spPr>
          <a:xfrm>
            <a:off x="477928" y="476672"/>
            <a:ext cx="7848872" cy="58785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3600" b="1" dirty="0" smtClean="0">
                <a:latin typeface="HY울릉도B" pitchFamily="18" charset="-127"/>
                <a:ea typeface="HY울릉도B" pitchFamily="18" charset="-127"/>
              </a:rPr>
              <a:t>            노인인권보호지침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/>
            </a:r>
            <a:br>
              <a:rPr lang="ko-KR" altLang="en-US" sz="2000" dirty="0">
                <a:latin typeface="HY울릉도B" pitchFamily="18" charset="-127"/>
                <a:ea typeface="HY울릉도B" pitchFamily="18" charset="-127"/>
              </a:rPr>
            </a:b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/>
            </a:r>
            <a:br>
              <a:rPr lang="ko-KR" altLang="en-US" sz="2000" dirty="0">
                <a:latin typeface="HY울릉도B" pitchFamily="18" charset="-127"/>
                <a:ea typeface="HY울릉도B" pitchFamily="18" charset="-127"/>
              </a:rPr>
            </a:b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☞ 존엄한 존재로 대우 받을 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권리  </a:t>
            </a:r>
            <a:r>
              <a:rPr lang="ko-KR" altLang="en-US" sz="1000" dirty="0" smtClean="0">
                <a:latin typeface="HY울릉도B" pitchFamily="18" charset="-127"/>
                <a:ea typeface="HY울릉도B" pitchFamily="18" charset="-127"/>
              </a:rPr>
              <a:t> </a:t>
            </a:r>
            <a:endParaRPr lang="en-US" altLang="ko-KR" sz="10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1000" dirty="0">
                <a:latin typeface="HY울릉도B" pitchFamily="18" charset="-127"/>
                <a:ea typeface="HY울릉도B" pitchFamily="18" charset="-127"/>
              </a:rPr>
              <a:t> 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/>
            </a:r>
            <a:br>
              <a:rPr lang="ko-KR" altLang="en-US" sz="2000" dirty="0">
                <a:latin typeface="HY울릉도B" pitchFamily="18" charset="-127"/>
                <a:ea typeface="HY울릉도B" pitchFamily="18" charset="-127"/>
              </a:rPr>
            </a:b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☞ 질 높은 서비스를 받을 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권리</a:t>
            </a:r>
            <a:r>
              <a:rPr lang="en-US" altLang="ko-KR" sz="2000" dirty="0">
                <a:latin typeface="HY울릉도B" pitchFamily="18" charset="-127"/>
                <a:ea typeface="HY울릉도B" pitchFamily="18" charset="-127"/>
              </a:rPr>
              <a:t>  </a:t>
            </a:r>
            <a:r>
              <a:rPr lang="en-US" altLang="ko-KR" sz="1000" dirty="0" smtClean="0">
                <a:latin typeface="HY울릉도B" pitchFamily="18" charset="-127"/>
                <a:ea typeface="HY울릉도B" pitchFamily="18" charset="-127"/>
              </a:rPr>
              <a:t> </a:t>
            </a:r>
          </a:p>
          <a:p>
            <a:r>
              <a:rPr lang="en-US" altLang="ko-KR" sz="1000" dirty="0">
                <a:latin typeface="HY울릉도B" pitchFamily="18" charset="-127"/>
                <a:ea typeface="HY울릉도B" pitchFamily="18" charset="-127"/>
              </a:rPr>
              <a:t> 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/>
            </a:r>
            <a:br>
              <a:rPr lang="ko-KR" altLang="en-US" sz="2000" dirty="0">
                <a:latin typeface="HY울릉도B" pitchFamily="18" charset="-127"/>
                <a:ea typeface="HY울릉도B" pitchFamily="18" charset="-127"/>
              </a:rPr>
            </a:b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☞ 가정과 같은 환경에서 생활할 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권리 </a:t>
            </a:r>
            <a:r>
              <a:rPr lang="ko-KR" altLang="en-US" sz="1000" dirty="0" smtClean="0">
                <a:latin typeface="HY울릉도B" pitchFamily="18" charset="-127"/>
                <a:ea typeface="HY울릉도B" pitchFamily="18" charset="-127"/>
              </a:rPr>
              <a:t> </a:t>
            </a:r>
            <a:endParaRPr lang="en-US" altLang="ko-KR" sz="10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1000" dirty="0">
                <a:latin typeface="HY울릉도B" pitchFamily="18" charset="-127"/>
                <a:ea typeface="HY울릉도B" pitchFamily="18" charset="-127"/>
              </a:rPr>
              <a:t> 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/>
            </a:r>
            <a:br>
              <a:rPr lang="ko-KR" altLang="en-US" sz="2000" dirty="0">
                <a:latin typeface="HY울릉도B" pitchFamily="18" charset="-127"/>
                <a:ea typeface="HY울릉도B" pitchFamily="18" charset="-127"/>
              </a:rPr>
            </a:b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☞ 신체적 구속을 받지 않을 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권리 </a:t>
            </a:r>
            <a:endParaRPr lang="en-US" altLang="ko-KR" sz="10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1000" dirty="0">
                <a:latin typeface="HY울릉도B" pitchFamily="18" charset="-127"/>
                <a:ea typeface="HY울릉도B" pitchFamily="18" charset="-127"/>
              </a:rPr>
              <a:t> 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/>
            </a:r>
            <a:br>
              <a:rPr lang="ko-KR" altLang="en-US" sz="2000" dirty="0">
                <a:latin typeface="HY울릉도B" pitchFamily="18" charset="-127"/>
                <a:ea typeface="HY울릉도B" pitchFamily="18" charset="-127"/>
              </a:rPr>
            </a:b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☞ 사생활 및 비밀보장에 대한 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권리 </a:t>
            </a:r>
            <a:r>
              <a:rPr lang="ko-KR" altLang="en-US" sz="1000" dirty="0" smtClean="0">
                <a:latin typeface="HY울릉도B" pitchFamily="18" charset="-127"/>
                <a:ea typeface="HY울릉도B" pitchFamily="18" charset="-127"/>
              </a:rPr>
              <a:t> </a:t>
            </a:r>
            <a:endParaRPr lang="en-US" altLang="ko-KR" sz="10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1000" dirty="0">
                <a:latin typeface="HY울릉도B" pitchFamily="18" charset="-127"/>
                <a:ea typeface="HY울릉도B" pitchFamily="18" charset="-127"/>
              </a:rPr>
              <a:t> 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/>
            </a:r>
            <a:br>
              <a:rPr lang="ko-KR" altLang="en-US" sz="2000" dirty="0">
                <a:latin typeface="HY울릉도B" pitchFamily="18" charset="-127"/>
                <a:ea typeface="HY울릉도B" pitchFamily="18" charset="-127"/>
              </a:rPr>
            </a:b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☞ 통신의 자유에 대한 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권리 </a:t>
            </a:r>
            <a:r>
              <a:rPr lang="ko-KR" altLang="en-US" sz="1000" dirty="0" smtClean="0">
                <a:latin typeface="HY울릉도B" pitchFamily="18" charset="-127"/>
                <a:ea typeface="HY울릉도B" pitchFamily="18" charset="-127"/>
              </a:rPr>
              <a:t> </a:t>
            </a:r>
            <a:endParaRPr lang="en-US" altLang="ko-KR" sz="10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1000" dirty="0">
                <a:latin typeface="HY울릉도B" pitchFamily="18" charset="-127"/>
                <a:ea typeface="HY울릉도B" pitchFamily="18" charset="-127"/>
              </a:rPr>
              <a:t> 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/>
            </a:r>
            <a:br>
              <a:rPr lang="ko-KR" altLang="en-US" sz="2000" dirty="0">
                <a:latin typeface="HY울릉도B" pitchFamily="18" charset="-127"/>
                <a:ea typeface="HY울릉도B" pitchFamily="18" charset="-127"/>
              </a:rPr>
            </a:b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☞ 정치</a:t>
            </a:r>
            <a:r>
              <a:rPr lang="en-US" altLang="ko-KR" sz="2000" dirty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문화</a:t>
            </a:r>
            <a:r>
              <a:rPr lang="en-US" altLang="ko-KR" sz="2000" dirty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종교적 신념의 자유에 대한 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권리 </a:t>
            </a:r>
            <a:r>
              <a:rPr lang="ko-KR" altLang="en-US" sz="1000" dirty="0" smtClean="0">
                <a:latin typeface="HY울릉도B" pitchFamily="18" charset="-127"/>
                <a:ea typeface="HY울릉도B" pitchFamily="18" charset="-127"/>
              </a:rPr>
              <a:t> </a:t>
            </a:r>
            <a:endParaRPr lang="en-US" altLang="ko-KR" sz="10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1000" dirty="0">
                <a:latin typeface="HY울릉도B" pitchFamily="18" charset="-127"/>
                <a:ea typeface="HY울릉도B" pitchFamily="18" charset="-127"/>
              </a:rPr>
              <a:t> 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/>
            </a:r>
            <a:br>
              <a:rPr lang="ko-KR" altLang="en-US" sz="2000" dirty="0">
                <a:latin typeface="HY울릉도B" pitchFamily="18" charset="-127"/>
                <a:ea typeface="HY울릉도B" pitchFamily="18" charset="-127"/>
              </a:rPr>
            </a:b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☞ 소유재산의 자율적 관리에 대한 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권리 </a:t>
            </a:r>
            <a:r>
              <a:rPr lang="ko-KR" altLang="en-US" sz="1000" dirty="0" smtClean="0">
                <a:latin typeface="HY울릉도B" pitchFamily="18" charset="-127"/>
                <a:ea typeface="HY울릉도B" pitchFamily="18" charset="-127"/>
              </a:rPr>
              <a:t> </a:t>
            </a:r>
            <a:endParaRPr lang="en-US" altLang="ko-KR" sz="10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1000" dirty="0">
                <a:latin typeface="HY울릉도B" pitchFamily="18" charset="-127"/>
                <a:ea typeface="HY울릉도B" pitchFamily="18" charset="-127"/>
              </a:rPr>
              <a:t> 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/>
            </a:r>
            <a:br>
              <a:rPr lang="ko-KR" altLang="en-US" sz="2000" dirty="0">
                <a:latin typeface="HY울릉도B" pitchFamily="18" charset="-127"/>
                <a:ea typeface="HY울릉도B" pitchFamily="18" charset="-127"/>
              </a:rPr>
            </a:b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☞ 불평의 표현과 해결을 요구할 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권리 </a:t>
            </a:r>
            <a:r>
              <a:rPr lang="ko-KR" altLang="en-US" sz="1000" dirty="0" smtClean="0">
                <a:latin typeface="HY울릉도B" pitchFamily="18" charset="-127"/>
                <a:ea typeface="HY울릉도B" pitchFamily="18" charset="-127"/>
              </a:rPr>
              <a:t> </a:t>
            </a:r>
            <a:endParaRPr lang="en-US" altLang="ko-KR" sz="10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1000" dirty="0">
                <a:latin typeface="HY울릉도B" pitchFamily="18" charset="-127"/>
                <a:ea typeface="HY울릉도B" pitchFamily="18" charset="-127"/>
              </a:rPr>
              <a:t> 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/>
            </a:r>
            <a:br>
              <a:rPr lang="ko-KR" altLang="en-US" sz="2000" dirty="0">
                <a:latin typeface="HY울릉도B" pitchFamily="18" charset="-127"/>
                <a:ea typeface="HY울릉도B" pitchFamily="18" charset="-127"/>
              </a:rPr>
            </a:b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☞ 시설 </a:t>
            </a:r>
            <a:r>
              <a:rPr lang="ko-KR" altLang="en-US" sz="2000" dirty="0" err="1">
                <a:latin typeface="HY울릉도B" pitchFamily="18" charset="-127"/>
                <a:ea typeface="HY울릉도B" pitchFamily="18" charset="-127"/>
              </a:rPr>
              <a:t>내ㆍ외부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 활동 참여의 자유에 대한 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권리 </a:t>
            </a:r>
            <a:r>
              <a:rPr lang="ko-KR" altLang="en-US" sz="1000" dirty="0" smtClean="0">
                <a:latin typeface="HY울릉도B" pitchFamily="18" charset="-127"/>
                <a:ea typeface="HY울릉도B" pitchFamily="18" charset="-127"/>
              </a:rPr>
              <a:t> </a:t>
            </a:r>
            <a:endParaRPr lang="en-US" altLang="ko-KR" sz="10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1000" dirty="0">
                <a:latin typeface="HY울릉도B" pitchFamily="18" charset="-127"/>
                <a:ea typeface="HY울릉도B" pitchFamily="18" charset="-127"/>
              </a:rPr>
              <a:t> 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/>
            </a:r>
            <a:br>
              <a:rPr lang="ko-KR" altLang="en-US" sz="2000" dirty="0">
                <a:latin typeface="HY울릉도B" pitchFamily="18" charset="-127"/>
                <a:ea typeface="HY울릉도B" pitchFamily="18" charset="-127"/>
              </a:rPr>
            </a:b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☞ 정보접근과 자기결정권 행사의 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권리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xmlns="" val="957941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51520" y="323850"/>
            <a:ext cx="8640960" cy="63491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직사각형 3"/>
          <p:cNvSpPr/>
          <p:nvPr/>
        </p:nvSpPr>
        <p:spPr>
          <a:xfrm>
            <a:off x="1403648" y="1997839"/>
            <a:ext cx="6480720" cy="21852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ko-KR" altLang="en-US" dirty="0"/>
          </a:p>
          <a:p>
            <a:r>
              <a:rPr lang="ko-KR" altLang="en-US" sz="2800" b="1" dirty="0">
                <a:solidFill>
                  <a:srgbClr val="FF0000"/>
                </a:solidFill>
                <a:latin typeface="HY울릉도B" pitchFamily="18" charset="-127"/>
                <a:ea typeface="HY울릉도B" pitchFamily="18" charset="-127"/>
              </a:rPr>
              <a:t>부족한 체위변경으로 인한 욕창 발병</a:t>
            </a:r>
            <a:endParaRPr lang="ko-KR" altLang="en-US" sz="2800" dirty="0">
              <a:solidFill>
                <a:srgbClr val="FF0000"/>
              </a:solidFill>
              <a:latin typeface="HY울릉도B" pitchFamily="18" charset="-127"/>
              <a:ea typeface="HY울릉도B" pitchFamily="18" charset="-127"/>
            </a:endParaRPr>
          </a:p>
          <a:p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ko-KR" altLang="en-US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움직일 </a:t>
            </a:r>
            <a:r>
              <a:rPr lang="ko-KR" altLang="en-US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수 없는 와상상태의 한 어르신은 누워있는 시간이 많아 밖을 구경하고 </a:t>
            </a:r>
            <a:r>
              <a:rPr lang="ko-KR" altLang="en-US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싶어도 할 </a:t>
            </a:r>
            <a:r>
              <a:rPr lang="ko-KR" altLang="en-US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수 없으며 하루 종일 천장만 </a:t>
            </a:r>
            <a:r>
              <a:rPr lang="ko-KR" altLang="en-US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바라보고 </a:t>
            </a:r>
            <a:r>
              <a:rPr lang="ko-KR" altLang="en-US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누워있으며 종사자들이 체위변경을 해주는 </a:t>
            </a:r>
            <a:r>
              <a:rPr lang="ko-KR" altLang="en-US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경우가 </a:t>
            </a:r>
            <a:r>
              <a:rPr lang="ko-KR" altLang="en-US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드물어 피부질환</a:t>
            </a:r>
            <a:r>
              <a:rPr lang="en-US" altLang="ko-KR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(</a:t>
            </a:r>
            <a:r>
              <a:rPr lang="ko-KR" altLang="en-US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욕창</a:t>
            </a:r>
            <a:r>
              <a:rPr lang="en-US" altLang="ko-KR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피부염</a:t>
            </a:r>
            <a:r>
              <a:rPr lang="en-US" altLang="ko-KR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)</a:t>
            </a:r>
            <a:r>
              <a:rPr lang="ko-KR" altLang="en-US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을 앓게 되었다</a:t>
            </a:r>
          </a:p>
        </p:txBody>
      </p:sp>
      <p:sp>
        <p:nvSpPr>
          <p:cNvPr id="5" name="모서리가 둥근 직사각형 4"/>
          <p:cNvSpPr/>
          <p:nvPr/>
        </p:nvSpPr>
        <p:spPr>
          <a:xfrm>
            <a:off x="2375756" y="172995"/>
            <a:ext cx="4392488" cy="1008112"/>
          </a:xfrm>
          <a:prstGeom prst="roundRect">
            <a:avLst/>
          </a:prstGeom>
          <a:solidFill>
            <a:srgbClr val="FEDAF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3600" dirty="0" smtClean="0">
                <a:solidFill>
                  <a:srgbClr val="FF0000"/>
                </a:solidFill>
                <a:latin typeface="HY울릉도B" pitchFamily="18" charset="-127"/>
                <a:ea typeface="HY울릉도B" pitchFamily="18" charset="-127"/>
              </a:rPr>
              <a:t>노인인권침해 사례</a:t>
            </a:r>
            <a:endParaRPr lang="ko-KR" altLang="en-US" sz="3600" dirty="0">
              <a:solidFill>
                <a:srgbClr val="FF0000"/>
              </a:solidFill>
              <a:latin typeface="HY울릉도B" pitchFamily="18" charset="-127"/>
              <a:ea typeface="HY울릉도B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622888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51520" y="323850"/>
            <a:ext cx="8640960" cy="63491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모서리가 둥근 직사각형 4"/>
          <p:cNvSpPr/>
          <p:nvPr/>
        </p:nvSpPr>
        <p:spPr>
          <a:xfrm>
            <a:off x="2375756" y="172995"/>
            <a:ext cx="4392488" cy="1008112"/>
          </a:xfrm>
          <a:prstGeom prst="roundRect">
            <a:avLst/>
          </a:prstGeom>
          <a:solidFill>
            <a:srgbClr val="FEDAF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3600" dirty="0" smtClean="0">
                <a:solidFill>
                  <a:srgbClr val="FF0000"/>
                </a:solidFill>
                <a:latin typeface="HY울릉도B" pitchFamily="18" charset="-127"/>
                <a:ea typeface="HY울릉도B" pitchFamily="18" charset="-127"/>
              </a:rPr>
              <a:t>노인인권침해 사례</a:t>
            </a:r>
            <a:endParaRPr lang="ko-KR" altLang="en-US" sz="3600" dirty="0">
              <a:solidFill>
                <a:srgbClr val="FF0000"/>
              </a:solidFill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6" name="직사각형 5"/>
          <p:cNvSpPr/>
          <p:nvPr/>
        </p:nvSpPr>
        <p:spPr>
          <a:xfrm>
            <a:off x="1551969" y="1772816"/>
            <a:ext cx="6048672" cy="24622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2800" b="1" dirty="0">
                <a:solidFill>
                  <a:srgbClr val="FF0000"/>
                </a:solidFill>
                <a:latin typeface="HY울릉도B" pitchFamily="18" charset="-127"/>
                <a:ea typeface="HY울릉도B" pitchFamily="18" charset="-127"/>
              </a:rPr>
              <a:t>​</a:t>
            </a:r>
            <a:r>
              <a:rPr lang="ko-KR" altLang="en-US" sz="2800" b="1" dirty="0" err="1">
                <a:solidFill>
                  <a:srgbClr val="FF0000"/>
                </a:solidFill>
                <a:latin typeface="HY울릉도B" pitchFamily="18" charset="-127"/>
                <a:ea typeface="HY울릉도B" pitchFamily="18" charset="-127"/>
              </a:rPr>
              <a:t>언어및</a:t>
            </a:r>
            <a:r>
              <a:rPr lang="ko-KR" altLang="en-US" sz="2800" b="1" dirty="0">
                <a:solidFill>
                  <a:srgbClr val="FF0000"/>
                </a:solidFill>
                <a:latin typeface="HY울릉도B" pitchFamily="18" charset="-127"/>
                <a:ea typeface="HY울릉도B" pitchFamily="18" charset="-127"/>
              </a:rPr>
              <a:t> 정서적 학대</a:t>
            </a:r>
            <a:endParaRPr lang="ko-KR" altLang="en-US" sz="2800" dirty="0">
              <a:solidFill>
                <a:srgbClr val="FF0000"/>
              </a:solidFill>
              <a:latin typeface="HY울릉도B" pitchFamily="18" charset="-127"/>
              <a:ea typeface="HY울릉도B" pitchFamily="18" charset="-127"/>
            </a:endParaRPr>
          </a:p>
          <a:p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ko-KR" altLang="en-US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할머니 </a:t>
            </a:r>
            <a:r>
              <a:rPr lang="ko-KR" altLang="en-US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또 그냥 오줌 쌌네</a:t>
            </a:r>
            <a:r>
              <a:rPr lang="en-US" altLang="ko-KR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. </a:t>
            </a:r>
            <a:r>
              <a:rPr lang="ko-KR" altLang="en-US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오늘 아침부터 일진이 더럽더라니까 할머니 </a:t>
            </a:r>
            <a:r>
              <a:rPr lang="ko-KR" altLang="en-US" dirty="0" err="1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한번만더</a:t>
            </a:r>
            <a:r>
              <a:rPr lang="ko-KR" altLang="en-US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 그러면 내가 키 씌워가지고 내보낼 거야 다음부터 쉬 마렵다고 얘기할거야 </a:t>
            </a:r>
            <a:r>
              <a:rPr lang="ko-KR" altLang="en-US" dirty="0" err="1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안할거야</a:t>
            </a:r>
            <a:r>
              <a:rPr lang="en-US" altLang="ko-KR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. </a:t>
            </a:r>
            <a:endParaRPr lang="en-US" altLang="ko-KR" dirty="0" smtClean="0">
              <a:solidFill>
                <a:srgbClr val="7030A0"/>
              </a:solidFill>
              <a:latin typeface="HY울릉도B" pitchFamily="18" charset="-127"/>
              <a:ea typeface="HY울릉도B" pitchFamily="18" charset="-127"/>
            </a:endParaRPr>
          </a:p>
          <a:p>
            <a:r>
              <a:rPr lang="ko-KR" altLang="en-US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대답해봐 </a:t>
            </a:r>
            <a:r>
              <a:rPr lang="ko-KR" altLang="en-US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얼른</a:t>
            </a:r>
            <a:r>
              <a:rPr lang="en-US" altLang="ko-KR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...</a:t>
            </a:r>
          </a:p>
          <a:p>
            <a:endParaRPr lang="en-US" altLang="ko-KR" dirty="0">
              <a:solidFill>
                <a:srgbClr val="7030A0"/>
              </a:solidFill>
              <a:latin typeface="HY울릉도B" pitchFamily="18" charset="-127"/>
              <a:ea typeface="HY울릉도B" pitchFamily="18" charset="-127"/>
            </a:endParaRPr>
          </a:p>
          <a:p>
            <a:r>
              <a:rPr lang="ko-KR" altLang="en-US" dirty="0" err="1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으</a:t>
            </a:r>
            <a:r>
              <a:rPr lang="en-US" altLang="ko-KR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~</a:t>
            </a:r>
            <a:r>
              <a:rPr lang="ko-KR" altLang="en-US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구</a:t>
            </a:r>
            <a:r>
              <a:rPr lang="en-US" altLang="ko-KR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! </a:t>
            </a:r>
            <a:r>
              <a:rPr lang="ko-KR" altLang="en-US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이러니까 이런데 대려다 놨지</a:t>
            </a:r>
            <a:r>
              <a:rPr lang="en-US" altLang="ko-KR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..</a:t>
            </a:r>
            <a:endParaRPr lang="ko-KR" altLang="en-US" dirty="0">
              <a:solidFill>
                <a:srgbClr val="7030A0"/>
              </a:solidFill>
              <a:latin typeface="HY울릉도B" pitchFamily="18" charset="-127"/>
              <a:ea typeface="HY울릉도B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2744358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51520" y="323850"/>
            <a:ext cx="8640960" cy="63491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모서리가 둥근 직사각형 4"/>
          <p:cNvSpPr/>
          <p:nvPr/>
        </p:nvSpPr>
        <p:spPr>
          <a:xfrm>
            <a:off x="2375756" y="172995"/>
            <a:ext cx="4392488" cy="1008112"/>
          </a:xfrm>
          <a:prstGeom prst="roundRect">
            <a:avLst/>
          </a:prstGeom>
          <a:solidFill>
            <a:srgbClr val="FEDAF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3600" dirty="0" smtClean="0">
                <a:solidFill>
                  <a:srgbClr val="FF0000"/>
                </a:solidFill>
                <a:latin typeface="HY울릉도B" pitchFamily="18" charset="-127"/>
                <a:ea typeface="HY울릉도B" pitchFamily="18" charset="-127"/>
              </a:rPr>
              <a:t>노인인권침해 사례</a:t>
            </a:r>
            <a:endParaRPr lang="ko-KR" altLang="en-US" sz="3600" dirty="0">
              <a:solidFill>
                <a:srgbClr val="FF0000"/>
              </a:solidFill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6" name="직사각형 5"/>
          <p:cNvSpPr/>
          <p:nvPr/>
        </p:nvSpPr>
        <p:spPr>
          <a:xfrm>
            <a:off x="1583668" y="1628800"/>
            <a:ext cx="5976664" cy="21852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2800" b="1" dirty="0">
                <a:solidFill>
                  <a:srgbClr val="FF0000"/>
                </a:solidFill>
                <a:latin typeface="HY울릉도B" pitchFamily="18" charset="-127"/>
                <a:ea typeface="HY울릉도B" pitchFamily="18" charset="-127"/>
              </a:rPr>
              <a:t>종사자 편의를 위한 기저귀 착용</a:t>
            </a:r>
            <a:endParaRPr lang="ko-KR" altLang="en-US" sz="2800" dirty="0">
              <a:solidFill>
                <a:srgbClr val="FF0000"/>
              </a:solidFill>
              <a:latin typeface="HY울릉도B" pitchFamily="18" charset="-127"/>
              <a:ea typeface="HY울릉도B" pitchFamily="18" charset="-127"/>
            </a:endParaRPr>
          </a:p>
          <a:p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ko-KR" altLang="en-US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한 </a:t>
            </a:r>
            <a:r>
              <a:rPr lang="ko-KR" altLang="en-US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어르신은 </a:t>
            </a:r>
            <a:r>
              <a:rPr lang="ko-KR" altLang="en-US" dirty="0" err="1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편마비임</a:t>
            </a:r>
            <a:r>
              <a:rPr lang="ko-KR" altLang="en-US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 에도 </a:t>
            </a:r>
            <a:r>
              <a:rPr lang="ko-KR" altLang="en-US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낯 시간 동안 스스로 대소변을 해결하고 애를 </a:t>
            </a:r>
            <a:r>
              <a:rPr lang="ko-KR" altLang="en-US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쓰지만 그게 </a:t>
            </a:r>
            <a:r>
              <a:rPr lang="ko-KR" altLang="en-US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마음처럼 되지 않는다</a:t>
            </a:r>
            <a:r>
              <a:rPr lang="en-US" altLang="ko-KR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. </a:t>
            </a:r>
            <a:endParaRPr lang="en-US" altLang="ko-KR" dirty="0" smtClean="0">
              <a:solidFill>
                <a:srgbClr val="7030A0"/>
              </a:solidFill>
              <a:latin typeface="HY울릉도B" pitchFamily="18" charset="-127"/>
              <a:ea typeface="HY울릉도B" pitchFamily="18" charset="-127"/>
            </a:endParaRPr>
          </a:p>
          <a:p>
            <a:r>
              <a:rPr lang="ko-KR" altLang="en-US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어르신은 </a:t>
            </a:r>
            <a:r>
              <a:rPr lang="ko-KR" altLang="en-US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밤에 한 </a:t>
            </a:r>
            <a:r>
              <a:rPr lang="ko-KR" altLang="en-US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두 번 </a:t>
            </a:r>
            <a:r>
              <a:rPr lang="ko-KR" altLang="en-US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화장실 가는 것이 습관인데</a:t>
            </a:r>
          </a:p>
          <a:p>
            <a:r>
              <a:rPr lang="ko-KR" altLang="en-US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저녁에 종사자가 기저귀를 채우고 거기에 볼일을 보라고 하고는 나타나지를 않는다</a:t>
            </a:r>
            <a:r>
              <a:rPr lang="en-US" altLang="ko-KR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xmlns="" val="37484539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/>
        </p:nvSpPr>
        <p:spPr>
          <a:xfrm>
            <a:off x="395536" y="1028343"/>
            <a:ext cx="828092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dirty="0"/>
              <a:t/>
            </a:r>
            <a:br>
              <a:rPr lang="en-US" altLang="ko-KR" dirty="0"/>
            </a:br>
            <a:endParaRPr lang="en-US" altLang="ko-KR" dirty="0"/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51520" y="323850"/>
            <a:ext cx="8640960" cy="63491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직사각형 1"/>
          <p:cNvSpPr/>
          <p:nvPr/>
        </p:nvSpPr>
        <p:spPr>
          <a:xfrm>
            <a:off x="1763688" y="1700808"/>
            <a:ext cx="5976664" cy="21852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o-KR" altLang="en-US" sz="2800" b="1" dirty="0">
                <a:solidFill>
                  <a:srgbClr val="FF0000"/>
                </a:solidFill>
                <a:latin typeface="HY울릉도B" pitchFamily="18" charset="-127"/>
                <a:ea typeface="HY울릉도B" pitchFamily="18" charset="-127"/>
              </a:rPr>
              <a:t>벌로 독방에 가두다</a:t>
            </a:r>
            <a:endParaRPr lang="ko-KR" altLang="en-US" sz="2800" dirty="0">
              <a:solidFill>
                <a:srgbClr val="FF0000"/>
              </a:solidFill>
              <a:latin typeface="HY울릉도B" pitchFamily="18" charset="-127"/>
              <a:ea typeface="HY울릉도B" pitchFamily="18" charset="-127"/>
            </a:endParaRPr>
          </a:p>
          <a:p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ko-KR" altLang="en-US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우리 </a:t>
            </a:r>
            <a:r>
              <a:rPr lang="ko-KR" altLang="en-US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시설에 성격이 괴팍한 한 어르신이 있다</a:t>
            </a:r>
            <a:r>
              <a:rPr lang="en-US" altLang="ko-KR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. </a:t>
            </a:r>
            <a:r>
              <a:rPr lang="ko-KR" altLang="en-US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어르신은 자기 성에 차지 </a:t>
            </a:r>
            <a:r>
              <a:rPr lang="ko-KR" altLang="en-US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않거나</a:t>
            </a:r>
            <a:r>
              <a:rPr lang="en-US" altLang="ko-KR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조금만 </a:t>
            </a:r>
            <a:r>
              <a:rPr lang="ko-KR" altLang="en-US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마음에 안 들어도 종사자들한테 욕을 하고 때리기까지 한다</a:t>
            </a:r>
            <a:r>
              <a:rPr lang="en-US" altLang="ko-KR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. </a:t>
            </a:r>
            <a:r>
              <a:rPr lang="ko-KR" altLang="en-US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처음에는 </a:t>
            </a:r>
            <a:r>
              <a:rPr lang="ko-KR" altLang="en-US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그냥 내버려 </a:t>
            </a:r>
            <a:r>
              <a:rPr lang="ko-KR" altLang="en-US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두었는데 계속 반복되어서 지금은 그런 일이 </a:t>
            </a:r>
            <a:r>
              <a:rPr lang="ko-KR" altLang="en-US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벌어질 때 마다 </a:t>
            </a:r>
            <a:r>
              <a:rPr lang="ko-KR" altLang="en-US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한나절 동안 </a:t>
            </a:r>
            <a:r>
              <a:rPr lang="ko-KR" altLang="en-US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방에 가두고 </a:t>
            </a:r>
            <a:r>
              <a:rPr lang="ko-KR" altLang="en-US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나오지 못하게 한다</a:t>
            </a:r>
          </a:p>
        </p:txBody>
      </p:sp>
      <p:sp>
        <p:nvSpPr>
          <p:cNvPr id="5" name="모서리가 둥근 직사각형 4"/>
          <p:cNvSpPr/>
          <p:nvPr/>
        </p:nvSpPr>
        <p:spPr>
          <a:xfrm>
            <a:off x="2375756" y="172995"/>
            <a:ext cx="4392488" cy="1008112"/>
          </a:xfrm>
          <a:prstGeom prst="roundRect">
            <a:avLst/>
          </a:prstGeom>
          <a:solidFill>
            <a:srgbClr val="FEDAF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3600" dirty="0" smtClean="0">
                <a:solidFill>
                  <a:srgbClr val="FF0000"/>
                </a:solidFill>
                <a:latin typeface="HY울릉도B" pitchFamily="18" charset="-127"/>
                <a:ea typeface="HY울릉도B" pitchFamily="18" charset="-127"/>
              </a:rPr>
              <a:t>노인인권침해 사례</a:t>
            </a:r>
            <a:endParaRPr lang="ko-KR" altLang="en-US" sz="3600" dirty="0">
              <a:solidFill>
                <a:srgbClr val="FF0000"/>
              </a:solidFill>
              <a:latin typeface="HY울릉도B" pitchFamily="18" charset="-127"/>
              <a:ea typeface="HY울릉도B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5353858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32656" y="122914"/>
            <a:ext cx="8784976" cy="64897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직사각형 3"/>
          <p:cNvSpPr/>
          <p:nvPr/>
        </p:nvSpPr>
        <p:spPr>
          <a:xfrm>
            <a:off x="1403648" y="1340768"/>
            <a:ext cx="6480720" cy="36625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ko-KR" sz="2000" b="1" dirty="0" smtClean="0">
                <a:latin typeface="HY울릉도B" pitchFamily="18" charset="-127"/>
                <a:ea typeface="HY울릉도B" pitchFamily="18" charset="-127"/>
              </a:rPr>
              <a:t> </a:t>
            </a:r>
            <a:r>
              <a:rPr lang="ko-KR" altLang="en-US" sz="3200" b="1" dirty="0">
                <a:latin typeface="HY울릉도B" pitchFamily="18" charset="-127"/>
                <a:ea typeface="HY울릉도B" pitchFamily="18" charset="-127"/>
              </a:rPr>
              <a:t>노인인권침해 해결방안</a:t>
            </a:r>
            <a:endParaRPr lang="ko-KR" altLang="en-US" sz="3200" dirty="0">
              <a:latin typeface="HY울릉도B" pitchFamily="18" charset="-127"/>
              <a:ea typeface="HY울릉도B" pitchFamily="18" charset="-127"/>
            </a:endParaRPr>
          </a:p>
          <a:p>
            <a:endParaRPr lang="en-US" altLang="ko-KR" sz="20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2000" dirty="0" smtClean="0">
                <a:latin typeface="HY울릉도B" pitchFamily="18" charset="-127"/>
                <a:ea typeface="HY울릉도B" pitchFamily="18" charset="-127"/>
              </a:rPr>
              <a:t>1</a:t>
            </a:r>
            <a:r>
              <a:rPr lang="en-US" altLang="ko-KR" sz="2000" dirty="0">
                <a:latin typeface="HY울릉도B" pitchFamily="18" charset="-127"/>
                <a:ea typeface="HY울릉도B" pitchFamily="18" charset="-127"/>
              </a:rPr>
              <a:t>)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포괄적 해결방안</a:t>
            </a:r>
          </a:p>
          <a:p>
            <a:endParaRPr lang="en-US" altLang="ko-KR" sz="20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2000" dirty="0" smtClean="0">
                <a:latin typeface="HY울릉도B" pitchFamily="18" charset="-127"/>
                <a:ea typeface="HY울릉도B" pitchFamily="18" charset="-127"/>
              </a:rPr>
              <a:t>2</a:t>
            </a:r>
            <a:r>
              <a:rPr lang="en-US" altLang="ko-KR" sz="2000" dirty="0">
                <a:latin typeface="HY울릉도B" pitchFamily="18" charset="-127"/>
                <a:ea typeface="HY울릉도B" pitchFamily="18" charset="-127"/>
              </a:rPr>
              <a:t>) </a:t>
            </a:r>
            <a:r>
              <a:rPr lang="ko-KR" altLang="en-US" sz="2000" dirty="0" err="1">
                <a:latin typeface="HY울릉도B" pitchFamily="18" charset="-127"/>
                <a:ea typeface="HY울릉도B" pitchFamily="18" charset="-127"/>
              </a:rPr>
              <a:t>사회적차원의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 해결방안</a:t>
            </a:r>
          </a:p>
          <a:p>
            <a:r>
              <a:rPr lang="en-US" altLang="ko-KR" sz="2000" dirty="0" smtClean="0">
                <a:latin typeface="HY울릉도B" pitchFamily="18" charset="-127"/>
                <a:ea typeface="HY울릉도B" pitchFamily="18" charset="-127"/>
              </a:rPr>
              <a:t>- 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홍보와 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사회교육을 통한 노인 학대와 인권에 대한 </a:t>
            </a:r>
            <a:endParaRPr lang="en-US" altLang="ko-KR" sz="20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2000" dirty="0">
                <a:latin typeface="HY울릉도B" pitchFamily="18" charset="-127"/>
                <a:ea typeface="HY울릉도B" pitchFamily="18" charset="-127"/>
              </a:rPr>
              <a:t> </a:t>
            </a:r>
            <a:r>
              <a:rPr lang="en-US" altLang="ko-KR" sz="2000" dirty="0" smtClean="0">
                <a:latin typeface="HY울릉도B" pitchFamily="18" charset="-127"/>
                <a:ea typeface="HY울릉도B" pitchFamily="18" charset="-127"/>
              </a:rPr>
              <a:t>                                                  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인식을 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제고한다</a:t>
            </a:r>
            <a:r>
              <a:rPr lang="en-US" altLang="ko-KR" sz="2000" dirty="0">
                <a:latin typeface="HY울릉도B" pitchFamily="18" charset="-127"/>
                <a:ea typeface="HY울릉도B" pitchFamily="18" charset="-127"/>
              </a:rPr>
              <a:t>.</a:t>
            </a:r>
            <a:endParaRPr lang="ko-KR" altLang="en-US" sz="2000" dirty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2000" dirty="0">
                <a:latin typeface="HY울릉도B" pitchFamily="18" charset="-127"/>
                <a:ea typeface="HY울릉도B" pitchFamily="18" charset="-127"/>
              </a:rPr>
              <a:t>-</a:t>
            </a:r>
            <a:r>
              <a:rPr lang="en-US" altLang="ko-KR" sz="2000" dirty="0" smtClean="0">
                <a:latin typeface="HY울릉도B" pitchFamily="18" charset="-127"/>
                <a:ea typeface="HY울릉도B" pitchFamily="18" charset="-127"/>
              </a:rPr>
              <a:t> 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노인복지법의 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노인 학대 금지</a:t>
            </a:r>
            <a:r>
              <a:rPr lang="en-US" altLang="ko-KR" sz="2000" dirty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신고의무 및 보호조치</a:t>
            </a:r>
          </a:p>
          <a:p>
            <a:pPr marL="342900" indent="-342900">
              <a:buFontTx/>
              <a:buChar char="-"/>
            </a:pP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노인 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학대 및 인권침해 피해자에 대한 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보건의료</a:t>
            </a:r>
            <a:endParaRPr lang="en-US" altLang="ko-KR" sz="20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2000" dirty="0">
                <a:latin typeface="HY울릉도B" pitchFamily="18" charset="-127"/>
                <a:ea typeface="HY울릉도B" pitchFamily="18" charset="-127"/>
              </a:rPr>
              <a:t> </a:t>
            </a:r>
            <a:r>
              <a:rPr lang="en-US" altLang="ko-KR" sz="2000" dirty="0" smtClean="0">
                <a:latin typeface="HY울릉도B" pitchFamily="18" charset="-127"/>
                <a:ea typeface="HY울릉도B" pitchFamily="18" charset="-127"/>
              </a:rPr>
              <a:t>        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서비스</a:t>
            </a:r>
            <a:r>
              <a:rPr lang="en-US" altLang="ko-KR" sz="2000" dirty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상담 및 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치료강화를 </a:t>
            </a:r>
            <a:r>
              <a:rPr lang="ko-KR" altLang="en-US" sz="2000" dirty="0">
                <a:latin typeface="HY울릉도B" pitchFamily="18" charset="-127"/>
                <a:ea typeface="HY울릉도B" pitchFamily="18" charset="-127"/>
              </a:rPr>
              <a:t>위한 의료서비스 </a:t>
            </a:r>
            <a:endParaRPr lang="en-US" altLang="ko-KR" sz="20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2000" dirty="0">
                <a:latin typeface="HY울릉도B" pitchFamily="18" charset="-127"/>
                <a:ea typeface="HY울릉도B" pitchFamily="18" charset="-127"/>
              </a:rPr>
              <a:t> </a:t>
            </a:r>
            <a:r>
              <a:rPr lang="en-US" altLang="ko-KR" sz="2000" dirty="0" smtClean="0">
                <a:latin typeface="HY울릉도B" pitchFamily="18" charset="-127"/>
                <a:ea typeface="HY울릉도B" pitchFamily="18" charset="-127"/>
              </a:rPr>
              <a:t>           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제공</a:t>
            </a:r>
            <a:endParaRPr lang="ko-KR" altLang="en-US" sz="2000" dirty="0">
              <a:latin typeface="HY울릉도B" pitchFamily="18" charset="-127"/>
              <a:ea typeface="HY울릉도B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8191104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38356" y="260646"/>
            <a:ext cx="7739296" cy="19066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모서리가 둥근 직사각형 4"/>
          <p:cNvSpPr/>
          <p:nvPr/>
        </p:nvSpPr>
        <p:spPr>
          <a:xfrm>
            <a:off x="1979712" y="814009"/>
            <a:ext cx="4902298" cy="799911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2800" dirty="0" smtClean="0">
                <a:solidFill>
                  <a:srgbClr val="FF0000"/>
                </a:solidFill>
                <a:latin typeface="HY울릉도B" pitchFamily="18" charset="-127"/>
                <a:ea typeface="HY울릉도B" pitchFamily="18" charset="-127"/>
              </a:rPr>
              <a:t>     시설 생활노인 권리선언</a:t>
            </a:r>
            <a:endParaRPr lang="ko-KR" altLang="en-US" sz="2800" dirty="0">
              <a:solidFill>
                <a:srgbClr val="FF0000"/>
              </a:solidFill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6" name="모서리가 둥근 직사각형 5"/>
          <p:cNvSpPr/>
          <p:nvPr/>
        </p:nvSpPr>
        <p:spPr>
          <a:xfrm>
            <a:off x="379891" y="2176433"/>
            <a:ext cx="8424936" cy="3024336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 노인복지시설 생활노인은 대한민국 국민으로서 그리고 후</a:t>
            </a:r>
            <a:endParaRPr lang="en-US" altLang="ko-KR" sz="2400" dirty="0">
              <a:solidFill>
                <a:srgbClr val="7030A0"/>
              </a:solidFill>
              <a:latin typeface="HY울릉도B" pitchFamily="18" charset="-127"/>
              <a:ea typeface="HY울릉도B" pitchFamily="18" charset="-127"/>
            </a:endParaRPr>
          </a:p>
          <a:p>
            <a:r>
              <a:rPr lang="ko-KR" altLang="en-US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손의 양육과 국가 및 사회의 발전에 기여하여 온 자로서 헌법과 법률에 정한 기본적 권리와 안정된 생활을 보장받을 권리를 지니고 있다</a:t>
            </a:r>
            <a:r>
              <a:rPr lang="en-US" altLang="ko-KR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r>
              <a:rPr lang="ko-KR" altLang="en-US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노인복지시설 생활노인은 다음과 같은 기본적 권리를 가지며 어떠한 이유로도 권리의 침해를 받아서는 안 되며</a:t>
            </a:r>
            <a:r>
              <a:rPr lang="en-US" altLang="ko-KR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국가와 시설은 생활노인이 인권을 보호하고 삶의 질을 향상시키기 위하여 최선의 노력을 기울여야 한다</a:t>
            </a:r>
            <a:r>
              <a:rPr lang="en-US" altLang="ko-KR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.</a:t>
            </a:r>
            <a:endParaRPr lang="ko-KR" altLang="en-US" sz="2400" dirty="0">
              <a:solidFill>
                <a:srgbClr val="7030A0"/>
              </a:solidFill>
              <a:latin typeface="HY울릉도B" pitchFamily="18" charset="-127"/>
              <a:ea typeface="HY울릉도B" pitchFamily="18" charset="-127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443044" y="4869160"/>
            <a:ext cx="2559594" cy="17153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5668382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9" name="TextBox 18"/>
          <p:cNvSpPr txBox="1"/>
          <p:nvPr/>
        </p:nvSpPr>
        <p:spPr>
          <a:xfrm rot="16200000">
            <a:off x="2562777" y="-876379"/>
            <a:ext cx="4062651" cy="8640961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en-US" altLang="ko-KR" dirty="0" smtClean="0">
                <a:latin typeface="HY울릉도B" pitchFamily="18" charset="-127"/>
                <a:ea typeface="HY울릉도B" pitchFamily="18" charset="-127"/>
              </a:rPr>
              <a:t>* </a:t>
            </a:r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존경과 존엄한 존재로 대우받고</a:t>
            </a:r>
            <a:r>
              <a:rPr lang="en-US" altLang="ko-KR" dirty="0" smtClean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차별</a:t>
            </a:r>
            <a:r>
              <a:rPr lang="en-US" altLang="ko-KR" dirty="0" smtClean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착취</a:t>
            </a:r>
            <a:r>
              <a:rPr lang="en-US" altLang="ko-KR" dirty="0" smtClean="0">
                <a:latin typeface="HY울릉도B" pitchFamily="18" charset="-127"/>
                <a:ea typeface="HY울릉도B" pitchFamily="18" charset="-127"/>
              </a:rPr>
              <a:t>,</a:t>
            </a:r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학대</a:t>
            </a:r>
            <a:r>
              <a:rPr lang="en-US" altLang="ko-KR" dirty="0" smtClean="0">
                <a:latin typeface="HY울릉도B" pitchFamily="18" charset="-127"/>
                <a:ea typeface="HY울릉도B" pitchFamily="18" charset="-127"/>
              </a:rPr>
              <a:t>,</a:t>
            </a:r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방임을 받지 않고 생활할 수 </a:t>
            </a:r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dirty="0" smtClean="0">
                <a:latin typeface="HY울릉도B" pitchFamily="18" charset="-127"/>
                <a:ea typeface="HY울릉도B" pitchFamily="18" charset="-127"/>
              </a:rPr>
              <a:t>     </a:t>
            </a:r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있는 권리</a:t>
            </a:r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dirty="0" smtClean="0">
                <a:latin typeface="HY울릉도B" pitchFamily="18" charset="-127"/>
                <a:ea typeface="HY울릉도B" pitchFamily="18" charset="-127"/>
              </a:rPr>
              <a:t>* </a:t>
            </a:r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개인적 욕구 에 상응하는 질 높은 수발</a:t>
            </a:r>
            <a:r>
              <a:rPr lang="en-US" altLang="ko-KR" dirty="0" smtClean="0">
                <a:latin typeface="HY울릉도B" pitchFamily="18" charset="-127"/>
                <a:ea typeface="HY울릉도B" pitchFamily="18" charset="-127"/>
              </a:rPr>
              <a:t>(</a:t>
            </a:r>
            <a:r>
              <a:rPr lang="ko-KR" altLang="en-US" dirty="0" err="1" smtClean="0">
                <a:latin typeface="HY울릉도B" pitchFamily="18" charset="-127"/>
                <a:ea typeface="HY울릉도B" pitchFamily="18" charset="-127"/>
              </a:rPr>
              <a:t>케어</a:t>
            </a:r>
            <a:r>
              <a:rPr lang="en-US" altLang="ko-KR" dirty="0" smtClean="0">
                <a:latin typeface="HY울릉도B" pitchFamily="18" charset="-127"/>
                <a:ea typeface="HY울릉도B" pitchFamily="18" charset="-127"/>
              </a:rPr>
              <a:t>)</a:t>
            </a:r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과 서비스를 요구하고 제공받을 권리</a:t>
            </a:r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dirty="0" smtClean="0">
                <a:latin typeface="HY울릉도B" pitchFamily="18" charset="-127"/>
                <a:ea typeface="HY울릉도B" pitchFamily="18" charset="-127"/>
              </a:rPr>
              <a:t>* </a:t>
            </a:r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안전하고 가정과 같은 환경에서 생활할 권리</a:t>
            </a:r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dirty="0" smtClean="0">
                <a:latin typeface="HY울릉도B" pitchFamily="18" charset="-127"/>
                <a:ea typeface="HY울릉도B" pitchFamily="18" charset="-127"/>
              </a:rPr>
              <a:t>* </a:t>
            </a:r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시설 내 외부 활동에 신체적 구속을 받지 않을 권리</a:t>
            </a:r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dirty="0" smtClean="0">
                <a:latin typeface="HY울릉도B" pitchFamily="18" charset="-127"/>
                <a:ea typeface="HY울릉도B" pitchFamily="18" charset="-127"/>
              </a:rPr>
              <a:t>* </a:t>
            </a:r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개인적 사생활과 비밀 보장에 대한 권리</a:t>
            </a:r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dirty="0" smtClean="0">
                <a:latin typeface="HY울릉도B" pitchFamily="18" charset="-127"/>
                <a:ea typeface="HY울릉도B" pitchFamily="18" charset="-127"/>
              </a:rPr>
              <a:t>* </a:t>
            </a:r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우편</a:t>
            </a:r>
            <a:r>
              <a:rPr lang="en-US" altLang="ko-KR" dirty="0" smtClean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전화 등 개인적 통신을 주고받을 권리</a:t>
            </a:r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dirty="0" smtClean="0">
                <a:latin typeface="HY울릉도B" pitchFamily="18" charset="-127"/>
                <a:ea typeface="HY울릉도B" pitchFamily="18" charset="-127"/>
              </a:rPr>
              <a:t>* </a:t>
            </a:r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정치적</a:t>
            </a:r>
            <a:r>
              <a:rPr lang="en-US" altLang="ko-KR" dirty="0" smtClean="0">
                <a:latin typeface="HY울릉도B" pitchFamily="18" charset="-127"/>
                <a:ea typeface="HY울릉도B" pitchFamily="18" charset="-127"/>
              </a:rPr>
              <a:t>,</a:t>
            </a:r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 문화적</a:t>
            </a:r>
            <a:r>
              <a:rPr lang="en-US" altLang="ko-KR" dirty="0" smtClean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종교적 활동에 제약을 받지 않고 자유롭게 참여</a:t>
            </a:r>
            <a:r>
              <a:rPr lang="en-US" altLang="ko-KR" dirty="0">
                <a:latin typeface="HY울릉도B" pitchFamily="18" charset="-127"/>
                <a:ea typeface="HY울릉도B" pitchFamily="18" charset="-127"/>
              </a:rPr>
              <a:t> </a:t>
            </a:r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할 권리</a:t>
            </a:r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dirty="0" smtClean="0">
                <a:latin typeface="HY울릉도B" pitchFamily="18" charset="-127"/>
                <a:ea typeface="HY울릉도B" pitchFamily="18" charset="-127"/>
              </a:rPr>
              <a:t>* </a:t>
            </a:r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개인소유 재산과 소유물을 스스로 관리할 권리</a:t>
            </a:r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dirty="0" smtClean="0">
                <a:latin typeface="HY울릉도B" pitchFamily="18" charset="-127"/>
                <a:ea typeface="HY울릉도B" pitchFamily="18" charset="-127"/>
              </a:rPr>
              <a:t>*  </a:t>
            </a:r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비난이나 제약을 받지 않고 시설운영과 서비스에 대한 개인적 견해와 불평을 </a:t>
            </a:r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dirty="0" smtClean="0">
                <a:latin typeface="HY울릉도B" pitchFamily="18" charset="-127"/>
                <a:ea typeface="HY울릉도B" pitchFamily="18" charset="-127"/>
              </a:rPr>
              <a:t>      </a:t>
            </a:r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표현하고 이의 해결을 요구할 권리</a:t>
            </a:r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dirty="0" smtClean="0">
                <a:latin typeface="HY울릉도B" pitchFamily="18" charset="-127"/>
                <a:ea typeface="HY울릉도B" pitchFamily="18" charset="-127"/>
              </a:rPr>
              <a:t>* </a:t>
            </a:r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시설 내 외부에서 개인적 활동</a:t>
            </a:r>
            <a:r>
              <a:rPr lang="en-US" altLang="ko-KR" dirty="0" smtClean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단체 및 사회적 관계에 참여할 권리</a:t>
            </a:r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dirty="0" smtClean="0">
                <a:latin typeface="HY울릉도B" pitchFamily="18" charset="-127"/>
                <a:ea typeface="HY울릉도B" pitchFamily="18" charset="-127"/>
              </a:rPr>
              <a:t>* </a:t>
            </a:r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시설 입</a:t>
            </a:r>
            <a:r>
              <a:rPr lang="en-US" altLang="ko-KR" dirty="0" smtClean="0">
                <a:latin typeface="HY울릉도B" pitchFamily="18" charset="-127"/>
                <a:ea typeface="HY울릉도B" pitchFamily="18" charset="-127"/>
              </a:rPr>
              <a:t>. </a:t>
            </a:r>
            <a:r>
              <a:rPr lang="ko-KR" altLang="en-US" dirty="0" err="1" smtClean="0">
                <a:latin typeface="HY울릉도B" pitchFamily="18" charset="-127"/>
                <a:ea typeface="HY울릉도B" pitchFamily="18" charset="-127"/>
              </a:rPr>
              <a:t>퇴소</a:t>
            </a:r>
            <a:r>
              <a:rPr lang="en-US" altLang="ko-KR" dirty="0" smtClean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일상생활</a:t>
            </a:r>
            <a:r>
              <a:rPr lang="en-US" altLang="ko-KR" dirty="0" smtClean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서비스 이용</a:t>
            </a:r>
            <a:r>
              <a:rPr lang="en-US" altLang="ko-KR" dirty="0" smtClean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제반 시설활동 참여 등 개인의 삶에 영향</a:t>
            </a:r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dirty="0" smtClean="0">
                <a:latin typeface="HY울릉도B" pitchFamily="18" charset="-127"/>
                <a:ea typeface="HY울릉도B" pitchFamily="18" charset="-127"/>
              </a:rPr>
              <a:t>     </a:t>
            </a:r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을 미치는 모든 부분에서 정보에 접근하고 자기결정권을 행사할 권리</a:t>
            </a:r>
            <a:endParaRPr lang="ko-KR" altLang="en-US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34" name="모서리가 둥근 직사각형 33"/>
          <p:cNvSpPr/>
          <p:nvPr/>
        </p:nvSpPr>
        <p:spPr>
          <a:xfrm>
            <a:off x="1259632" y="240576"/>
            <a:ext cx="5544616" cy="799911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3200" dirty="0" smtClean="0">
                <a:solidFill>
                  <a:srgbClr val="FF0000"/>
                </a:solidFill>
                <a:latin typeface="HY울릉도B" pitchFamily="18" charset="-127"/>
                <a:ea typeface="HY울릉도B" pitchFamily="18" charset="-127"/>
              </a:rPr>
              <a:t>     시설 생활노인 권리선언</a:t>
            </a:r>
            <a:endParaRPr lang="ko-KR" altLang="en-US" sz="3200" dirty="0">
              <a:solidFill>
                <a:srgbClr val="FF0000"/>
              </a:solidFill>
              <a:latin typeface="HY울릉도B" pitchFamily="18" charset="-127"/>
              <a:ea typeface="HY울릉도B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9645975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67544" y="296404"/>
            <a:ext cx="8064896" cy="19197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모서리가 둥근 직사각형 4"/>
          <p:cNvSpPr/>
          <p:nvPr/>
        </p:nvSpPr>
        <p:spPr>
          <a:xfrm>
            <a:off x="1757934" y="809043"/>
            <a:ext cx="4902298" cy="799911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2800" dirty="0" smtClean="0">
                <a:solidFill>
                  <a:srgbClr val="FF0000"/>
                </a:solidFill>
                <a:latin typeface="HY울릉도B" pitchFamily="18" charset="-127"/>
                <a:ea typeface="HY울릉도B" pitchFamily="18" charset="-127"/>
              </a:rPr>
              <a:t>     시설 생활노인 권리보호</a:t>
            </a:r>
            <a:endParaRPr lang="en-US" altLang="ko-KR" sz="2800" dirty="0" smtClean="0">
              <a:solidFill>
                <a:srgbClr val="FF0000"/>
              </a:solidFill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2800" dirty="0">
                <a:solidFill>
                  <a:srgbClr val="FF0000"/>
                </a:solidFill>
                <a:latin typeface="HY울릉도B" pitchFamily="18" charset="-127"/>
                <a:ea typeface="HY울릉도B" pitchFamily="18" charset="-127"/>
              </a:rPr>
              <a:t> </a:t>
            </a:r>
            <a:r>
              <a:rPr lang="en-US" altLang="ko-KR" sz="2800" dirty="0" smtClean="0">
                <a:solidFill>
                  <a:srgbClr val="FF0000"/>
                </a:solidFill>
                <a:latin typeface="HY울릉도B" pitchFamily="18" charset="-127"/>
                <a:ea typeface="HY울릉도B" pitchFamily="18" charset="-127"/>
              </a:rPr>
              <a:t>     </a:t>
            </a:r>
            <a:r>
              <a:rPr lang="ko-KR" altLang="en-US" sz="2800" dirty="0" smtClean="0">
                <a:solidFill>
                  <a:srgbClr val="FF0000"/>
                </a:solidFill>
                <a:latin typeface="HY울릉도B" pitchFamily="18" charset="-127"/>
                <a:ea typeface="HY울릉도B" pitchFamily="18" charset="-127"/>
              </a:rPr>
              <a:t> 를 위한 윤리강령</a:t>
            </a:r>
            <a:endParaRPr lang="ko-KR" altLang="en-US" sz="2800" dirty="0">
              <a:solidFill>
                <a:srgbClr val="FF0000"/>
              </a:solidFill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6" name="모서리가 둥근 직사각형 5"/>
          <p:cNvSpPr/>
          <p:nvPr/>
        </p:nvSpPr>
        <p:spPr>
          <a:xfrm>
            <a:off x="395536" y="2420888"/>
            <a:ext cx="8424936" cy="3024336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 </a:t>
            </a:r>
            <a:r>
              <a:rPr lang="en-US" altLang="ko-KR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 </a:t>
            </a:r>
            <a:r>
              <a:rPr lang="ko-KR" altLang="en-US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시설 운영자</a:t>
            </a:r>
            <a:r>
              <a:rPr lang="en-US" altLang="ko-KR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종사자</a:t>
            </a:r>
            <a:r>
              <a:rPr lang="en-US" altLang="ko-KR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동료 생활노인</a:t>
            </a:r>
            <a:r>
              <a:rPr lang="en-US" altLang="ko-KR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가족</a:t>
            </a:r>
            <a:r>
              <a:rPr lang="en-US" altLang="ko-KR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지역사회 등</a:t>
            </a:r>
            <a:endParaRPr lang="en-US" altLang="ko-KR" sz="2400" dirty="0" smtClean="0">
              <a:solidFill>
                <a:srgbClr val="7030A0"/>
              </a:solidFill>
              <a:latin typeface="HY울릉도B" pitchFamily="18" charset="-127"/>
              <a:ea typeface="HY울릉도B" pitchFamily="18" charset="-127"/>
            </a:endParaRPr>
          </a:p>
          <a:p>
            <a:r>
              <a:rPr lang="ko-KR" altLang="en-US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노인복지시설에서의 보호서비스와 관련된 모든 자는 </a:t>
            </a:r>
            <a:endParaRPr lang="en-US" altLang="ko-KR" sz="2400" dirty="0" smtClean="0">
              <a:solidFill>
                <a:srgbClr val="7030A0"/>
              </a:solidFill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2400" dirty="0" smtClean="0">
                <a:solidFill>
                  <a:srgbClr val="FF0000"/>
                </a:solidFill>
                <a:latin typeface="HY울릉도B" pitchFamily="18" charset="-127"/>
                <a:ea typeface="HY울릉도B" pitchFamily="18" charset="-127"/>
              </a:rPr>
              <a:t>‘</a:t>
            </a:r>
            <a:r>
              <a:rPr lang="ko-KR" altLang="en-US" sz="2400" dirty="0" smtClean="0">
                <a:solidFill>
                  <a:srgbClr val="FF0000"/>
                </a:solidFill>
                <a:latin typeface="HY울릉도B" pitchFamily="18" charset="-127"/>
                <a:ea typeface="HY울릉도B" pitchFamily="18" charset="-127"/>
              </a:rPr>
              <a:t>시설 생활노인이 권리 선언</a:t>
            </a:r>
            <a:r>
              <a:rPr lang="en-US" altLang="ko-KR" sz="2400" dirty="0" smtClean="0">
                <a:solidFill>
                  <a:srgbClr val="FF0000"/>
                </a:solidFill>
                <a:latin typeface="HY울릉도B" pitchFamily="18" charset="-127"/>
                <a:ea typeface="HY울릉도B" pitchFamily="18" charset="-127"/>
              </a:rPr>
              <a:t>’</a:t>
            </a:r>
            <a:r>
              <a:rPr lang="ko-KR" altLang="en-US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에 포함된 기본적 권리를 보장하고</a:t>
            </a:r>
            <a:r>
              <a:rPr lang="en-US" altLang="ko-KR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인간다운 생활을 보장하기 위하여 다음과 같이 행동해야 한다</a:t>
            </a:r>
            <a:r>
              <a:rPr lang="en-US" altLang="ko-KR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.</a:t>
            </a:r>
            <a:endParaRPr lang="ko-KR" altLang="en-US" sz="2400" dirty="0">
              <a:solidFill>
                <a:srgbClr val="7030A0"/>
              </a:solidFill>
              <a:latin typeface="HY울릉도B" pitchFamily="18" charset="-127"/>
              <a:ea typeface="HY울릉도B" pitchFamily="18" charset="-127"/>
            </a:endParaRPr>
          </a:p>
        </p:txBody>
      </p:sp>
      <p:pic>
        <p:nvPicPr>
          <p:cNvPr id="2048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300192" y="4647656"/>
            <a:ext cx="2066541" cy="15892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8149413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모서리가 둥근 직사각형 4"/>
          <p:cNvSpPr/>
          <p:nvPr/>
        </p:nvSpPr>
        <p:spPr>
          <a:xfrm>
            <a:off x="179512" y="1232757"/>
            <a:ext cx="8424936" cy="3888432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 </a:t>
            </a:r>
            <a:r>
              <a:rPr lang="en-US" altLang="ko-KR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- </a:t>
            </a:r>
            <a:r>
              <a:rPr lang="ko-KR" altLang="en-US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존엄한 존재로 대우 받을 권리</a:t>
            </a:r>
            <a:endParaRPr lang="en-US" altLang="ko-KR" sz="2400" dirty="0" smtClean="0">
              <a:solidFill>
                <a:srgbClr val="7030A0"/>
              </a:solidFill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2400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 </a:t>
            </a:r>
            <a:r>
              <a:rPr lang="en-US" altLang="ko-KR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- </a:t>
            </a:r>
            <a:r>
              <a:rPr lang="ko-KR" altLang="en-US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질 높은 서비스를 받을 권리</a:t>
            </a:r>
            <a:endParaRPr lang="en-US" altLang="ko-KR" sz="2400" dirty="0" smtClean="0">
              <a:solidFill>
                <a:srgbClr val="7030A0"/>
              </a:solidFill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2400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 </a:t>
            </a:r>
            <a:r>
              <a:rPr lang="en-US" altLang="ko-KR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- </a:t>
            </a:r>
            <a:r>
              <a:rPr lang="ko-KR" altLang="en-US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가정과 같은 환경에서 생활할 권리</a:t>
            </a:r>
            <a:endParaRPr lang="en-US" altLang="ko-KR" sz="2400" dirty="0" smtClean="0">
              <a:solidFill>
                <a:srgbClr val="7030A0"/>
              </a:solidFill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2400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 </a:t>
            </a:r>
            <a:r>
              <a:rPr lang="en-US" altLang="ko-KR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- </a:t>
            </a:r>
            <a:r>
              <a:rPr lang="ko-KR" altLang="en-US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신체적 구속을 받지 않을 권리</a:t>
            </a:r>
            <a:endParaRPr lang="en-US" altLang="ko-KR" sz="2400" dirty="0" smtClean="0">
              <a:solidFill>
                <a:srgbClr val="7030A0"/>
              </a:solidFill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2400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 </a:t>
            </a:r>
            <a:r>
              <a:rPr lang="en-US" altLang="ko-KR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- </a:t>
            </a:r>
            <a:r>
              <a:rPr lang="ko-KR" altLang="en-US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사생활 및 비밀 보장에 대한 권리</a:t>
            </a:r>
            <a:endParaRPr lang="en-US" altLang="ko-KR" sz="2400" dirty="0" smtClean="0">
              <a:solidFill>
                <a:srgbClr val="7030A0"/>
              </a:solidFill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2400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 </a:t>
            </a:r>
            <a:r>
              <a:rPr lang="en-US" altLang="ko-KR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- </a:t>
            </a:r>
            <a:r>
              <a:rPr lang="ko-KR" altLang="en-US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정치</a:t>
            </a:r>
            <a:r>
              <a:rPr lang="en-US" altLang="ko-KR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문화</a:t>
            </a:r>
            <a:r>
              <a:rPr lang="en-US" altLang="ko-KR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종교적 신념이 자유에 대한 권리</a:t>
            </a:r>
            <a:endParaRPr lang="en-US" altLang="ko-KR" sz="2400" dirty="0">
              <a:solidFill>
                <a:srgbClr val="7030A0"/>
              </a:solidFill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 - </a:t>
            </a:r>
            <a:r>
              <a:rPr lang="ko-KR" altLang="en-US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소유재산의 자율적 관리에 대한 권리</a:t>
            </a:r>
            <a:endParaRPr lang="en-US" altLang="ko-KR" sz="2400" dirty="0" smtClean="0">
              <a:solidFill>
                <a:srgbClr val="7030A0"/>
              </a:solidFill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2400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 </a:t>
            </a:r>
            <a:r>
              <a:rPr lang="en-US" altLang="ko-KR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- </a:t>
            </a:r>
            <a:r>
              <a:rPr lang="ko-KR" altLang="en-US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불평의 표현과 해결을 요구할 권리</a:t>
            </a:r>
            <a:endParaRPr lang="en-US" altLang="ko-KR" sz="2400" dirty="0" smtClean="0">
              <a:solidFill>
                <a:srgbClr val="7030A0"/>
              </a:solidFill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2400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 </a:t>
            </a:r>
            <a:r>
              <a:rPr lang="en-US" altLang="ko-KR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- </a:t>
            </a:r>
            <a:r>
              <a:rPr lang="ko-KR" altLang="en-US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시설 내</a:t>
            </a:r>
            <a:r>
              <a:rPr lang="en-US" altLang="ko-KR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. </a:t>
            </a:r>
            <a:r>
              <a:rPr lang="ko-KR" altLang="en-US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외부 활동 참여의 자유에 </a:t>
            </a:r>
            <a:r>
              <a:rPr lang="ko-KR" altLang="en-US" sz="2400" dirty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대</a:t>
            </a:r>
            <a:r>
              <a:rPr lang="ko-KR" altLang="en-US" sz="2400" dirty="0" smtClean="0">
                <a:solidFill>
                  <a:srgbClr val="7030A0"/>
                </a:solidFill>
                <a:latin typeface="HY울릉도B" pitchFamily="18" charset="-127"/>
                <a:ea typeface="HY울릉도B" pitchFamily="18" charset="-127"/>
              </a:rPr>
              <a:t>한 권리</a:t>
            </a:r>
            <a:endParaRPr lang="en-US" altLang="ko-KR" sz="2400" dirty="0" smtClean="0">
              <a:solidFill>
                <a:srgbClr val="7030A0"/>
              </a:solidFill>
              <a:latin typeface="HY울릉도B" pitchFamily="18" charset="-127"/>
              <a:ea typeface="HY울릉도B" pitchFamily="18" charset="-127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584673" y="260649"/>
            <a:ext cx="3380997" cy="19442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847898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제목 1"/>
          <p:cNvSpPr>
            <a:spLocks noGrp="1"/>
          </p:cNvSpPr>
          <p:nvPr>
            <p:ph type="title"/>
          </p:nvPr>
        </p:nvSpPr>
        <p:spPr>
          <a:xfrm>
            <a:off x="428596" y="214290"/>
            <a:ext cx="8229600" cy="582594"/>
          </a:xfrm>
        </p:spPr>
        <p:txBody>
          <a:bodyPr>
            <a:normAutofit/>
          </a:bodyPr>
          <a:lstStyle/>
          <a:p>
            <a:pPr algn="l"/>
            <a:r>
              <a:rPr lang="ko-KR" altLang="en-US" dirty="0" smtClean="0"/>
              <a:t>  노인학대의 정의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1142984"/>
            <a:ext cx="8229600" cy="5214974"/>
          </a:xfrm>
        </p:spPr>
        <p:txBody>
          <a:bodyPr>
            <a:normAutofit/>
          </a:bodyPr>
          <a:lstStyle/>
          <a:p>
            <a:r>
              <a:rPr lang="ko-KR" altLang="en-US" sz="2400" dirty="0" smtClean="0">
                <a:latin typeface="HY울릉도B" pitchFamily="18" charset="-127"/>
                <a:ea typeface="HY울릉도B" pitchFamily="18" charset="-127"/>
              </a:rPr>
              <a:t>노인학대란</a:t>
            </a:r>
            <a:r>
              <a:rPr lang="en-US" altLang="ko-KR" sz="2400" dirty="0" smtClean="0">
                <a:latin typeface="HY울릉도B" pitchFamily="18" charset="-127"/>
                <a:ea typeface="HY울릉도B" pitchFamily="18" charset="-127"/>
              </a:rPr>
              <a:t>? (</a:t>
            </a:r>
            <a:r>
              <a:rPr lang="ko-KR" altLang="en-US" sz="2400" dirty="0" smtClean="0">
                <a:latin typeface="HY울릉도B" pitchFamily="18" charset="-127"/>
                <a:ea typeface="HY울릉도B" pitchFamily="18" charset="-127"/>
              </a:rPr>
              <a:t>노인복지법 제</a:t>
            </a:r>
            <a:r>
              <a:rPr lang="en-US" altLang="ko-KR" sz="2400" dirty="0" smtClean="0">
                <a:latin typeface="HY울릉도B" pitchFamily="18" charset="-127"/>
                <a:ea typeface="HY울릉도B" pitchFamily="18" charset="-127"/>
              </a:rPr>
              <a:t>1</a:t>
            </a:r>
            <a:r>
              <a:rPr lang="ko-KR" altLang="en-US" sz="2400" dirty="0" smtClean="0">
                <a:latin typeface="HY울릉도B" pitchFamily="18" charset="-127"/>
                <a:ea typeface="HY울릉도B" pitchFamily="18" charset="-127"/>
              </a:rPr>
              <a:t>조의 </a:t>
            </a:r>
            <a:r>
              <a:rPr lang="en-US" altLang="ko-KR" sz="2400" dirty="0" smtClean="0">
                <a:latin typeface="HY울릉도B" pitchFamily="18" charset="-127"/>
                <a:ea typeface="HY울릉도B" pitchFamily="18" charset="-127"/>
              </a:rPr>
              <a:t>2 </a:t>
            </a:r>
            <a:r>
              <a:rPr lang="ko-KR" altLang="en-US" sz="2400" dirty="0" smtClean="0">
                <a:latin typeface="HY울릉도B" pitchFamily="18" charset="-127"/>
                <a:ea typeface="HY울릉도B" pitchFamily="18" charset="-127"/>
              </a:rPr>
              <a:t>제</a:t>
            </a:r>
            <a:r>
              <a:rPr lang="en-US" altLang="ko-KR" sz="2400" dirty="0" smtClean="0">
                <a:latin typeface="HY울릉도B" pitchFamily="18" charset="-127"/>
                <a:ea typeface="HY울릉도B" pitchFamily="18" charset="-127"/>
              </a:rPr>
              <a:t>4</a:t>
            </a:r>
            <a:r>
              <a:rPr lang="ko-KR" altLang="en-US" sz="2400" dirty="0" smtClean="0">
                <a:latin typeface="HY울릉도B" pitchFamily="18" charset="-127"/>
                <a:ea typeface="HY울릉도B" pitchFamily="18" charset="-127"/>
              </a:rPr>
              <a:t>호</a:t>
            </a:r>
            <a:r>
              <a:rPr lang="en-US" altLang="ko-KR" sz="2400" dirty="0" smtClean="0">
                <a:latin typeface="HY울릉도B" pitchFamily="18" charset="-127"/>
                <a:ea typeface="HY울릉도B" pitchFamily="18" charset="-127"/>
              </a:rPr>
              <a:t>)</a:t>
            </a:r>
          </a:p>
          <a:p>
            <a:pPr>
              <a:buNone/>
            </a:pPr>
            <a:endParaRPr lang="en-US" altLang="ko-KR" sz="18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None/>
            </a:pP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노인에 대하여 신체적</a:t>
            </a:r>
            <a:r>
              <a:rPr lang="en-US" altLang="ko-KR" sz="2000" dirty="0" smtClean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정서적</a:t>
            </a:r>
            <a:r>
              <a:rPr lang="en-US" altLang="ko-KR" sz="2000" dirty="0" smtClean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성적</a:t>
            </a:r>
            <a:r>
              <a:rPr lang="en-US" altLang="ko-KR" sz="2000" dirty="0" smtClean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폭력 및 경제적 착취 </a:t>
            </a:r>
            <a:endParaRPr lang="en-US" altLang="ko-KR" sz="20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None/>
            </a:pP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또는 가혹 행위를 하거나 유기 또는 방임 하는 것을 말한다</a:t>
            </a:r>
            <a:r>
              <a:rPr lang="en-US" altLang="ko-KR" sz="2000" dirty="0" smtClean="0">
                <a:latin typeface="HY울릉도B" pitchFamily="18" charset="-127"/>
                <a:ea typeface="HY울릉도B" pitchFamily="18" charset="-127"/>
              </a:rPr>
              <a:t>.</a:t>
            </a:r>
            <a:endParaRPr lang="ko-KR" altLang="en-US" sz="20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None/>
            </a:pPr>
            <a:endParaRPr lang="ko-KR" altLang="en-US" sz="2000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 rot="-5400000">
            <a:off x="3381494" y="-2167105"/>
            <a:ext cx="71437" cy="5977234"/>
          </a:xfrm>
          <a:prstGeom prst="rect">
            <a:avLst/>
          </a:prstGeom>
          <a:gradFill rotWithShape="0">
            <a:gsLst>
              <a:gs pos="0">
                <a:schemeClr val="tx2"/>
              </a:gs>
              <a:gs pos="100000">
                <a:srgbClr val="FFFFFF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kumimoji="0" lang="ko-KR" altLang="en-US">
              <a:latin typeface="맑은 고딕" pitchFamily="50" charset="-127"/>
              <a:ea typeface="맑은 고딕" pitchFamily="50" charset="-127"/>
            </a:endParaRPr>
          </a:p>
        </p:txBody>
      </p:sp>
      <p:pic>
        <p:nvPicPr>
          <p:cNvPr id="7" name="Picture 2" descr="C:\Users\장수원04\Desktop\새 폴더 (2)\2.PNG"/>
          <p:cNvPicPr>
            <a:picLocks noChangeAspect="1" noChangeArrowheads="1"/>
          </p:cNvPicPr>
          <p:nvPr/>
        </p:nvPicPr>
        <p:blipFill>
          <a:blip r:embed="rId2" cstate="print"/>
          <a:srcRect l="5443" t="13628" r="56086" b="32375"/>
          <a:stretch>
            <a:fillRect/>
          </a:stretch>
        </p:blipFill>
        <p:spPr bwMode="auto">
          <a:xfrm>
            <a:off x="857224" y="2857496"/>
            <a:ext cx="7286676" cy="357189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280988" y="116632"/>
            <a:ext cx="4114800" cy="648072"/>
          </a:xfrm>
          <a:gradFill flip="none" rotWithShape="1">
            <a:gsLst>
              <a:gs pos="0">
                <a:schemeClr val="accent1">
                  <a:tint val="100000"/>
                  <a:shade val="100000"/>
                  <a:hueMod val="100000"/>
                  <a:satMod val="100000"/>
                  <a:shade val="30000"/>
                  <a:satMod val="115000"/>
                </a:schemeClr>
              </a:gs>
              <a:gs pos="50000">
                <a:schemeClr val="accent1">
                  <a:tint val="100000"/>
                  <a:shade val="100000"/>
                  <a:hueMod val="100000"/>
                  <a:satMod val="100000"/>
                  <a:shade val="67500"/>
                  <a:satMod val="115000"/>
                </a:schemeClr>
              </a:gs>
              <a:gs pos="100000">
                <a:schemeClr val="accent1">
                  <a:tint val="100000"/>
                  <a:shade val="100000"/>
                  <a:hueMod val="100000"/>
                  <a:satMod val="100000"/>
                  <a:shade val="100000"/>
                  <a:satMod val="115000"/>
                </a:schemeClr>
              </a:gs>
            </a:gsLst>
            <a:path path="circle">
              <a:fillToRect t="100000" r="100000"/>
            </a:path>
            <a:tileRect l="-100000" b="-10000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ko-KR" altLang="en-US" sz="2800" dirty="0" smtClean="0"/>
              <a:t>알쏭달쏭 학대행위  </a:t>
            </a:r>
            <a:endParaRPr lang="ko-KR" altLang="en-US" sz="2800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258376" y="836712"/>
            <a:ext cx="7786742" cy="2714644"/>
          </a:xfr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ko-KR" altLang="en-US" sz="1800" dirty="0" smtClean="0"/>
              <a:t>친하다는 이유로 어르신에게 반말을 한다</a:t>
            </a:r>
            <a:r>
              <a:rPr lang="en-US" altLang="ko-KR" sz="1800" dirty="0" smtClean="0"/>
              <a:t>.</a:t>
            </a:r>
          </a:p>
          <a:p>
            <a:r>
              <a:rPr lang="ko-KR" altLang="en-US" sz="1800" dirty="0" smtClean="0"/>
              <a:t>어르신이 믿는 종교와 상관없이 시설 종교행사에 참석하도록 한다</a:t>
            </a:r>
            <a:r>
              <a:rPr lang="en-US" altLang="ko-KR" sz="1800" dirty="0" smtClean="0"/>
              <a:t>.</a:t>
            </a:r>
          </a:p>
          <a:p>
            <a:r>
              <a:rPr lang="ko-KR" altLang="en-US" sz="1800" dirty="0" smtClean="0"/>
              <a:t>업무편의를 위해 공개된 장소에서 어르신의 기저귀를 교체한다</a:t>
            </a:r>
            <a:r>
              <a:rPr lang="en-US" altLang="ko-KR" sz="1800" dirty="0" smtClean="0"/>
              <a:t>.</a:t>
            </a:r>
          </a:p>
          <a:p>
            <a:r>
              <a:rPr lang="ko-KR" altLang="en-US" sz="1800" dirty="0" smtClean="0"/>
              <a:t>급하게 시설비가 필요해서 어르신이 맡겨놓은 금품을 사용했다</a:t>
            </a:r>
            <a:r>
              <a:rPr lang="en-US" altLang="ko-KR" sz="1800" dirty="0" smtClean="0"/>
              <a:t>.</a:t>
            </a:r>
          </a:p>
          <a:p>
            <a:pPr>
              <a:buNone/>
            </a:pPr>
            <a:r>
              <a:rPr lang="en-US" altLang="ko-KR" sz="1800" dirty="0" smtClean="0"/>
              <a:t>        </a:t>
            </a:r>
            <a:r>
              <a:rPr lang="ko-KR" altLang="en-US" sz="1800" dirty="0" smtClean="0"/>
              <a:t>나중에 돌려드리면 되니까 이야기하지 않고 기록도 하지 않았다</a:t>
            </a:r>
            <a:r>
              <a:rPr lang="en-US" altLang="ko-KR" sz="1800" dirty="0" smtClean="0"/>
              <a:t>.</a:t>
            </a:r>
          </a:p>
          <a:p>
            <a:r>
              <a:rPr lang="ko-KR" altLang="en-US" sz="1800" dirty="0" smtClean="0"/>
              <a:t>입소한 어르신은 누구나 예외 없이 시설청소를 해야 한다</a:t>
            </a:r>
            <a:r>
              <a:rPr lang="en-US" altLang="ko-KR" sz="1800" dirty="0" smtClean="0"/>
              <a:t>.</a:t>
            </a:r>
          </a:p>
          <a:p>
            <a:r>
              <a:rPr lang="ko-KR" altLang="en-US" sz="1800" dirty="0" smtClean="0"/>
              <a:t>거동이 어려운 어르신 방에 못 쓰는 물품</a:t>
            </a:r>
            <a:r>
              <a:rPr lang="en-US" altLang="ko-KR" sz="1800" dirty="0" smtClean="0"/>
              <a:t>,  </a:t>
            </a:r>
            <a:r>
              <a:rPr lang="ko-KR" altLang="en-US" sz="1800" dirty="0" smtClean="0"/>
              <a:t>취급주의 물품을 쌓아 놓았다</a:t>
            </a:r>
            <a:r>
              <a:rPr lang="en-US" altLang="ko-KR" sz="2000" dirty="0" smtClean="0"/>
              <a:t>.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499992" y="4581128"/>
            <a:ext cx="4512443" cy="22036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272436" y="3717032"/>
            <a:ext cx="6230496" cy="1200329"/>
          </a:xfrm>
          <a:prstGeom prst="rect">
            <a:avLst/>
          </a:prstGeom>
          <a:ln>
            <a:noFill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endParaRPr lang="en-US" altLang="ko-KR" dirty="0" smtClean="0"/>
          </a:p>
          <a:p>
            <a:r>
              <a:rPr lang="ko-KR" altLang="en-US" dirty="0" smtClean="0"/>
              <a:t>위의 예시는 모두 노인학대에 해당하는 행위입니다</a:t>
            </a:r>
            <a:r>
              <a:rPr lang="en-US" altLang="ko-KR" dirty="0" smtClean="0"/>
              <a:t>.</a:t>
            </a:r>
          </a:p>
          <a:p>
            <a:r>
              <a:rPr lang="ko-KR" altLang="en-US" dirty="0" smtClean="0"/>
              <a:t>나도 모르는 사이 노인학대를 하고 있지는 않나요</a:t>
            </a:r>
            <a:r>
              <a:rPr lang="en-US" altLang="ko-KR" dirty="0" smtClean="0"/>
              <a:t>?</a:t>
            </a:r>
          </a:p>
          <a:p>
            <a:endParaRPr lang="en-US" altLang="ko-KR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1428728" y="1857364"/>
            <a:ext cx="5900750" cy="2214578"/>
          </a:xfrm>
        </p:spPr>
        <p:txBody>
          <a:bodyPr>
            <a:normAutofit/>
          </a:bodyPr>
          <a:lstStyle/>
          <a:p>
            <a:r>
              <a:rPr lang="ko-KR" altLang="en-US" sz="4000" dirty="0" smtClean="0">
                <a:latin typeface="HY울릉도B" pitchFamily="18" charset="-127"/>
                <a:ea typeface="HY울릉도B" pitchFamily="18" charset="-127"/>
              </a:rPr>
              <a:t>노인학대의 유형</a:t>
            </a:r>
            <a:endParaRPr lang="en-US" altLang="ko-KR" sz="40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None/>
            </a:pPr>
            <a:endParaRPr lang="en-US" altLang="ko-KR" sz="40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ko-KR" altLang="en-US" sz="4000" dirty="0" smtClean="0">
                <a:latin typeface="HY울릉도B" pitchFamily="18" charset="-127"/>
                <a:ea typeface="HY울릉도B" pitchFamily="18" charset="-127"/>
              </a:rPr>
              <a:t>노인학대 발생요인</a:t>
            </a:r>
            <a:endParaRPr lang="ko-KR" altLang="en-US" sz="4000" dirty="0">
              <a:latin typeface="HY울릉도B" pitchFamily="18" charset="-127"/>
              <a:ea typeface="HY울릉도B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54032"/>
          </a:xfrm>
        </p:spPr>
        <p:txBody>
          <a:bodyPr>
            <a:normAutofit fontScale="90000"/>
          </a:bodyPr>
          <a:lstStyle/>
          <a:p>
            <a:pPr algn="l"/>
            <a:r>
              <a:rPr lang="ko-KR" altLang="en-US" sz="4000" dirty="0" smtClean="0"/>
              <a:t>      노인학대의 유형</a:t>
            </a:r>
            <a:endParaRPr lang="ko-KR" altLang="en-US" sz="4000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ko-KR" altLang="en-US" sz="2800" dirty="0" smtClean="0">
                <a:latin typeface="HY울릉도B" pitchFamily="18" charset="-127"/>
                <a:ea typeface="HY울릉도B" pitchFamily="18" charset="-127"/>
              </a:rPr>
              <a:t>신체적 학대  </a:t>
            </a:r>
            <a:r>
              <a:rPr lang="ko-KR" altLang="en-US" sz="1800" dirty="0" smtClean="0">
                <a:latin typeface="HY울릉도B" pitchFamily="18" charset="-127"/>
                <a:ea typeface="HY울릉도B" pitchFamily="18" charset="-127"/>
              </a:rPr>
              <a:t> </a:t>
            </a:r>
            <a:endParaRPr lang="en-US" altLang="ko-KR" sz="18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None/>
            </a:pPr>
            <a:r>
              <a:rPr lang="en-US" altLang="ko-KR" sz="1800" dirty="0" smtClean="0">
                <a:latin typeface="HY울릉도B" pitchFamily="18" charset="-127"/>
                <a:ea typeface="HY울릉도B" pitchFamily="18" charset="-127"/>
              </a:rPr>
              <a:t> - </a:t>
            </a:r>
            <a:r>
              <a:rPr lang="ko-KR" altLang="en-US" sz="1800" dirty="0" smtClean="0">
                <a:latin typeface="HY울릉도B" pitchFamily="18" charset="-127"/>
                <a:ea typeface="HY울릉도B" pitchFamily="18" charset="-127"/>
              </a:rPr>
              <a:t>물리적 힘 또는 도구를 이용하여 노인에게</a:t>
            </a:r>
            <a:r>
              <a:rPr lang="en-US" altLang="ko-KR" sz="1800" dirty="0" smtClean="0">
                <a:latin typeface="HY울릉도B" pitchFamily="18" charset="-127"/>
                <a:ea typeface="HY울릉도B" pitchFamily="18" charset="-127"/>
              </a:rPr>
              <a:t> </a:t>
            </a:r>
            <a:r>
              <a:rPr lang="ko-KR" altLang="en-US" sz="1800" dirty="0" smtClean="0">
                <a:latin typeface="HY울릉도B" pitchFamily="18" charset="-127"/>
                <a:ea typeface="HY울릉도B" pitchFamily="18" charset="-127"/>
              </a:rPr>
              <a:t>신체적 혹은 정신적 손상</a:t>
            </a:r>
            <a:r>
              <a:rPr lang="en-US" altLang="ko-KR" sz="1800" dirty="0" smtClean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1800" dirty="0" smtClean="0">
                <a:latin typeface="HY울릉도B" pitchFamily="18" charset="-127"/>
                <a:ea typeface="HY울릉도B" pitchFamily="18" charset="-127"/>
              </a:rPr>
              <a:t>고통 장애를  유발시키는 행위</a:t>
            </a:r>
            <a:endParaRPr lang="en-US" altLang="ko-KR" sz="18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None/>
            </a:pPr>
            <a:endParaRPr lang="en-US" altLang="ko-KR" sz="18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Font typeface="Arial" charset="0"/>
              <a:buChar char="•"/>
            </a:pP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주먹으로 때린다</a:t>
            </a: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pPr>
              <a:buFont typeface="Arial" charset="0"/>
              <a:buChar char="•"/>
            </a:pP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밀어서 넘어뜨린다</a:t>
            </a: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pPr>
              <a:buFont typeface="Arial" charset="0"/>
              <a:buChar char="•"/>
            </a:pP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침대 등에 묶어서 움직이지 못하게 한다</a:t>
            </a: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pPr>
              <a:buFont typeface="Arial" charset="0"/>
              <a:buChar char="•"/>
            </a:pP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집 밖으로 나가지 못하게 하거나 집으로 들어오지 못하게 한다</a:t>
            </a:r>
            <a:endParaRPr lang="en-US" altLang="ko-KR" sz="16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Font typeface="Arial" charset="0"/>
              <a:buChar char="•"/>
            </a:pP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칼 등의 흉기로 위협한다</a:t>
            </a: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pPr>
              <a:buFont typeface="Arial" charset="0"/>
              <a:buChar char="•"/>
            </a:pP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꼭 드셔야 할 약물을 못 먹게 한다</a:t>
            </a: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pPr>
              <a:buFont typeface="Arial" charset="0"/>
              <a:buChar char="•"/>
            </a:pP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불필요한 약물을 강제로 먹게 한다</a:t>
            </a: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pPr>
              <a:buFont typeface="Arial" charset="0"/>
              <a:buChar char="•"/>
            </a:pP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강제로 일을 강요한다</a:t>
            </a: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.</a:t>
            </a:r>
            <a:endParaRPr lang="ko-KR" altLang="en-US" sz="1600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4" name="Rectangle 30"/>
          <p:cNvSpPr>
            <a:spLocks noChangeArrowheads="1"/>
          </p:cNvSpPr>
          <p:nvPr/>
        </p:nvSpPr>
        <p:spPr bwMode="auto">
          <a:xfrm>
            <a:off x="467544" y="404664"/>
            <a:ext cx="792088" cy="742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kumimoji="0" lang="en-US" altLang="ko-KR" sz="8800" dirty="0">
              <a:solidFill>
                <a:schemeClr val="tx2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 rot="-5400000">
            <a:off x="3381494" y="-1952791"/>
            <a:ext cx="71437" cy="5977234"/>
          </a:xfrm>
          <a:prstGeom prst="rect">
            <a:avLst/>
          </a:prstGeom>
          <a:gradFill rotWithShape="0">
            <a:gsLst>
              <a:gs pos="0">
                <a:schemeClr val="tx2"/>
              </a:gs>
              <a:gs pos="100000">
                <a:srgbClr val="FFFFFF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kumimoji="0" lang="ko-KR" altLang="en-US">
              <a:latin typeface="맑은 고딕" pitchFamily="50" charset="-127"/>
              <a:ea typeface="맑은 고딕" pitchFamily="50" charset="-127"/>
            </a:endParaRPr>
          </a:p>
        </p:txBody>
      </p:sp>
      <p:pic>
        <p:nvPicPr>
          <p:cNvPr id="7" name="내용 개체 틀 3" descr="신체적학대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15074" y="2428868"/>
            <a:ext cx="2043110" cy="1443149"/>
          </a:xfrm>
          <a:prstGeom prst="rect">
            <a:avLst/>
          </a:prstGeom>
        </p:spPr>
      </p:pic>
      <p:pic>
        <p:nvPicPr>
          <p:cNvPr id="8" name="그림 7" descr="신체적학대1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72066" y="4286256"/>
            <a:ext cx="2400300" cy="16954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ko-KR" altLang="en-US" sz="2800" dirty="0" smtClean="0">
                <a:latin typeface="HY울릉도B" pitchFamily="18" charset="-127"/>
                <a:ea typeface="HY울릉도B" pitchFamily="18" charset="-127"/>
              </a:rPr>
              <a:t>정서적 학대</a:t>
            </a:r>
            <a:endParaRPr lang="en-US" altLang="ko-KR" sz="28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None/>
            </a:pPr>
            <a:r>
              <a:rPr lang="en-US" altLang="ko-KR" sz="1800" dirty="0" smtClean="0">
                <a:latin typeface="HY울릉도B" pitchFamily="18" charset="-127"/>
                <a:ea typeface="HY울릉도B" pitchFamily="18" charset="-127"/>
              </a:rPr>
              <a:t>- </a:t>
            </a:r>
            <a:r>
              <a:rPr lang="ko-KR" altLang="en-US" sz="1800" dirty="0" smtClean="0">
                <a:latin typeface="HY울릉도B" pitchFamily="18" charset="-127"/>
                <a:ea typeface="HY울릉도B" pitchFamily="18" charset="-127"/>
              </a:rPr>
              <a:t>비난</a:t>
            </a:r>
            <a:r>
              <a:rPr lang="en-US" altLang="ko-KR" sz="1800" dirty="0" smtClean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1800" dirty="0" smtClean="0">
                <a:latin typeface="HY울릉도B" pitchFamily="18" charset="-127"/>
                <a:ea typeface="HY울릉도B" pitchFamily="18" charset="-127"/>
              </a:rPr>
              <a:t>모욕</a:t>
            </a:r>
            <a:r>
              <a:rPr lang="en-US" altLang="ko-KR" sz="1800" dirty="0" smtClean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1800" dirty="0" smtClean="0">
                <a:latin typeface="HY울릉도B" pitchFamily="18" charset="-127"/>
                <a:ea typeface="HY울릉도B" pitchFamily="18" charset="-127"/>
              </a:rPr>
              <a:t>위협</a:t>
            </a:r>
            <a:r>
              <a:rPr lang="en-US" altLang="ko-KR" sz="1800" dirty="0" smtClean="0">
                <a:latin typeface="HY울릉도B" pitchFamily="18" charset="-127"/>
                <a:ea typeface="HY울릉도B" pitchFamily="18" charset="-127"/>
              </a:rPr>
              <a:t> </a:t>
            </a:r>
            <a:r>
              <a:rPr lang="ko-KR" altLang="en-US" sz="1800" dirty="0" smtClean="0">
                <a:latin typeface="HY울릉도B" pitchFamily="18" charset="-127"/>
                <a:ea typeface="HY울릉도B" pitchFamily="18" charset="-127"/>
              </a:rPr>
              <a:t>등의 언어 및 비언어적 행위를 통하여 노인에게 정서적으로  고통을 주는 행위</a:t>
            </a:r>
            <a:endParaRPr lang="en-US" altLang="ko-KR" sz="18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None/>
            </a:pPr>
            <a:endParaRPr lang="en-US" altLang="ko-KR" sz="18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Font typeface="Arial" charset="0"/>
              <a:buChar char="•"/>
            </a:pP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고함을 지르거나 욕을 한다</a:t>
            </a: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pPr>
              <a:buFont typeface="Arial" charset="0"/>
              <a:buChar char="•"/>
            </a:pP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말이나 행동을 통해 지속적으로 무시한다</a:t>
            </a: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pPr>
              <a:buFont typeface="Arial" charset="0"/>
              <a:buChar char="•"/>
            </a:pP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이성교제나 사회활동을 방해 한다</a:t>
            </a: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pPr>
              <a:buFont typeface="Arial" charset="0"/>
              <a:buChar char="•"/>
            </a:pP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자신에 대한 주요 결정에서 소외시킨다</a:t>
            </a: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pPr>
              <a:buFont typeface="Arial" charset="0"/>
              <a:buChar char="•"/>
            </a:pP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노인과의 접촉을 기피한다</a:t>
            </a: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pPr>
              <a:buNone/>
            </a:pP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      </a:t>
            </a:r>
            <a:endParaRPr lang="ko-KR" altLang="en-US" sz="1800" dirty="0">
              <a:latin typeface="HY울릉도B" pitchFamily="18" charset="-127"/>
              <a:ea typeface="HY울릉도B" pitchFamily="18" charset="-127"/>
            </a:endParaRPr>
          </a:p>
        </p:txBody>
      </p:sp>
      <p:pic>
        <p:nvPicPr>
          <p:cNvPr id="7" name="내용 개체 틀 3" descr="정서적학대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43570" y="2786058"/>
            <a:ext cx="2400300" cy="1695450"/>
          </a:xfrm>
          <a:prstGeom prst="rect">
            <a:avLst/>
          </a:prstGeom>
        </p:spPr>
      </p:pic>
      <p:pic>
        <p:nvPicPr>
          <p:cNvPr id="8" name="그림 7" descr="정서적학대1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14744" y="4500570"/>
            <a:ext cx="2400300" cy="1695450"/>
          </a:xfrm>
          <a:prstGeom prst="rect">
            <a:avLst/>
          </a:prstGeom>
        </p:spPr>
      </p:pic>
      <p:sp>
        <p:nvSpPr>
          <p:cNvPr id="10" name="제목 1"/>
          <p:cNvSpPr txBox="1">
            <a:spLocks/>
          </p:cNvSpPr>
          <p:nvPr/>
        </p:nvSpPr>
        <p:spPr>
          <a:xfrm>
            <a:off x="457200" y="274638"/>
            <a:ext cx="8229600" cy="654032"/>
          </a:xfrm>
          <a:prstGeom prst="rect">
            <a:avLst/>
          </a:prstGeom>
        </p:spPr>
        <p:txBody>
          <a:bodyPr vert="horz" rtlCol="0" anchor="ctr">
            <a:normAutofit fontScale="97500" lnSpcReduction="10000"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4000" b="1" i="0" u="none" strike="noStrike" kern="1200" cap="none" spc="0" normalizeH="0" baseline="0" noProof="0" smtClean="0">
                <a:ln w="11430">
                  <a:solidFill>
                    <a:schemeClr val="tx2">
                      <a:shade val="25000"/>
                      <a:alpha val="75000"/>
                    </a:schemeClr>
                  </a:solidFill>
                </a:ln>
                <a:gradFill>
                  <a:gsLst>
                    <a:gs pos="0">
                      <a:schemeClr val="tx2"/>
                    </a:gs>
                    <a:gs pos="50000">
                      <a:schemeClr val="tx2"/>
                    </a:gs>
                    <a:gs pos="100000">
                      <a:schemeClr val="tx2">
                        <a:shade val="90000"/>
                      </a:schemeClr>
                    </a:gs>
                  </a:gsLst>
                  <a:lin ang="5400000" scaled="0"/>
                </a:gradFill>
                <a:effectLst>
                  <a:outerShdw blurRad="50800" dist="25400" dir="5460000" algn="tl" rotWithShape="0">
                    <a:srgbClr val="000000">
                      <a:alpha val="27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      노인학대의 유형</a:t>
            </a:r>
            <a:endParaRPr kumimoji="0" lang="ko-KR" altLang="en-US" sz="4000" b="1" i="0" u="none" strike="noStrike" kern="1200" cap="none" spc="0" normalizeH="0" baseline="0" noProof="0" dirty="0">
              <a:ln w="11430">
                <a:solidFill>
                  <a:schemeClr val="tx2">
                    <a:shade val="25000"/>
                    <a:alpha val="75000"/>
                  </a:schemeClr>
                </a:solidFill>
              </a:ln>
              <a:gradFill>
                <a:gsLst>
                  <a:gs pos="0">
                    <a:schemeClr val="tx2"/>
                  </a:gs>
                  <a:gs pos="50000">
                    <a:schemeClr val="tx2"/>
                  </a:gs>
                  <a:gs pos="100000">
                    <a:schemeClr val="tx2">
                      <a:shade val="90000"/>
                    </a:schemeClr>
                  </a:gs>
                </a:gsLst>
                <a:lin ang="5400000" scaled="0"/>
              </a:gradFill>
              <a:effectLst>
                <a:outerShdw blurRad="50800" dist="25400" dir="5460000" algn="tl" rotWithShape="0">
                  <a:srgbClr val="000000">
                    <a:alpha val="27000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11" name="Rectangle 2"/>
          <p:cNvSpPr>
            <a:spLocks noChangeArrowheads="1"/>
          </p:cNvSpPr>
          <p:nvPr/>
        </p:nvSpPr>
        <p:spPr bwMode="auto">
          <a:xfrm rot="-5400000">
            <a:off x="3381494" y="-1952791"/>
            <a:ext cx="71437" cy="5977234"/>
          </a:xfrm>
          <a:prstGeom prst="rect">
            <a:avLst/>
          </a:prstGeom>
          <a:gradFill rotWithShape="0">
            <a:gsLst>
              <a:gs pos="0">
                <a:schemeClr val="tx2"/>
              </a:gs>
              <a:gs pos="100000">
                <a:srgbClr val="FFFFFF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kumimoji="0" lang="ko-KR" altLang="en-US">
              <a:latin typeface="맑은 고딕" pitchFamily="50" charset="-127"/>
              <a:ea typeface="맑은 고딕" pitchFamily="50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54032"/>
          </a:xfrm>
        </p:spPr>
        <p:txBody>
          <a:bodyPr>
            <a:normAutofit fontScale="90000"/>
          </a:bodyPr>
          <a:lstStyle/>
          <a:p>
            <a:pPr algn="l"/>
            <a:r>
              <a:rPr lang="ko-KR" altLang="en-US" sz="4000" dirty="0" smtClean="0"/>
              <a:t>      노인학대의 유형</a:t>
            </a:r>
            <a:endParaRPr lang="ko-KR" altLang="en-US" sz="4000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ko-KR" altLang="en-US" sz="2800" dirty="0" smtClean="0">
                <a:latin typeface="HY울릉도B" pitchFamily="18" charset="-127"/>
                <a:ea typeface="HY울릉도B" pitchFamily="18" charset="-127"/>
              </a:rPr>
              <a:t>성적학대</a:t>
            </a:r>
            <a:endParaRPr lang="en-US" altLang="ko-KR" sz="28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None/>
            </a:pPr>
            <a:r>
              <a:rPr lang="en-US" altLang="ko-KR" sz="1800" dirty="0" smtClean="0">
                <a:latin typeface="HY울릉도B" pitchFamily="18" charset="-127"/>
                <a:ea typeface="HY울릉도B" pitchFamily="18" charset="-127"/>
              </a:rPr>
              <a:t>-</a:t>
            </a:r>
            <a:r>
              <a:rPr lang="ko-KR" altLang="en-US" sz="1800" dirty="0" smtClean="0">
                <a:latin typeface="HY울릉도B" pitchFamily="18" charset="-127"/>
                <a:ea typeface="HY울릉도B" pitchFamily="18" charset="-127"/>
              </a:rPr>
              <a:t>성적수치심 유발행위나 성폭력</a:t>
            </a:r>
            <a:r>
              <a:rPr lang="en-US" altLang="ko-KR" sz="1800" dirty="0" smtClean="0">
                <a:latin typeface="HY울릉도B" pitchFamily="18" charset="-127"/>
                <a:ea typeface="HY울릉도B" pitchFamily="18" charset="-127"/>
              </a:rPr>
              <a:t>(</a:t>
            </a:r>
            <a:r>
              <a:rPr lang="ko-KR" altLang="en-US" sz="1800" dirty="0" smtClean="0">
                <a:latin typeface="HY울릉도B" pitchFamily="18" charset="-127"/>
                <a:ea typeface="HY울릉도B" pitchFamily="18" charset="-127"/>
              </a:rPr>
              <a:t>성희롱</a:t>
            </a:r>
            <a:r>
              <a:rPr lang="en-US" altLang="ko-KR" sz="1800" dirty="0" smtClean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1800" dirty="0" smtClean="0">
                <a:latin typeface="HY울릉도B" pitchFamily="18" charset="-127"/>
                <a:ea typeface="HY울릉도B" pitchFamily="18" charset="-127"/>
              </a:rPr>
              <a:t>성추행</a:t>
            </a:r>
            <a:r>
              <a:rPr lang="en-US" altLang="ko-KR" sz="1800" dirty="0" smtClean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1800" dirty="0" smtClean="0">
                <a:latin typeface="HY울릉도B" pitchFamily="18" charset="-127"/>
                <a:ea typeface="HY울릉도B" pitchFamily="18" charset="-127"/>
              </a:rPr>
              <a:t>강간</a:t>
            </a:r>
            <a:r>
              <a:rPr lang="en-US" altLang="ko-KR" sz="1800" dirty="0" smtClean="0">
                <a:latin typeface="HY울릉도B" pitchFamily="18" charset="-127"/>
                <a:ea typeface="HY울릉도B" pitchFamily="18" charset="-127"/>
              </a:rPr>
              <a:t>) </a:t>
            </a:r>
            <a:r>
              <a:rPr lang="ko-KR" altLang="en-US" sz="1800" dirty="0" smtClean="0">
                <a:latin typeface="HY울릉도B" pitchFamily="18" charset="-127"/>
                <a:ea typeface="HY울릉도B" pitchFamily="18" charset="-127"/>
              </a:rPr>
              <a:t>등 노인의 의사에 반하여 강제적으로 행하는 모든 성적 행위</a:t>
            </a:r>
            <a:endParaRPr lang="en-US" altLang="ko-KR" sz="18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None/>
            </a:pPr>
            <a:endParaRPr lang="en-US" altLang="ko-KR" sz="18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Font typeface="Arial" charset="0"/>
              <a:buChar char="•"/>
            </a:pP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원하 지 않는 데 강제로 성관계를 강요하거나 몸을 만진다</a:t>
            </a: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pPr>
              <a:buFont typeface="Arial" charset="0"/>
              <a:buChar char="•"/>
            </a:pP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성적수치심을 주는 성적인 농담이나 희롱을 한다</a:t>
            </a: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pPr>
              <a:buFont typeface="Arial" charset="0"/>
              <a:buChar char="•"/>
            </a:pP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사람들이 보고 있는데 성적부위를 드러내고 옷이나 기저귀를 교체한다</a:t>
            </a: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pPr>
              <a:buNone/>
            </a:pPr>
            <a:endParaRPr lang="en-US" altLang="ko-KR" sz="18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None/>
            </a:pPr>
            <a:endParaRPr lang="ko-KR" altLang="en-US" sz="1800" dirty="0">
              <a:latin typeface="HY울릉도B" pitchFamily="18" charset="-127"/>
              <a:ea typeface="HY울릉도B" pitchFamily="18" charset="-127"/>
            </a:endParaRPr>
          </a:p>
        </p:txBody>
      </p:sp>
      <p:pic>
        <p:nvPicPr>
          <p:cNvPr id="8" name="내용 개체 틀 3" descr="성적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1538" y="4500570"/>
            <a:ext cx="2400300" cy="1695450"/>
          </a:xfrm>
          <a:prstGeom prst="rect">
            <a:avLst/>
          </a:prstGeom>
        </p:spPr>
      </p:pic>
      <p:pic>
        <p:nvPicPr>
          <p:cNvPr id="9" name="그림 8" descr="성적학대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57686" y="4357694"/>
            <a:ext cx="2400300" cy="1695450"/>
          </a:xfrm>
          <a:prstGeom prst="rect">
            <a:avLst/>
          </a:prstGeom>
        </p:spPr>
      </p:pic>
      <p:sp>
        <p:nvSpPr>
          <p:cNvPr id="12" name="Rectangle 2"/>
          <p:cNvSpPr>
            <a:spLocks noChangeArrowheads="1"/>
          </p:cNvSpPr>
          <p:nvPr/>
        </p:nvSpPr>
        <p:spPr bwMode="auto">
          <a:xfrm rot="-5400000">
            <a:off x="3381494" y="-1952791"/>
            <a:ext cx="71437" cy="5977234"/>
          </a:xfrm>
          <a:prstGeom prst="rect">
            <a:avLst/>
          </a:prstGeom>
          <a:gradFill rotWithShape="0">
            <a:gsLst>
              <a:gs pos="0">
                <a:schemeClr val="tx2"/>
              </a:gs>
              <a:gs pos="100000">
                <a:srgbClr val="FFFFFF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kumimoji="0" lang="ko-KR" altLang="en-US">
              <a:latin typeface="맑은 고딕" pitchFamily="50" charset="-127"/>
              <a:ea typeface="맑은 고딕" pitchFamily="50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54032"/>
          </a:xfrm>
        </p:spPr>
        <p:txBody>
          <a:bodyPr>
            <a:normAutofit fontScale="90000"/>
          </a:bodyPr>
          <a:lstStyle/>
          <a:p>
            <a:pPr algn="l"/>
            <a:r>
              <a:rPr lang="ko-KR" altLang="en-US" sz="4000" dirty="0" smtClean="0"/>
              <a:t>      노인학대의 유형</a:t>
            </a:r>
            <a:endParaRPr lang="ko-KR" altLang="en-US" sz="4000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28596" y="1571612"/>
            <a:ext cx="8229600" cy="4525963"/>
          </a:xfrm>
        </p:spPr>
        <p:txBody>
          <a:bodyPr>
            <a:normAutofit/>
          </a:bodyPr>
          <a:lstStyle/>
          <a:p>
            <a:r>
              <a:rPr lang="ko-KR" altLang="en-US" sz="2800" dirty="0" smtClean="0">
                <a:latin typeface="HY울릉도B" pitchFamily="18" charset="-127"/>
                <a:ea typeface="HY울릉도B" pitchFamily="18" charset="-127"/>
              </a:rPr>
              <a:t>경제적 학대</a:t>
            </a:r>
            <a:endParaRPr lang="en-US" altLang="ko-KR" sz="28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None/>
            </a:pPr>
            <a:r>
              <a:rPr lang="en-US" altLang="ko-KR" sz="1800" dirty="0" smtClean="0">
                <a:latin typeface="HY울릉도B" pitchFamily="18" charset="-127"/>
                <a:ea typeface="HY울릉도B" pitchFamily="18" charset="-127"/>
              </a:rPr>
              <a:t>- </a:t>
            </a:r>
            <a:r>
              <a:rPr lang="ko-KR" altLang="en-US" sz="1800" dirty="0" smtClean="0">
                <a:latin typeface="HY울릉도B" pitchFamily="18" charset="-127"/>
                <a:ea typeface="HY울릉도B" pitchFamily="18" charset="-127"/>
              </a:rPr>
              <a:t>노인의 의사에 반하여 노인으로부터 재산 또는 권리를 빼앗아 가는 행위로서 경제적 착취</a:t>
            </a:r>
            <a:r>
              <a:rPr lang="en-US" altLang="ko-KR" sz="1800" dirty="0" smtClean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1800" dirty="0" smtClean="0">
                <a:latin typeface="HY울릉도B" pitchFamily="18" charset="-127"/>
                <a:ea typeface="HY울릉도B" pitchFamily="18" charset="-127"/>
              </a:rPr>
              <a:t>재산에 관한 법률 권리 위반</a:t>
            </a:r>
            <a:r>
              <a:rPr lang="en-US" altLang="ko-KR" sz="1800" dirty="0" smtClean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1800" dirty="0" smtClean="0">
                <a:latin typeface="HY울릉도B" pitchFamily="18" charset="-127"/>
                <a:ea typeface="HY울릉도B" pitchFamily="18" charset="-127"/>
              </a:rPr>
              <a:t>경제적 권리와 관련된 의사결정에서의 통제 등을 하는 행위</a:t>
            </a:r>
            <a:endParaRPr lang="en-US" altLang="ko-KR" sz="18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None/>
            </a:pPr>
            <a:endParaRPr lang="en-US" altLang="ko-KR" sz="18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Font typeface="Arial" charset="0"/>
              <a:buChar char="•"/>
            </a:pPr>
            <a:r>
              <a:rPr lang="ko-KR" altLang="en-US" sz="1600" dirty="0" err="1" smtClean="0">
                <a:latin typeface="HY울릉도B" pitchFamily="18" charset="-127"/>
                <a:ea typeface="HY울릉도B" pitchFamily="18" charset="-127"/>
              </a:rPr>
              <a:t>허락없이</a:t>
            </a: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 재산을 가로챈다</a:t>
            </a: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pPr>
              <a:buFont typeface="Arial" charset="0"/>
              <a:buChar char="•"/>
            </a:pPr>
            <a:r>
              <a:rPr lang="ko-KR" altLang="en-US" sz="1600" dirty="0" err="1" smtClean="0">
                <a:latin typeface="HY울릉도B" pitchFamily="18" charset="-127"/>
                <a:ea typeface="HY울릉도B" pitchFamily="18" charset="-127"/>
              </a:rPr>
              <a:t>허락없이</a:t>
            </a: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 인감을 사용하여 피해를 준다</a:t>
            </a: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pPr>
              <a:buFont typeface="Arial" charset="0"/>
              <a:buChar char="•"/>
            </a:pP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자신의 돈을 마음대로 사용하지 못하게 한다</a:t>
            </a: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.</a:t>
            </a:r>
            <a:endParaRPr lang="ko-KR" altLang="en-US" sz="1600" dirty="0">
              <a:latin typeface="HY울릉도B" pitchFamily="18" charset="-127"/>
              <a:ea typeface="HY울릉도B" pitchFamily="18" charset="-127"/>
            </a:endParaRPr>
          </a:p>
        </p:txBody>
      </p:sp>
      <p:pic>
        <p:nvPicPr>
          <p:cNvPr id="7" name="내용 개체 틀 3" descr="경제적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15008" y="2928934"/>
            <a:ext cx="2400300" cy="1695450"/>
          </a:xfrm>
          <a:prstGeom prst="rect">
            <a:avLst/>
          </a:prstGeom>
        </p:spPr>
      </p:pic>
      <p:pic>
        <p:nvPicPr>
          <p:cNvPr id="8" name="그림 7" descr="경제적학대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57422" y="4429132"/>
            <a:ext cx="2400300" cy="1695450"/>
          </a:xfrm>
          <a:prstGeom prst="rect">
            <a:avLst/>
          </a:prstGeom>
        </p:spPr>
      </p:pic>
      <p:sp>
        <p:nvSpPr>
          <p:cNvPr id="11" name="Rectangle 2"/>
          <p:cNvSpPr>
            <a:spLocks noChangeArrowheads="1"/>
          </p:cNvSpPr>
          <p:nvPr/>
        </p:nvSpPr>
        <p:spPr bwMode="auto">
          <a:xfrm rot="-5400000">
            <a:off x="3381494" y="-1952791"/>
            <a:ext cx="71437" cy="5977234"/>
          </a:xfrm>
          <a:prstGeom prst="rect">
            <a:avLst/>
          </a:prstGeom>
          <a:gradFill rotWithShape="0">
            <a:gsLst>
              <a:gs pos="0">
                <a:schemeClr val="tx2"/>
              </a:gs>
              <a:gs pos="100000">
                <a:srgbClr val="FFFFFF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kumimoji="0" lang="ko-KR" altLang="en-US">
              <a:latin typeface="맑은 고딕" pitchFamily="50" charset="-127"/>
              <a:ea typeface="맑은 고딕" pitchFamily="50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54032"/>
          </a:xfrm>
        </p:spPr>
        <p:txBody>
          <a:bodyPr>
            <a:normAutofit fontScale="90000"/>
          </a:bodyPr>
          <a:lstStyle/>
          <a:p>
            <a:pPr algn="l"/>
            <a:r>
              <a:rPr lang="ko-KR" altLang="en-US" sz="4000" dirty="0" smtClean="0"/>
              <a:t>      노인학대의 유형</a:t>
            </a:r>
            <a:endParaRPr lang="ko-KR" altLang="en-US" sz="4000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ko-KR" altLang="en-US" sz="2800" dirty="0" smtClean="0">
                <a:latin typeface="HY울릉도B" pitchFamily="18" charset="-127"/>
                <a:ea typeface="HY울릉도B" pitchFamily="18" charset="-127"/>
              </a:rPr>
              <a:t>방임</a:t>
            </a:r>
            <a:endParaRPr lang="en-US" altLang="ko-KR" sz="28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None/>
            </a:pPr>
            <a:r>
              <a:rPr lang="en-US" altLang="ko-KR" sz="1800" dirty="0" smtClean="0">
                <a:latin typeface="HY울릉도B" pitchFamily="18" charset="-127"/>
                <a:ea typeface="HY울릉도B" pitchFamily="18" charset="-127"/>
              </a:rPr>
              <a:t>- </a:t>
            </a:r>
            <a:r>
              <a:rPr lang="ko-KR" altLang="en-US" sz="1800" dirty="0" smtClean="0">
                <a:latin typeface="HY울릉도B" pitchFamily="18" charset="-127"/>
                <a:ea typeface="HY울릉도B" pitchFamily="18" charset="-127"/>
              </a:rPr>
              <a:t>부양의무자로서의 책임이나 의무를 거부</a:t>
            </a:r>
            <a:r>
              <a:rPr lang="en-US" altLang="ko-KR" sz="1800" dirty="0" smtClean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1800" dirty="0" smtClean="0">
                <a:latin typeface="HY울릉도B" pitchFamily="18" charset="-127"/>
                <a:ea typeface="HY울릉도B" pitchFamily="18" charset="-127"/>
              </a:rPr>
              <a:t>불이행 혹은 포기하여 노인의 의식주 및 의료를 적절하게 제공하지 않는 행위</a:t>
            </a:r>
            <a:endParaRPr lang="en-US" altLang="ko-KR" sz="18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None/>
            </a:pP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(</a:t>
            </a: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노인 스스로가 최소한의 자기보호 관련 행위를 의도적</a:t>
            </a: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비의도적으로 포기하여 심신이</a:t>
            </a:r>
            <a:endParaRPr lang="en-US" altLang="ko-KR" sz="16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None/>
            </a:pP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 </a:t>
            </a: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위험한 상황</a:t>
            </a: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사망에 이르게 하는 자기방임 포함</a:t>
            </a: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)</a:t>
            </a:r>
          </a:p>
          <a:p>
            <a:pPr>
              <a:buNone/>
            </a:pPr>
            <a:endParaRPr lang="en-US" altLang="ko-KR" sz="16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Font typeface="Arial" charset="0"/>
              <a:buChar char="•"/>
            </a:pP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거동이 불편한 어르신에게 돌봄을 제공하지 않는다</a:t>
            </a: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. </a:t>
            </a:r>
          </a:p>
          <a:p>
            <a:pPr>
              <a:buFont typeface="Arial" charset="0"/>
              <a:buChar char="•"/>
            </a:pP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생활비가 없는 어르신에게 경제적 도움을 주지 않는다</a:t>
            </a: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pPr>
              <a:buFont typeface="Arial" charset="0"/>
              <a:buChar char="•"/>
            </a:pP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의료적 치료가 필요한 어르신을 방치한다</a:t>
            </a: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pPr>
              <a:buFont typeface="Arial" charset="0"/>
              <a:buChar char="•"/>
            </a:pP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자신을 돌보지 않고 자해하거나 돌봄을 거부해서 생명이 위협받는다</a:t>
            </a: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.</a:t>
            </a:r>
            <a:endParaRPr lang="ko-KR" altLang="en-US" sz="1600" dirty="0">
              <a:latin typeface="HY울릉도B" pitchFamily="18" charset="-127"/>
              <a:ea typeface="HY울릉도B" pitchFamily="18" charset="-127"/>
            </a:endParaRPr>
          </a:p>
        </p:txBody>
      </p:sp>
      <p:pic>
        <p:nvPicPr>
          <p:cNvPr id="7" name="그림 6" descr="방임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85852" y="4929198"/>
            <a:ext cx="2400300" cy="1695450"/>
          </a:xfrm>
          <a:prstGeom prst="rect">
            <a:avLst/>
          </a:prstGeom>
        </p:spPr>
      </p:pic>
      <p:pic>
        <p:nvPicPr>
          <p:cNvPr id="8" name="내용 개체 틀 3" descr="방임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57884" y="4857760"/>
            <a:ext cx="2400300" cy="1695450"/>
          </a:xfrm>
          <a:prstGeom prst="rect">
            <a:avLst/>
          </a:prstGeom>
        </p:spPr>
      </p:pic>
      <p:pic>
        <p:nvPicPr>
          <p:cNvPr id="9" name="그림 8" descr="방임1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57950" y="3000372"/>
            <a:ext cx="2114548" cy="1493609"/>
          </a:xfrm>
          <a:prstGeom prst="rect">
            <a:avLst/>
          </a:prstGeom>
        </p:spPr>
      </p:pic>
      <p:sp>
        <p:nvSpPr>
          <p:cNvPr id="12" name="Rectangle 2"/>
          <p:cNvSpPr>
            <a:spLocks noChangeArrowheads="1"/>
          </p:cNvSpPr>
          <p:nvPr/>
        </p:nvSpPr>
        <p:spPr bwMode="auto">
          <a:xfrm rot="-5400000">
            <a:off x="3381494" y="-1952791"/>
            <a:ext cx="71437" cy="5977234"/>
          </a:xfrm>
          <a:prstGeom prst="rect">
            <a:avLst/>
          </a:prstGeom>
          <a:gradFill rotWithShape="0">
            <a:gsLst>
              <a:gs pos="0">
                <a:schemeClr val="tx2"/>
              </a:gs>
              <a:gs pos="100000">
                <a:srgbClr val="FFFFFF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kumimoji="0" lang="ko-KR" altLang="en-US">
              <a:latin typeface="맑은 고딕" pitchFamily="50" charset="-127"/>
              <a:ea typeface="맑은 고딕" pitchFamily="50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54032"/>
          </a:xfrm>
        </p:spPr>
        <p:txBody>
          <a:bodyPr>
            <a:normAutofit fontScale="90000"/>
          </a:bodyPr>
          <a:lstStyle/>
          <a:p>
            <a:pPr algn="l"/>
            <a:r>
              <a:rPr lang="ko-KR" altLang="en-US" sz="4000" dirty="0" smtClean="0"/>
              <a:t>      노인학대의 유형</a:t>
            </a:r>
            <a:endParaRPr lang="ko-KR" altLang="en-US" sz="4000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ko-KR" altLang="en-US" sz="2800" dirty="0" smtClean="0">
                <a:latin typeface="HY울릉도B" pitchFamily="18" charset="-127"/>
                <a:ea typeface="HY울릉도B" pitchFamily="18" charset="-127"/>
              </a:rPr>
              <a:t>유기</a:t>
            </a:r>
            <a:endParaRPr lang="en-US" altLang="ko-KR" sz="28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None/>
            </a:pPr>
            <a:r>
              <a:rPr lang="en-US" altLang="ko-KR" sz="1800" dirty="0" smtClean="0">
                <a:latin typeface="HY울릉도B" pitchFamily="18" charset="-127"/>
                <a:ea typeface="HY울릉도B" pitchFamily="18" charset="-127"/>
              </a:rPr>
              <a:t>- </a:t>
            </a:r>
            <a:r>
              <a:rPr lang="ko-KR" altLang="en-US" sz="1800" dirty="0" smtClean="0">
                <a:latin typeface="HY울릉도B" pitchFamily="18" charset="-127"/>
                <a:ea typeface="HY울릉도B" pitchFamily="18" charset="-127"/>
              </a:rPr>
              <a:t>보호자 또는 부양의무자가 노인을 버리는 행위</a:t>
            </a:r>
            <a:endParaRPr lang="en-US" altLang="ko-KR" sz="18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None/>
            </a:pPr>
            <a:endParaRPr lang="en-US" altLang="ko-KR" sz="18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Font typeface="Arial" charset="0"/>
              <a:buChar char="•"/>
            </a:pPr>
            <a:r>
              <a:rPr lang="ko-KR" altLang="en-US" sz="1800" dirty="0" smtClean="0">
                <a:latin typeface="HY울릉도B" pitchFamily="18" charset="-127"/>
                <a:ea typeface="HY울릉도B" pitchFamily="18" charset="-127"/>
              </a:rPr>
              <a:t>연락을 두절하고 왕래하지 않는다</a:t>
            </a:r>
            <a:r>
              <a:rPr lang="en-US" altLang="ko-KR" sz="1800" dirty="0" smtClean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pPr>
              <a:buFont typeface="Arial" charset="0"/>
              <a:buChar char="•"/>
            </a:pPr>
            <a:r>
              <a:rPr lang="ko-KR" altLang="en-US" sz="1800" dirty="0" smtClean="0">
                <a:latin typeface="HY울릉도B" pitchFamily="18" charset="-127"/>
                <a:ea typeface="HY울릉도B" pitchFamily="18" charset="-127"/>
              </a:rPr>
              <a:t>시설이나 병원에 입소시키고 연락을 두절한다</a:t>
            </a:r>
            <a:r>
              <a:rPr lang="en-US" altLang="ko-KR" sz="1800" dirty="0" smtClean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pPr>
              <a:buFont typeface="Arial" charset="0"/>
              <a:buChar char="•"/>
            </a:pPr>
            <a:r>
              <a:rPr lang="ko-KR" altLang="en-US" sz="1800" dirty="0" smtClean="0">
                <a:latin typeface="HY울릉도B" pitchFamily="18" charset="-127"/>
                <a:ea typeface="HY울릉도B" pitchFamily="18" charset="-127"/>
              </a:rPr>
              <a:t>낯선 장소에 버린다</a:t>
            </a:r>
            <a:r>
              <a:rPr lang="en-US" altLang="ko-KR" sz="1800" dirty="0" smtClean="0">
                <a:latin typeface="HY울릉도B" pitchFamily="18" charset="-127"/>
                <a:ea typeface="HY울릉도B" pitchFamily="18" charset="-127"/>
              </a:rPr>
              <a:t>.</a:t>
            </a:r>
            <a:endParaRPr lang="ko-KR" altLang="en-US" sz="1800" dirty="0">
              <a:latin typeface="HY울릉도B" pitchFamily="18" charset="-127"/>
              <a:ea typeface="HY울릉도B" pitchFamily="18" charset="-127"/>
            </a:endParaRPr>
          </a:p>
        </p:txBody>
      </p:sp>
      <p:pic>
        <p:nvPicPr>
          <p:cNvPr id="7" name="내용 개체 틀 3" descr="유기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8662" y="4357694"/>
            <a:ext cx="2400300" cy="1695450"/>
          </a:xfrm>
          <a:prstGeom prst="rect">
            <a:avLst/>
          </a:prstGeom>
        </p:spPr>
      </p:pic>
      <p:pic>
        <p:nvPicPr>
          <p:cNvPr id="8" name="그림 7" descr="유기1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8" y="3429000"/>
            <a:ext cx="2400300" cy="1695450"/>
          </a:xfrm>
          <a:prstGeom prst="rect">
            <a:avLst/>
          </a:prstGeom>
        </p:spPr>
      </p:pic>
      <p:sp>
        <p:nvSpPr>
          <p:cNvPr id="11" name="Rectangle 2"/>
          <p:cNvSpPr>
            <a:spLocks noChangeArrowheads="1"/>
          </p:cNvSpPr>
          <p:nvPr/>
        </p:nvSpPr>
        <p:spPr bwMode="auto">
          <a:xfrm rot="-5400000">
            <a:off x="3381494" y="-1952791"/>
            <a:ext cx="71437" cy="5977234"/>
          </a:xfrm>
          <a:prstGeom prst="rect">
            <a:avLst/>
          </a:prstGeom>
          <a:gradFill rotWithShape="0">
            <a:gsLst>
              <a:gs pos="0">
                <a:schemeClr val="tx2"/>
              </a:gs>
              <a:gs pos="100000">
                <a:srgbClr val="FFFFFF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kumimoji="0" lang="ko-KR" altLang="en-US">
              <a:latin typeface="맑은 고딕" pitchFamily="50" charset="-127"/>
              <a:ea typeface="맑은 고딕" pitchFamily="50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54032"/>
          </a:xfrm>
        </p:spPr>
        <p:txBody>
          <a:bodyPr>
            <a:normAutofit fontScale="90000"/>
          </a:bodyPr>
          <a:lstStyle/>
          <a:p>
            <a:pPr algn="l"/>
            <a:r>
              <a:rPr lang="ko-KR" altLang="en-US" sz="4000" dirty="0" smtClean="0"/>
              <a:t>      노인학대의 유형</a:t>
            </a:r>
            <a:endParaRPr lang="ko-KR" altLang="en-US" sz="4000" dirty="0"/>
          </a:p>
        </p:txBody>
      </p:sp>
      <p:pic>
        <p:nvPicPr>
          <p:cNvPr id="7" name="Picture 2" descr="C:\Users\장수원04\Desktop\새 폴더 (2)\5.PN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1866501" y="1100138"/>
            <a:ext cx="5433223" cy="3579812"/>
          </a:xfrm>
          <a:prstGeom prst="rect">
            <a:avLst/>
          </a:prstGeom>
          <a:noFill/>
        </p:spPr>
      </p:pic>
      <p:sp>
        <p:nvSpPr>
          <p:cNvPr id="10" name="Rectangle 2"/>
          <p:cNvSpPr>
            <a:spLocks noChangeArrowheads="1"/>
          </p:cNvSpPr>
          <p:nvPr/>
        </p:nvSpPr>
        <p:spPr bwMode="auto">
          <a:xfrm rot="-5400000">
            <a:off x="3381494" y="-1952791"/>
            <a:ext cx="71437" cy="5977234"/>
          </a:xfrm>
          <a:prstGeom prst="rect">
            <a:avLst/>
          </a:prstGeom>
          <a:gradFill rotWithShape="0">
            <a:gsLst>
              <a:gs pos="0">
                <a:schemeClr val="tx2"/>
              </a:gs>
              <a:gs pos="100000">
                <a:srgbClr val="FFFFFF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kumimoji="0" lang="ko-KR" altLang="en-US">
              <a:latin typeface="맑은 고딕" pitchFamily="50" charset="-127"/>
              <a:ea typeface="맑은 고딕" pitchFamily="50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82594"/>
          </a:xfrm>
        </p:spPr>
        <p:txBody>
          <a:bodyPr>
            <a:normAutofit fontScale="90000"/>
          </a:bodyPr>
          <a:lstStyle/>
          <a:p>
            <a:pPr algn="l"/>
            <a:r>
              <a:rPr lang="ko-KR" altLang="en-US" dirty="0" smtClean="0"/>
              <a:t>  </a:t>
            </a:r>
            <a:r>
              <a:rPr lang="ko-KR" altLang="en-US" sz="4000" dirty="0" smtClean="0"/>
              <a:t>노인학대 발생요인</a:t>
            </a:r>
            <a:endParaRPr lang="ko-KR" altLang="en-US" sz="4000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1142984"/>
            <a:ext cx="8229600" cy="5357850"/>
          </a:xfrm>
        </p:spPr>
        <p:txBody>
          <a:bodyPr>
            <a:normAutofit/>
          </a:bodyPr>
          <a:lstStyle/>
          <a:p>
            <a:r>
              <a:rPr lang="ko-KR" altLang="en-US" sz="1800" dirty="0" smtClean="0">
                <a:latin typeface="HY울릉도B" pitchFamily="18" charset="-127"/>
                <a:ea typeface="HY울릉도B" pitchFamily="18" charset="-127"/>
              </a:rPr>
              <a:t>노인과 관련된 요인</a:t>
            </a:r>
            <a:endParaRPr lang="ko-KR" altLang="en-US" sz="1800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 rot="-5400000">
            <a:off x="3381494" y="-2024229"/>
            <a:ext cx="71437" cy="5977234"/>
          </a:xfrm>
          <a:prstGeom prst="rect">
            <a:avLst/>
          </a:prstGeom>
          <a:gradFill rotWithShape="0">
            <a:gsLst>
              <a:gs pos="0">
                <a:schemeClr val="tx2"/>
              </a:gs>
              <a:gs pos="100000">
                <a:srgbClr val="FFFFFF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kumimoji="0" lang="ko-KR" altLang="en-US" dirty="0">
              <a:latin typeface="맑은 고딕" pitchFamily="50" charset="-127"/>
              <a:ea typeface="맑은 고딕" pitchFamily="50" charset="-127"/>
            </a:endParaRPr>
          </a:p>
        </p:txBody>
      </p:sp>
      <p:graphicFrame>
        <p:nvGraphicFramePr>
          <p:cNvPr id="7" name="표 6"/>
          <p:cNvGraphicFramePr>
            <a:graphicFrameLocks noGrp="1"/>
          </p:cNvGraphicFramePr>
          <p:nvPr/>
        </p:nvGraphicFramePr>
        <p:xfrm>
          <a:off x="285720" y="1643050"/>
          <a:ext cx="8572560" cy="477328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71636"/>
                <a:gridCol w="7000924"/>
              </a:tblGrid>
              <a:tr h="40260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요인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내용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</a:tr>
              <a:tr h="402602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성별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여성노인이 남성노인보다 평균수명이 긴 관계로 여성노인의수가 남성노인의 수보다 많아서 여성이 학대를 더 받는 것으로 보인다</a:t>
                      </a:r>
                      <a:r>
                        <a:rPr lang="en-US" altLang="ko-KR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.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</a:tr>
              <a:tr h="283206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연령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나이가 많을</a:t>
                      </a:r>
                      <a:r>
                        <a:rPr lang="ko-KR" altLang="en-US" sz="12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 수록 학대의 위험에 크게 영향을 미치는 원인으로 본다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</a:tr>
              <a:tr h="402602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성격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참을성이 많고</a:t>
                      </a:r>
                      <a:r>
                        <a:rPr lang="en-US" altLang="ko-KR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, </a:t>
                      </a:r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체념을 잘하는 성격을 지닌 노인일 경우 가정 내에서  학대를 받을 가능성이  크다</a:t>
                      </a:r>
                      <a:r>
                        <a:rPr lang="en-US" altLang="ko-KR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.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</a:tr>
              <a:tr h="402602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신체적</a:t>
                      </a:r>
                      <a:r>
                        <a:rPr lang="en-US" altLang="ko-KR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,</a:t>
                      </a:r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정신적 건강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신체적</a:t>
                      </a:r>
                      <a:r>
                        <a:rPr lang="en-US" altLang="ko-KR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.</a:t>
                      </a:r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정신적으로 건강하지</a:t>
                      </a:r>
                      <a:r>
                        <a:rPr lang="ko-KR" altLang="en-US" sz="12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 못한 노인은 많은 보호를 필요로 하기 때문에 더 많은 학대를 받는다</a:t>
                      </a:r>
                      <a:r>
                        <a:rPr lang="en-US" altLang="ko-KR" sz="12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.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</a:tr>
              <a:tr h="402602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과거의 경험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과거에 가족들에게 학대를 당한 경험이 있는 노인은 학대의 경험이 없는 노인보다 자신이 더 약해지고 의존을 해야 할 때 비슷한 행동을 더 나타내는 경향이 있다</a:t>
                      </a:r>
                      <a:r>
                        <a:rPr lang="en-US" altLang="ko-KR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.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</a:tr>
              <a:tr h="402602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세대간 갈등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과거의 가족관계가  좋지 않을 경우에  학대문제를 일으킬</a:t>
                      </a:r>
                      <a:r>
                        <a:rPr lang="ko-KR" altLang="en-US" sz="12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 가능성이 크다</a:t>
                      </a:r>
                      <a:r>
                        <a:rPr lang="en-US" altLang="ko-KR" sz="12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.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</a:tr>
              <a:tr h="402602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의존성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다른 사람에게 자신의 부양을 의존하고 있는 노인이 학대를 더 받기 쉽다</a:t>
                      </a:r>
                      <a:r>
                        <a:rPr lang="en-US" altLang="ko-KR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.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</a:tr>
              <a:tr h="402602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고립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다른 사람들로부터 고립된 노인은 도움이나 중재를 받기가 쉽지 않으므로 학대를 받을 확률이 높다</a:t>
                      </a:r>
                      <a:r>
                        <a:rPr lang="en-US" altLang="ko-KR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.</a:t>
                      </a:r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 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</a:tr>
              <a:tr h="519986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음주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술을 많이 마시거나 알코올 중독의 노인은 자발적 행동이 어려울 뿐 아니라  부양능력이 없을 수 있으므로 확대를 받을 확률이 크다</a:t>
                      </a:r>
                      <a:r>
                        <a:rPr lang="en-US" altLang="ko-KR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.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</a:tr>
              <a:tr h="402602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기타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건강이 나빠 의전적인 노인이 너무 과도한 요구를 한다거나 </a:t>
                      </a:r>
                      <a:r>
                        <a:rPr lang="en-US" altLang="ko-KR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, </a:t>
                      </a:r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고마움을 잘 모른다거나</a:t>
                      </a:r>
                      <a:r>
                        <a:rPr lang="en-US" altLang="ko-KR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, </a:t>
                      </a:r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자제력이 없거나 당황스런 행동을 하는 경우 부양자로 하여금 부담을 갖게</a:t>
                      </a:r>
                      <a:r>
                        <a:rPr lang="ko-KR" altLang="en-US" sz="12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 만들고 이러한 압박은  노인학대로 이어질 수 있다</a:t>
                      </a:r>
                      <a:r>
                        <a:rPr lang="en-US" altLang="ko-KR" sz="12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.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82594"/>
          </a:xfrm>
        </p:spPr>
        <p:txBody>
          <a:bodyPr>
            <a:normAutofit fontScale="90000"/>
          </a:bodyPr>
          <a:lstStyle/>
          <a:p>
            <a:pPr algn="l"/>
            <a:r>
              <a:rPr lang="ko-KR" altLang="en-US" dirty="0" smtClean="0"/>
              <a:t>  </a:t>
            </a:r>
            <a:r>
              <a:rPr lang="ko-KR" altLang="en-US" sz="4000" dirty="0" smtClean="0"/>
              <a:t>노인학대 발생요인</a:t>
            </a:r>
            <a:endParaRPr lang="ko-KR" altLang="en-US" sz="4000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214282" y="1214422"/>
            <a:ext cx="8643998" cy="4911741"/>
          </a:xfrm>
        </p:spPr>
        <p:txBody>
          <a:bodyPr>
            <a:normAutofit/>
          </a:bodyPr>
          <a:lstStyle/>
          <a:p>
            <a:r>
              <a:rPr lang="ko-KR" altLang="en-US" sz="1800" dirty="0" smtClean="0">
                <a:latin typeface="HY울릉도B" pitchFamily="18" charset="-127"/>
                <a:ea typeface="HY울릉도B" pitchFamily="18" charset="-127"/>
              </a:rPr>
              <a:t>부양자와 관련된 요인</a:t>
            </a:r>
            <a:endParaRPr lang="ko-KR" altLang="en-US" sz="1800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 rot="-5400000">
            <a:off x="3381494" y="-2024229"/>
            <a:ext cx="71437" cy="5977234"/>
          </a:xfrm>
          <a:prstGeom prst="rect">
            <a:avLst/>
          </a:prstGeom>
          <a:gradFill rotWithShape="0">
            <a:gsLst>
              <a:gs pos="0">
                <a:schemeClr val="tx2"/>
              </a:gs>
              <a:gs pos="100000">
                <a:srgbClr val="FFFFFF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kumimoji="0" lang="ko-KR" altLang="en-US" dirty="0">
              <a:latin typeface="맑은 고딕" pitchFamily="50" charset="-127"/>
              <a:ea typeface="맑은 고딕" pitchFamily="50" charset="-127"/>
            </a:endParaRPr>
          </a:p>
        </p:txBody>
      </p:sp>
      <p:graphicFrame>
        <p:nvGraphicFramePr>
          <p:cNvPr id="8" name="표 7"/>
          <p:cNvGraphicFramePr>
            <a:graphicFrameLocks noGrp="1"/>
          </p:cNvGraphicFramePr>
          <p:nvPr/>
        </p:nvGraphicFramePr>
        <p:xfrm>
          <a:off x="285720" y="1643050"/>
          <a:ext cx="8572560" cy="378721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71636"/>
                <a:gridCol w="7000924"/>
              </a:tblGrid>
              <a:tr h="40260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요인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내용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</a:tr>
              <a:tr h="402602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신체적</a:t>
                      </a:r>
                      <a:r>
                        <a:rPr lang="en-US" altLang="ko-KR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. </a:t>
                      </a:r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정서적 장애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신체적</a:t>
                      </a:r>
                      <a:r>
                        <a:rPr lang="en-US" altLang="ko-KR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, </a:t>
                      </a:r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정서적 문제를 가진 부양자는 건강이 좋지 못하거나 의존적인 노인을 부양하는데 위험률이 높다</a:t>
                      </a:r>
                      <a:r>
                        <a:rPr lang="en-US" altLang="ko-KR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.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</a:tr>
              <a:tr h="283206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성격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타인을 비난 </a:t>
                      </a:r>
                      <a:r>
                        <a:rPr lang="en-US" altLang="ko-KR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,</a:t>
                      </a:r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비판하거나 냉담한 성격을 지닌 사람은 의존적인 노인을 돌보기가 어렵거나</a:t>
                      </a:r>
                      <a:r>
                        <a:rPr lang="en-US" altLang="ko-KR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, </a:t>
                      </a:r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참을성이 많고 체념을 잘하는 성격을 지닌 노인일 경우 가정</a:t>
                      </a:r>
                      <a:r>
                        <a:rPr lang="ko-KR" altLang="en-US" sz="12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 내에서 학대를 받을 가능성이 크다</a:t>
                      </a:r>
                      <a:r>
                        <a:rPr lang="en-US" altLang="ko-KR" sz="12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.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</a:tr>
              <a:tr h="402602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과거의 경험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아동기 때 학대를 받은 경험이 있는 부양자가 노인학대자가 되기 쉽다</a:t>
                      </a:r>
                      <a:r>
                        <a:rPr lang="en-US" altLang="ko-KR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.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</a:tr>
              <a:tr h="402602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스트레스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다양한 스트레스를 받고 있는 사람은 다른 사람을 부양할 의욕을 상실하는 경우가 있다</a:t>
                      </a:r>
                      <a:r>
                        <a:rPr lang="en-US" altLang="ko-KR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.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</a:tr>
              <a:tr h="402602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부양경험의 부족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부양의 경험이 없는 사람이나 자기 중심적 사고를 가진 사람은 의존적인 노인을 잘 부양할 수 없다</a:t>
                      </a:r>
                      <a:r>
                        <a:rPr lang="en-US" altLang="ko-KR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.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</a:tr>
              <a:tr h="402602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음주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술을 많이</a:t>
                      </a:r>
                      <a:r>
                        <a:rPr lang="en-US" altLang="ko-KR" sz="12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 </a:t>
                      </a:r>
                      <a:r>
                        <a:rPr lang="ko-KR" altLang="en-US" sz="12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마셔 문제를 일으키는 사람은 부정적인 감정을 가지고 행동하는 경향이 많다</a:t>
                      </a:r>
                      <a:r>
                        <a:rPr lang="en-US" altLang="ko-KR" sz="12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.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</a:tr>
              <a:tr h="402602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약물남용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과다한 약물복용이나 남용으로 부양자가  자신이 제대로 부양을 하지 못한다는 것을 잘 알지 못하거나</a:t>
                      </a:r>
                      <a:r>
                        <a:rPr lang="en-US" altLang="ko-KR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, </a:t>
                      </a:r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왜곡된 판단이나 인지로 인해 학대를</a:t>
                      </a:r>
                      <a:r>
                        <a:rPr lang="ko-KR" altLang="en-US" sz="12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 하게 된다</a:t>
                      </a:r>
                      <a:r>
                        <a:rPr lang="en-US" altLang="ko-KR" sz="1200" baseline="0" smtClean="0">
                          <a:latin typeface="HY울릉도B" pitchFamily="18" charset="-127"/>
                          <a:ea typeface="HY울릉도B" pitchFamily="18" charset="-127"/>
                        </a:rPr>
                        <a:t>.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</a:tr>
              <a:tr h="402602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기타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82594"/>
          </a:xfrm>
        </p:spPr>
        <p:txBody>
          <a:bodyPr>
            <a:normAutofit fontScale="90000"/>
          </a:bodyPr>
          <a:lstStyle/>
          <a:p>
            <a:pPr algn="l"/>
            <a:r>
              <a:rPr lang="ko-KR" altLang="en-US" dirty="0" smtClean="0"/>
              <a:t>  </a:t>
            </a:r>
            <a:r>
              <a:rPr lang="ko-KR" altLang="en-US" sz="4000" dirty="0" smtClean="0"/>
              <a:t>노인학대 발생요인</a:t>
            </a:r>
            <a:endParaRPr lang="ko-KR" altLang="en-US" sz="4000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214282" y="1214422"/>
            <a:ext cx="8643998" cy="5286412"/>
          </a:xfrm>
        </p:spPr>
        <p:txBody>
          <a:bodyPr>
            <a:normAutofit/>
          </a:bodyPr>
          <a:lstStyle/>
          <a:p>
            <a:r>
              <a:rPr lang="ko-KR" altLang="en-US" sz="1800" dirty="0" smtClean="0">
                <a:latin typeface="HY울릉도B" pitchFamily="18" charset="-127"/>
                <a:ea typeface="HY울릉도B" pitchFamily="18" charset="-127"/>
              </a:rPr>
              <a:t>가족상황적요인</a:t>
            </a:r>
            <a:endParaRPr lang="en-US" altLang="ko-KR" sz="1800" dirty="0" smtClean="0">
              <a:latin typeface="HY울릉도B" pitchFamily="18" charset="-127"/>
              <a:ea typeface="HY울릉도B" pitchFamily="18" charset="-127"/>
            </a:endParaRPr>
          </a:p>
          <a:p>
            <a:endParaRPr lang="en-US" altLang="ko-KR" sz="1800" dirty="0" smtClean="0">
              <a:latin typeface="HY울릉도B" pitchFamily="18" charset="-127"/>
              <a:ea typeface="HY울릉도B" pitchFamily="18" charset="-127"/>
            </a:endParaRPr>
          </a:p>
          <a:p>
            <a:endParaRPr lang="en-US" altLang="ko-KR" sz="1800" dirty="0" smtClean="0">
              <a:latin typeface="HY울릉도B" pitchFamily="18" charset="-127"/>
              <a:ea typeface="HY울릉도B" pitchFamily="18" charset="-127"/>
            </a:endParaRPr>
          </a:p>
          <a:p>
            <a:endParaRPr lang="en-US" altLang="ko-KR" sz="1800" dirty="0" smtClean="0">
              <a:latin typeface="HY울릉도B" pitchFamily="18" charset="-127"/>
              <a:ea typeface="HY울릉도B" pitchFamily="18" charset="-127"/>
            </a:endParaRPr>
          </a:p>
          <a:p>
            <a:endParaRPr lang="en-US" altLang="ko-KR" sz="1800" dirty="0" smtClean="0">
              <a:latin typeface="HY울릉도B" pitchFamily="18" charset="-127"/>
              <a:ea typeface="HY울릉도B" pitchFamily="18" charset="-127"/>
            </a:endParaRPr>
          </a:p>
          <a:p>
            <a:endParaRPr lang="en-US" altLang="ko-KR" sz="1800" dirty="0" smtClean="0">
              <a:latin typeface="HY울릉도B" pitchFamily="18" charset="-127"/>
              <a:ea typeface="HY울릉도B" pitchFamily="18" charset="-127"/>
            </a:endParaRPr>
          </a:p>
          <a:p>
            <a:endParaRPr lang="en-US" altLang="ko-KR" sz="1800" dirty="0" smtClean="0">
              <a:latin typeface="HY울릉도B" pitchFamily="18" charset="-127"/>
              <a:ea typeface="HY울릉도B" pitchFamily="18" charset="-127"/>
            </a:endParaRPr>
          </a:p>
          <a:p>
            <a:endParaRPr lang="en-US" altLang="ko-KR" sz="1800" dirty="0" smtClean="0">
              <a:latin typeface="HY울릉도B" pitchFamily="18" charset="-127"/>
              <a:ea typeface="HY울릉도B" pitchFamily="18" charset="-127"/>
            </a:endParaRPr>
          </a:p>
          <a:p>
            <a:endParaRPr lang="en-US" altLang="ko-KR" sz="18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ko-KR" altLang="en-US" sz="1800" dirty="0" smtClean="0">
                <a:latin typeface="HY울릉도B" pitchFamily="18" charset="-127"/>
                <a:ea typeface="HY울릉도B" pitchFamily="18" charset="-127"/>
              </a:rPr>
              <a:t>사회적 요인</a:t>
            </a:r>
            <a:endParaRPr lang="en-US" altLang="ko-KR" sz="18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None/>
            </a:pPr>
            <a:endParaRPr lang="ko-KR" altLang="en-US" sz="1800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 rot="-5400000">
            <a:off x="3381494" y="-2024229"/>
            <a:ext cx="71437" cy="5977234"/>
          </a:xfrm>
          <a:prstGeom prst="rect">
            <a:avLst/>
          </a:prstGeom>
          <a:gradFill rotWithShape="0">
            <a:gsLst>
              <a:gs pos="0">
                <a:schemeClr val="tx2"/>
              </a:gs>
              <a:gs pos="100000">
                <a:srgbClr val="FFFFFF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kumimoji="0" lang="ko-KR" altLang="en-US" dirty="0">
              <a:latin typeface="맑은 고딕" pitchFamily="50" charset="-127"/>
              <a:ea typeface="맑은 고딕" pitchFamily="50" charset="-127"/>
            </a:endParaRPr>
          </a:p>
        </p:txBody>
      </p:sp>
      <p:graphicFrame>
        <p:nvGraphicFramePr>
          <p:cNvPr id="8" name="표 7"/>
          <p:cNvGraphicFramePr>
            <a:graphicFrameLocks noGrp="1"/>
          </p:cNvGraphicFramePr>
          <p:nvPr/>
        </p:nvGraphicFramePr>
        <p:xfrm>
          <a:off x="285720" y="1643050"/>
          <a:ext cx="8572560" cy="252480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71636"/>
                <a:gridCol w="7000924"/>
              </a:tblGrid>
              <a:tr h="40260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요인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내용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</a:tr>
              <a:tr h="402602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어려운 생활주기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노인을 부양해야 하는 시기가 생활주기에 있어  어려운 단계일 경우에는  부양자의 스트레스가  더해져 노인학대로 나타나기</a:t>
                      </a:r>
                      <a:r>
                        <a:rPr lang="en-US" altLang="ko-KR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 </a:t>
                      </a:r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쉽다</a:t>
                      </a:r>
                      <a:r>
                        <a:rPr lang="en-US" altLang="ko-KR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.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</a:tr>
              <a:tr h="283206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의료비용의 과중한 부담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가족들의 스트레스의 원인이 될 수 있어 노인학대의 원인이 될 수 있다</a:t>
                      </a:r>
                      <a:r>
                        <a:rPr lang="en-US" altLang="ko-KR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.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</a:tr>
              <a:tr h="402602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내키지 않은 부양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마지못해</a:t>
                      </a:r>
                      <a:r>
                        <a:rPr lang="ko-KR" altLang="en-US" sz="12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 노인을 부양한다면 좋지 못한 부양결과를 초래할 것이다</a:t>
                      </a:r>
                      <a:r>
                        <a:rPr lang="en-US" altLang="ko-KR" sz="12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.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</a:tr>
              <a:tr h="402602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부족한 가족지원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노부모를 부양하는 자가 일정기간도 쉴 수 없다면</a:t>
                      </a:r>
                      <a:r>
                        <a:rPr lang="en-US" altLang="ko-KR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,</a:t>
                      </a:r>
                      <a:r>
                        <a:rPr lang="en-US" altLang="ko-KR" sz="12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 </a:t>
                      </a:r>
                      <a:r>
                        <a:rPr lang="ko-KR" altLang="en-US" sz="12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부양으로 인한 부담감은 매우 </a:t>
                      </a:r>
                      <a:r>
                        <a:rPr lang="ko-KR" altLang="en-US" sz="1200" baseline="0" dirty="0" err="1" smtClean="0">
                          <a:latin typeface="HY울릉도B" pitchFamily="18" charset="-127"/>
                          <a:ea typeface="HY울릉도B" pitchFamily="18" charset="-127"/>
                        </a:rPr>
                        <a:t>클것이다</a:t>
                      </a:r>
                      <a:r>
                        <a:rPr lang="en-US" altLang="ko-KR" sz="12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.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</a:tr>
              <a:tr h="402602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부부간의 갈등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부부간의 문제로 인한 스트레스는 노인학대를 유발하는 원인이 될 수 있다</a:t>
                      </a:r>
                      <a:r>
                        <a:rPr lang="en-US" altLang="ko-KR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.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10" name="표 9"/>
          <p:cNvGraphicFramePr>
            <a:graphicFrameLocks noGrp="1"/>
          </p:cNvGraphicFramePr>
          <p:nvPr/>
        </p:nvGraphicFramePr>
        <p:xfrm>
          <a:off x="285720" y="4714884"/>
          <a:ext cx="8572560" cy="2026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3074"/>
                <a:gridCol w="6929486"/>
              </a:tblGrid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요인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내용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노인차별주의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노인에 선입감 때문에 우리사회가 노인은 무능력하다는 이유로 사회의 많은 활동으로 </a:t>
                      </a:r>
                      <a:r>
                        <a:rPr lang="ko-KR" altLang="en-US" sz="12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 </a:t>
                      </a:r>
                      <a:r>
                        <a:rPr lang="ko-KR" altLang="en-US" sz="1200" baseline="0" dirty="0" err="1" smtClean="0">
                          <a:latin typeface="HY울릉도B" pitchFamily="18" charset="-127"/>
                          <a:ea typeface="HY울릉도B" pitchFamily="18" charset="-127"/>
                        </a:rPr>
                        <a:t>부터</a:t>
                      </a:r>
                      <a:r>
                        <a:rPr lang="ko-KR" altLang="en-US" sz="12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 </a:t>
                      </a:r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노인을 이탈 시키는 것이다</a:t>
                      </a:r>
                      <a:r>
                        <a:rPr lang="en-US" altLang="ko-KR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.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가족내의 구조적</a:t>
                      </a:r>
                      <a:endParaRPr lang="en-US" altLang="ko-KR" sz="1200" dirty="0" smtClean="0">
                        <a:latin typeface="HY울릉도B" pitchFamily="18" charset="-127"/>
                        <a:ea typeface="HY울릉도B" pitchFamily="18" charset="-127"/>
                      </a:endParaRPr>
                    </a:p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 변화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핵가족화로  부양자의 역할을 수행할  자녀의 수가 적어지고  지리적으로 떨어져  생활함에 노인이 외부와 고립되어 생활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가치관의 변화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부모에 대한 효의 의식에도 큰 변화가 초래되었다</a:t>
                      </a:r>
                      <a:r>
                        <a:rPr lang="en-US" altLang="ko-KR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.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노인복지시설의 부족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ko-KR" altLang="en-US" sz="1200" dirty="0" smtClean="0">
                          <a:latin typeface="HY울릉도B" pitchFamily="18" charset="-127"/>
                          <a:ea typeface="HY울릉도B" pitchFamily="18" charset="-127"/>
                        </a:rPr>
                        <a:t>주간보호 및</a:t>
                      </a:r>
                      <a:r>
                        <a:rPr lang="ko-KR" altLang="en-US" sz="12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 노인을 위탁보호 하는 시설등과 같은 적극적인 개입이 필요하다</a:t>
                      </a:r>
                      <a:r>
                        <a:rPr lang="en-US" altLang="ko-KR" sz="12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.</a:t>
                      </a:r>
                      <a:endParaRPr lang="ko-KR" altLang="en-US" sz="12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6908"/>
          </a:xfrm>
        </p:spPr>
        <p:txBody>
          <a:bodyPr/>
          <a:lstStyle/>
          <a:p>
            <a:pPr algn="l"/>
            <a:r>
              <a:rPr lang="ko-KR" altLang="en-US" sz="4000" dirty="0"/>
              <a:t> </a:t>
            </a:r>
            <a:r>
              <a:rPr lang="ko-KR" altLang="en-US" sz="4000" dirty="0" smtClean="0"/>
              <a:t>    노인학대 의 특성</a:t>
            </a:r>
            <a:endParaRPr lang="ko-KR" altLang="en-US" sz="4000" dirty="0"/>
          </a:p>
        </p:txBody>
      </p:sp>
      <p:sp>
        <p:nvSpPr>
          <p:cNvPr id="7" name="Rectangle 2"/>
          <p:cNvSpPr>
            <a:spLocks noChangeArrowheads="1"/>
          </p:cNvSpPr>
          <p:nvPr/>
        </p:nvSpPr>
        <p:spPr bwMode="auto">
          <a:xfrm rot="-5400000">
            <a:off x="3310056" y="-1952791"/>
            <a:ext cx="71437" cy="5977234"/>
          </a:xfrm>
          <a:prstGeom prst="rect">
            <a:avLst/>
          </a:prstGeom>
          <a:gradFill rotWithShape="0">
            <a:gsLst>
              <a:gs pos="0">
                <a:schemeClr val="tx2"/>
              </a:gs>
              <a:gs pos="100000">
                <a:srgbClr val="FFFFFF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0" lang="ko-KR" altLang="en-US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0" name="직사각형 9"/>
          <p:cNvSpPr/>
          <p:nvPr/>
        </p:nvSpPr>
        <p:spPr>
          <a:xfrm>
            <a:off x="214282" y="1643050"/>
            <a:ext cx="8643998" cy="4857784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" name="타원 12"/>
          <p:cNvSpPr/>
          <p:nvPr/>
        </p:nvSpPr>
        <p:spPr>
          <a:xfrm>
            <a:off x="928662" y="2428868"/>
            <a:ext cx="2071702" cy="200026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지속성</a:t>
            </a:r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14" name="타원 13"/>
          <p:cNvSpPr/>
          <p:nvPr/>
        </p:nvSpPr>
        <p:spPr>
          <a:xfrm>
            <a:off x="2714612" y="4286256"/>
            <a:ext cx="2071702" cy="200026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복합성</a:t>
            </a:r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ko-KR" altLang="en-US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15" name="타원 14"/>
          <p:cNvSpPr/>
          <p:nvPr/>
        </p:nvSpPr>
        <p:spPr>
          <a:xfrm>
            <a:off x="5000628" y="2285992"/>
            <a:ext cx="2071702" cy="200026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반복성</a:t>
            </a:r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ko-KR" altLang="en-US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16" name="타원 15"/>
          <p:cNvSpPr/>
          <p:nvPr/>
        </p:nvSpPr>
        <p:spPr>
          <a:xfrm>
            <a:off x="6572264" y="4357694"/>
            <a:ext cx="2071702" cy="200026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 err="1" smtClean="0">
                <a:latin typeface="HY울릉도B" pitchFamily="18" charset="-127"/>
                <a:ea typeface="HY울릉도B" pitchFamily="18" charset="-127"/>
              </a:rPr>
              <a:t>은폐성</a:t>
            </a:r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en-US" altLang="ko-KR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ko-KR" altLang="en-US" dirty="0">
              <a:latin typeface="HY울릉도B" pitchFamily="18" charset="-127"/>
              <a:ea typeface="HY울릉도B" pitchFamily="18" charset="-127"/>
            </a:endParaRPr>
          </a:p>
        </p:txBody>
      </p:sp>
      <p:cxnSp>
        <p:nvCxnSpPr>
          <p:cNvPr id="18" name="직선 화살표 연결선 17"/>
          <p:cNvCxnSpPr/>
          <p:nvPr/>
        </p:nvCxnSpPr>
        <p:spPr>
          <a:xfrm rot="16200000" flipH="1">
            <a:off x="2643174" y="4286256"/>
            <a:ext cx="285752" cy="285752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직선 화살표 연결선 19"/>
          <p:cNvCxnSpPr/>
          <p:nvPr/>
        </p:nvCxnSpPr>
        <p:spPr>
          <a:xfrm rot="10800000" flipV="1">
            <a:off x="4643438" y="4071942"/>
            <a:ext cx="500066" cy="428628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직선 화살표 연결선 22"/>
          <p:cNvCxnSpPr/>
          <p:nvPr/>
        </p:nvCxnSpPr>
        <p:spPr>
          <a:xfrm rot="16200000" flipH="1">
            <a:off x="6679421" y="4179099"/>
            <a:ext cx="357190" cy="285752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>
            <a:off x="1071538" y="3214686"/>
            <a:ext cx="185738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오랜 기간 동안 </a:t>
            </a:r>
            <a:endParaRPr lang="en-US" altLang="ko-KR" sz="14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노인학대가 있어왔음</a:t>
            </a:r>
            <a:endParaRPr lang="ko-KR" altLang="en-US" sz="1400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2786050" y="5143512"/>
            <a:ext cx="192882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가족 내에서 복합적이고  상호적인 원인</a:t>
            </a:r>
            <a:endParaRPr lang="en-US" altLang="ko-KR" sz="14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1400" dirty="0" smtClean="0">
                <a:latin typeface="HY울릉도B" pitchFamily="18" charset="-127"/>
                <a:ea typeface="HY울릉도B" pitchFamily="18" charset="-127"/>
              </a:rPr>
              <a:t> </a:t>
            </a: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존재함</a:t>
            </a:r>
            <a:endParaRPr lang="ko-KR" altLang="en-US" sz="1400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5072066" y="3143248"/>
            <a:ext cx="192882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노인학대는 한번이 </a:t>
            </a:r>
            <a:endParaRPr lang="en-US" altLang="ko-KR" sz="14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아닌 반복하여 발생</a:t>
            </a:r>
            <a:endParaRPr lang="ko-KR" altLang="en-US" sz="1400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6643702" y="5214950"/>
            <a:ext cx="192882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남에게 알리고 싶어</a:t>
            </a:r>
            <a:endParaRPr lang="en-US" altLang="ko-KR" sz="14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하지 않은</a:t>
            </a:r>
            <a:endParaRPr lang="ko-KR" altLang="en-US" sz="1400" dirty="0">
              <a:latin typeface="HY울릉도B" pitchFamily="18" charset="-127"/>
              <a:ea typeface="HY울릉도B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6908"/>
          </a:xfrm>
        </p:spPr>
        <p:txBody>
          <a:bodyPr/>
          <a:lstStyle/>
          <a:p>
            <a:pPr algn="l"/>
            <a:r>
              <a:rPr lang="ko-KR" altLang="en-US" dirty="0" smtClean="0"/>
              <a:t>     </a:t>
            </a:r>
            <a:r>
              <a:rPr lang="ko-KR" altLang="en-US" sz="4000" dirty="0" smtClean="0"/>
              <a:t>노인학대 사례와 관리지침</a:t>
            </a:r>
            <a:endParaRPr lang="ko-KR" altLang="en-US" sz="4000" dirty="0"/>
          </a:p>
        </p:txBody>
      </p:sp>
      <p:sp>
        <p:nvSpPr>
          <p:cNvPr id="8" name="Rectangle 2"/>
          <p:cNvSpPr>
            <a:spLocks noChangeArrowheads="1"/>
          </p:cNvSpPr>
          <p:nvPr/>
        </p:nvSpPr>
        <p:spPr bwMode="auto">
          <a:xfrm rot="-5400000">
            <a:off x="3310056" y="-1952791"/>
            <a:ext cx="71437" cy="5977234"/>
          </a:xfrm>
          <a:prstGeom prst="rect">
            <a:avLst/>
          </a:prstGeom>
          <a:gradFill rotWithShape="0">
            <a:gsLst>
              <a:gs pos="0">
                <a:schemeClr val="tx2"/>
              </a:gs>
              <a:gs pos="100000">
                <a:srgbClr val="FFFFFF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0" lang="ko-KR" altLang="en-US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2" name="직사각형 11"/>
          <p:cNvSpPr/>
          <p:nvPr/>
        </p:nvSpPr>
        <p:spPr>
          <a:xfrm>
            <a:off x="214282" y="1571612"/>
            <a:ext cx="8643998" cy="4929222"/>
          </a:xfrm>
          <a:prstGeom prst="rect">
            <a:avLst/>
          </a:prstGeom>
          <a:ln>
            <a:noFill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13" name="Picture 2" descr="C:\Users\장수원04\Desktop\새 폴더 (2)\6.PNG"/>
          <p:cNvPicPr>
            <a:picLocks noChangeAspect="1" noChangeArrowheads="1"/>
          </p:cNvPicPr>
          <p:nvPr/>
        </p:nvPicPr>
        <p:blipFill>
          <a:blip r:embed="rId2" cstate="print"/>
          <a:srcRect l="4195" t="14319" r="53858" b="41133"/>
          <a:stretch>
            <a:fillRect/>
          </a:stretch>
        </p:blipFill>
        <p:spPr bwMode="auto">
          <a:xfrm>
            <a:off x="285720" y="1714488"/>
            <a:ext cx="8501122" cy="442915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제목 1"/>
          <p:cNvSpPr txBox="1">
            <a:spLocks/>
          </p:cNvSpPr>
          <p:nvPr/>
        </p:nvSpPr>
        <p:spPr>
          <a:xfrm>
            <a:off x="457200" y="274638"/>
            <a:ext cx="8229600" cy="796908"/>
          </a:xfrm>
          <a:prstGeom prst="rect">
            <a:avLst/>
          </a:prstGeom>
        </p:spPr>
        <p:txBody>
          <a:bodyPr vert="horz" rtlCol="0" anchor="ctr">
            <a:norm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4400" b="1" i="0" u="none" strike="noStrike" kern="1200" cap="none" spc="0" normalizeH="0" baseline="0" noProof="0" dirty="0" smtClean="0">
                <a:ln w="11430">
                  <a:solidFill>
                    <a:schemeClr val="tx2">
                      <a:shade val="25000"/>
                      <a:alpha val="75000"/>
                    </a:schemeClr>
                  </a:solidFill>
                </a:ln>
                <a:gradFill>
                  <a:gsLst>
                    <a:gs pos="0">
                      <a:schemeClr val="tx2"/>
                    </a:gs>
                    <a:gs pos="50000">
                      <a:schemeClr val="tx2"/>
                    </a:gs>
                    <a:gs pos="100000">
                      <a:schemeClr val="tx2">
                        <a:shade val="90000"/>
                      </a:schemeClr>
                    </a:gs>
                  </a:gsLst>
                  <a:lin ang="5400000" scaled="0"/>
                </a:gradFill>
                <a:effectLst>
                  <a:outerShdw blurRad="50800" dist="25400" dir="5460000" algn="tl" rotWithShape="0">
                    <a:srgbClr val="000000">
                      <a:alpha val="27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   </a:t>
            </a:r>
            <a:r>
              <a:rPr kumimoji="0" lang="ko-KR" altLang="en-US" sz="4000" b="1" i="0" u="none" strike="noStrike" kern="1200" cap="none" spc="0" normalizeH="0" baseline="0" noProof="0" dirty="0" smtClean="0">
                <a:ln w="11430">
                  <a:solidFill>
                    <a:schemeClr val="tx2">
                      <a:shade val="25000"/>
                      <a:alpha val="75000"/>
                    </a:schemeClr>
                  </a:solidFill>
                </a:ln>
                <a:gradFill>
                  <a:gsLst>
                    <a:gs pos="0">
                      <a:schemeClr val="tx2"/>
                    </a:gs>
                    <a:gs pos="50000">
                      <a:schemeClr val="tx2"/>
                    </a:gs>
                    <a:gs pos="100000">
                      <a:schemeClr val="tx2">
                        <a:shade val="90000"/>
                      </a:schemeClr>
                    </a:gs>
                  </a:gsLst>
                  <a:lin ang="5400000" scaled="0"/>
                </a:gradFill>
                <a:effectLst>
                  <a:outerShdw blurRad="50800" dist="25400" dir="5460000" algn="tl" rotWithShape="0">
                    <a:srgbClr val="000000">
                      <a:alpha val="27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노인학대를 예방하려면</a:t>
            </a:r>
            <a:endParaRPr kumimoji="0" lang="ko-KR" altLang="en-US" sz="4000" b="1" i="0" u="none" strike="noStrike" kern="1200" cap="none" spc="0" normalizeH="0" baseline="0" noProof="0" dirty="0">
              <a:ln w="11430">
                <a:solidFill>
                  <a:schemeClr val="tx2">
                    <a:shade val="25000"/>
                    <a:alpha val="75000"/>
                  </a:schemeClr>
                </a:solidFill>
              </a:ln>
              <a:gradFill>
                <a:gsLst>
                  <a:gs pos="0">
                    <a:schemeClr val="tx2"/>
                  </a:gs>
                  <a:gs pos="50000">
                    <a:schemeClr val="tx2"/>
                  </a:gs>
                  <a:gs pos="100000">
                    <a:schemeClr val="tx2">
                      <a:shade val="90000"/>
                    </a:schemeClr>
                  </a:gs>
                </a:gsLst>
                <a:lin ang="5400000" scaled="0"/>
              </a:gradFill>
              <a:effectLst>
                <a:outerShdw blurRad="50800" dist="25400" dir="5460000" algn="tl" rotWithShape="0">
                  <a:srgbClr val="000000">
                    <a:alpha val="27000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 rot="-5400000">
            <a:off x="3381494" y="-1881353"/>
            <a:ext cx="71437" cy="5977234"/>
          </a:xfrm>
          <a:prstGeom prst="rect">
            <a:avLst/>
          </a:prstGeom>
          <a:gradFill rotWithShape="0">
            <a:gsLst>
              <a:gs pos="0">
                <a:schemeClr val="tx2"/>
              </a:gs>
              <a:gs pos="100000">
                <a:srgbClr val="FFFFFF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0" lang="ko-KR" altLang="en-US" dirty="0">
              <a:latin typeface="맑은 고딕" pitchFamily="50" charset="-127"/>
              <a:ea typeface="맑은 고딕" pitchFamily="50" charset="-127"/>
            </a:endParaRPr>
          </a:p>
        </p:txBody>
      </p:sp>
      <p:graphicFrame>
        <p:nvGraphicFramePr>
          <p:cNvPr id="7" name="표 6"/>
          <p:cNvGraphicFramePr>
            <a:graphicFrameLocks noGrp="1"/>
          </p:cNvGraphicFramePr>
          <p:nvPr/>
        </p:nvGraphicFramePr>
        <p:xfrm>
          <a:off x="357158" y="2786058"/>
          <a:ext cx="8358246" cy="2595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79123"/>
                <a:gridCol w="4179123"/>
              </a:tblGrid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dirty="0" smtClean="0">
                          <a:latin typeface="HY울릉도B" pitchFamily="18" charset="-127"/>
                          <a:ea typeface="HY울릉도B" pitchFamily="18" charset="-127"/>
                        </a:rPr>
                        <a:t>시설의 역할</a:t>
                      </a:r>
                      <a:endParaRPr lang="ko-KR" altLang="en-US" sz="16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dirty="0" smtClean="0">
                          <a:latin typeface="HY울릉도B" pitchFamily="18" charset="-127"/>
                          <a:ea typeface="HY울릉도B" pitchFamily="18" charset="-127"/>
                        </a:rPr>
                        <a:t>시설 종사자의 역할</a:t>
                      </a:r>
                      <a:endParaRPr lang="ko-KR" altLang="en-US" sz="16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latinLnBrk="1">
                        <a:buFont typeface="Arial" pitchFamily="34" charset="0"/>
                        <a:buChar char="•"/>
                      </a:pPr>
                      <a:r>
                        <a:rPr lang="ko-KR" altLang="en-US" sz="14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시설 운영규정에 학대행위 예방과 해결을 위한 규정 명문화</a:t>
                      </a:r>
                      <a:r>
                        <a:rPr lang="en-US" altLang="ko-KR" sz="14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, </a:t>
                      </a:r>
                      <a:r>
                        <a:rPr lang="ko-KR" altLang="en-US" sz="14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철저한 교육과 지도 감독 실시</a:t>
                      </a:r>
                      <a:endParaRPr lang="en-US" altLang="ko-KR" sz="1400" baseline="0" dirty="0" smtClean="0">
                        <a:latin typeface="HY울릉도B" pitchFamily="18" charset="-127"/>
                        <a:ea typeface="HY울릉도B" pitchFamily="18" charset="-127"/>
                      </a:endParaRPr>
                    </a:p>
                    <a:p>
                      <a:pPr latinLnBrk="1">
                        <a:buFont typeface="Arial" pitchFamily="34" charset="0"/>
                        <a:buChar char="•"/>
                      </a:pPr>
                      <a:r>
                        <a:rPr lang="ko-KR" altLang="en-US" sz="14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시설 내에 노인학대에 해당하는 구체적 행위공시</a:t>
                      </a:r>
                      <a:endParaRPr lang="en-US" altLang="ko-KR" sz="1400" baseline="0" dirty="0" smtClean="0">
                        <a:latin typeface="HY울릉도B" pitchFamily="18" charset="-127"/>
                        <a:ea typeface="HY울릉도B" pitchFamily="18" charset="-127"/>
                      </a:endParaRPr>
                    </a:p>
                    <a:p>
                      <a:pPr latinLnBrk="1">
                        <a:buFont typeface="Arial" pitchFamily="34" charset="0"/>
                        <a:buChar char="•"/>
                      </a:pPr>
                      <a:r>
                        <a:rPr lang="ko-KR" altLang="en-US" sz="14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종사자와  생활노인들에게 인권교육자료 보급</a:t>
                      </a:r>
                      <a:endParaRPr lang="en-US" altLang="ko-KR" sz="1400" baseline="0" dirty="0" smtClean="0">
                        <a:latin typeface="HY울릉도B" pitchFamily="18" charset="-127"/>
                        <a:ea typeface="HY울릉도B" pitchFamily="18" charset="-127"/>
                      </a:endParaRPr>
                    </a:p>
                    <a:p>
                      <a:pPr latinLnBrk="1">
                        <a:buFont typeface="Arial" pitchFamily="34" charset="0"/>
                        <a:buChar char="•"/>
                      </a:pPr>
                      <a:r>
                        <a:rPr lang="ko-KR" altLang="en-US" sz="14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노인인권 및 학대와 관련된 외부강사 초빙</a:t>
                      </a:r>
                      <a:r>
                        <a:rPr lang="en-US" altLang="ko-KR" sz="14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(</a:t>
                      </a:r>
                      <a:r>
                        <a:rPr lang="ko-KR" altLang="en-US" sz="14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노인보호전문기관</a:t>
                      </a:r>
                      <a:r>
                        <a:rPr lang="en-US" altLang="ko-KR" sz="14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) </a:t>
                      </a:r>
                      <a:r>
                        <a:rPr lang="ko-KR" altLang="en-US" sz="14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등 교육을 최소분기 </a:t>
                      </a:r>
                      <a:r>
                        <a:rPr lang="en-US" altLang="ko-KR" sz="14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1</a:t>
                      </a:r>
                      <a:r>
                        <a:rPr lang="ko-KR" altLang="en-US" sz="14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회 이상 정기적으로 실시</a:t>
                      </a:r>
                      <a:endParaRPr lang="en-US" altLang="ko-KR" sz="1400" baseline="0" dirty="0" smtClean="0">
                        <a:latin typeface="HY울릉도B" pitchFamily="18" charset="-127"/>
                        <a:ea typeface="HY울릉도B" pitchFamily="18" charset="-127"/>
                      </a:endParaRPr>
                    </a:p>
                    <a:p>
                      <a:pPr latinLnBrk="1">
                        <a:buFont typeface="Arial" pitchFamily="34" charset="0"/>
                        <a:buChar char="•"/>
                      </a:pPr>
                      <a:r>
                        <a:rPr lang="ko-KR" altLang="en-US" sz="14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시설운영 전반에 대한 외부 전문가  자문실시</a:t>
                      </a:r>
                      <a:endParaRPr lang="en-US" altLang="ko-KR" sz="1400" baseline="0" dirty="0" smtClean="0">
                        <a:latin typeface="HY울릉도B" pitchFamily="18" charset="-127"/>
                        <a:ea typeface="HY울릉도B" pitchFamily="18" charset="-127"/>
                      </a:endParaRPr>
                    </a:p>
                    <a:p>
                      <a:pPr latinLnBrk="1">
                        <a:buFont typeface="Arial" pitchFamily="34" charset="0"/>
                        <a:buChar char="•"/>
                      </a:pPr>
                      <a:r>
                        <a:rPr lang="ko-KR" altLang="en-US" sz="14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시설운영위원회에 생활노인 대표 또는 가족 </a:t>
                      </a:r>
                      <a:r>
                        <a:rPr lang="en-US" altLang="ko-KR" sz="14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1</a:t>
                      </a:r>
                      <a:r>
                        <a:rPr lang="ko-KR" altLang="en-US" sz="14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인이 참여</a:t>
                      </a:r>
                      <a:endParaRPr lang="ko-KR" altLang="en-US" sz="14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 sz="1400" dirty="0" smtClean="0">
                          <a:latin typeface="HY울릉도B" pitchFamily="18" charset="-127"/>
                          <a:ea typeface="HY울릉도B" pitchFamily="18" charset="-127"/>
                        </a:rPr>
                        <a:t>*</a:t>
                      </a:r>
                      <a:r>
                        <a:rPr lang="ko-KR" altLang="en-US" sz="1400" dirty="0" smtClean="0">
                          <a:latin typeface="HY울릉도B" pitchFamily="18" charset="-127"/>
                          <a:ea typeface="HY울릉도B" pitchFamily="18" charset="-127"/>
                        </a:rPr>
                        <a:t>동료의 학대행위를 목격한 경우</a:t>
                      </a:r>
                      <a:r>
                        <a:rPr lang="en-US" altLang="ko-KR" sz="1400" dirty="0" smtClean="0">
                          <a:latin typeface="HY울릉도B" pitchFamily="18" charset="-127"/>
                          <a:ea typeface="HY울릉도B" pitchFamily="18" charset="-127"/>
                        </a:rPr>
                        <a:t>, </a:t>
                      </a:r>
                      <a:r>
                        <a:rPr lang="ko-KR" altLang="en-US" sz="1400" dirty="0" smtClean="0">
                          <a:latin typeface="HY울릉도B" pitchFamily="18" charset="-127"/>
                          <a:ea typeface="HY울릉도B" pitchFamily="18" charset="-127"/>
                        </a:rPr>
                        <a:t>신속히 신고</a:t>
                      </a:r>
                      <a:r>
                        <a:rPr lang="en-US" altLang="ko-KR" sz="1400" dirty="0" smtClean="0">
                          <a:latin typeface="HY울릉도B" pitchFamily="18" charset="-127"/>
                          <a:ea typeface="HY울릉도B" pitchFamily="18" charset="-127"/>
                        </a:rPr>
                        <a:t>(</a:t>
                      </a:r>
                      <a:r>
                        <a:rPr lang="ko-KR" altLang="en-US" sz="1400" dirty="0" smtClean="0">
                          <a:latin typeface="HY울릉도B" pitchFamily="18" charset="-127"/>
                          <a:ea typeface="HY울릉도B" pitchFamily="18" charset="-127"/>
                        </a:rPr>
                        <a:t>해</a:t>
                      </a:r>
                      <a:endParaRPr lang="en-US" altLang="ko-KR" sz="1400" dirty="0" smtClean="0">
                        <a:latin typeface="HY울릉도B" pitchFamily="18" charset="-127"/>
                        <a:ea typeface="HY울릉도B" pitchFamily="18" charset="-127"/>
                      </a:endParaRPr>
                    </a:p>
                    <a:p>
                      <a:pPr latinLnBrk="1"/>
                      <a:r>
                        <a:rPr lang="en-US" altLang="ko-KR" sz="1400" dirty="0" smtClean="0">
                          <a:latin typeface="HY울릉도B" pitchFamily="18" charset="-127"/>
                          <a:ea typeface="HY울릉도B" pitchFamily="18" charset="-127"/>
                        </a:rPr>
                        <a:t>  </a:t>
                      </a:r>
                      <a:r>
                        <a:rPr lang="ko-KR" altLang="en-US" sz="1400" dirty="0" err="1" smtClean="0">
                          <a:latin typeface="HY울릉도B" pitchFamily="18" charset="-127"/>
                          <a:ea typeface="HY울릉도B" pitchFamily="18" charset="-127"/>
                        </a:rPr>
                        <a:t>당시설</a:t>
                      </a:r>
                      <a:r>
                        <a:rPr lang="en-US" altLang="ko-KR" sz="1400" dirty="0" smtClean="0">
                          <a:latin typeface="HY울릉도B" pitchFamily="18" charset="-127"/>
                          <a:ea typeface="HY울릉도B" pitchFamily="18" charset="-127"/>
                        </a:rPr>
                        <a:t>, </a:t>
                      </a:r>
                      <a:r>
                        <a:rPr lang="ko-KR" altLang="en-US" sz="1400" dirty="0" smtClean="0">
                          <a:latin typeface="HY울릉도B" pitchFamily="18" charset="-127"/>
                          <a:ea typeface="HY울릉도B" pitchFamily="18" charset="-127"/>
                        </a:rPr>
                        <a:t>노인보호전문기관 또는 수사기관</a:t>
                      </a:r>
                      <a:r>
                        <a:rPr lang="en-US" altLang="ko-KR" sz="1400" dirty="0" smtClean="0">
                          <a:latin typeface="HY울릉도B" pitchFamily="18" charset="-127"/>
                          <a:ea typeface="HY울릉도B" pitchFamily="18" charset="-127"/>
                        </a:rPr>
                        <a:t>)</a:t>
                      </a:r>
                      <a:r>
                        <a:rPr lang="ko-KR" altLang="en-US" sz="1400" dirty="0" smtClean="0">
                          <a:latin typeface="HY울릉도B" pitchFamily="18" charset="-127"/>
                          <a:ea typeface="HY울릉도B" pitchFamily="18" charset="-127"/>
                        </a:rPr>
                        <a:t>하고 </a:t>
                      </a:r>
                      <a:endParaRPr lang="en-US" altLang="ko-KR" sz="1400" dirty="0" smtClean="0">
                        <a:latin typeface="HY울릉도B" pitchFamily="18" charset="-127"/>
                        <a:ea typeface="HY울릉도B" pitchFamily="18" charset="-127"/>
                      </a:endParaRPr>
                    </a:p>
                    <a:p>
                      <a:pPr latinLnBrk="1"/>
                      <a:r>
                        <a:rPr lang="en-US" altLang="ko-KR" sz="1400" dirty="0" smtClean="0">
                          <a:latin typeface="HY울릉도B" pitchFamily="18" charset="-127"/>
                          <a:ea typeface="HY울릉도B" pitchFamily="18" charset="-127"/>
                        </a:rPr>
                        <a:t>   </a:t>
                      </a:r>
                      <a:r>
                        <a:rPr lang="ko-KR" altLang="en-US" sz="1400" dirty="0" smtClean="0">
                          <a:latin typeface="HY울릉도B" pitchFamily="18" charset="-127"/>
                          <a:ea typeface="HY울릉도B" pitchFamily="18" charset="-127"/>
                        </a:rPr>
                        <a:t>제반 법률규정이나 윤리기준에 따라 조치</a:t>
                      </a:r>
                      <a:r>
                        <a:rPr lang="en-US" altLang="ko-KR" sz="1400" dirty="0" smtClean="0">
                          <a:latin typeface="HY울릉도B" pitchFamily="18" charset="-127"/>
                          <a:ea typeface="HY울릉도B" pitchFamily="18" charset="-127"/>
                        </a:rPr>
                        <a:t>(</a:t>
                      </a:r>
                      <a:r>
                        <a:rPr lang="ko-KR" altLang="en-US" sz="1400" dirty="0" smtClean="0">
                          <a:latin typeface="HY울릉도B" pitchFamily="18" charset="-127"/>
                          <a:ea typeface="HY울릉도B" pitchFamily="18" charset="-127"/>
                        </a:rPr>
                        <a:t>증거</a:t>
                      </a:r>
                      <a:endParaRPr lang="en-US" altLang="ko-KR" sz="1400" dirty="0" smtClean="0">
                        <a:latin typeface="HY울릉도B" pitchFamily="18" charset="-127"/>
                        <a:ea typeface="HY울릉도B" pitchFamily="18" charset="-127"/>
                      </a:endParaRPr>
                    </a:p>
                    <a:p>
                      <a:pPr latinLnBrk="1"/>
                      <a:r>
                        <a:rPr lang="en-US" altLang="ko-KR" sz="1400" dirty="0" smtClean="0">
                          <a:latin typeface="HY울릉도B" pitchFamily="18" charset="-127"/>
                          <a:ea typeface="HY울릉도B" pitchFamily="18" charset="-127"/>
                        </a:rPr>
                        <a:t>   </a:t>
                      </a:r>
                      <a:r>
                        <a:rPr lang="ko-KR" altLang="en-US" sz="1400" dirty="0" smtClean="0">
                          <a:latin typeface="HY울릉도B" pitchFamily="18" charset="-127"/>
                          <a:ea typeface="HY울릉도B" pitchFamily="18" charset="-127"/>
                        </a:rPr>
                        <a:t>물 학보</a:t>
                      </a:r>
                      <a:r>
                        <a:rPr lang="en-US" altLang="ko-KR" sz="1400" dirty="0" smtClean="0">
                          <a:latin typeface="HY울릉도B" pitchFamily="18" charset="-127"/>
                          <a:ea typeface="HY울릉도B" pitchFamily="18" charset="-127"/>
                        </a:rPr>
                        <a:t>)</a:t>
                      </a:r>
                    </a:p>
                    <a:p>
                      <a:pPr latinLnBrk="1"/>
                      <a:r>
                        <a:rPr lang="en-US" altLang="ko-KR" sz="1400" dirty="0" smtClean="0">
                          <a:latin typeface="HY울릉도B" pitchFamily="18" charset="-127"/>
                          <a:ea typeface="HY울릉도B" pitchFamily="18" charset="-127"/>
                        </a:rPr>
                        <a:t>*</a:t>
                      </a:r>
                      <a:r>
                        <a:rPr lang="ko-KR" altLang="en-US" sz="1400" dirty="0" smtClean="0">
                          <a:latin typeface="HY울릉도B" pitchFamily="18" charset="-127"/>
                          <a:ea typeface="HY울릉도B" pitchFamily="18" charset="-127"/>
                        </a:rPr>
                        <a:t>노인들간의 집단 따돌림이나 학대행위 예방 및</a:t>
                      </a:r>
                      <a:endParaRPr lang="en-US" altLang="ko-KR" sz="1400" dirty="0" smtClean="0">
                        <a:latin typeface="HY울릉도B" pitchFamily="18" charset="-127"/>
                        <a:ea typeface="HY울릉도B" pitchFamily="18" charset="-127"/>
                      </a:endParaRPr>
                    </a:p>
                    <a:p>
                      <a:pPr latinLnBrk="1"/>
                      <a:r>
                        <a:rPr lang="en-US" altLang="ko-KR" sz="1400" dirty="0" smtClean="0">
                          <a:latin typeface="HY울릉도B" pitchFamily="18" charset="-127"/>
                          <a:ea typeface="HY울릉도B" pitchFamily="18" charset="-127"/>
                        </a:rPr>
                        <a:t>  </a:t>
                      </a:r>
                      <a:r>
                        <a:rPr lang="ko-KR" altLang="en-US" sz="1400" dirty="0" smtClean="0">
                          <a:latin typeface="HY울릉도B" pitchFamily="18" charset="-127"/>
                          <a:ea typeface="HY울릉도B" pitchFamily="18" charset="-127"/>
                        </a:rPr>
                        <a:t> 해결</a:t>
                      </a:r>
                      <a:endParaRPr lang="en-US" altLang="ko-KR" sz="1400" dirty="0" smtClean="0">
                        <a:latin typeface="HY울릉도B" pitchFamily="18" charset="-127"/>
                        <a:ea typeface="HY울릉도B" pitchFamily="18" charset="-127"/>
                      </a:endParaRPr>
                    </a:p>
                    <a:p>
                      <a:pPr latinLnBrk="1"/>
                      <a:r>
                        <a:rPr lang="en-US" altLang="ko-KR" sz="1400" dirty="0" smtClean="0">
                          <a:latin typeface="HY울릉도B" pitchFamily="18" charset="-127"/>
                          <a:ea typeface="HY울릉도B" pitchFamily="18" charset="-127"/>
                        </a:rPr>
                        <a:t>*</a:t>
                      </a:r>
                      <a:r>
                        <a:rPr lang="ko-KR" altLang="en-US" sz="1400" dirty="0" smtClean="0">
                          <a:latin typeface="HY울릉도B" pitchFamily="18" charset="-127"/>
                          <a:ea typeface="HY울릉도B" pitchFamily="18" charset="-127"/>
                        </a:rPr>
                        <a:t>노인학대 행위의 민감성 및 방지를 위한 개인 및 </a:t>
                      </a:r>
                      <a:endParaRPr lang="en-US" altLang="ko-KR" sz="1400" dirty="0" smtClean="0">
                        <a:latin typeface="HY울릉도B" pitchFamily="18" charset="-127"/>
                        <a:ea typeface="HY울릉도B" pitchFamily="18" charset="-127"/>
                      </a:endParaRPr>
                    </a:p>
                    <a:p>
                      <a:pPr latinLnBrk="1"/>
                      <a:r>
                        <a:rPr lang="en-US" altLang="ko-KR" sz="1400" dirty="0" smtClean="0">
                          <a:latin typeface="HY울릉도B" pitchFamily="18" charset="-127"/>
                          <a:ea typeface="HY울릉도B" pitchFamily="18" charset="-127"/>
                        </a:rPr>
                        <a:t>  </a:t>
                      </a:r>
                      <a:r>
                        <a:rPr lang="ko-KR" altLang="en-US" sz="1400" dirty="0" smtClean="0">
                          <a:latin typeface="HY울릉도B" pitchFamily="18" charset="-127"/>
                          <a:ea typeface="HY울릉도B" pitchFamily="18" charset="-127"/>
                        </a:rPr>
                        <a:t>직원들 간의 노력</a:t>
                      </a:r>
                      <a:endParaRPr lang="en-US" altLang="ko-KR" sz="1400" dirty="0" smtClean="0">
                        <a:latin typeface="HY울릉도B" pitchFamily="18" charset="-127"/>
                        <a:ea typeface="HY울릉도B" pitchFamily="18" charset="-127"/>
                      </a:endParaRPr>
                    </a:p>
                    <a:p>
                      <a:pPr latinLnBrk="1"/>
                      <a:r>
                        <a:rPr lang="en-US" altLang="ko-KR" sz="1400" dirty="0" smtClean="0">
                          <a:latin typeface="HY울릉도B" pitchFamily="18" charset="-127"/>
                          <a:ea typeface="HY울릉도B" pitchFamily="18" charset="-127"/>
                        </a:rPr>
                        <a:t>*</a:t>
                      </a:r>
                      <a:r>
                        <a:rPr lang="ko-KR" altLang="en-US" sz="1400" dirty="0" smtClean="0">
                          <a:latin typeface="HY울릉도B" pitchFamily="18" charset="-127"/>
                          <a:ea typeface="HY울릉도B" pitchFamily="18" charset="-127"/>
                        </a:rPr>
                        <a:t>바람직한 노인 돌봄 방법에</a:t>
                      </a:r>
                      <a:r>
                        <a:rPr lang="ko-KR" altLang="en-US" sz="14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 대한 모색 및 </a:t>
                      </a:r>
                      <a:r>
                        <a:rPr lang="ko-KR" altLang="en-US" sz="1400" baseline="0" dirty="0" err="1" smtClean="0">
                          <a:latin typeface="HY울릉도B" pitchFamily="18" charset="-127"/>
                          <a:ea typeface="HY울릉도B" pitchFamily="18" charset="-127"/>
                        </a:rPr>
                        <a:t>의견교</a:t>
                      </a:r>
                      <a:endParaRPr lang="en-US" altLang="ko-KR" sz="1400" baseline="0" dirty="0" smtClean="0">
                        <a:latin typeface="HY울릉도B" pitchFamily="18" charset="-127"/>
                        <a:ea typeface="HY울릉도B" pitchFamily="18" charset="-127"/>
                      </a:endParaRPr>
                    </a:p>
                    <a:p>
                      <a:pPr latinLnBrk="1"/>
                      <a:r>
                        <a:rPr lang="en-US" altLang="ko-KR" sz="14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  </a:t>
                      </a:r>
                      <a:r>
                        <a:rPr lang="ko-KR" altLang="en-US" sz="1400" baseline="0" dirty="0" smtClean="0">
                          <a:latin typeface="HY울릉도B" pitchFamily="18" charset="-127"/>
                          <a:ea typeface="HY울릉도B" pitchFamily="18" charset="-127"/>
                        </a:rPr>
                        <a:t>환의자리 마련</a:t>
                      </a:r>
                      <a:endParaRPr lang="ko-KR" altLang="en-US" sz="1400" dirty="0">
                        <a:latin typeface="HY울릉도B" pitchFamily="18" charset="-127"/>
                        <a:ea typeface="HY울릉도B" pitchFamily="18" charset="-127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500034" y="1643050"/>
            <a:ext cx="7929618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dirty="0" smtClean="0"/>
              <a:t>노인 관련 시설에서 학대행위자는 가족</a:t>
            </a:r>
            <a:r>
              <a:rPr lang="en-US" altLang="ko-KR" sz="1400" dirty="0" smtClean="0"/>
              <a:t>, </a:t>
            </a:r>
            <a:r>
              <a:rPr lang="ko-KR" altLang="en-US" sz="1400" dirty="0" smtClean="0"/>
              <a:t>동료노인</a:t>
            </a:r>
            <a:r>
              <a:rPr lang="en-US" altLang="ko-KR" sz="1400" dirty="0" smtClean="0"/>
              <a:t>, </a:t>
            </a:r>
            <a:r>
              <a:rPr lang="ko-KR" altLang="en-US" sz="1400" dirty="0" smtClean="0"/>
              <a:t>외부인 뿐 아니라 시설의 장과 직원도 될 수 있다</a:t>
            </a:r>
            <a:r>
              <a:rPr lang="en-US" altLang="ko-KR" sz="1400" dirty="0" smtClean="0"/>
              <a:t>.</a:t>
            </a:r>
          </a:p>
          <a:p>
            <a:r>
              <a:rPr lang="ko-KR" altLang="en-US" sz="1400" dirty="0" smtClean="0"/>
              <a:t>노인학대 행위자가 되지 않도록 노인인권 및 노인학대에 대한  올바른 인식을 정립하고 이를  실천하는 것이 중요하다</a:t>
            </a:r>
            <a:r>
              <a:rPr lang="en-US" altLang="ko-KR" sz="1400" dirty="0" smtClean="0"/>
              <a:t>.</a:t>
            </a:r>
          </a:p>
          <a:p>
            <a:endParaRPr lang="en-US" altLang="ko-KR" sz="1400" dirty="0" smtClean="0"/>
          </a:p>
          <a:p>
            <a:endParaRPr lang="en-US" altLang="ko-KR" sz="1400" dirty="0" smtClean="0"/>
          </a:p>
          <a:p>
            <a:endParaRPr lang="en-US" altLang="ko-KR" sz="1400" dirty="0" smtClean="0"/>
          </a:p>
          <a:p>
            <a:endParaRPr lang="en-US" altLang="ko-KR" sz="1400" dirty="0" smtClean="0"/>
          </a:p>
          <a:p>
            <a:endParaRPr lang="en-US" altLang="ko-KR" sz="1400" dirty="0" smtClean="0"/>
          </a:p>
          <a:p>
            <a:endParaRPr lang="en-US" altLang="ko-KR" sz="1400" dirty="0" smtClean="0"/>
          </a:p>
          <a:p>
            <a:endParaRPr lang="en-US" altLang="ko-KR" sz="1400" dirty="0" smtClean="0"/>
          </a:p>
          <a:p>
            <a:endParaRPr lang="en-US" altLang="ko-KR" sz="1400" dirty="0" smtClean="0"/>
          </a:p>
          <a:p>
            <a:endParaRPr lang="en-US" altLang="ko-KR" sz="1400" dirty="0" smtClean="0"/>
          </a:p>
          <a:p>
            <a:endParaRPr lang="en-US" altLang="ko-KR" sz="1400" dirty="0" smtClean="0"/>
          </a:p>
          <a:p>
            <a:endParaRPr lang="en-US" altLang="ko-KR" sz="1400" dirty="0" smtClean="0"/>
          </a:p>
          <a:p>
            <a:endParaRPr lang="en-US" altLang="ko-KR" sz="1400" dirty="0" smtClean="0"/>
          </a:p>
          <a:p>
            <a:endParaRPr lang="en-US" altLang="ko-KR" sz="1400" dirty="0" smtClean="0"/>
          </a:p>
          <a:p>
            <a:endParaRPr lang="en-US" altLang="ko-KR" sz="1400" dirty="0" smtClean="0"/>
          </a:p>
          <a:p>
            <a:endParaRPr lang="en-US" altLang="ko-KR" sz="1400" dirty="0" smtClean="0"/>
          </a:p>
          <a:p>
            <a:endParaRPr lang="en-US" altLang="ko-KR" sz="1400" dirty="0" smtClean="0"/>
          </a:p>
          <a:p>
            <a:r>
              <a:rPr lang="en-US" altLang="ko-KR" sz="1400" dirty="0" smtClean="0"/>
              <a:t>* </a:t>
            </a:r>
            <a:r>
              <a:rPr lang="ko-KR" altLang="en-US" sz="1400" dirty="0" smtClean="0"/>
              <a:t>최적의 돌봄 환경 조성을 위한 민</a:t>
            </a:r>
            <a:r>
              <a:rPr lang="en-US" altLang="ko-KR" sz="1400" dirty="0" smtClean="0"/>
              <a:t>.</a:t>
            </a:r>
            <a:r>
              <a:rPr lang="ko-KR" altLang="en-US" sz="1400" dirty="0" smtClean="0"/>
              <a:t>관 협력과 노력이 필요하다</a:t>
            </a:r>
            <a:endParaRPr lang="ko-KR" altLang="en-US" sz="1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제목 1"/>
          <p:cNvSpPr txBox="1">
            <a:spLocks/>
          </p:cNvSpPr>
          <p:nvPr/>
        </p:nvSpPr>
        <p:spPr>
          <a:xfrm>
            <a:off x="457200" y="274638"/>
            <a:ext cx="8229600" cy="796908"/>
          </a:xfrm>
          <a:prstGeom prst="rect">
            <a:avLst/>
          </a:prstGeom>
        </p:spPr>
        <p:txBody>
          <a:bodyPr vert="horz" rtlCol="0" anchor="ctr">
            <a:normAutofit/>
          </a:bodyPr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4400" b="1" i="0" u="none" strike="noStrike" kern="1200" cap="none" spc="0" normalizeH="0" baseline="0" noProof="0" dirty="0" smtClean="0">
                <a:ln w="11430">
                  <a:solidFill>
                    <a:schemeClr val="tx2">
                      <a:shade val="25000"/>
                      <a:alpha val="75000"/>
                    </a:schemeClr>
                  </a:solidFill>
                </a:ln>
                <a:gradFill>
                  <a:gsLst>
                    <a:gs pos="0">
                      <a:schemeClr val="tx2"/>
                    </a:gs>
                    <a:gs pos="50000">
                      <a:schemeClr val="tx2"/>
                    </a:gs>
                    <a:gs pos="100000">
                      <a:schemeClr val="tx2">
                        <a:shade val="90000"/>
                      </a:schemeClr>
                    </a:gs>
                  </a:gsLst>
                  <a:lin ang="5400000" scaled="0"/>
                </a:gradFill>
                <a:effectLst>
                  <a:outerShdw blurRad="50800" dist="25400" dir="5460000" algn="tl" rotWithShape="0">
                    <a:srgbClr val="000000">
                      <a:alpha val="27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   시설 및 종사자 유의사항</a:t>
            </a:r>
            <a:endParaRPr kumimoji="0" lang="ko-KR" altLang="en-US" sz="4000" b="1" i="0" u="none" strike="noStrike" kern="1200" cap="none" spc="0" normalizeH="0" baseline="0" noProof="0" dirty="0">
              <a:ln w="11430">
                <a:solidFill>
                  <a:schemeClr val="tx2">
                    <a:shade val="25000"/>
                    <a:alpha val="75000"/>
                  </a:schemeClr>
                </a:solidFill>
              </a:ln>
              <a:gradFill>
                <a:gsLst>
                  <a:gs pos="0">
                    <a:schemeClr val="tx2"/>
                  </a:gs>
                  <a:gs pos="50000">
                    <a:schemeClr val="tx2"/>
                  </a:gs>
                  <a:gs pos="100000">
                    <a:schemeClr val="tx2">
                      <a:shade val="90000"/>
                    </a:schemeClr>
                  </a:gs>
                </a:gsLst>
                <a:lin ang="5400000" scaled="0"/>
              </a:gradFill>
              <a:effectLst>
                <a:outerShdw blurRad="50800" dist="25400" dir="5460000" algn="tl" rotWithShape="0">
                  <a:srgbClr val="000000">
                    <a:alpha val="27000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 rot="-5400000">
            <a:off x="3381494" y="-1881353"/>
            <a:ext cx="71437" cy="5977234"/>
          </a:xfrm>
          <a:prstGeom prst="rect">
            <a:avLst/>
          </a:prstGeom>
          <a:gradFill rotWithShape="0">
            <a:gsLst>
              <a:gs pos="0">
                <a:schemeClr val="tx2"/>
              </a:gs>
              <a:gs pos="100000">
                <a:srgbClr val="FFFFFF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0" lang="ko-KR" altLang="en-US" dirty="0">
              <a:latin typeface="맑은 고딕" pitchFamily="50" charset="-127"/>
              <a:ea typeface="맑은 고딕" pitchFamily="50" charset="-127"/>
            </a:endParaRPr>
          </a:p>
        </p:txBody>
      </p:sp>
      <p:pic>
        <p:nvPicPr>
          <p:cNvPr id="12289" name="Picture 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8596" y="1571612"/>
            <a:ext cx="1643074" cy="1785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9" name="TextBox 8"/>
          <p:cNvSpPr txBox="1"/>
          <p:nvPr/>
        </p:nvSpPr>
        <p:spPr>
          <a:xfrm>
            <a:off x="2214546" y="1428736"/>
            <a:ext cx="5643602" cy="2031325"/>
          </a:xfrm>
          <a:prstGeom prst="rect">
            <a:avLst/>
          </a:prstGeom>
          <a:noFill/>
          <a:ln w="3175">
            <a:noFill/>
          </a:ln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시설 내 건의함</a:t>
            </a:r>
            <a:r>
              <a:rPr lang="en-US" altLang="ko-KR" sz="1400" dirty="0" smtClean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신고함</a:t>
            </a:r>
            <a:r>
              <a:rPr lang="en-US" altLang="ko-KR" sz="1400" dirty="0" smtClean="0">
                <a:latin typeface="HY울릉도B" pitchFamily="18" charset="-127"/>
                <a:ea typeface="HY울릉도B" pitchFamily="18" charset="-127"/>
              </a:rPr>
              <a:t> </a:t>
            </a: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비치</a:t>
            </a:r>
            <a:endParaRPr lang="en-US" altLang="ko-KR" sz="14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Font typeface="Arial" pitchFamily="34" charset="0"/>
              <a:buChar char="•"/>
            </a:pP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누구든지 시설에서 노인학대가 의심되면 즉시신고</a:t>
            </a:r>
            <a:r>
              <a:rPr lang="en-US" altLang="ko-KR" sz="1400" dirty="0" smtClean="0">
                <a:latin typeface="HY울릉도B" pitchFamily="18" charset="-127"/>
                <a:ea typeface="HY울릉도B" pitchFamily="18" charset="-127"/>
              </a:rPr>
              <a:t>(1577-1389)</a:t>
            </a:r>
          </a:p>
          <a:p>
            <a:pPr>
              <a:buFont typeface="Arial" pitchFamily="34" charset="0"/>
              <a:buChar char="•"/>
            </a:pP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노인보호전문기관은 신고인의 신분을 보장하며 의사에 반해 신분을 노출하지 않음</a:t>
            </a:r>
            <a:endParaRPr lang="en-US" altLang="ko-KR" sz="1400" dirty="0" smtClean="0">
              <a:latin typeface="HY울릉도B" pitchFamily="18" charset="-127"/>
              <a:ea typeface="HY울릉도B" pitchFamily="18" charset="-127"/>
            </a:endParaRPr>
          </a:p>
          <a:p>
            <a:endParaRPr lang="en-US" altLang="ko-KR" sz="14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  사고 이후 시설의 조치내용</a:t>
            </a:r>
            <a:endParaRPr lang="en-US" altLang="ko-KR" sz="1400" dirty="0" smtClean="0">
              <a:latin typeface="HY울릉도B" pitchFamily="18" charset="-127"/>
              <a:ea typeface="HY울릉도B" pitchFamily="18" charset="-127"/>
            </a:endParaRPr>
          </a:p>
          <a:p>
            <a:endParaRPr lang="en-US" altLang="ko-KR" sz="14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Font typeface="Arial" pitchFamily="34" charset="0"/>
              <a:buChar char="•"/>
            </a:pP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시설은 신고인의 신분보장</a:t>
            </a:r>
            <a:r>
              <a:rPr lang="en-US" altLang="ko-KR" sz="1400" dirty="0" smtClean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학대사례 응급조치 및 기록을 유지하도록 함</a:t>
            </a:r>
            <a:endParaRPr lang="ko-KR" altLang="en-US" sz="1400" dirty="0">
              <a:latin typeface="HY울릉도B" pitchFamily="18" charset="-127"/>
              <a:ea typeface="HY울릉도B" pitchFamily="18" charset="-127"/>
            </a:endParaRPr>
          </a:p>
        </p:txBody>
      </p:sp>
      <p:cxnSp>
        <p:nvCxnSpPr>
          <p:cNvPr id="11" name="직선 연결선 10"/>
          <p:cNvCxnSpPr/>
          <p:nvPr/>
        </p:nvCxnSpPr>
        <p:spPr>
          <a:xfrm>
            <a:off x="2285984" y="2428868"/>
            <a:ext cx="5357850" cy="1588"/>
          </a:xfrm>
          <a:prstGeom prst="line">
            <a:avLst/>
          </a:prstGeom>
          <a:ln w="28575"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8596" y="4143380"/>
            <a:ext cx="1666887" cy="20002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3" name="TextBox 12"/>
          <p:cNvSpPr txBox="1"/>
          <p:nvPr/>
        </p:nvSpPr>
        <p:spPr>
          <a:xfrm>
            <a:off x="428596" y="1714488"/>
            <a:ext cx="157163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400" dirty="0" smtClean="0"/>
              <a:t>학대사례</a:t>
            </a:r>
            <a:endParaRPr lang="en-US" altLang="ko-KR" sz="1400" dirty="0" smtClean="0"/>
          </a:p>
          <a:p>
            <a:pPr algn="ctr"/>
            <a:r>
              <a:rPr lang="ko-KR" altLang="en-US" sz="1400" dirty="0" smtClean="0"/>
              <a:t>발견 및 신고</a:t>
            </a:r>
            <a:endParaRPr lang="ko-KR" altLang="en-US" sz="1400" dirty="0"/>
          </a:p>
        </p:txBody>
      </p:sp>
      <p:sp>
        <p:nvSpPr>
          <p:cNvPr id="14" name="TextBox 13"/>
          <p:cNvSpPr txBox="1"/>
          <p:nvPr/>
        </p:nvSpPr>
        <p:spPr>
          <a:xfrm>
            <a:off x="500034" y="4429132"/>
            <a:ext cx="157163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400" dirty="0" smtClean="0"/>
              <a:t>조사 와 사정</a:t>
            </a:r>
            <a:endParaRPr lang="ko-KR" altLang="en-US" sz="1400" dirty="0"/>
          </a:p>
        </p:txBody>
      </p:sp>
      <p:sp>
        <p:nvSpPr>
          <p:cNvPr id="15" name="모서리가 둥근 직사각형 14"/>
          <p:cNvSpPr/>
          <p:nvPr/>
        </p:nvSpPr>
        <p:spPr>
          <a:xfrm>
            <a:off x="285720" y="1357298"/>
            <a:ext cx="7858180" cy="2214578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6" name="모서리가 둥근 직사각형 15"/>
          <p:cNvSpPr/>
          <p:nvPr/>
        </p:nvSpPr>
        <p:spPr>
          <a:xfrm>
            <a:off x="214282" y="4000504"/>
            <a:ext cx="8001056" cy="2286016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7" name="TextBox 16"/>
          <p:cNvSpPr txBox="1"/>
          <p:nvPr/>
        </p:nvSpPr>
        <p:spPr>
          <a:xfrm>
            <a:off x="2214546" y="4786322"/>
            <a:ext cx="5643602" cy="954107"/>
          </a:xfrm>
          <a:prstGeom prst="rect">
            <a:avLst/>
          </a:prstGeom>
          <a:noFill/>
          <a:ln w="3175">
            <a:noFill/>
          </a:ln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노인전문기관 또는 수사기관 과 공동으로 현장조사 실시</a:t>
            </a:r>
            <a:endParaRPr lang="en-US" altLang="ko-KR" sz="14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Font typeface="Arial" pitchFamily="34" charset="0"/>
              <a:buChar char="•"/>
            </a:pPr>
            <a:endParaRPr lang="en-US" altLang="ko-KR" sz="14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Font typeface="Arial" pitchFamily="34" charset="0"/>
              <a:buChar char="•"/>
            </a:pP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원장</a:t>
            </a:r>
            <a:r>
              <a:rPr lang="en-US" altLang="ko-KR" sz="1400" dirty="0" smtClean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1400" dirty="0" err="1" smtClean="0">
                <a:latin typeface="HY울릉도B" pitchFamily="18" charset="-127"/>
                <a:ea typeface="HY울릉도B" pitchFamily="18" charset="-127"/>
              </a:rPr>
              <a:t>시설장</a:t>
            </a: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 </a:t>
            </a:r>
            <a:r>
              <a:rPr lang="en-US" altLang="ko-KR" sz="1400" dirty="0" smtClean="0">
                <a:latin typeface="HY울릉도B" pitchFamily="18" charset="-127"/>
                <a:ea typeface="HY울릉도B" pitchFamily="18" charset="-127"/>
              </a:rPr>
              <a:t>(</a:t>
            </a:r>
            <a:r>
              <a:rPr lang="ko-KR" altLang="en-US" sz="1400" dirty="0" err="1" smtClean="0">
                <a:latin typeface="HY울릉도B" pitchFamily="18" charset="-127"/>
                <a:ea typeface="HY울릉도B" pitchFamily="18" charset="-127"/>
              </a:rPr>
              <a:t>또는사무국장</a:t>
            </a:r>
            <a:r>
              <a:rPr lang="en-US" altLang="ko-KR" sz="1400" dirty="0" smtClean="0">
                <a:latin typeface="HY울릉도B" pitchFamily="18" charset="-127"/>
                <a:ea typeface="HY울릉도B" pitchFamily="18" charset="-127"/>
              </a:rPr>
              <a:t>)</a:t>
            </a: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은 노인의안전확인</a:t>
            </a:r>
            <a:r>
              <a:rPr lang="en-US" altLang="ko-KR" sz="1400" dirty="0" smtClean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학대사례에 대한 </a:t>
            </a:r>
            <a:endParaRPr lang="en-US" altLang="ko-KR" sz="14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1400" dirty="0" smtClean="0">
                <a:latin typeface="HY울릉도B" pitchFamily="18" charset="-127"/>
                <a:ea typeface="HY울릉도B" pitchFamily="18" charset="-127"/>
              </a:rPr>
              <a:t>   </a:t>
            </a: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정보수집</a:t>
            </a:r>
            <a:r>
              <a:rPr lang="en-US" altLang="ko-KR" sz="1400" dirty="0" smtClean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학대사례판정위원회 구성 운영 </a:t>
            </a:r>
            <a:endParaRPr lang="ko-KR" altLang="en-US" sz="1400" dirty="0">
              <a:latin typeface="HY울릉도B" pitchFamily="18" charset="-127"/>
              <a:ea typeface="HY울릉도B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5" name="Picture 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0035" y="642918"/>
            <a:ext cx="1643073" cy="2000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71472" y="3500438"/>
            <a:ext cx="1571636" cy="20002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TextBox 5"/>
          <p:cNvSpPr txBox="1"/>
          <p:nvPr/>
        </p:nvSpPr>
        <p:spPr>
          <a:xfrm>
            <a:off x="500034" y="714356"/>
            <a:ext cx="157163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400" dirty="0" smtClean="0"/>
              <a:t>학대사례에 대한</a:t>
            </a:r>
            <a:endParaRPr lang="en-US" altLang="ko-KR" sz="1400" dirty="0" smtClean="0"/>
          </a:p>
          <a:p>
            <a:pPr algn="ctr"/>
            <a:r>
              <a:rPr lang="ko-KR" altLang="en-US" sz="1400" dirty="0" smtClean="0"/>
              <a:t>보호조치</a:t>
            </a:r>
            <a:endParaRPr lang="ko-KR" altLang="en-US" sz="1400" dirty="0"/>
          </a:p>
        </p:txBody>
      </p:sp>
      <p:sp>
        <p:nvSpPr>
          <p:cNvPr id="7" name="TextBox 6"/>
          <p:cNvSpPr txBox="1"/>
          <p:nvPr/>
        </p:nvSpPr>
        <p:spPr>
          <a:xfrm>
            <a:off x="642910" y="3643314"/>
            <a:ext cx="135732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400" dirty="0" smtClean="0"/>
              <a:t>평 가</a:t>
            </a:r>
            <a:endParaRPr lang="ko-KR" altLang="en-US" sz="1400" dirty="0"/>
          </a:p>
        </p:txBody>
      </p:sp>
      <p:sp>
        <p:nvSpPr>
          <p:cNvPr id="8" name="모서리가 둥근 직사각형 7"/>
          <p:cNvSpPr/>
          <p:nvPr/>
        </p:nvSpPr>
        <p:spPr>
          <a:xfrm>
            <a:off x="285720" y="428604"/>
            <a:ext cx="7929618" cy="2428892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모서리가 둥근 직사각형 8"/>
          <p:cNvSpPr/>
          <p:nvPr/>
        </p:nvSpPr>
        <p:spPr>
          <a:xfrm>
            <a:off x="285720" y="3286124"/>
            <a:ext cx="8072494" cy="2357454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" name="TextBox 10"/>
          <p:cNvSpPr txBox="1"/>
          <p:nvPr/>
        </p:nvSpPr>
        <p:spPr>
          <a:xfrm>
            <a:off x="2214546" y="928670"/>
            <a:ext cx="5786478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노인보호전문기관 등 관련기관 과 협력하여 개입 진행</a:t>
            </a:r>
            <a:endParaRPr lang="en-US" altLang="ko-KR" sz="14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Font typeface="Arial" pitchFamily="34" charset="0"/>
              <a:buChar char="•"/>
            </a:pP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노인에 대한 종합적인 사례관리 제공</a:t>
            </a:r>
            <a:endParaRPr lang="en-US" altLang="ko-KR" sz="14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Font typeface="Arial" pitchFamily="34" charset="0"/>
              <a:buChar char="•"/>
            </a:pPr>
            <a:r>
              <a:rPr lang="ko-KR" altLang="en-US" sz="1400" dirty="0" err="1" smtClean="0">
                <a:latin typeface="HY울릉도B" pitchFamily="18" charset="-127"/>
                <a:ea typeface="HY울릉도B" pitchFamily="18" charset="-127"/>
              </a:rPr>
              <a:t>시설장은</a:t>
            </a: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 노인의 안전한 보호를 위한 서비스계획수립 및 실시</a:t>
            </a:r>
            <a:endParaRPr lang="en-US" altLang="ko-KR" sz="14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Font typeface="Arial" pitchFamily="34" charset="0"/>
              <a:buChar char="•"/>
            </a:pP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학대행위자에게 대한 치료적 개입을 우선하고 징계가 요구 될 경우 자</a:t>
            </a:r>
            <a:endParaRPr lang="en-US" altLang="ko-KR" sz="14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1400" dirty="0" smtClean="0">
                <a:latin typeface="HY울릉도B" pitchFamily="18" charset="-127"/>
                <a:ea typeface="HY울릉도B" pitchFamily="18" charset="-127"/>
              </a:rPr>
              <a:t>  </a:t>
            </a: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문과 규정에 의거</a:t>
            </a:r>
            <a:r>
              <a:rPr lang="en-US" altLang="ko-KR" sz="1400" dirty="0" smtClean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결정</a:t>
            </a:r>
            <a:endParaRPr lang="en-US" altLang="ko-KR" sz="1400" dirty="0" smtClean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214546" y="3929066"/>
            <a:ext cx="578647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노인의 안전한 보호 조치 평가</a:t>
            </a:r>
            <a:endParaRPr lang="en-US" altLang="ko-KR" sz="14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Font typeface="Arial" pitchFamily="34" charset="0"/>
              <a:buChar char="•"/>
            </a:pP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노인의 신체</a:t>
            </a:r>
            <a:r>
              <a:rPr lang="en-US" altLang="ko-KR" sz="1400" dirty="0" smtClean="0">
                <a:latin typeface="HY울릉도B" pitchFamily="18" charset="-127"/>
                <a:ea typeface="HY울릉도B" pitchFamily="18" charset="-127"/>
              </a:rPr>
              <a:t>.</a:t>
            </a: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 심리적 기능 회복 정도 평가</a:t>
            </a:r>
            <a:endParaRPr lang="en-US" altLang="ko-KR" sz="14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Font typeface="Arial" pitchFamily="34" charset="0"/>
              <a:buChar char="•"/>
            </a:pP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학대재발 가능성 평가</a:t>
            </a:r>
            <a:endParaRPr lang="en-US" altLang="ko-KR" sz="1400" dirty="0" smtClean="0">
              <a:latin typeface="HY울릉도B" pitchFamily="18" charset="-127"/>
              <a:ea typeface="HY울릉도B" pitchFamily="18" charset="-127"/>
            </a:endParaRPr>
          </a:p>
          <a:p>
            <a:pPr>
              <a:buFont typeface="Arial" pitchFamily="34" charset="0"/>
              <a:buChar char="•"/>
            </a:pP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결과는 분기별로 </a:t>
            </a:r>
            <a:r>
              <a:rPr lang="ko-KR" altLang="en-US" sz="1400" dirty="0" err="1" smtClean="0">
                <a:latin typeface="HY울릉도B" pitchFamily="18" charset="-127"/>
                <a:ea typeface="HY울릉도B" pitchFamily="18" charset="-127"/>
              </a:rPr>
              <a:t>시군구</a:t>
            </a: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 보고</a:t>
            </a:r>
            <a:endParaRPr lang="en-US" altLang="ko-KR" sz="1400" dirty="0" smtClean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13" name="모서리가 둥근 직사각형 12"/>
          <p:cNvSpPr/>
          <p:nvPr/>
        </p:nvSpPr>
        <p:spPr>
          <a:xfrm>
            <a:off x="214282" y="5786454"/>
            <a:ext cx="8215370" cy="785818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모서리가 둥근 직사각형 13"/>
          <p:cNvSpPr/>
          <p:nvPr/>
        </p:nvSpPr>
        <p:spPr>
          <a:xfrm>
            <a:off x="428596" y="5929330"/>
            <a:ext cx="1714512" cy="428628"/>
          </a:xfrm>
          <a:prstGeom prst="round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사후조치</a:t>
            </a:r>
            <a:endParaRPr lang="ko-KR" altLang="en-US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2285984" y="6000768"/>
            <a:ext cx="57150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일정기간 정기적으로 관리하여 학대재발 여부 확인</a:t>
            </a:r>
            <a:endParaRPr lang="en-US" altLang="ko-KR" sz="1400" dirty="0" smtClean="0">
              <a:latin typeface="HY울릉도B" pitchFamily="18" charset="-127"/>
              <a:ea typeface="HY울릉도B" pitchFamily="18" charset="-127"/>
            </a:endParaRPr>
          </a:p>
          <a:p>
            <a:endParaRPr lang="ko-KR" altLang="en-US" sz="1400" dirty="0">
              <a:latin typeface="HY울릉도B" pitchFamily="18" charset="-127"/>
              <a:ea typeface="HY울릉도B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28596" y="285728"/>
            <a:ext cx="8229600" cy="714380"/>
          </a:xfrm>
        </p:spPr>
        <p:txBody>
          <a:bodyPr>
            <a:normAutofit/>
          </a:bodyPr>
          <a:lstStyle/>
          <a:p>
            <a:pPr algn="l"/>
            <a:r>
              <a:rPr lang="ko-KR" altLang="en-US" sz="4000" dirty="0" smtClean="0"/>
              <a:t>      노인학대 신고방법</a:t>
            </a:r>
            <a:endParaRPr lang="ko-KR" altLang="en-US" sz="4000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응급상황</a:t>
            </a:r>
            <a:endParaRPr lang="ko-KR" altLang="en-US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 rot="-5400000">
            <a:off x="3381494" y="-1881353"/>
            <a:ext cx="71437" cy="5977234"/>
          </a:xfrm>
          <a:prstGeom prst="rect">
            <a:avLst/>
          </a:prstGeom>
          <a:gradFill rotWithShape="0">
            <a:gsLst>
              <a:gs pos="0">
                <a:schemeClr val="tx2"/>
              </a:gs>
              <a:gs pos="100000">
                <a:srgbClr val="FFFFFF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0" lang="ko-KR" altLang="en-US" dirty="0">
              <a:latin typeface="맑은 고딕" pitchFamily="50" charset="-127"/>
              <a:ea typeface="맑은 고딕" pitchFamily="50" charset="-127"/>
            </a:endParaRPr>
          </a:p>
        </p:txBody>
      </p:sp>
      <p:pic>
        <p:nvPicPr>
          <p:cNvPr id="7" name="Picture 2" descr="C:\Users\장수원04\Desktop\새 폴더 (2)\7.PNG"/>
          <p:cNvPicPr>
            <a:picLocks noChangeAspect="1" noChangeArrowheads="1"/>
          </p:cNvPicPr>
          <p:nvPr/>
        </p:nvPicPr>
        <p:blipFill>
          <a:blip r:embed="rId2" cstate="print"/>
          <a:srcRect l="58333" t="14979" r="2870" b="52874"/>
          <a:stretch>
            <a:fillRect/>
          </a:stretch>
        </p:blipFill>
        <p:spPr bwMode="auto">
          <a:xfrm>
            <a:off x="500034" y="2357430"/>
            <a:ext cx="7429552" cy="371477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6908"/>
          </a:xfrm>
        </p:spPr>
        <p:txBody>
          <a:bodyPr>
            <a:normAutofit/>
          </a:bodyPr>
          <a:lstStyle/>
          <a:p>
            <a:pPr algn="l"/>
            <a:r>
              <a:rPr lang="ko-KR" altLang="en-US" sz="4000" dirty="0" smtClean="0"/>
              <a:t>      노인학대 신고방법</a:t>
            </a:r>
            <a:endParaRPr lang="ko-KR" altLang="en-US" sz="4000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ko-KR" altLang="en-US" dirty="0" err="1" smtClean="0">
                <a:latin typeface="HY울릉도B" pitchFamily="18" charset="-127"/>
                <a:ea typeface="HY울릉도B" pitchFamily="18" charset="-127"/>
              </a:rPr>
              <a:t>비응급</a:t>
            </a:r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 상황</a:t>
            </a:r>
            <a:endParaRPr lang="ko-KR" altLang="en-US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 rot="-5400000">
            <a:off x="3381494" y="-1881353"/>
            <a:ext cx="71437" cy="5977234"/>
          </a:xfrm>
          <a:prstGeom prst="rect">
            <a:avLst/>
          </a:prstGeom>
          <a:gradFill rotWithShape="0">
            <a:gsLst>
              <a:gs pos="0">
                <a:schemeClr val="tx2"/>
              </a:gs>
              <a:gs pos="100000">
                <a:srgbClr val="FFFFFF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0" lang="ko-KR" altLang="en-US" dirty="0">
              <a:latin typeface="맑은 고딕" pitchFamily="50" charset="-127"/>
              <a:ea typeface="맑은 고딕" pitchFamily="50" charset="-127"/>
            </a:endParaRPr>
          </a:p>
        </p:txBody>
      </p:sp>
      <p:pic>
        <p:nvPicPr>
          <p:cNvPr id="7" name="Picture 2" descr="C:\Users\장수원04\Desktop\새 폴더 (2)\7.PNG"/>
          <p:cNvPicPr>
            <a:picLocks noChangeAspect="1" noChangeArrowheads="1"/>
          </p:cNvPicPr>
          <p:nvPr/>
        </p:nvPicPr>
        <p:blipFill>
          <a:blip r:embed="rId2" cstate="print"/>
          <a:srcRect l="57190" t="49280" r="21424" b="29789"/>
          <a:stretch>
            <a:fillRect/>
          </a:stretch>
        </p:blipFill>
        <p:spPr bwMode="auto">
          <a:xfrm>
            <a:off x="3500430" y="1571612"/>
            <a:ext cx="3857652" cy="2842480"/>
          </a:xfrm>
          <a:prstGeom prst="rect">
            <a:avLst/>
          </a:prstGeom>
          <a:noFill/>
        </p:spPr>
      </p:pic>
      <p:pic>
        <p:nvPicPr>
          <p:cNvPr id="8" name="Picture 2" descr="C:\Users\장수원04\Desktop\새 폴더 (2)\7.PNG"/>
          <p:cNvPicPr>
            <a:picLocks noChangeAspect="1" noChangeArrowheads="1"/>
          </p:cNvPicPr>
          <p:nvPr/>
        </p:nvPicPr>
        <p:blipFill>
          <a:blip r:embed="rId2" cstate="print"/>
          <a:srcRect l="58284" t="71561" r="4383" b="7090"/>
          <a:stretch>
            <a:fillRect/>
          </a:stretch>
        </p:blipFill>
        <p:spPr bwMode="auto">
          <a:xfrm>
            <a:off x="714348" y="4572008"/>
            <a:ext cx="7215238" cy="200026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장수원04\Desktop\새 폴더 (2)\8.PNG"/>
          <p:cNvPicPr>
            <a:picLocks noChangeAspect="1" noChangeArrowheads="1"/>
          </p:cNvPicPr>
          <p:nvPr/>
        </p:nvPicPr>
        <p:blipFill>
          <a:blip r:embed="rId2" cstate="print"/>
          <a:srcRect l="7369" t="13830" r="55917" b="11681"/>
          <a:stretch>
            <a:fillRect/>
          </a:stretch>
        </p:blipFill>
        <p:spPr bwMode="auto">
          <a:xfrm>
            <a:off x="357158" y="214290"/>
            <a:ext cx="8215370" cy="642939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장수원04\Desktop\새 폴더 (2)\5.PNG"/>
          <p:cNvPicPr>
            <a:picLocks noChangeAspect="1" noChangeArrowheads="1"/>
          </p:cNvPicPr>
          <p:nvPr/>
        </p:nvPicPr>
        <p:blipFill>
          <a:blip r:embed="rId2" cstate="print"/>
          <a:srcRect l="54979" t="52517" r="3662" b="7350"/>
          <a:stretch>
            <a:fillRect/>
          </a:stretch>
        </p:blipFill>
        <p:spPr bwMode="auto">
          <a:xfrm>
            <a:off x="1000100" y="1428736"/>
            <a:ext cx="6572296" cy="435771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6908"/>
          </a:xfrm>
        </p:spPr>
        <p:txBody>
          <a:bodyPr/>
          <a:lstStyle/>
          <a:p>
            <a:pPr algn="l"/>
            <a:r>
              <a:rPr lang="ko-KR" altLang="en-US" dirty="0" smtClean="0"/>
              <a:t>     </a:t>
            </a:r>
            <a:r>
              <a:rPr lang="ko-KR" altLang="en-US" sz="4000" dirty="0" smtClean="0"/>
              <a:t>노인학대 처벌규정</a:t>
            </a:r>
            <a:endParaRPr lang="ko-KR" altLang="en-US" sz="4000" dirty="0"/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 rot="-5400000">
            <a:off x="3381494" y="-1881353"/>
            <a:ext cx="71437" cy="5977234"/>
          </a:xfrm>
          <a:prstGeom prst="rect">
            <a:avLst/>
          </a:prstGeom>
          <a:gradFill rotWithShape="0">
            <a:gsLst>
              <a:gs pos="0">
                <a:schemeClr val="tx2"/>
              </a:gs>
              <a:gs pos="100000">
                <a:srgbClr val="FFFFFF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0" lang="ko-KR" altLang="en-US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357818" y="1142984"/>
            <a:ext cx="35719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노인복지법상 노인학대 처벌기준</a:t>
            </a:r>
            <a:endParaRPr lang="ko-KR" altLang="en-US" sz="1600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9" name="모서리가 둥근 직사각형 8"/>
          <p:cNvSpPr/>
          <p:nvPr/>
        </p:nvSpPr>
        <p:spPr>
          <a:xfrm>
            <a:off x="357158" y="1785926"/>
            <a:ext cx="3929090" cy="1000132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신체에 상해를 입히는 행위</a:t>
            </a:r>
            <a:endParaRPr lang="ko-KR" altLang="en-US" sz="1600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10" name="오각형 9"/>
          <p:cNvSpPr/>
          <p:nvPr/>
        </p:nvSpPr>
        <p:spPr>
          <a:xfrm>
            <a:off x="4500562" y="2000240"/>
            <a:ext cx="357190" cy="571504"/>
          </a:xfrm>
          <a:prstGeom prst="homePlate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" name="TextBox 10"/>
          <p:cNvSpPr txBox="1"/>
          <p:nvPr/>
        </p:nvSpPr>
        <p:spPr>
          <a:xfrm>
            <a:off x="5000628" y="1928802"/>
            <a:ext cx="335758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7</a:t>
            </a: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년 이하의 징역</a:t>
            </a:r>
            <a:endParaRPr lang="en-US" altLang="ko-KR" sz="16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또는 </a:t>
            </a: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2 </a:t>
            </a:r>
            <a:r>
              <a:rPr lang="ko-KR" altLang="en-US" sz="1600" dirty="0" err="1" smtClean="0">
                <a:latin typeface="HY울릉도B" pitchFamily="18" charset="-127"/>
                <a:ea typeface="HY울릉도B" pitchFamily="18" charset="-127"/>
              </a:rPr>
              <a:t>천만원</a:t>
            </a: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 이하의 벌금</a:t>
            </a:r>
            <a:endParaRPr lang="ko-KR" altLang="en-US" sz="1600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12" name="모서리가 둥근 직사각형 11"/>
          <p:cNvSpPr/>
          <p:nvPr/>
        </p:nvSpPr>
        <p:spPr>
          <a:xfrm>
            <a:off x="357158" y="3143248"/>
            <a:ext cx="3929090" cy="3357586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신체에 폭행을 가하는 행위</a:t>
            </a:r>
            <a:endParaRPr lang="en-US" altLang="ko-KR" sz="1600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en-US" altLang="ko-KR" sz="1600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성적 수치심을 주는 성폭행 성희롱</a:t>
            </a:r>
            <a:endParaRPr lang="en-US" altLang="ko-KR" sz="16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   등의 행위</a:t>
            </a:r>
            <a:endParaRPr lang="en-US" altLang="ko-KR" sz="1600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en-US" altLang="ko-KR" sz="1600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유기하거나 의식주를 포함한 기본적</a:t>
            </a:r>
            <a:endParaRPr lang="en-US" altLang="ko-KR" sz="16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   보호</a:t>
            </a: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,</a:t>
            </a: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 치료를 소홀히 하는 행위</a:t>
            </a:r>
            <a:endParaRPr lang="en-US" altLang="ko-KR" sz="1600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en-US" altLang="ko-KR" sz="1600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구걸하게 하거나 노인을 이용하여 </a:t>
            </a:r>
            <a:endParaRPr lang="en-US" altLang="ko-KR" sz="16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   구걸하는 행위</a:t>
            </a:r>
            <a:endParaRPr lang="en-US" altLang="ko-KR" sz="1600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endParaRPr lang="ko-KR" altLang="en-US" sz="1600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13" name="오각형 12"/>
          <p:cNvSpPr/>
          <p:nvPr/>
        </p:nvSpPr>
        <p:spPr>
          <a:xfrm>
            <a:off x="4500562" y="4572008"/>
            <a:ext cx="357190" cy="571504"/>
          </a:xfrm>
          <a:prstGeom prst="homePlate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TextBox 13"/>
          <p:cNvSpPr txBox="1"/>
          <p:nvPr/>
        </p:nvSpPr>
        <p:spPr>
          <a:xfrm>
            <a:off x="5072066" y="4572008"/>
            <a:ext cx="335758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5</a:t>
            </a: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년 이하의 징역</a:t>
            </a:r>
            <a:endParaRPr lang="en-US" altLang="ko-KR" sz="16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또는 </a:t>
            </a: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1</a:t>
            </a: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천</a:t>
            </a: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5</a:t>
            </a:r>
            <a:r>
              <a:rPr lang="ko-KR" altLang="en-US" sz="1600" dirty="0" err="1" smtClean="0">
                <a:latin typeface="HY울릉도B" pitchFamily="18" charset="-127"/>
                <a:ea typeface="HY울릉도B" pitchFamily="18" charset="-127"/>
              </a:rPr>
              <a:t>백만원</a:t>
            </a: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 이하의 벌금</a:t>
            </a:r>
            <a:endParaRPr lang="ko-KR" altLang="en-US" sz="1600" dirty="0">
              <a:latin typeface="HY울릉도B" pitchFamily="18" charset="-127"/>
              <a:ea typeface="HY울릉도B" pitchFamily="18" charset="-127"/>
            </a:endParaRPr>
          </a:p>
        </p:txBody>
      </p:sp>
      <p:cxnSp>
        <p:nvCxnSpPr>
          <p:cNvPr id="17" name="직선 연결선 16"/>
          <p:cNvCxnSpPr/>
          <p:nvPr/>
        </p:nvCxnSpPr>
        <p:spPr>
          <a:xfrm>
            <a:off x="1000100" y="3786190"/>
            <a:ext cx="2714644" cy="1588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8" name="직선 연결선 17"/>
          <p:cNvCxnSpPr/>
          <p:nvPr/>
        </p:nvCxnSpPr>
        <p:spPr>
          <a:xfrm>
            <a:off x="785786" y="4572008"/>
            <a:ext cx="3143272" cy="1588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0" name="직선 연결선 19"/>
          <p:cNvCxnSpPr/>
          <p:nvPr/>
        </p:nvCxnSpPr>
        <p:spPr>
          <a:xfrm>
            <a:off x="714348" y="5286388"/>
            <a:ext cx="3286148" cy="1588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3" name="직선 연결선 22"/>
          <p:cNvCxnSpPr/>
          <p:nvPr/>
        </p:nvCxnSpPr>
        <p:spPr>
          <a:xfrm>
            <a:off x="714348" y="6072206"/>
            <a:ext cx="3286148" cy="1588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6908"/>
          </a:xfrm>
        </p:spPr>
        <p:txBody>
          <a:bodyPr>
            <a:normAutofit/>
          </a:bodyPr>
          <a:lstStyle/>
          <a:p>
            <a:pPr algn="l"/>
            <a:r>
              <a:rPr lang="ko-KR" altLang="en-US" sz="4000" dirty="0" smtClean="0"/>
              <a:t>       노인학대의 처벌규정</a:t>
            </a:r>
            <a:endParaRPr lang="ko-KR" altLang="en-US" sz="4000" dirty="0"/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 rot="-5400000">
            <a:off x="3452932" y="-1881353"/>
            <a:ext cx="71437" cy="5977234"/>
          </a:xfrm>
          <a:prstGeom prst="rect">
            <a:avLst/>
          </a:prstGeom>
          <a:gradFill rotWithShape="0">
            <a:gsLst>
              <a:gs pos="0">
                <a:schemeClr val="tx2"/>
              </a:gs>
              <a:gs pos="100000">
                <a:srgbClr val="FFFFFF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0" lang="ko-KR" altLang="en-US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357818" y="1142984"/>
            <a:ext cx="35719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노인복지법상 노인학대 처벌기준</a:t>
            </a:r>
            <a:endParaRPr lang="ko-KR" altLang="en-US" sz="1600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10" name="모서리가 둥근 직사각형 9"/>
          <p:cNvSpPr/>
          <p:nvPr/>
        </p:nvSpPr>
        <p:spPr>
          <a:xfrm>
            <a:off x="357158" y="1785926"/>
            <a:ext cx="3929090" cy="1000132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노인을 위하여 증여</a:t>
            </a: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급여된 금품을</a:t>
            </a:r>
            <a:endParaRPr lang="en-US" altLang="ko-KR" sz="1600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목적 외의 용도에 사용하는 경우  </a:t>
            </a: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 </a:t>
            </a:r>
            <a:endParaRPr lang="ko-KR" altLang="en-US" sz="1600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11" name="오각형 10"/>
          <p:cNvSpPr/>
          <p:nvPr/>
        </p:nvSpPr>
        <p:spPr>
          <a:xfrm>
            <a:off x="4500562" y="2000240"/>
            <a:ext cx="357190" cy="571504"/>
          </a:xfrm>
          <a:prstGeom prst="homePlate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" name="TextBox 11"/>
          <p:cNvSpPr txBox="1"/>
          <p:nvPr/>
        </p:nvSpPr>
        <p:spPr>
          <a:xfrm>
            <a:off x="5000628" y="1928802"/>
            <a:ext cx="335758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3</a:t>
            </a: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년 이하의 징역</a:t>
            </a:r>
            <a:endParaRPr lang="en-US" altLang="ko-KR" sz="16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또는 </a:t>
            </a: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1</a:t>
            </a:r>
            <a:r>
              <a:rPr lang="ko-KR" altLang="en-US" sz="1600" dirty="0" err="1" smtClean="0">
                <a:latin typeface="HY울릉도B" pitchFamily="18" charset="-127"/>
                <a:ea typeface="HY울릉도B" pitchFamily="18" charset="-127"/>
              </a:rPr>
              <a:t>천만원</a:t>
            </a: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 이하의 벌금</a:t>
            </a:r>
            <a:endParaRPr lang="ko-KR" altLang="en-US" sz="1600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13" name="모서리가 둥근 직사각형 12"/>
          <p:cNvSpPr/>
          <p:nvPr/>
        </p:nvSpPr>
        <p:spPr>
          <a:xfrm>
            <a:off x="357158" y="3071810"/>
            <a:ext cx="3929090" cy="1000132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신고인 신분보호 및 신원노출</a:t>
            </a:r>
            <a:endParaRPr lang="en-US" altLang="ko-KR" sz="16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         금지의무 위반자</a:t>
            </a:r>
            <a:endParaRPr lang="ko-KR" altLang="en-US" sz="1600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14" name="오각형 13"/>
          <p:cNvSpPr/>
          <p:nvPr/>
        </p:nvSpPr>
        <p:spPr>
          <a:xfrm>
            <a:off x="4500562" y="3286124"/>
            <a:ext cx="357190" cy="571504"/>
          </a:xfrm>
          <a:prstGeom prst="homePlate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" name="TextBox 14"/>
          <p:cNvSpPr txBox="1"/>
          <p:nvPr/>
        </p:nvSpPr>
        <p:spPr>
          <a:xfrm>
            <a:off x="5000628" y="3286124"/>
            <a:ext cx="335758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1</a:t>
            </a: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년 이하의 징역</a:t>
            </a:r>
            <a:endParaRPr lang="en-US" altLang="ko-KR" sz="16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또는 </a:t>
            </a: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3</a:t>
            </a:r>
            <a:r>
              <a:rPr lang="ko-KR" altLang="en-US" sz="1600" dirty="0" err="1" smtClean="0">
                <a:latin typeface="HY울릉도B" pitchFamily="18" charset="-127"/>
                <a:ea typeface="HY울릉도B" pitchFamily="18" charset="-127"/>
              </a:rPr>
              <a:t>백만원</a:t>
            </a: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 이하의 벌금</a:t>
            </a:r>
            <a:endParaRPr lang="ko-KR" altLang="en-US" sz="1600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16" name="모서리가 둥근 직사각형 15"/>
          <p:cNvSpPr/>
          <p:nvPr/>
        </p:nvSpPr>
        <p:spPr>
          <a:xfrm>
            <a:off x="357158" y="4357694"/>
            <a:ext cx="3929090" cy="1000132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현장조사를 거부하거나</a:t>
            </a:r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,</a:t>
            </a:r>
          </a:p>
          <a:p>
            <a:pPr algn="ctr"/>
            <a:r>
              <a:rPr lang="ko-KR" altLang="en-US" sz="1600" dirty="0" err="1" smtClean="0">
                <a:latin typeface="HY울릉도B" pitchFamily="18" charset="-127"/>
                <a:ea typeface="HY울릉도B" pitchFamily="18" charset="-127"/>
              </a:rPr>
              <a:t>업무방해한</a:t>
            </a: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 자</a:t>
            </a:r>
            <a:endParaRPr lang="ko-KR" altLang="en-US" sz="1600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17" name="오각형 16"/>
          <p:cNvSpPr/>
          <p:nvPr/>
        </p:nvSpPr>
        <p:spPr>
          <a:xfrm>
            <a:off x="4500562" y="4572008"/>
            <a:ext cx="357190" cy="571504"/>
          </a:xfrm>
          <a:prstGeom prst="homePlate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8" name="TextBox 17"/>
          <p:cNvSpPr txBox="1"/>
          <p:nvPr/>
        </p:nvSpPr>
        <p:spPr>
          <a:xfrm>
            <a:off x="5000628" y="4714884"/>
            <a:ext cx="335758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2</a:t>
            </a:r>
            <a:r>
              <a:rPr lang="ko-KR" altLang="en-US" sz="1600" dirty="0" err="1" smtClean="0">
                <a:latin typeface="HY울릉도B" pitchFamily="18" charset="-127"/>
                <a:ea typeface="HY울릉도B" pitchFamily="18" charset="-127"/>
              </a:rPr>
              <a:t>백만원</a:t>
            </a:r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 이하의 과태료</a:t>
            </a:r>
            <a:endParaRPr lang="ko-KR" altLang="en-US" sz="1600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19" name="직사각형 18"/>
          <p:cNvSpPr/>
          <p:nvPr/>
        </p:nvSpPr>
        <p:spPr>
          <a:xfrm>
            <a:off x="428596" y="5786454"/>
            <a:ext cx="7858180" cy="785818"/>
          </a:xfrm>
          <a:prstGeom prst="rect">
            <a:avLst/>
          </a:prstGeom>
          <a:solidFill>
            <a:srgbClr val="C00000"/>
          </a:solidFill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00" dirty="0" smtClean="0">
                <a:latin typeface="HY울릉도B" pitchFamily="18" charset="-127"/>
                <a:ea typeface="HY울릉도B" pitchFamily="18" charset="-127"/>
              </a:rPr>
              <a:t>노인학대 법적 처벌기준</a:t>
            </a:r>
            <a:endParaRPr lang="en-US" altLang="ko-KR" sz="1600" dirty="0" smtClean="0">
              <a:latin typeface="HY울릉도B" pitchFamily="18" charset="-127"/>
              <a:ea typeface="HY울릉도B" pitchFamily="18" charset="-127"/>
            </a:endParaRPr>
          </a:p>
          <a:p>
            <a:pPr algn="ctr"/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노인복지법</a:t>
            </a:r>
            <a:r>
              <a:rPr lang="en-US" altLang="ko-KR" sz="1400" dirty="0" smtClean="0">
                <a:latin typeface="HY울릉도B" pitchFamily="18" charset="-127"/>
                <a:ea typeface="HY울릉도B" pitchFamily="18" charset="-127"/>
              </a:rPr>
              <a:t>,  </a:t>
            </a: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가정폭력범죄의 처벌 등에 관한 </a:t>
            </a:r>
            <a:r>
              <a:rPr lang="ko-KR" altLang="en-US" sz="1400" dirty="0" err="1" smtClean="0">
                <a:latin typeface="HY울릉도B" pitchFamily="18" charset="-127"/>
                <a:ea typeface="HY울릉도B" pitchFamily="18" charset="-127"/>
              </a:rPr>
              <a:t>특레법</a:t>
            </a:r>
            <a:r>
              <a:rPr lang="en-US" altLang="ko-KR" sz="1400" dirty="0" smtClean="0">
                <a:latin typeface="HY울릉도B" pitchFamily="18" charset="-127"/>
                <a:ea typeface="HY울릉도B" pitchFamily="18" charset="-127"/>
              </a:rPr>
              <a:t>, </a:t>
            </a: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형법 적용 가능  </a:t>
            </a:r>
            <a:endParaRPr lang="ko-KR" altLang="en-US" sz="1400" dirty="0">
              <a:latin typeface="HY울릉도B" pitchFamily="18" charset="-127"/>
              <a:ea typeface="HY울릉도B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1357290" y="642918"/>
            <a:ext cx="564360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>
                <a:latin typeface="HY울릉도B" pitchFamily="18" charset="-127"/>
                <a:ea typeface="HY울릉도B" pitchFamily="18" charset="-127"/>
              </a:rPr>
              <a:t>노인보호전문기관</a:t>
            </a:r>
            <a:endParaRPr lang="ko-KR" altLang="en-US" dirty="0">
              <a:latin typeface="HY울릉도B" pitchFamily="18" charset="-127"/>
              <a:ea typeface="HY울릉도B" pitchFamily="18" charset="-127"/>
            </a:endParaRPr>
          </a:p>
        </p:txBody>
      </p:sp>
      <p:pic>
        <p:nvPicPr>
          <p:cNvPr id="8" name="Picture 2" descr="C:\Users\장수원04\Desktop\새 폴더 (2)\9.PNG"/>
          <p:cNvPicPr>
            <a:picLocks noChangeAspect="1" noChangeArrowheads="1"/>
          </p:cNvPicPr>
          <p:nvPr/>
        </p:nvPicPr>
        <p:blipFill>
          <a:blip r:embed="rId2" cstate="print"/>
          <a:srcRect l="6527" t="29105" r="54354" b="17392"/>
          <a:stretch>
            <a:fillRect/>
          </a:stretch>
        </p:blipFill>
        <p:spPr bwMode="auto">
          <a:xfrm>
            <a:off x="428596" y="1214422"/>
            <a:ext cx="7929618" cy="3071834"/>
          </a:xfrm>
          <a:prstGeom prst="rect">
            <a:avLst/>
          </a:prstGeom>
          <a:noFill/>
        </p:spPr>
      </p:pic>
      <p:sp>
        <p:nvSpPr>
          <p:cNvPr id="12" name="직사각형 11"/>
          <p:cNvSpPr/>
          <p:nvPr/>
        </p:nvSpPr>
        <p:spPr>
          <a:xfrm>
            <a:off x="428596" y="5357826"/>
            <a:ext cx="8001056" cy="121444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8596" y="357166"/>
            <a:ext cx="7929618" cy="866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8596" y="4491051"/>
            <a:ext cx="8001056" cy="866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4" name="TextBox 13"/>
          <p:cNvSpPr txBox="1"/>
          <p:nvPr/>
        </p:nvSpPr>
        <p:spPr>
          <a:xfrm>
            <a:off x="1357290" y="642918"/>
            <a:ext cx="592935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노인보호 전문기관</a:t>
            </a:r>
            <a:endParaRPr lang="ko-KR" altLang="en-US" sz="1400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357290" y="4786322"/>
            <a:ext cx="564360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학대피해노인 전용쉼터 </a:t>
            </a:r>
            <a:endParaRPr lang="ko-KR" altLang="en-US" sz="1400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71472" y="5286388"/>
            <a:ext cx="778674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 </a:t>
            </a:r>
            <a:r>
              <a:rPr lang="ko-KR" altLang="en-US" sz="1400" dirty="0" smtClean="0">
                <a:latin typeface="바탕"/>
                <a:ea typeface="바탕"/>
              </a:rPr>
              <a:t>● </a:t>
            </a: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목    적 </a:t>
            </a:r>
            <a:r>
              <a:rPr lang="en-US" altLang="ko-KR" sz="1400" dirty="0" smtClean="0">
                <a:latin typeface="HY울릉도B" pitchFamily="18" charset="-127"/>
                <a:ea typeface="HY울릉도B" pitchFamily="18" charset="-127"/>
              </a:rPr>
              <a:t>; </a:t>
            </a: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학대피해 노인에 대한 일정기간 보호조치 및 심신 치유프로그램</a:t>
            </a:r>
            <a:endParaRPr lang="en-US" altLang="ko-KR" sz="14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1400" dirty="0" smtClean="0">
                <a:latin typeface="HY울릉도B" pitchFamily="18" charset="-127"/>
                <a:ea typeface="HY울릉도B" pitchFamily="18" charset="-127"/>
              </a:rPr>
              <a:t>                  </a:t>
            </a: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제공을 통한 학대피해노인의 보호 강화</a:t>
            </a:r>
            <a:endParaRPr lang="en-US" altLang="ko-KR" sz="14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1400" dirty="0" smtClean="0">
                <a:latin typeface="HY울릉도B" pitchFamily="18" charset="-127"/>
                <a:ea typeface="HY울릉도B" pitchFamily="18" charset="-127"/>
              </a:rPr>
              <a:t> </a:t>
            </a:r>
            <a:r>
              <a:rPr lang="en-US" altLang="ko-KR" sz="1400" dirty="0" smtClean="0">
                <a:latin typeface="바탕"/>
                <a:ea typeface="바탕"/>
              </a:rPr>
              <a:t>● </a:t>
            </a: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입소대상 </a:t>
            </a:r>
            <a:r>
              <a:rPr lang="en-US" altLang="ko-KR" sz="1400" dirty="0" smtClean="0">
                <a:latin typeface="HY울릉도B" pitchFamily="18" charset="-127"/>
                <a:ea typeface="HY울릉도B" pitchFamily="18" charset="-127"/>
              </a:rPr>
              <a:t>;</a:t>
            </a: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 만</a:t>
            </a:r>
            <a:r>
              <a:rPr lang="en-US" altLang="ko-KR" sz="1400" dirty="0" smtClean="0">
                <a:latin typeface="HY울릉도B" pitchFamily="18" charset="-127"/>
                <a:ea typeface="HY울릉도B" pitchFamily="18" charset="-127"/>
              </a:rPr>
              <a:t>60</a:t>
            </a: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세 이상 학대피해노인으로 쉼터의 보호가 필요하다고 인정되는 자</a:t>
            </a:r>
            <a:endParaRPr lang="en-US" altLang="ko-KR" sz="14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1400" dirty="0" smtClean="0">
                <a:latin typeface="HY울릉도B" pitchFamily="18" charset="-127"/>
                <a:ea typeface="HY울릉도B" pitchFamily="18" charset="-127"/>
              </a:rPr>
              <a:t> </a:t>
            </a:r>
            <a:r>
              <a:rPr lang="ko-KR" altLang="ko-KR" sz="1400" dirty="0" smtClean="0">
                <a:latin typeface="HY울릉도B" pitchFamily="18" charset="-127"/>
                <a:ea typeface="HY울릉도B" pitchFamily="18" charset="-127"/>
              </a:rPr>
              <a:t>●</a:t>
            </a:r>
            <a:r>
              <a:rPr lang="en-US" altLang="ko-KR" sz="1400" dirty="0" smtClean="0">
                <a:latin typeface="HY울릉도B" pitchFamily="18" charset="-127"/>
                <a:ea typeface="HY울릉도B" pitchFamily="18" charset="-127"/>
              </a:rPr>
              <a:t> </a:t>
            </a: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입소기간 </a:t>
            </a:r>
            <a:r>
              <a:rPr lang="en-US" altLang="ko-KR" sz="1400" dirty="0" smtClean="0">
                <a:latin typeface="HY울릉도B" pitchFamily="18" charset="-127"/>
                <a:ea typeface="HY울릉도B" pitchFamily="18" charset="-127"/>
              </a:rPr>
              <a:t>; </a:t>
            </a: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입소일로부터 </a:t>
            </a:r>
            <a:r>
              <a:rPr lang="en-US" altLang="ko-KR" sz="1400" dirty="0" smtClean="0">
                <a:latin typeface="HY울릉도B" pitchFamily="18" charset="-127"/>
                <a:ea typeface="HY울릉도B" pitchFamily="18" charset="-127"/>
              </a:rPr>
              <a:t>3</a:t>
            </a:r>
            <a:r>
              <a:rPr lang="ko-KR" altLang="en-US" sz="1400" dirty="0" smtClean="0">
                <a:latin typeface="HY울릉도B" pitchFamily="18" charset="-127"/>
                <a:ea typeface="HY울릉도B" pitchFamily="18" charset="-127"/>
              </a:rPr>
              <a:t>개월</a:t>
            </a:r>
            <a:endParaRPr lang="en-US" altLang="ko-KR" sz="1400" dirty="0" smtClean="0">
              <a:latin typeface="HY울릉도B" pitchFamily="18" charset="-127"/>
              <a:ea typeface="HY울릉도B" pitchFamily="18" charset="-127"/>
            </a:endParaRP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장수원04\Desktop\새 폴더 (2)\9.PNG"/>
          <p:cNvPicPr>
            <a:picLocks noChangeAspect="1" noChangeArrowheads="1"/>
          </p:cNvPicPr>
          <p:nvPr/>
        </p:nvPicPr>
        <p:blipFill>
          <a:blip r:embed="rId2" cstate="print"/>
          <a:srcRect l="58156" t="13360" r="16133" b="46313"/>
          <a:stretch>
            <a:fillRect/>
          </a:stretch>
        </p:blipFill>
        <p:spPr bwMode="auto">
          <a:xfrm>
            <a:off x="323528" y="714356"/>
            <a:ext cx="4177034" cy="5643602"/>
          </a:xfrm>
          <a:prstGeom prst="rect">
            <a:avLst/>
          </a:prstGeom>
          <a:noFill/>
        </p:spPr>
      </p:pic>
      <p:pic>
        <p:nvPicPr>
          <p:cNvPr id="5" name="Picture 2" descr="C:\Users\장수원04\Desktop\새 폴더 (2)\9.PNG"/>
          <p:cNvPicPr>
            <a:picLocks noChangeAspect="1" noChangeArrowheads="1"/>
          </p:cNvPicPr>
          <p:nvPr/>
        </p:nvPicPr>
        <p:blipFill>
          <a:blip r:embed="rId2" cstate="print"/>
          <a:srcRect l="57907" t="53793" r="7307" b="7090"/>
          <a:stretch>
            <a:fillRect/>
          </a:stretch>
        </p:blipFill>
        <p:spPr bwMode="auto">
          <a:xfrm>
            <a:off x="4517885" y="2420318"/>
            <a:ext cx="4590619" cy="3937640"/>
          </a:xfrm>
          <a:prstGeom prst="rect">
            <a:avLst/>
          </a:prstGeom>
          <a:noFill/>
        </p:spPr>
      </p:pic>
      <p:sp>
        <p:nvSpPr>
          <p:cNvPr id="6" name="제목 1"/>
          <p:cNvSpPr txBox="1">
            <a:spLocks/>
          </p:cNvSpPr>
          <p:nvPr/>
        </p:nvSpPr>
        <p:spPr>
          <a:xfrm>
            <a:off x="4643438" y="928670"/>
            <a:ext cx="4211960" cy="908720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vert="horz" rtlCol="0" anchor="ctr">
            <a:normAutofit/>
          </a:bodyPr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ko-KR" altLang="en-US" sz="4400" b="1" i="0" u="none" strike="noStrike" kern="1200" cap="none" spc="0" normalizeH="0" baseline="0" noProof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우리의 역할</a:t>
            </a:r>
            <a:endParaRPr kumimoji="0" lang="ko-KR" altLang="en-US" sz="4400" b="1" i="0" u="none" strike="noStrike" kern="1200" cap="none" spc="0" normalizeH="0" baseline="0" noProof="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25470"/>
          </a:xfrm>
        </p:spPr>
        <p:txBody>
          <a:bodyPr>
            <a:normAutofit/>
          </a:bodyPr>
          <a:lstStyle/>
          <a:p>
            <a:pPr algn="l"/>
            <a:r>
              <a:rPr lang="ko-KR" altLang="en-US" sz="4000" dirty="0" smtClean="0"/>
              <a:t>       노인학대예방 행동지침</a:t>
            </a:r>
            <a:endParaRPr lang="ko-KR" altLang="en-US" sz="4000" dirty="0"/>
          </a:p>
        </p:txBody>
      </p:sp>
      <p:sp>
        <p:nvSpPr>
          <p:cNvPr id="12" name="Rectangle 2"/>
          <p:cNvSpPr>
            <a:spLocks noChangeArrowheads="1"/>
          </p:cNvSpPr>
          <p:nvPr/>
        </p:nvSpPr>
        <p:spPr bwMode="auto">
          <a:xfrm rot="-5400000">
            <a:off x="3452932" y="-1952791"/>
            <a:ext cx="71437" cy="5977234"/>
          </a:xfrm>
          <a:prstGeom prst="rect">
            <a:avLst/>
          </a:prstGeom>
          <a:gradFill rotWithShape="0">
            <a:gsLst>
              <a:gs pos="0">
                <a:schemeClr val="tx2"/>
              </a:gs>
              <a:gs pos="100000">
                <a:srgbClr val="FFFFFF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kumimoji="0" lang="ko-KR" altLang="en-US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357158" y="1785926"/>
            <a:ext cx="835824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ko-KR" altLang="en-US" sz="1600" dirty="0">
              <a:latin typeface="HY울릉도B" pitchFamily="18" charset="-127"/>
              <a:ea typeface="HY울릉도B" pitchFamily="18" charset="-127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357158" y="1428736"/>
            <a:ext cx="8072494" cy="43396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altLang="ko-KR" sz="16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1600" dirty="0" smtClean="0">
                <a:latin typeface="HY울릉도B" pitchFamily="18" charset="-127"/>
                <a:ea typeface="HY울릉도B" pitchFamily="18" charset="-127"/>
              </a:rPr>
              <a:t>           </a:t>
            </a:r>
            <a:r>
              <a:rPr lang="en-US" altLang="ko-KR" sz="2000" dirty="0" smtClean="0">
                <a:latin typeface="HY울릉도B" pitchFamily="18" charset="-127"/>
                <a:ea typeface="HY울릉도B" pitchFamily="18" charset="-127"/>
              </a:rPr>
              <a:t>1. 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누구도 노인을 학대 할 수 없음을 확실히 압니다</a:t>
            </a:r>
            <a:r>
              <a:rPr lang="en-US" altLang="ko-KR" sz="2000" dirty="0" smtClean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endParaRPr lang="en-US" altLang="ko-KR" sz="20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2000" dirty="0" smtClean="0">
                <a:latin typeface="HY울릉도B" pitchFamily="18" charset="-127"/>
                <a:ea typeface="HY울릉도B" pitchFamily="18" charset="-127"/>
              </a:rPr>
              <a:t>          2. 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가능한 건강을 유지하도록 최선을 다합니다</a:t>
            </a:r>
            <a:r>
              <a:rPr lang="en-US" altLang="ko-KR" sz="2000" dirty="0" smtClean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endParaRPr lang="en-US" altLang="ko-KR" sz="20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2000" dirty="0" smtClean="0">
                <a:latin typeface="HY울릉도B" pitchFamily="18" charset="-127"/>
                <a:ea typeface="HY울릉도B" pitchFamily="18" charset="-127"/>
              </a:rPr>
              <a:t>          3. 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자기소유의 재산을 스스로 관리 합니다</a:t>
            </a:r>
            <a:r>
              <a:rPr lang="en-US" altLang="ko-KR" sz="2000" dirty="0" smtClean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endParaRPr lang="en-US" altLang="ko-KR" sz="20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2000" dirty="0" smtClean="0">
                <a:latin typeface="HY울릉도B" pitchFamily="18" charset="-127"/>
                <a:ea typeface="HY울릉도B" pitchFamily="18" charset="-127"/>
              </a:rPr>
              <a:t>          4. 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여가 및 사회활동을 지속합니다</a:t>
            </a:r>
            <a:r>
              <a:rPr lang="en-US" altLang="ko-KR" sz="2000" dirty="0" smtClean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endParaRPr lang="en-US" altLang="ko-KR" sz="20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2000" dirty="0" smtClean="0">
                <a:latin typeface="HY울릉도B" pitchFamily="18" charset="-127"/>
                <a:ea typeface="HY울릉도B" pitchFamily="18" charset="-127"/>
              </a:rPr>
              <a:t>          5. 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변화하는 사회</a:t>
            </a:r>
            <a:r>
              <a:rPr lang="en-US" altLang="ko-KR" sz="2000" dirty="0" smtClean="0">
                <a:latin typeface="HY울릉도B" pitchFamily="18" charset="-127"/>
                <a:ea typeface="HY울릉도B" pitchFamily="18" charset="-127"/>
              </a:rPr>
              <a:t>(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신세대</a:t>
            </a:r>
            <a:r>
              <a:rPr lang="en-US" altLang="ko-KR" sz="2000" dirty="0" smtClean="0">
                <a:latin typeface="HY울릉도B" pitchFamily="18" charset="-127"/>
                <a:ea typeface="HY울릉도B" pitchFamily="18" charset="-127"/>
              </a:rPr>
              <a:t>)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를 이해하려고 노력합니다</a:t>
            </a:r>
            <a:r>
              <a:rPr lang="en-US" altLang="ko-KR" sz="2000" dirty="0" smtClean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endParaRPr lang="en-US" altLang="ko-KR" sz="20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2000" dirty="0" smtClean="0">
                <a:latin typeface="HY울릉도B" pitchFamily="18" charset="-127"/>
                <a:ea typeface="HY울릉도B" pitchFamily="18" charset="-127"/>
              </a:rPr>
              <a:t>          6. 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가족에게 사랑한다는 표현을 자주 합니다</a:t>
            </a:r>
            <a:r>
              <a:rPr lang="en-US" altLang="ko-KR" sz="2000" dirty="0" smtClean="0">
                <a:latin typeface="HY울릉도B" pitchFamily="18" charset="-127"/>
                <a:ea typeface="HY울릉도B" pitchFamily="18" charset="-127"/>
              </a:rPr>
              <a:t>.</a:t>
            </a:r>
          </a:p>
          <a:p>
            <a:endParaRPr lang="en-US" altLang="ko-KR" sz="2000" dirty="0" smtClean="0">
              <a:latin typeface="HY울릉도B" pitchFamily="18" charset="-127"/>
              <a:ea typeface="HY울릉도B" pitchFamily="18" charset="-127"/>
            </a:endParaRPr>
          </a:p>
          <a:p>
            <a:r>
              <a:rPr lang="en-US" altLang="ko-KR" sz="2000" dirty="0" smtClean="0">
                <a:latin typeface="HY울릉도B" pitchFamily="18" charset="-127"/>
                <a:ea typeface="HY울릉도B" pitchFamily="18" charset="-127"/>
              </a:rPr>
              <a:t>          7. </a:t>
            </a:r>
            <a:r>
              <a:rPr lang="ko-KR" altLang="en-US" sz="2000" dirty="0" smtClean="0">
                <a:latin typeface="HY울릉도B" pitchFamily="18" charset="-127"/>
                <a:ea typeface="HY울릉도B" pitchFamily="18" charset="-127"/>
              </a:rPr>
              <a:t>어떤 상황에서도 자신을 사랑합니다</a:t>
            </a:r>
            <a:r>
              <a:rPr lang="en-US" altLang="ko-KR" sz="2000" dirty="0" smtClean="0">
                <a:latin typeface="HY울릉도B" pitchFamily="18" charset="-127"/>
                <a:ea typeface="HY울릉도B" pitchFamily="18" charset="-127"/>
              </a:rPr>
              <a:t>.</a:t>
            </a:r>
            <a:endParaRPr lang="ko-KR" altLang="en-US" sz="2000" dirty="0">
              <a:latin typeface="HY울릉도B" pitchFamily="18" charset="-127"/>
              <a:ea typeface="HY울릉도B" pitchFamily="18" charset="-127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16899" y="764704"/>
            <a:ext cx="8919597" cy="46805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668344" y="3460689"/>
            <a:ext cx="1101018" cy="17424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6368559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사랑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571736" y="785794"/>
            <a:ext cx="3571900" cy="4005631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500034" y="5429264"/>
            <a:ext cx="735811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3600" dirty="0" smtClean="0">
                <a:latin typeface="HY울릉도B" pitchFamily="18" charset="-127"/>
                <a:ea typeface="HY울릉도B" pitchFamily="18" charset="-127"/>
              </a:rPr>
              <a:t>감사 합니다</a:t>
            </a:r>
            <a:r>
              <a:rPr lang="en-US" altLang="ko-KR" sz="3600" dirty="0" smtClean="0">
                <a:latin typeface="HY울릉도B" pitchFamily="18" charset="-127"/>
                <a:ea typeface="HY울릉도B" pitchFamily="18" charset="-127"/>
              </a:rPr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각">
  <a:themeElements>
    <a:clrScheme name="각">
      <a:dk1>
        <a:srgbClr val="000000"/>
      </a:dk1>
      <a:lt1>
        <a:srgbClr val="FFFFFF"/>
      </a:lt1>
      <a:dk2>
        <a:srgbClr val="434342"/>
      </a:dk2>
      <a:lt2>
        <a:srgbClr val="CDD7D9"/>
      </a:lt2>
      <a:accent1>
        <a:srgbClr val="797B7E"/>
      </a:accent1>
      <a:accent2>
        <a:srgbClr val="F96A1B"/>
      </a:accent2>
      <a:accent3>
        <a:srgbClr val="08A1D9"/>
      </a:accent3>
      <a:accent4>
        <a:srgbClr val="7C984A"/>
      </a:accent4>
      <a:accent5>
        <a:srgbClr val="C2AD8D"/>
      </a:accent5>
      <a:accent6>
        <a:srgbClr val="506E94"/>
      </a:accent6>
      <a:hlink>
        <a:srgbClr val="5F5F5F"/>
      </a:hlink>
      <a:folHlink>
        <a:srgbClr val="969696"/>
      </a:folHlink>
    </a:clrScheme>
    <a:fontScheme name="각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微软雅黑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ＭＳ Ｐゴシック"/>
        <a:font script="Hang" typeface="맑은 고딕"/>
        <a:font script="Hans" typeface="隶书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각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20400000"/>
            </a:lightRig>
          </a:scene3d>
          <a:sp3d contourW="6350">
            <a:bevelT w="41275" h="19050" prst="angle"/>
            <a:contourClr>
              <a:schemeClr val="phClr">
                <a:shade val="25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90000"/>
                <a:shade val="85000"/>
              </a:schemeClr>
              <a:schemeClr val="phClr">
                <a:tint val="95000"/>
                <a:shade val="99000"/>
              </a:schemeClr>
            </a:duotone>
          </a:blip>
          <a:tile tx="0" ty="0" sx="100000" sy="100000" flip="none" algn="tl"/>
        </a:blipFill>
        <a:blipFill rotWithShape="1">
          <a:blip xmlns:r="http://schemas.openxmlformats.org/officeDocument/2006/relationships" r:embed="rId2">
            <a:duotone>
              <a:schemeClr val="phClr">
                <a:tint val="93000"/>
                <a:shade val="85000"/>
              </a:schemeClr>
              <a:schemeClr val="phClr">
                <a:tint val="96000"/>
                <a:shade val="99000"/>
              </a:schemeClr>
            </a:duotone>
          </a:blip>
          <a:tile tx="0" ty="0" sx="90000" sy="9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Angles</Template>
  <TotalTime>561</TotalTime>
  <Words>2194</Words>
  <Application>Microsoft Office PowerPoint</Application>
  <PresentationFormat>화면 슬라이드 쇼(4:3)</PresentationFormat>
  <Paragraphs>452</Paragraphs>
  <Slides>49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49</vt:i4>
      </vt:variant>
    </vt:vector>
  </HeadingPairs>
  <TitlesOfParts>
    <vt:vector size="50" baseType="lpstr">
      <vt:lpstr>각</vt:lpstr>
      <vt:lpstr>     노인인권보호, 노인학대  예방 및 관리지침</vt:lpstr>
      <vt:lpstr>슬라이드 2</vt:lpstr>
      <vt:lpstr>슬라이드 3</vt:lpstr>
      <vt:lpstr>슬라이드 4</vt:lpstr>
      <vt:lpstr>슬라이드 5</vt:lpstr>
      <vt:lpstr>슬라이드 6</vt:lpstr>
      <vt:lpstr>슬라이드 7</vt:lpstr>
      <vt:lpstr>슬라이드 8</vt:lpstr>
      <vt:lpstr>슬라이드 9</vt:lpstr>
      <vt:lpstr>슬라이드 10</vt:lpstr>
      <vt:lpstr>슬라이드 11</vt:lpstr>
      <vt:lpstr>슬라이드 12</vt:lpstr>
      <vt:lpstr>슬라이드 13</vt:lpstr>
      <vt:lpstr>슬라이드 14</vt:lpstr>
      <vt:lpstr>슬라이드 15</vt:lpstr>
      <vt:lpstr>슬라이드 16</vt:lpstr>
      <vt:lpstr>슬라이드 17</vt:lpstr>
      <vt:lpstr>슬라이드 18</vt:lpstr>
      <vt:lpstr>슬라이드 19</vt:lpstr>
      <vt:lpstr>슬라이드 20</vt:lpstr>
      <vt:lpstr>  노인학대의 정의</vt:lpstr>
      <vt:lpstr>알쏭달쏭 학대행위  </vt:lpstr>
      <vt:lpstr>슬라이드 23</vt:lpstr>
      <vt:lpstr>      노인학대의 유형</vt:lpstr>
      <vt:lpstr>슬라이드 25</vt:lpstr>
      <vt:lpstr>      노인학대의 유형</vt:lpstr>
      <vt:lpstr>      노인학대의 유형</vt:lpstr>
      <vt:lpstr>      노인학대의 유형</vt:lpstr>
      <vt:lpstr>      노인학대의 유형</vt:lpstr>
      <vt:lpstr>      노인학대의 유형</vt:lpstr>
      <vt:lpstr>  노인학대 발생요인</vt:lpstr>
      <vt:lpstr>  노인학대 발생요인</vt:lpstr>
      <vt:lpstr>  노인학대 발생요인</vt:lpstr>
      <vt:lpstr>     노인학대 의 특성</vt:lpstr>
      <vt:lpstr>     노인학대 사례와 관리지침</vt:lpstr>
      <vt:lpstr>슬라이드 36</vt:lpstr>
      <vt:lpstr>슬라이드 37</vt:lpstr>
      <vt:lpstr>슬라이드 38</vt:lpstr>
      <vt:lpstr>      노인학대 신고방법</vt:lpstr>
      <vt:lpstr>      노인학대 신고방법</vt:lpstr>
      <vt:lpstr>슬라이드 41</vt:lpstr>
      <vt:lpstr>슬라이드 42</vt:lpstr>
      <vt:lpstr>     노인학대 처벌규정</vt:lpstr>
      <vt:lpstr>       노인학대의 처벌규정</vt:lpstr>
      <vt:lpstr>슬라이드 45</vt:lpstr>
      <vt:lpstr>슬라이드 46</vt:lpstr>
      <vt:lpstr>       노인학대예방 행동지침</vt:lpstr>
      <vt:lpstr>슬라이드 48</vt:lpstr>
      <vt:lpstr>슬라이드 49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노인학대 예방 및 관리지침</dc:title>
  <dc:creator>user</dc:creator>
  <cp:lastModifiedBy>home</cp:lastModifiedBy>
  <cp:revision>99</cp:revision>
  <cp:lastPrinted>2017-07-20T04:08:02Z</cp:lastPrinted>
  <dcterms:created xsi:type="dcterms:W3CDTF">2014-03-04T06:27:55Z</dcterms:created>
  <dcterms:modified xsi:type="dcterms:W3CDTF">2018-07-14T06:47:26Z</dcterms:modified>
</cp:coreProperties>
</file>