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handoutMasterIdLst>
    <p:handoutMasterId r:id="rId24"/>
  </p:handoutMasterIdLst>
  <p:sldIdLst>
    <p:sldId id="265" r:id="rId2"/>
    <p:sldId id="277" r:id="rId3"/>
    <p:sldId id="333" r:id="rId4"/>
    <p:sldId id="261" r:id="rId5"/>
    <p:sldId id="396" r:id="rId6"/>
    <p:sldId id="275" r:id="rId7"/>
    <p:sldId id="279" r:id="rId8"/>
    <p:sldId id="349" r:id="rId9"/>
    <p:sldId id="281" r:id="rId10"/>
    <p:sldId id="284" r:id="rId11"/>
    <p:sldId id="287" r:id="rId12"/>
    <p:sldId id="289" r:id="rId13"/>
    <p:sldId id="300" r:id="rId14"/>
    <p:sldId id="301" r:id="rId15"/>
    <p:sldId id="290" r:id="rId16"/>
    <p:sldId id="299" r:id="rId17"/>
    <p:sldId id="306" r:id="rId18"/>
    <p:sldId id="362" r:id="rId19"/>
    <p:sldId id="309" r:id="rId20"/>
    <p:sldId id="311" r:id="rId21"/>
    <p:sldId id="370" r:id="rId22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6403" autoAdjust="0"/>
  </p:normalViewPr>
  <p:slideViewPr>
    <p:cSldViewPr>
      <p:cViewPr>
        <p:scale>
          <a:sx n="100" d="100"/>
          <a:sy n="100" d="100"/>
        </p:scale>
        <p:origin x="-176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109" y="1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7B6DA-AF6B-493A-BFD7-10BD7D22114D}" type="datetimeFigureOut">
              <a:rPr lang="ko-KR" altLang="en-US" smtClean="0"/>
              <a:t>2019-02-23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585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109" y="9496585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58180-E1E9-430C-A389-0493D38F32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0594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1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1E49D-21C8-4289-8406-620A0B310B16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50888"/>
            <a:ext cx="4999038" cy="37480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C3E90-9D13-4546-9094-6A31B27997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64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3E90-9D13-4546-9094-6A31B279978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3E90-9D13-4546-9094-6A31B279978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C3E90-9D13-4546-9094-6A31B2799782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EAAC3-BCEA-4CD7-9ACE-C7ADA005EAD0}" type="datetimeFigureOut">
              <a:rPr lang="ko-KR" altLang="en-US" smtClean="0"/>
              <a:pPr/>
              <a:t>2019-02-23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B566D-9538-4092-95C9-5AF7F996C4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286513" y="6143644"/>
            <a:ext cx="2071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/>
              <a:t>가은재가복지센터</a:t>
            </a:r>
            <a:endParaRPr lang="ko-KR" altLang="en-US" sz="1600" b="1" dirty="0"/>
          </a:p>
        </p:txBody>
      </p:sp>
      <p:sp>
        <p:nvSpPr>
          <p:cNvPr id="6" name="직사각형 5"/>
          <p:cNvSpPr/>
          <p:nvPr/>
        </p:nvSpPr>
        <p:spPr>
          <a:xfrm>
            <a:off x="0" y="1428736"/>
            <a:ext cx="9144000" cy="1785950"/>
          </a:xfrm>
          <a:prstGeom prst="rect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60700" y="1831096"/>
            <a:ext cx="76226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노인 응급처치 </a:t>
            </a:r>
            <a:r>
              <a:rPr lang="ko-KR" altLang="en-US" sz="60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대처법</a:t>
            </a:r>
            <a:endParaRPr lang="ko-KR" altLang="en-US" sz="6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71538" y="1071546"/>
            <a:ext cx="721523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2800" dirty="0" smtClean="0"/>
          </a:p>
          <a:p>
            <a:endParaRPr lang="en-US" altLang="ko-KR" sz="2800" dirty="0"/>
          </a:p>
          <a:p>
            <a:pPr>
              <a:buFont typeface="Arial" pitchFamily="34" charset="0"/>
              <a:buChar char="•"/>
            </a:pPr>
            <a:r>
              <a:rPr lang="ko-KR" altLang="en-US" sz="3200" dirty="0" smtClean="0"/>
              <a:t>노인 응급처치의 개요를 이해한다</a:t>
            </a:r>
            <a:r>
              <a:rPr lang="en-US" altLang="ko-KR" sz="32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altLang="ko-KR" sz="3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3200" dirty="0" smtClean="0"/>
              <a:t>노인 응급 </a:t>
            </a:r>
            <a:r>
              <a:rPr lang="ko-KR" altLang="en-US" sz="3200" dirty="0" err="1" smtClean="0"/>
              <a:t>상황별</a:t>
            </a:r>
            <a:r>
              <a:rPr lang="ko-KR" altLang="en-US" sz="3200" dirty="0" smtClean="0"/>
              <a:t> 유형을 이해한다</a:t>
            </a:r>
            <a:r>
              <a:rPr lang="en-US" altLang="ko-KR" sz="32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altLang="ko-KR" sz="3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3200" dirty="0" smtClean="0"/>
              <a:t>유형별 노인 응급 처치법을 이해한다</a:t>
            </a:r>
            <a:endParaRPr lang="en-US" altLang="ko-KR" sz="3200" dirty="0" smtClean="0"/>
          </a:p>
          <a:p>
            <a:pPr>
              <a:buFont typeface="Arial" pitchFamily="34" charset="0"/>
              <a:buChar char="•"/>
            </a:pPr>
            <a:endParaRPr lang="en-US" altLang="ko-KR" sz="3200" dirty="0"/>
          </a:p>
          <a:p>
            <a:pPr>
              <a:buFont typeface="Arial" pitchFamily="34" charset="0"/>
              <a:buChar char="•"/>
            </a:pPr>
            <a:r>
              <a:rPr lang="ko-KR" altLang="en-US" sz="3200" dirty="0" smtClean="0"/>
              <a:t>기본소생술 단계를 적용한다</a:t>
            </a:r>
            <a:r>
              <a:rPr lang="en-US" altLang="ko-KR" sz="3200" dirty="0" smtClean="0"/>
              <a:t>.</a:t>
            </a:r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endParaRPr lang="ko-KR" altLang="en-US" sz="2800" dirty="0"/>
          </a:p>
        </p:txBody>
      </p:sp>
      <p:sp>
        <p:nvSpPr>
          <p:cNvPr id="3" name="직사각형 2"/>
          <p:cNvSpPr/>
          <p:nvPr/>
        </p:nvSpPr>
        <p:spPr>
          <a:xfrm>
            <a:off x="928662" y="1000108"/>
            <a:ext cx="7143800" cy="500066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42844" y="428604"/>
            <a:ext cx="2643206" cy="928694"/>
          </a:xfrm>
          <a:prstGeom prst="roundRect">
            <a:avLst>
              <a:gd name="adj" fmla="val 3315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3600" b="1" dirty="0" smtClean="0">
                <a:solidFill>
                  <a:schemeClr val="tx1"/>
                </a:solidFill>
              </a:rPr>
              <a:t>학습목표</a:t>
            </a:r>
          </a:p>
          <a:p>
            <a:pPr algn="ctr"/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571612"/>
            <a:ext cx="7429552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ko-KR" altLang="en-US" dirty="0" smtClean="0"/>
              <a:t>◆</a:t>
            </a:r>
            <a:r>
              <a:rPr lang="ko-KR" altLang="en-US" sz="3500" dirty="0" smtClean="0"/>
              <a:t>노인응급처치 개요</a:t>
            </a:r>
            <a:endParaRPr lang="en-US" altLang="ko-KR" sz="3500" dirty="0" smtClean="0"/>
          </a:p>
          <a:p>
            <a:pPr>
              <a:buNone/>
            </a:pPr>
            <a:r>
              <a:rPr lang="en-US" altLang="ko-KR" sz="3500" dirty="0" smtClean="0"/>
              <a:t>  </a:t>
            </a:r>
            <a:r>
              <a:rPr lang="en-US" altLang="ko-KR" sz="2600" dirty="0" smtClean="0"/>
              <a:t>1)</a:t>
            </a:r>
            <a:r>
              <a:rPr lang="ko-KR" altLang="en-US" sz="2600" dirty="0" smtClean="0"/>
              <a:t>응급처치의 정의와 목적</a:t>
            </a:r>
            <a:endParaRPr lang="en-US" altLang="ko-KR" sz="2600" dirty="0" smtClean="0"/>
          </a:p>
          <a:p>
            <a:pPr>
              <a:buNone/>
              <a:tabLst>
                <a:tab pos="5567363" algn="l"/>
              </a:tabLst>
            </a:pPr>
            <a:endParaRPr lang="en-US" altLang="ko-KR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  <a:tabLst>
                <a:tab pos="5567363" algn="l"/>
              </a:tabLst>
            </a:pPr>
            <a:r>
              <a:rPr lang="ko-KR" altLang="en-US" sz="1600" dirty="0" smtClean="0"/>
              <a:t>응급처치는 불의의 사고로 부상을 당했거나 위급한 상태의 </a:t>
            </a:r>
            <a:r>
              <a:rPr lang="ko-KR" altLang="en-US" sz="1600" dirty="0" err="1" smtClean="0"/>
              <a:t>대상자에게사고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현장에서실시하는</a:t>
            </a:r>
            <a:r>
              <a:rPr lang="ko-KR" altLang="en-US" sz="1600" dirty="0" smtClean="0"/>
              <a:t> 즉각적이고 일시적인 처치를 말한다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응급처치의 목적은 신체 손상이 </a:t>
            </a:r>
            <a:r>
              <a:rPr lang="ko-KR" altLang="en-US" sz="1600" dirty="0" err="1" smtClean="0"/>
              <a:t>발생한경우</a:t>
            </a:r>
            <a:r>
              <a:rPr lang="ko-KR" altLang="en-US" sz="1600" dirty="0" smtClean="0"/>
              <a:t> 신속한 처치로 생명을 구하고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고통을 경감시키며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상처를 보호하여 손상이나 질병이 악화되는 것을 방지하는 것이다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◆ </a:t>
            </a:r>
            <a:r>
              <a:rPr lang="ko-KR" altLang="en-US" sz="1600" dirty="0" err="1" smtClean="0"/>
              <a:t>요양보호사는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응급한 상황에서 전문적인 치료를 신속하게 받을 수 있도록 </a:t>
            </a:r>
            <a:r>
              <a:rPr lang="en-US" altLang="ko-KR" sz="1600" dirty="0"/>
              <a:t>119</a:t>
            </a:r>
            <a:r>
              <a:rPr lang="ko-KR" altLang="en-US" sz="1600" dirty="0"/>
              <a:t>에 연락을 취하고 부상이나 질병으로부터 의학적 처치가 가능해지기 전까지 도와주는 행위를 수행할 수 있어야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endParaRPr lang="en-US" altLang="ko-KR" sz="1600" dirty="0" smtClean="0"/>
          </a:p>
          <a:p>
            <a:pPr>
              <a:lnSpc>
                <a:spcPct val="150000"/>
              </a:lnSpc>
            </a:pPr>
            <a:endParaRPr lang="en-US" altLang="ko-KR" sz="2200" dirty="0"/>
          </a:p>
          <a:p>
            <a:pPr>
              <a:lnSpc>
                <a:spcPct val="150000"/>
              </a:lnSpc>
            </a:pPr>
            <a:endParaRPr lang="en-US" altLang="ko-KR" sz="2200" dirty="0" smtClean="0"/>
          </a:p>
          <a:p>
            <a:pPr>
              <a:lnSpc>
                <a:spcPct val="150000"/>
              </a:lnSpc>
            </a:pPr>
            <a:endParaRPr lang="ko-KR" altLang="en-US" sz="2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428736"/>
            <a:ext cx="8143932" cy="4686320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endParaRPr lang="en-US" altLang="ko-KR" sz="2800" dirty="0" smtClean="0">
              <a:solidFill>
                <a:prstClr val="black"/>
              </a:solidFill>
            </a:endParaRPr>
          </a:p>
          <a:p>
            <a:pPr lvl="0">
              <a:buNone/>
            </a:pPr>
            <a:r>
              <a:rPr lang="en-US" altLang="ko-KR" sz="2800" dirty="0" smtClean="0">
                <a:solidFill>
                  <a:prstClr val="black"/>
                </a:solidFill>
              </a:rPr>
              <a:t>2) </a:t>
            </a:r>
            <a:r>
              <a:rPr lang="ko-KR" altLang="en-US" sz="2800" dirty="0" smtClean="0">
                <a:solidFill>
                  <a:prstClr val="black"/>
                </a:solidFill>
              </a:rPr>
              <a:t>노인 응급처치의 특성</a:t>
            </a:r>
            <a:endParaRPr lang="en-US" altLang="ko-KR" sz="2800" dirty="0" smtClean="0">
              <a:solidFill>
                <a:prstClr val="black"/>
              </a:solidFill>
            </a:endParaRPr>
          </a:p>
          <a:p>
            <a:pPr lvl="0">
              <a:buNone/>
            </a:pPr>
            <a:endParaRPr lang="en-US" altLang="ko-KR" sz="2400" dirty="0" smtClean="0">
              <a:solidFill>
                <a:prstClr val="black"/>
              </a:solidFill>
            </a:endParaRPr>
          </a:p>
          <a:p>
            <a:pPr marL="0">
              <a:lnSpc>
                <a:spcPct val="150000"/>
              </a:lnSpc>
            </a:pPr>
            <a:r>
              <a:rPr lang="ko-KR" altLang="en-US" sz="2200" dirty="0" smtClean="0"/>
              <a:t>노화로 모든 기능이 저하되어 있는 노인은 건강한 사람에 비해 사          고 발생 빈도가 높고</a:t>
            </a:r>
            <a:r>
              <a:rPr lang="en-US" altLang="ko-KR" sz="2200" dirty="0" smtClean="0"/>
              <a:t> </a:t>
            </a:r>
            <a:r>
              <a:rPr lang="ko-KR" altLang="en-US" sz="2200" dirty="0" smtClean="0"/>
              <a:t>근 </a:t>
            </a:r>
            <a:r>
              <a:rPr lang="ko-KR" altLang="en-US" sz="2200" dirty="0" err="1" smtClean="0"/>
              <a:t>골격계의</a:t>
            </a:r>
            <a:r>
              <a:rPr lang="ko-KR" altLang="en-US" sz="2200" dirty="0" smtClean="0"/>
              <a:t> 변화에 의해 외상으로 손상을 받기 쉽다</a:t>
            </a:r>
            <a:r>
              <a:rPr lang="en-US" altLang="ko-KR" sz="22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가장 주목할 만한 것은 골 밀도와 근육질량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근력의 손실과</a:t>
            </a:r>
            <a:r>
              <a:rPr lang="en-US" altLang="ko-KR" sz="2200" dirty="0" smtClean="0"/>
              <a:t> </a:t>
            </a:r>
            <a:r>
              <a:rPr lang="ko-KR" altLang="en-US" sz="2200" dirty="0" smtClean="0"/>
              <a:t>또한 활동력이 점점 저하된다는 점이다</a:t>
            </a:r>
            <a:r>
              <a:rPr lang="en-US" altLang="ko-KR" sz="2200" dirty="0" smtClean="0"/>
              <a:t>. </a:t>
            </a:r>
            <a:r>
              <a:rPr lang="ko-KR" altLang="en-US" sz="2200" dirty="0" smtClean="0"/>
              <a:t>이전의 부상이나 약물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질병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감소 한 에너지 등의 이유로 노인은 비활동적이 되면서 관절염과 근육 약화가 더욱 악화되어 활동이 감소된다</a:t>
            </a:r>
            <a:r>
              <a:rPr lang="en-US" altLang="ko-KR" sz="2600" dirty="0" smtClean="0"/>
              <a:t>.</a:t>
            </a:r>
            <a:r>
              <a:rPr lang="ko-KR" altLang="en-US" sz="2600" dirty="0" smtClean="0"/>
              <a:t> </a:t>
            </a:r>
            <a:endParaRPr lang="en-US" altLang="ko-KR" sz="26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428736"/>
            <a:ext cx="8043890" cy="468632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altLang="ko-KR" sz="11200" dirty="0" smtClean="0"/>
              <a:t>2) </a:t>
            </a:r>
            <a:r>
              <a:rPr lang="ko-KR" altLang="en-US" sz="11200" dirty="0" smtClean="0"/>
              <a:t>노인 응급처치의 특성</a:t>
            </a:r>
            <a:endParaRPr lang="en-US" altLang="ko-KR" sz="11200" dirty="0" smtClean="0"/>
          </a:p>
          <a:p>
            <a:pPr>
              <a:buNone/>
            </a:pPr>
            <a:endParaRPr lang="en-US" altLang="ko-KR" sz="5100" dirty="0" smtClean="0"/>
          </a:p>
          <a:p>
            <a:pPr marL="0">
              <a:lnSpc>
                <a:spcPct val="170000"/>
              </a:lnSpc>
              <a:buNone/>
            </a:pPr>
            <a:r>
              <a:rPr lang="ko-KR" altLang="en-US" sz="8800" dirty="0" smtClean="0"/>
              <a:t>노인에게 사고나 응급상태가 발생했을 때 요양 </a:t>
            </a:r>
            <a:r>
              <a:rPr lang="ko-KR" altLang="en-US" sz="8800" dirty="0" err="1" smtClean="0"/>
              <a:t>보호사는</a:t>
            </a:r>
            <a:r>
              <a:rPr lang="ko-KR" altLang="en-US" sz="8800" dirty="0" smtClean="0"/>
              <a:t> 적절한 응급처치를 신속하게 행한 다음 의료기관에 연락하여 이송해야 하며 응급상황으로 인한 영향이 노인인 경우 훨씬 크기 때문에 예방과 응급처치가 중요하다는 것을 명심해야 한다</a:t>
            </a:r>
            <a:r>
              <a:rPr lang="en-US" altLang="ko-KR" sz="8800" dirty="0" smtClean="0"/>
              <a:t>.</a:t>
            </a:r>
          </a:p>
          <a:p>
            <a:pPr marL="0">
              <a:lnSpc>
                <a:spcPct val="170000"/>
              </a:lnSpc>
              <a:buNone/>
            </a:pPr>
            <a:r>
              <a:rPr lang="ko-KR" altLang="en-US" sz="8800" dirty="0" smtClean="0"/>
              <a:t>노인에게 신체손상이 발생한 경우 신속한 처치가 이루어지지 않으면 손상 정도가 커지거나 치유속도의 지연으로 기타 합병증 발생이 많아지며 그로 인한 생명의 위협도 성인보다 매우 높으므로 예기되는 응급상황은 예방이 가장 큰 조치이다</a:t>
            </a:r>
            <a:r>
              <a:rPr lang="en-US" altLang="ko-KR" sz="8800" dirty="0" smtClean="0"/>
              <a:t>.</a:t>
            </a:r>
            <a:r>
              <a:rPr lang="ko-KR" altLang="en-US" sz="8800" dirty="0" smtClean="0"/>
              <a:t> </a:t>
            </a:r>
            <a:endParaRPr lang="ko-KR" altLang="en-US" sz="8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1928802"/>
            <a:ext cx="8686800" cy="407196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altLang="ko-KR" sz="8000" dirty="0" smtClean="0"/>
              <a:t>3) </a:t>
            </a:r>
            <a:r>
              <a:rPr lang="ko-KR" altLang="en-US" sz="8000" dirty="0" smtClean="0"/>
              <a:t>응급처치 상황 시 일반 원칙</a:t>
            </a:r>
            <a:endParaRPr lang="en-US" altLang="ko-KR" sz="8000" dirty="0" smtClean="0"/>
          </a:p>
          <a:p>
            <a:pPr>
              <a:buNone/>
            </a:pPr>
            <a:endParaRPr lang="en-US" altLang="ko-KR" dirty="0" smtClean="0"/>
          </a:p>
          <a:p>
            <a:pPr>
              <a:lnSpc>
                <a:spcPct val="170000"/>
              </a:lnSpc>
              <a:buNone/>
            </a:pPr>
            <a:r>
              <a:rPr lang="ko-KR" altLang="en-US" sz="4400" dirty="0"/>
              <a:t>∙ </a:t>
            </a:r>
            <a:r>
              <a:rPr lang="ko-KR" altLang="en-US" sz="4400" dirty="0" smtClean="0"/>
              <a:t>     요양 </a:t>
            </a:r>
            <a:r>
              <a:rPr lang="ko-KR" altLang="en-US" sz="4400" dirty="0" err="1" smtClean="0"/>
              <a:t>보호사는</a:t>
            </a:r>
            <a:r>
              <a:rPr lang="ko-KR" altLang="en-US" sz="4400" dirty="0" smtClean="0"/>
              <a:t> 침착하고 신속하게 상황을 파악하여 대처한다</a:t>
            </a:r>
            <a:r>
              <a:rPr lang="en-US" altLang="ko-KR" sz="44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ko-KR" altLang="en-US" sz="4400" dirty="0" smtClean="0"/>
              <a:t>∙     생명이 위급한 대상자부터 우선순위를 정한다</a:t>
            </a:r>
            <a:r>
              <a:rPr lang="en-US" altLang="ko-KR" sz="44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ko-KR" altLang="en-US" sz="4400" dirty="0" smtClean="0"/>
              <a:t>∙     대상자의 부상 정도 및 상태를 잘 관찰한다</a:t>
            </a:r>
            <a:r>
              <a:rPr lang="en-US" altLang="ko-KR" sz="44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ko-KR" altLang="en-US" sz="4400" dirty="0" smtClean="0"/>
              <a:t>∙     신속히 구급차를 부르거나 의료진에게 연락한다</a:t>
            </a:r>
            <a:r>
              <a:rPr lang="en-US" altLang="ko-KR" sz="44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ko-KR" altLang="en-US" sz="4400" dirty="0" smtClean="0"/>
              <a:t>∙     대상자를 무리하게 움직이지 말고 편안한 자세를 취해 안정시킨다</a:t>
            </a:r>
            <a:r>
              <a:rPr lang="en-US" altLang="ko-KR" sz="44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ko-KR" altLang="en-US" sz="4400" dirty="0" smtClean="0"/>
              <a:t>∙     체온 유지에 힘쓴다</a:t>
            </a:r>
            <a:r>
              <a:rPr lang="en-US" altLang="ko-KR" sz="4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400" dirty="0"/>
              <a:t>부상 부위가 감염되지 않도록 주의한다</a:t>
            </a:r>
            <a:r>
              <a:rPr lang="en-US" altLang="ko-KR" sz="4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400" dirty="0"/>
              <a:t>심한 출혈</a:t>
            </a:r>
            <a:r>
              <a:rPr lang="en-US" altLang="ko-KR" sz="4400" dirty="0"/>
              <a:t>, </a:t>
            </a:r>
            <a:r>
              <a:rPr lang="ko-KR" altLang="en-US" sz="4400" dirty="0"/>
              <a:t>복부손상</a:t>
            </a:r>
            <a:r>
              <a:rPr lang="en-US" altLang="ko-KR" sz="4400" dirty="0"/>
              <a:t>, </a:t>
            </a:r>
            <a:r>
              <a:rPr lang="ko-KR" altLang="en-US" sz="4400" dirty="0"/>
              <a:t>무의식</a:t>
            </a:r>
            <a:r>
              <a:rPr lang="en-US" altLang="ko-KR" sz="4400" dirty="0"/>
              <a:t>, </a:t>
            </a:r>
            <a:r>
              <a:rPr lang="ko-KR" altLang="en-US" sz="4400" dirty="0"/>
              <a:t>수술을 요하는 경우는 음료수를 공급해서는 안 된다</a:t>
            </a:r>
            <a:r>
              <a:rPr lang="en-US" altLang="ko-KR" sz="4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400" dirty="0"/>
              <a:t> 대상자에게 손상을 입힌 화학약품</a:t>
            </a:r>
            <a:r>
              <a:rPr lang="en-US" altLang="ko-KR" sz="4400" dirty="0"/>
              <a:t>, </a:t>
            </a:r>
            <a:r>
              <a:rPr lang="ko-KR" altLang="en-US" sz="4400" dirty="0"/>
              <a:t>약물</a:t>
            </a:r>
            <a:r>
              <a:rPr lang="en-US" altLang="ko-KR" sz="4400" dirty="0"/>
              <a:t>, </a:t>
            </a:r>
            <a:r>
              <a:rPr lang="ko-KR" altLang="en-US" sz="4400" dirty="0"/>
              <a:t>잘못 먹은 음식뿐만 아니라 </a:t>
            </a:r>
            <a:r>
              <a:rPr lang="ko-KR" altLang="en-US" sz="4400" dirty="0" err="1"/>
              <a:t>구토물</a:t>
            </a:r>
            <a:r>
              <a:rPr lang="ko-KR" altLang="en-US" sz="4400" dirty="0"/>
              <a:t> 등도 보존한다</a:t>
            </a:r>
            <a:r>
              <a:rPr lang="en-US" altLang="ko-KR" sz="4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400" dirty="0"/>
              <a:t>대상자가 심신의 위안을 갖도록 돕는다</a:t>
            </a:r>
            <a:r>
              <a:rPr lang="en-US" altLang="ko-KR" sz="4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400" dirty="0" err="1"/>
              <a:t>요양보호사</a:t>
            </a:r>
            <a:r>
              <a:rPr lang="ko-KR" altLang="en-US" sz="4400" dirty="0"/>
              <a:t> 본인과 주위 사람의 안전에 주의를 기울인다</a:t>
            </a:r>
            <a:r>
              <a:rPr lang="en-US" altLang="ko-KR" sz="4400" dirty="0"/>
              <a:t>.</a:t>
            </a:r>
            <a:endParaRPr lang="ko-KR" altLang="en-US" sz="4400" dirty="0"/>
          </a:p>
          <a:p>
            <a:pPr>
              <a:lnSpc>
                <a:spcPct val="170000"/>
              </a:lnSpc>
              <a:buNone/>
            </a:pPr>
            <a:endParaRPr lang="en-US" altLang="ko-KR" sz="4400" dirty="0" smtClean="0"/>
          </a:p>
          <a:p>
            <a:pPr>
              <a:lnSpc>
                <a:spcPct val="170000"/>
              </a:lnSpc>
              <a:buNone/>
            </a:pPr>
            <a:endParaRPr lang="ko-KR" altLang="en-US" sz="8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/>
          <p:nvPr/>
        </p:nvSpPr>
        <p:spPr>
          <a:xfrm>
            <a:off x="428596" y="285728"/>
            <a:ext cx="8286808" cy="928694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하임리히법</a:t>
            </a:r>
            <a:endParaRPr lang="ko-KR" alt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357298"/>
            <a:ext cx="5572125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1643042" y="5000636"/>
            <a:ext cx="5429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dirty="0" smtClean="0"/>
              <a:t>※ </a:t>
            </a:r>
            <a:r>
              <a:rPr lang="ko-KR" altLang="en-US" dirty="0" err="1" smtClean="0"/>
              <a:t>하임리히법은</a:t>
            </a:r>
            <a:r>
              <a:rPr lang="ko-KR" altLang="en-US" dirty="0" smtClean="0"/>
              <a:t> 대상자를 위에서 안고 대상자의 </a:t>
            </a:r>
            <a:r>
              <a:rPr lang="ko-KR" altLang="en-US" dirty="0" err="1" smtClean="0"/>
              <a:t>검상돌기</a:t>
            </a:r>
            <a:r>
              <a:rPr lang="ko-KR" altLang="en-US" dirty="0" smtClean="0"/>
              <a:t> 아래 부위를 한 손으로 주먹을 쥐고 다른 손은 주먹을 감싸고 힘껏 밀어올림</a:t>
            </a:r>
            <a:r>
              <a:rPr lang="en-US" altLang="ko-KR" dirty="0" smtClean="0"/>
              <a:t>. 4~5</a:t>
            </a:r>
            <a:r>
              <a:rPr lang="ko-KR" altLang="en-US" dirty="0" smtClean="0"/>
              <a:t>회 강하게 압박하여 이물질을 밀어 올리는 작용</a:t>
            </a:r>
            <a:endParaRPr lang="ko-KR" alt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2204864"/>
            <a:ext cx="8229600" cy="10081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ts val="432"/>
              </a:spcBef>
            </a:pPr>
            <a:r>
              <a:rPr lang="ko-KR" altLang="en-US" sz="8800" dirty="0" smtClean="0"/>
              <a:t>이때 반듯하게 눕히면 무의식 상태에서 구토가 발생되고 폐로 </a:t>
            </a:r>
            <a:r>
              <a:rPr lang="ko-KR" altLang="en-US" sz="8800" dirty="0" err="1" smtClean="0"/>
              <a:t>토물이</a:t>
            </a:r>
            <a:r>
              <a:rPr lang="ko-KR" altLang="en-US" sz="8800" dirty="0" smtClean="0"/>
              <a:t> 유입되어 </a:t>
            </a:r>
            <a:r>
              <a:rPr lang="ko-KR" altLang="en-US" sz="8800" dirty="0" err="1" smtClean="0"/>
              <a:t>흡인성</a:t>
            </a:r>
            <a:r>
              <a:rPr lang="ko-KR" altLang="en-US" sz="8800" dirty="0" smtClean="0"/>
              <a:t> 폐렴을 일으키므로 고개를 옆으로 돌린다</a:t>
            </a:r>
            <a:r>
              <a:rPr lang="en-US" altLang="ko-KR" sz="8800" dirty="0" smtClean="0"/>
              <a:t>.</a:t>
            </a:r>
          </a:p>
          <a:p>
            <a:pPr>
              <a:lnSpc>
                <a:spcPct val="150000"/>
              </a:lnSpc>
              <a:spcBef>
                <a:spcPts val="432"/>
              </a:spcBef>
            </a:pPr>
            <a:endParaRPr lang="ko-KR" altLang="en-US" sz="2200" dirty="0" smtClean="0"/>
          </a:p>
          <a:p>
            <a:pPr>
              <a:lnSpc>
                <a:spcPct val="150000"/>
              </a:lnSpc>
            </a:pPr>
            <a:endParaRPr lang="ko-KR" altLang="en-US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6705" y="1495817"/>
            <a:ext cx="50720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smtClean="0"/>
              <a:t>▶의식이 없는 경우의 질식</a:t>
            </a:r>
            <a:endParaRPr lang="ko-KR" altLang="en-US" sz="30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319281" y="3800725"/>
            <a:ext cx="8229600" cy="141679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ko-KR" altLang="en-US" sz="11600" dirty="0" smtClean="0"/>
              <a:t>▶ 의식이 없는 경우의 질식</a:t>
            </a:r>
            <a:endParaRPr lang="en-US" altLang="ko-KR" sz="11600" dirty="0" smtClean="0"/>
          </a:p>
          <a:p>
            <a:pPr>
              <a:buFont typeface="Arial" pitchFamily="34" charset="0"/>
              <a:buNone/>
            </a:pPr>
            <a:endParaRPr lang="ko-KR" altLang="en-US" dirty="0" smtClean="0"/>
          </a:p>
          <a:p>
            <a:pPr>
              <a:lnSpc>
                <a:spcPct val="170000"/>
              </a:lnSpc>
            </a:pPr>
            <a:r>
              <a:rPr lang="ko-KR" altLang="en-US" sz="8800" dirty="0" smtClean="0"/>
              <a:t>노인의 경우 음식이나 약을 주지 않는다</a:t>
            </a:r>
            <a:r>
              <a:rPr lang="en-US" altLang="ko-KR" sz="8800" dirty="0" smtClean="0"/>
              <a:t>. </a:t>
            </a:r>
            <a:r>
              <a:rPr lang="ko-KR" altLang="en-US" sz="8800" dirty="0" smtClean="0"/>
              <a:t> 입에 약이나 음식을 넣으면 호흡기로 이물이 들어가 기도폐쇄나 </a:t>
            </a:r>
            <a:r>
              <a:rPr lang="ko-KR" altLang="en-US" sz="8800" dirty="0" err="1" smtClean="0"/>
              <a:t>흡인성</a:t>
            </a:r>
            <a:r>
              <a:rPr lang="ko-KR" altLang="en-US" sz="8800" dirty="0" smtClean="0"/>
              <a:t> 폐렴을 발생시킨다</a:t>
            </a:r>
            <a:r>
              <a:rPr lang="en-US" altLang="ko-KR" sz="8800" dirty="0" smtClean="0"/>
              <a:t>. </a:t>
            </a:r>
            <a:endParaRPr lang="ko-KR" altLang="en-US" sz="8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043890" cy="51149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 smtClean="0"/>
              <a:t>2)</a:t>
            </a:r>
            <a:r>
              <a:rPr lang="ko-KR" altLang="en-US" dirty="0" smtClean="0"/>
              <a:t>경련</a:t>
            </a:r>
            <a:endParaRPr lang="en-US" altLang="ko-KR" dirty="0" smtClean="0"/>
          </a:p>
          <a:p>
            <a:endParaRPr lang="en-US" altLang="ko-KR" sz="2200" dirty="0" smtClean="0"/>
          </a:p>
          <a:p>
            <a:pPr>
              <a:lnSpc>
                <a:spcPct val="160000"/>
              </a:lnSpc>
            </a:pPr>
            <a:r>
              <a:rPr lang="ko-KR" altLang="en-US" sz="2200" dirty="0" smtClean="0"/>
              <a:t>경련은 뇌세포가 비정상적으로 자극되어 나타나는 현상으로 간질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중독</a:t>
            </a:r>
            <a:r>
              <a:rPr lang="en-US" altLang="ko-KR" sz="2200" dirty="0" smtClean="0"/>
              <a:t>, </a:t>
            </a:r>
            <a:r>
              <a:rPr lang="ko-KR" altLang="en-US" sz="2200" dirty="0" err="1" smtClean="0"/>
              <a:t>저혈당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알코올 금단증상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뇌졸중 시 발생할 수 있다</a:t>
            </a:r>
            <a:r>
              <a:rPr lang="en-US" altLang="ko-KR" sz="22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경련 시에는 몸이 뻣뻣해지거나 호흡곤란 및 의식변화가 있을 수 있으며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침을 흘리거나 </a:t>
            </a:r>
            <a:r>
              <a:rPr lang="ko-KR" altLang="en-US" sz="2200" dirty="0" err="1" smtClean="0"/>
              <a:t>괄약근이</a:t>
            </a:r>
            <a:r>
              <a:rPr lang="ko-KR" altLang="en-US" sz="2200" dirty="0" smtClean="0"/>
              <a:t> 이완되어 대소변이 새어 나올 수 </a:t>
            </a:r>
            <a:r>
              <a:rPr lang="ko-KR" altLang="en-US" sz="2200" dirty="0" err="1" smtClean="0"/>
              <a:t>도있다</a:t>
            </a:r>
            <a:r>
              <a:rPr lang="en-US" altLang="ko-KR" sz="22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경련은 경련을 하게 하는 원인을 제거하면 대부분 사라진다</a:t>
            </a:r>
            <a:r>
              <a:rPr lang="en-US" altLang="ko-KR" sz="2200" dirty="0" smtClean="0"/>
              <a:t>. </a:t>
            </a:r>
          </a:p>
          <a:p>
            <a:pPr>
              <a:lnSpc>
                <a:spcPct val="160000"/>
              </a:lnSpc>
              <a:buNone/>
            </a:pPr>
            <a:endParaRPr lang="en-US" altLang="ko-KR" sz="2600" dirty="0" smtClean="0"/>
          </a:p>
          <a:p>
            <a:pPr>
              <a:buNone/>
            </a:pPr>
            <a:endParaRPr lang="ko-KR" altLang="en-US" sz="2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o-KR" altLang="en-US" dirty="0" smtClean="0"/>
              <a:t>▶경련 </a:t>
            </a:r>
            <a:r>
              <a:rPr lang="ko-KR" altLang="en-US" dirty="0"/>
              <a:t>처치 시 주의 사항</a:t>
            </a:r>
          </a:p>
          <a:p>
            <a:endParaRPr lang="en-US" altLang="ko-KR" sz="2200" dirty="0" smtClean="0"/>
          </a:p>
          <a:p>
            <a:pPr>
              <a:lnSpc>
                <a:spcPct val="150000"/>
              </a:lnSpc>
            </a:pPr>
            <a:r>
              <a:rPr lang="en-US" altLang="ko-KR" sz="2200" dirty="0" smtClean="0"/>
              <a:t> </a:t>
            </a:r>
            <a:r>
              <a:rPr lang="ko-KR" altLang="en-US" sz="2200" dirty="0"/>
              <a:t>경련은 </a:t>
            </a:r>
            <a:r>
              <a:rPr lang="en-US" altLang="ko-KR" sz="2200" dirty="0"/>
              <a:t>1~2</a:t>
            </a:r>
            <a:r>
              <a:rPr lang="ko-KR" altLang="en-US" sz="2200" dirty="0"/>
              <a:t>분 후면 끝나므로 대상자를 꽉 붙잡거나 억지로 경련을 </a:t>
            </a:r>
            <a:r>
              <a:rPr lang="ko-KR" altLang="en-US" sz="2200" dirty="0" smtClean="0"/>
              <a:t>멈추게 하지 </a:t>
            </a:r>
            <a:r>
              <a:rPr lang="ko-KR" altLang="en-US" sz="2200" dirty="0"/>
              <a:t>말고 조용히 기다린다</a:t>
            </a:r>
            <a:r>
              <a:rPr lang="en-US" altLang="ko-KR" sz="22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2200" dirty="0"/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경련성 </a:t>
            </a:r>
            <a:r>
              <a:rPr lang="ko-KR" altLang="en-US" sz="2200" dirty="0"/>
              <a:t>질환이 없던 대상자가 경련을 일으키거나 </a:t>
            </a:r>
            <a:r>
              <a:rPr lang="en-US" altLang="ko-KR" sz="2200" dirty="0"/>
              <a:t>3</a:t>
            </a:r>
            <a:r>
              <a:rPr lang="ko-KR" altLang="en-US" sz="2200" dirty="0"/>
              <a:t>분 이상 경련이 </a:t>
            </a:r>
            <a:r>
              <a:rPr lang="ko-KR" altLang="en-US" sz="2200" dirty="0" smtClean="0"/>
              <a:t>지속될 때</a:t>
            </a:r>
            <a:r>
              <a:rPr lang="en-US" altLang="ko-KR" sz="2200" dirty="0"/>
              <a:t>, </a:t>
            </a:r>
            <a:r>
              <a:rPr lang="ko-KR" altLang="en-US" sz="2200" dirty="0" err="1"/>
              <a:t>시설장</a:t>
            </a:r>
            <a:r>
              <a:rPr lang="en-US" altLang="ko-KR" sz="2200" dirty="0"/>
              <a:t>, </a:t>
            </a:r>
            <a:r>
              <a:rPr lang="ko-KR" altLang="en-US" sz="2200" dirty="0"/>
              <a:t>간호사 등에게 보고하고 즉시 </a:t>
            </a:r>
            <a:r>
              <a:rPr lang="en-US" altLang="ko-KR" sz="2200" dirty="0"/>
              <a:t>119</a:t>
            </a:r>
            <a:r>
              <a:rPr lang="ko-KR" altLang="en-US" sz="2200" dirty="0"/>
              <a:t>에 신고한다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186766" cy="375762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en-US" altLang="ko-KR" sz="11600" dirty="0" smtClean="0"/>
              <a:t>3) </a:t>
            </a:r>
            <a:r>
              <a:rPr lang="ko-KR" altLang="en-US" sz="11600" dirty="0" smtClean="0"/>
              <a:t>화상</a:t>
            </a:r>
            <a:endParaRPr lang="en-US" altLang="ko-KR" sz="11600" dirty="0" smtClean="0"/>
          </a:p>
          <a:p>
            <a:pPr>
              <a:lnSpc>
                <a:spcPct val="170000"/>
              </a:lnSpc>
            </a:pPr>
            <a:r>
              <a:rPr lang="en-US" altLang="ko-KR" sz="8800" dirty="0" smtClean="0"/>
              <a:t>65</a:t>
            </a:r>
            <a:r>
              <a:rPr lang="ko-KR" altLang="en-US" sz="8800" dirty="0"/>
              <a:t>세 이상 노인들의 화재로 인한 사망률은 </a:t>
            </a:r>
            <a:r>
              <a:rPr lang="en-US" altLang="ko-KR" sz="8800" dirty="0"/>
              <a:t>1~4</a:t>
            </a:r>
            <a:r>
              <a:rPr lang="ko-KR" altLang="en-US" sz="8800" dirty="0"/>
              <a:t>세 어린이들을 제외한 모든 </a:t>
            </a:r>
            <a:r>
              <a:rPr lang="ko-KR" altLang="en-US" sz="8800" dirty="0" smtClean="0"/>
              <a:t>연령집단화재 </a:t>
            </a:r>
            <a:r>
              <a:rPr lang="ko-KR" altLang="en-US" sz="8800" dirty="0"/>
              <a:t>사망률의 </a:t>
            </a:r>
            <a:r>
              <a:rPr lang="en-US" altLang="ko-KR" sz="8800" dirty="0"/>
              <a:t>2</a:t>
            </a:r>
            <a:r>
              <a:rPr lang="ko-KR" altLang="en-US" sz="8800" dirty="0"/>
              <a:t>배 이상이다</a:t>
            </a:r>
            <a:r>
              <a:rPr lang="en-US" altLang="ko-KR" sz="8800" dirty="0"/>
              <a:t>. </a:t>
            </a:r>
            <a:r>
              <a:rPr lang="ko-KR" altLang="en-US" sz="8800" dirty="0"/>
              <a:t>남자 노인들이 화재로 사망할 가능성은 여자 노인들의 </a:t>
            </a:r>
            <a:r>
              <a:rPr lang="en-US" altLang="ko-KR" sz="8800" dirty="0"/>
              <a:t>2</a:t>
            </a:r>
            <a:r>
              <a:rPr lang="ko-KR" altLang="en-US" sz="8800" dirty="0" smtClean="0"/>
              <a:t>배이다</a:t>
            </a:r>
            <a:r>
              <a:rPr lang="en-US" altLang="ko-KR" sz="8800" dirty="0"/>
              <a:t>. </a:t>
            </a:r>
            <a:r>
              <a:rPr lang="ko-KR" altLang="en-US" sz="8800" dirty="0"/>
              <a:t>이는 남자 노인들의 흡연과 알코올 소비 경향이 더 큰 것과 관계될 수 있다</a:t>
            </a:r>
            <a:r>
              <a:rPr lang="en-US" altLang="ko-KR" sz="8800" dirty="0"/>
              <a:t>.</a:t>
            </a:r>
            <a:endParaRPr lang="ko-KR" altLang="en-US" sz="8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ko-KR" altLang="en-US" sz="4000" dirty="0" smtClean="0"/>
              <a:t>손상 정도에 따른 화상 유형</a:t>
            </a:r>
            <a:endParaRPr lang="ko-KR" altLang="en-US" sz="40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2976" y="1428736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1142976" y="5857892"/>
            <a:ext cx="65722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/>
              <a:t>출처 </a:t>
            </a:r>
            <a:r>
              <a:rPr lang="en-US" altLang="ko-KR" sz="1200" dirty="0"/>
              <a:t>: </a:t>
            </a:r>
            <a:r>
              <a:rPr lang="ko-KR" altLang="en-US" sz="1200" dirty="0"/>
              <a:t>국가건강정보포털</a:t>
            </a:r>
            <a:r>
              <a:rPr lang="en-US" altLang="ko-KR" sz="1200" dirty="0"/>
              <a:t>, </a:t>
            </a:r>
            <a:r>
              <a:rPr lang="ko-KR" altLang="en-US" sz="1200" dirty="0"/>
              <a:t>보건복지부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대한의학회</a:t>
            </a:r>
            <a:r>
              <a:rPr lang="en-US" altLang="ko-KR" sz="1200" dirty="0"/>
              <a:t>, http//health.mw.go.kr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1357298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1428736"/>
            <a:ext cx="35719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ko-KR" altLang="en-US" sz="1600" dirty="0" smtClean="0"/>
              <a:t>화상 유형 특징</a:t>
            </a:r>
          </a:p>
          <a:p>
            <a:pPr>
              <a:buNone/>
            </a:pPr>
            <a:endParaRPr lang="en-US" altLang="ko-KR" sz="1200" dirty="0" smtClean="0"/>
          </a:p>
          <a:p>
            <a:pPr>
              <a:buNone/>
            </a:pPr>
            <a:r>
              <a:rPr lang="en-US" altLang="ko-KR" sz="1500" b="1" dirty="0" smtClean="0"/>
              <a:t>1</a:t>
            </a:r>
            <a:r>
              <a:rPr lang="ko-KR" altLang="en-US" sz="1500" b="1" dirty="0" smtClean="0"/>
              <a:t>도 화상</a:t>
            </a:r>
          </a:p>
          <a:p>
            <a:pPr>
              <a:buNone/>
            </a:pPr>
            <a:r>
              <a:rPr lang="ko-KR" altLang="en-US" sz="1500" dirty="0" smtClean="0"/>
              <a:t>∙ </a:t>
            </a:r>
            <a:r>
              <a:rPr lang="ko-KR" altLang="en-US" sz="1500" dirty="0" err="1" smtClean="0"/>
              <a:t>열감과</a:t>
            </a:r>
            <a:r>
              <a:rPr lang="ko-KR" altLang="en-US" sz="1500" dirty="0" smtClean="0"/>
              <a:t> 통증이 있다</a:t>
            </a:r>
            <a:r>
              <a:rPr lang="en-US" altLang="ko-KR" sz="1500" dirty="0" smtClean="0"/>
              <a:t>.</a:t>
            </a:r>
          </a:p>
          <a:p>
            <a:pPr>
              <a:buNone/>
            </a:pPr>
            <a:r>
              <a:rPr lang="ko-KR" altLang="en-US" sz="1500" dirty="0" smtClean="0"/>
              <a:t>∙ 부종이 있다</a:t>
            </a:r>
            <a:r>
              <a:rPr lang="en-US" altLang="ko-KR" sz="1500" dirty="0" smtClean="0"/>
              <a:t>.</a:t>
            </a:r>
          </a:p>
          <a:p>
            <a:r>
              <a:rPr lang="ko-KR" altLang="en-US" sz="1500" dirty="0" smtClean="0"/>
              <a:t>∙ 회복 후 흉터가 남지 않는다</a:t>
            </a:r>
            <a:r>
              <a:rPr lang="en-US" altLang="ko-KR" sz="1500" dirty="0" smtClean="0"/>
              <a:t>. </a:t>
            </a:r>
          </a:p>
          <a:p>
            <a:pPr>
              <a:buNone/>
            </a:pPr>
            <a:endParaRPr lang="en-US" altLang="ko-KR" sz="1500" dirty="0" smtClean="0"/>
          </a:p>
          <a:p>
            <a:pPr>
              <a:buNone/>
            </a:pPr>
            <a:endParaRPr lang="en-US" altLang="ko-KR" sz="1500" dirty="0" smtClean="0"/>
          </a:p>
          <a:p>
            <a:pPr>
              <a:buNone/>
            </a:pPr>
            <a:endParaRPr lang="en-US" altLang="ko-KR" sz="1500" dirty="0" smtClean="0"/>
          </a:p>
          <a:p>
            <a:pPr>
              <a:buNone/>
            </a:pPr>
            <a:r>
              <a:rPr lang="en-US" altLang="ko-KR" sz="1500" b="1" dirty="0" smtClean="0"/>
              <a:t>2</a:t>
            </a:r>
            <a:r>
              <a:rPr lang="ko-KR" altLang="en-US" sz="1500" b="1" dirty="0" smtClean="0"/>
              <a:t>도 화상</a:t>
            </a:r>
          </a:p>
          <a:p>
            <a:pPr>
              <a:buNone/>
            </a:pPr>
            <a:r>
              <a:rPr lang="ko-KR" altLang="en-US" sz="1500" dirty="0" smtClean="0"/>
              <a:t>∙ 수포가 있다</a:t>
            </a:r>
            <a:r>
              <a:rPr lang="en-US" altLang="ko-KR" sz="1500" dirty="0" smtClean="0"/>
              <a:t>.</a:t>
            </a:r>
          </a:p>
          <a:p>
            <a:pPr>
              <a:buNone/>
            </a:pPr>
            <a:r>
              <a:rPr lang="ko-KR" altLang="en-US" sz="1500" dirty="0" smtClean="0"/>
              <a:t>∙ 심한 통증을 동반한다</a:t>
            </a:r>
            <a:r>
              <a:rPr lang="en-US" altLang="ko-KR" sz="1500" dirty="0" smtClean="0"/>
              <a:t>.</a:t>
            </a:r>
          </a:p>
          <a:p>
            <a:pPr>
              <a:buNone/>
            </a:pPr>
            <a:endParaRPr lang="en-US" altLang="ko-KR" sz="1500" dirty="0" smtClean="0"/>
          </a:p>
          <a:p>
            <a:pPr>
              <a:buNone/>
            </a:pPr>
            <a:endParaRPr lang="en-US" altLang="ko-KR" sz="1500" dirty="0" smtClean="0"/>
          </a:p>
          <a:p>
            <a:pPr>
              <a:buNone/>
            </a:pPr>
            <a:endParaRPr lang="en-US" altLang="ko-KR" sz="1500" dirty="0" smtClean="0"/>
          </a:p>
          <a:p>
            <a:pPr>
              <a:buNone/>
            </a:pPr>
            <a:r>
              <a:rPr lang="en-US" altLang="ko-KR" sz="1500" b="1" dirty="0" smtClean="0"/>
              <a:t>3</a:t>
            </a:r>
            <a:r>
              <a:rPr lang="ko-KR" altLang="en-US" sz="1500" b="1" dirty="0" smtClean="0"/>
              <a:t>도 화상</a:t>
            </a:r>
          </a:p>
          <a:p>
            <a:pPr>
              <a:buNone/>
            </a:pPr>
            <a:r>
              <a:rPr lang="ko-KR" altLang="en-US" sz="1500" dirty="0" smtClean="0"/>
              <a:t>∙ 피부 </a:t>
            </a:r>
            <a:r>
              <a:rPr lang="ko-KR" altLang="en-US" sz="1500" dirty="0" err="1" smtClean="0"/>
              <a:t>심부조직까지</a:t>
            </a:r>
            <a:r>
              <a:rPr lang="ko-KR" altLang="en-US" sz="1500" dirty="0" smtClean="0"/>
              <a:t> 손상이 있다</a:t>
            </a:r>
            <a:r>
              <a:rPr lang="en-US" altLang="ko-KR" sz="1500" dirty="0" smtClean="0"/>
              <a:t>.</a:t>
            </a:r>
          </a:p>
          <a:p>
            <a:pPr>
              <a:buNone/>
            </a:pPr>
            <a:r>
              <a:rPr lang="ko-KR" altLang="en-US" sz="1500" dirty="0" smtClean="0"/>
              <a:t>∙ 동통지각이 없고 흉터가 생긴다</a:t>
            </a:r>
            <a:r>
              <a:rPr lang="en-US" altLang="ko-KR" sz="1500" dirty="0" smtClean="0"/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화상의 대처방법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1285860"/>
            <a:ext cx="8429684" cy="521497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ko-KR" altLang="en-US" sz="11200" dirty="0" smtClean="0"/>
              <a:t>▶ 화상의 일반적인 처치</a:t>
            </a:r>
            <a:endParaRPr lang="en-US" altLang="ko-KR" sz="11200" dirty="0" smtClean="0"/>
          </a:p>
          <a:p>
            <a:pPr>
              <a:lnSpc>
                <a:spcPct val="170000"/>
              </a:lnSpc>
            </a:pPr>
            <a:r>
              <a:rPr lang="en-US" altLang="ko-KR" sz="8800" dirty="0" smtClean="0"/>
              <a:t>1~2</a:t>
            </a:r>
            <a:r>
              <a:rPr lang="ko-KR" altLang="en-US" sz="8800" dirty="0" smtClean="0"/>
              <a:t>도의 적은 범위의 화상의 경우는 환부를 찬물에 담그든지 흐르는 찬물에 직접 대서 식히되 화상 부위에 직접 얼음을 대지 않도록 한다</a:t>
            </a:r>
            <a:endParaRPr lang="en-US" altLang="ko-KR" sz="8800" dirty="0" smtClean="0"/>
          </a:p>
          <a:p>
            <a:pPr>
              <a:lnSpc>
                <a:spcPct val="170000"/>
              </a:lnSpc>
            </a:pPr>
            <a:r>
              <a:rPr lang="ko-KR" altLang="en-US" sz="8800" dirty="0" smtClean="0"/>
              <a:t>환부의 냉각</a:t>
            </a:r>
            <a:r>
              <a:rPr lang="en-US" altLang="ko-KR" sz="8800" dirty="0" smtClean="0"/>
              <a:t>: </a:t>
            </a:r>
            <a:r>
              <a:rPr lang="ko-KR" altLang="en-US" sz="8800" dirty="0" smtClean="0"/>
              <a:t>즉시 화상 부위를 수 분 내지</a:t>
            </a:r>
            <a:r>
              <a:rPr lang="en-US" altLang="ko-KR" sz="8800" dirty="0" smtClean="0"/>
              <a:t>, </a:t>
            </a:r>
            <a:r>
              <a:rPr lang="ko-KR" altLang="en-US" sz="8800" dirty="0" smtClean="0"/>
              <a:t>심하면 </a:t>
            </a:r>
            <a:r>
              <a:rPr lang="en-US" altLang="ko-KR" sz="8800" dirty="0" smtClean="0"/>
              <a:t>30</a:t>
            </a:r>
            <a:r>
              <a:rPr lang="ko-KR" altLang="en-US" sz="8800" dirty="0" smtClean="0"/>
              <a:t>분 이상 찬물로 식힌다</a:t>
            </a:r>
            <a:r>
              <a:rPr lang="en-US" altLang="ko-KR" sz="8800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ko-KR" altLang="en-US" sz="8800" dirty="0" smtClean="0"/>
              <a:t>화상을 입었을 때 소독약을 먼저 바르는 것보다는 냉각이 우선이다</a:t>
            </a:r>
            <a:r>
              <a:rPr lang="en-US" altLang="ko-KR" sz="8800" dirty="0" smtClean="0"/>
              <a:t>. </a:t>
            </a:r>
            <a:r>
              <a:rPr lang="ko-KR" altLang="en-US" sz="8800" dirty="0" smtClean="0"/>
              <a:t>수건에 싼 얼음주머니나 젖은 물수건 등을 이용하여 냉 찜질을 하면 화상 면의 확대와 수포발생을 방지하고</a:t>
            </a:r>
            <a:r>
              <a:rPr lang="en-US" altLang="ko-KR" sz="8800" dirty="0" smtClean="0"/>
              <a:t>, </a:t>
            </a:r>
            <a:r>
              <a:rPr lang="ko-KR" altLang="en-US" sz="8800" dirty="0" smtClean="0"/>
              <a:t>염증을 억제하며</a:t>
            </a:r>
            <a:r>
              <a:rPr lang="en-US" altLang="ko-KR" sz="8800" dirty="0" smtClean="0"/>
              <a:t>, </a:t>
            </a:r>
            <a:r>
              <a:rPr lang="ko-KR" altLang="en-US" sz="8800" dirty="0" smtClean="0"/>
              <a:t>통증을 완화하는 데 도움이 된다</a:t>
            </a:r>
            <a:r>
              <a:rPr lang="en-US" altLang="ko-KR" sz="8800" dirty="0" smtClean="0"/>
              <a:t>.</a:t>
            </a:r>
          </a:p>
          <a:p>
            <a:pPr>
              <a:lnSpc>
                <a:spcPct val="170000"/>
              </a:lnSpc>
              <a:buNone/>
            </a:pPr>
            <a:r>
              <a:rPr lang="en-US" altLang="ko-KR" sz="8800" dirty="0" smtClean="0"/>
              <a:t> </a:t>
            </a:r>
            <a:endParaRPr lang="en-US" altLang="ko-KR" sz="7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화상의 대처방법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76886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/>
              <a:t>물집은 그 자체가 멸균 드레싱의 역할을 하므로 응급 처치에서는 함부로 터뜨리지 않도록 한다</a:t>
            </a:r>
            <a:r>
              <a:rPr lang="en-US" altLang="ko-KR" sz="2200" dirty="0" smtClean="0"/>
              <a:t>.</a:t>
            </a:r>
          </a:p>
          <a:p>
            <a:pPr>
              <a:lnSpc>
                <a:spcPct val="150000"/>
              </a:lnSpc>
              <a:spcBef>
                <a:spcPts val="430"/>
              </a:spcBef>
            </a:pPr>
            <a:r>
              <a:rPr lang="ko-KR" altLang="en-US" sz="2200" dirty="0" smtClean="0"/>
              <a:t>감염방지</a:t>
            </a:r>
            <a:r>
              <a:rPr lang="en-US" altLang="ko-KR" sz="2200" dirty="0" smtClean="0"/>
              <a:t>: 1</a:t>
            </a:r>
            <a:r>
              <a:rPr lang="ko-KR" altLang="en-US" sz="2200" dirty="0" smtClean="0"/>
              <a:t>도 화상인 경우는 냉각 후 바셀린 거즈나 윤활유를 바르고 </a:t>
            </a:r>
            <a:r>
              <a:rPr lang="en-US" altLang="ko-KR" sz="2200" dirty="0" smtClean="0"/>
              <a:t>2</a:t>
            </a:r>
            <a:r>
              <a:rPr lang="ko-KR" altLang="en-US" sz="2200" dirty="0" smtClean="0"/>
              <a:t>도 화상으로 생긴 수포</a:t>
            </a:r>
            <a:r>
              <a:rPr lang="en-US" altLang="ko-KR" sz="2200" dirty="0" smtClean="0"/>
              <a:t>(</a:t>
            </a:r>
            <a:r>
              <a:rPr lang="ko-KR" altLang="en-US" sz="2200" dirty="0" smtClean="0"/>
              <a:t>물집</a:t>
            </a:r>
            <a:r>
              <a:rPr lang="en-US" altLang="ko-KR" sz="2200" dirty="0" smtClean="0"/>
              <a:t>)</a:t>
            </a:r>
            <a:r>
              <a:rPr lang="ko-KR" altLang="en-US" sz="2200" dirty="0" smtClean="0"/>
              <a:t>는 가급적 터트리지 않는다</a:t>
            </a:r>
            <a:r>
              <a:rPr lang="en-US" altLang="ko-KR" sz="22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너무 많이 부풀어 통증을 호소하면 세균감염에 주의하며 소독된 바늘로 수포의 아래 부위를 찔러 물집을 제거한다</a:t>
            </a:r>
            <a:r>
              <a:rPr lang="en-US" altLang="ko-KR" sz="2200" dirty="0" smtClean="0"/>
              <a:t>.</a:t>
            </a:r>
          </a:p>
          <a:p>
            <a:pPr>
              <a:lnSpc>
                <a:spcPct val="150000"/>
              </a:lnSpc>
              <a:spcBef>
                <a:spcPts val="430"/>
              </a:spcBef>
            </a:pPr>
            <a:r>
              <a:rPr lang="ko-KR" altLang="en-US" sz="2200" dirty="0" smtClean="0"/>
              <a:t>의료기관에 옮겨질 때까지 찬 물수건으로 지속적으로 식히되 약품이나 기름 연고 등을 바르지 않도록 한다</a:t>
            </a:r>
            <a:r>
              <a:rPr lang="en-US" altLang="ko-KR" sz="2200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altLang="ko-KR" sz="11200" dirty="0"/>
              <a:t>4) </a:t>
            </a:r>
            <a:r>
              <a:rPr lang="ko-KR" altLang="en-US" sz="11200" dirty="0"/>
              <a:t>골절</a:t>
            </a:r>
          </a:p>
          <a:p>
            <a:endParaRPr lang="en-US" altLang="ko-KR" sz="2200" dirty="0" smtClean="0"/>
          </a:p>
          <a:p>
            <a:pPr>
              <a:lnSpc>
                <a:spcPct val="170000"/>
              </a:lnSpc>
            </a:pPr>
            <a:r>
              <a:rPr lang="ko-KR" altLang="en-US" sz="8800" dirty="0" smtClean="0"/>
              <a:t>골절은 뼈가 부러졌거나 흠집이나 금이 간 상태를 말한다</a:t>
            </a:r>
            <a:r>
              <a:rPr lang="en-US" altLang="ko-KR" sz="8800" dirty="0" smtClean="0"/>
              <a:t>. </a:t>
            </a:r>
            <a:r>
              <a:rPr lang="ko-KR" altLang="en-US" sz="8800" dirty="0" smtClean="0"/>
              <a:t>뼈의 연결이 끊어지면 골격조직뿐 아니라 혈관</a:t>
            </a:r>
            <a:r>
              <a:rPr lang="en-US" altLang="ko-KR" sz="8800" dirty="0" smtClean="0"/>
              <a:t>, </a:t>
            </a:r>
            <a:r>
              <a:rPr lang="ko-KR" altLang="en-US" sz="8800" dirty="0" smtClean="0"/>
              <a:t>신경과 뼈를 둘러싼 조직들에도 </a:t>
            </a:r>
            <a:r>
              <a:rPr lang="ko-KR" altLang="en-US" sz="8800" dirty="0"/>
              <a:t>영향을 미칠 수 있다</a:t>
            </a:r>
            <a:r>
              <a:rPr lang="en-US" altLang="ko-KR" sz="8800" dirty="0"/>
              <a:t>. </a:t>
            </a:r>
            <a:r>
              <a:rPr lang="ko-KR" altLang="en-US" sz="8800" dirty="0"/>
              <a:t>따라서 </a:t>
            </a:r>
            <a:r>
              <a:rPr lang="ko-KR" altLang="en-US" sz="8800" dirty="0" smtClean="0"/>
              <a:t>골절 시에는 </a:t>
            </a:r>
            <a:r>
              <a:rPr lang="ko-KR" altLang="en-US" sz="8800" dirty="0"/>
              <a:t>외형상 변형이 되었는지</a:t>
            </a:r>
            <a:r>
              <a:rPr lang="en-US" altLang="ko-KR" sz="8800" dirty="0"/>
              <a:t>, </a:t>
            </a:r>
            <a:r>
              <a:rPr lang="ko-KR" altLang="en-US" sz="8800" dirty="0"/>
              <a:t>손상 부위의 심한 통증이나 손상 부위를 움직일 수 </a:t>
            </a:r>
            <a:r>
              <a:rPr lang="ko-KR" altLang="en-US" sz="8800" dirty="0" smtClean="0"/>
              <a:t>없는지</a:t>
            </a:r>
            <a:r>
              <a:rPr lang="en-US" altLang="ko-KR" sz="8800" dirty="0"/>
              <a:t>, </a:t>
            </a:r>
            <a:r>
              <a:rPr lang="ko-KR" altLang="en-US" sz="8800" dirty="0"/>
              <a:t>손상 부위가 부어 있거나 출혈이 있는지</a:t>
            </a:r>
            <a:r>
              <a:rPr lang="en-US" altLang="ko-KR" sz="8800" dirty="0"/>
              <a:t>, </a:t>
            </a:r>
            <a:r>
              <a:rPr lang="ko-KR" altLang="en-US" sz="8800" dirty="0"/>
              <a:t>노출된 골편이 있거나 손상된 피부에서 </a:t>
            </a:r>
            <a:r>
              <a:rPr lang="ko-KR" altLang="en-US" sz="8800" dirty="0" smtClean="0"/>
              <a:t>골격이 </a:t>
            </a:r>
            <a:r>
              <a:rPr lang="ko-KR" altLang="en-US" sz="8800" dirty="0"/>
              <a:t>보이는지 잘 관찰해야 </a:t>
            </a:r>
            <a:r>
              <a:rPr lang="ko-KR" altLang="en-US" sz="8800" dirty="0" smtClean="0"/>
              <a:t>한다</a:t>
            </a:r>
            <a:r>
              <a:rPr lang="en-US" altLang="ko-KR" sz="8800" dirty="0" smtClean="0"/>
              <a:t>.</a:t>
            </a:r>
            <a:endParaRPr lang="ko-KR" altLang="en-US" sz="8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dirty="0" smtClean="0"/>
              <a:t>현장이 위험하지 않는 한 대상자를 옮기지 않는다</a:t>
            </a:r>
            <a:r>
              <a:rPr lang="en-US" altLang="ko-KR" sz="2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손상이 의심되면 반드시 고정하고 뼈를 맞추려 하지 않는다</a:t>
            </a:r>
            <a:r>
              <a:rPr lang="en-US" altLang="ko-KR" sz="2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개방성 골절로 인해 피부 밖으로 튀어나온 뼈 끝은 다시 넣지 않도록 하며</a:t>
            </a:r>
            <a:r>
              <a:rPr lang="en-US" altLang="ko-KR" sz="2200" dirty="0" smtClean="0"/>
              <a:t>,</a:t>
            </a:r>
            <a:r>
              <a:rPr lang="ko-KR" altLang="en-US" sz="2200" dirty="0" smtClean="0"/>
              <a:t>감염에 주의한다</a:t>
            </a:r>
            <a:r>
              <a:rPr lang="en-US" altLang="ko-KR" sz="2200" dirty="0" smtClean="0"/>
              <a:t>.</a:t>
            </a:r>
            <a:r>
              <a:rPr lang="ko-KR" altLang="en-US" sz="2200" dirty="0" smtClean="0"/>
              <a:t> </a:t>
            </a:r>
            <a:endParaRPr lang="en-US" altLang="ko-KR" sz="2200" dirty="0" smtClean="0"/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 부목은 가볍고 단단하며 신체의 폭과 비슷하고</a:t>
            </a:r>
            <a:r>
              <a:rPr lang="en-US" altLang="ko-KR" sz="2200" dirty="0" smtClean="0"/>
              <a:t>, </a:t>
            </a:r>
            <a:r>
              <a:rPr lang="ko-KR" altLang="en-US" sz="2200" dirty="0" smtClean="0"/>
              <a:t>한 관절 이상의 긴 길이를 사용한다</a:t>
            </a:r>
            <a:r>
              <a:rPr lang="en-US" altLang="ko-KR" sz="2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 노인은 주로 퇴행성 질환이나 노환으로 인한 골절로 통증이 적을 수 있다</a:t>
            </a:r>
            <a:r>
              <a:rPr lang="en-US" altLang="ko-KR" sz="2200" dirty="0" smtClean="0"/>
              <a:t>.</a:t>
            </a:r>
            <a:endParaRPr lang="ko-KR" alt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438252" y="17954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1500174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▶ 골절 응급처치 시 주의사항</a:t>
            </a:r>
            <a:endParaRPr lang="ko-KR" alt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581392" y="179545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600201"/>
            <a:ext cx="8786874" cy="504350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ko-KR" altLang="en-US" sz="10400" dirty="0" smtClean="0"/>
              <a:t>▶ 기본소생술</a:t>
            </a:r>
            <a:endParaRPr lang="en-US" altLang="ko-KR" sz="10400" dirty="0" smtClean="0"/>
          </a:p>
          <a:p>
            <a:pPr>
              <a:lnSpc>
                <a:spcPct val="170000"/>
              </a:lnSpc>
              <a:spcBef>
                <a:spcPts val="430"/>
              </a:spcBef>
            </a:pPr>
            <a:r>
              <a:rPr lang="ko-KR" altLang="en-US" sz="8800" dirty="0" smtClean="0"/>
              <a:t>기본소생술은 </a:t>
            </a:r>
            <a:r>
              <a:rPr lang="ko-KR" altLang="en-US" sz="8800" dirty="0"/>
              <a:t>갑작스런 심장마비</a:t>
            </a:r>
            <a:r>
              <a:rPr lang="en-US" altLang="ko-KR" sz="8800" dirty="0"/>
              <a:t>, </a:t>
            </a:r>
            <a:r>
              <a:rPr lang="ko-KR" altLang="en-US" sz="8800" dirty="0"/>
              <a:t>질식</a:t>
            </a:r>
            <a:r>
              <a:rPr lang="en-US" altLang="ko-KR" sz="8800" dirty="0"/>
              <a:t>, </a:t>
            </a:r>
            <a:r>
              <a:rPr lang="ko-KR" altLang="en-US" sz="8800" dirty="0"/>
              <a:t>사고로 인하여 폐와 심장의 활동이 </a:t>
            </a:r>
            <a:r>
              <a:rPr lang="ko-KR" altLang="en-US" sz="8800" dirty="0" smtClean="0"/>
              <a:t>멈추게 되는 경우 </a:t>
            </a:r>
            <a:r>
              <a:rPr lang="ko-KR" altLang="en-US" sz="8800" dirty="0"/>
              <a:t>호흡과 혈액순환을 유지함으로써 심장</a:t>
            </a:r>
            <a:r>
              <a:rPr lang="en-US" altLang="ko-KR" sz="8800" dirty="0"/>
              <a:t>, </a:t>
            </a:r>
            <a:r>
              <a:rPr lang="ko-KR" altLang="en-US" sz="8800" dirty="0"/>
              <a:t>뇌</a:t>
            </a:r>
            <a:r>
              <a:rPr lang="en-US" altLang="ko-KR" sz="8800" dirty="0"/>
              <a:t>, </a:t>
            </a:r>
            <a:r>
              <a:rPr lang="ko-KR" altLang="en-US" sz="8800" dirty="0"/>
              <a:t>그 외의 주요 장기에 산소를 </a:t>
            </a:r>
            <a:r>
              <a:rPr lang="ko-KR" altLang="en-US" sz="8800" dirty="0" smtClean="0"/>
              <a:t>공급하여 대상자의 </a:t>
            </a:r>
            <a:r>
              <a:rPr lang="ko-KR" altLang="en-US" sz="8800" dirty="0"/>
              <a:t>생명을 구하는데 그 목적이 있다</a:t>
            </a:r>
            <a:r>
              <a:rPr lang="en-US" altLang="ko-KR" sz="8800" dirty="0"/>
              <a:t>. </a:t>
            </a:r>
            <a:r>
              <a:rPr lang="ko-KR" altLang="en-US" sz="8800" dirty="0" smtClean="0"/>
              <a:t> </a:t>
            </a:r>
            <a:r>
              <a:rPr lang="ko-KR" altLang="en-US" sz="8800" dirty="0"/>
              <a:t>심폐 기능이 멈춘 후 </a:t>
            </a:r>
            <a:r>
              <a:rPr lang="ko-KR" altLang="en-US" sz="8800" dirty="0" smtClean="0"/>
              <a:t>약</a:t>
            </a:r>
            <a:r>
              <a:rPr lang="en-US" altLang="ko-KR" sz="8800" dirty="0" smtClean="0"/>
              <a:t>4~6</a:t>
            </a:r>
            <a:r>
              <a:rPr lang="ko-KR" altLang="en-US" sz="8800" dirty="0"/>
              <a:t>분 이상 </a:t>
            </a:r>
            <a:r>
              <a:rPr lang="ko-KR" altLang="en-US" sz="8800" dirty="0" smtClean="0"/>
              <a:t>혈액순환이 되지 </a:t>
            </a:r>
            <a:r>
              <a:rPr lang="ko-KR" altLang="en-US" sz="8800" dirty="0"/>
              <a:t>않는 경우 뇌의 손상을 가져 온다</a:t>
            </a:r>
            <a:r>
              <a:rPr lang="en-US" altLang="ko-KR" sz="8800" dirty="0"/>
              <a:t>.</a:t>
            </a:r>
          </a:p>
          <a:p>
            <a:pPr>
              <a:lnSpc>
                <a:spcPct val="170000"/>
              </a:lnSpc>
              <a:spcBef>
                <a:spcPts val="430"/>
              </a:spcBef>
            </a:pPr>
            <a:r>
              <a:rPr lang="ko-KR" altLang="en-US" sz="8800" dirty="0" smtClean="0"/>
              <a:t>심폐소생술은 하다가 중단되어서는 </a:t>
            </a:r>
            <a:r>
              <a:rPr lang="ko-KR" altLang="en-US" sz="8800" dirty="0"/>
              <a:t>안 </a:t>
            </a:r>
            <a:r>
              <a:rPr lang="ko-KR" altLang="en-US" sz="8800" dirty="0" smtClean="0"/>
              <a:t>되며</a:t>
            </a:r>
            <a:r>
              <a:rPr lang="en-US" altLang="ko-KR" sz="8800" dirty="0" smtClean="0"/>
              <a:t> </a:t>
            </a:r>
            <a:r>
              <a:rPr lang="ko-KR" altLang="en-US" sz="8800" dirty="0" smtClean="0"/>
              <a:t>대상자의 활력징후가 회복되었거나</a:t>
            </a:r>
            <a:r>
              <a:rPr lang="en-US" altLang="ko-KR" sz="8800" dirty="0" smtClean="0"/>
              <a:t>, </a:t>
            </a:r>
            <a:r>
              <a:rPr lang="ko-KR" altLang="en-US" sz="8800" dirty="0"/>
              <a:t>훈련된 요원이 도착하였을 때</a:t>
            </a:r>
            <a:r>
              <a:rPr lang="en-US" altLang="ko-KR" sz="8800" dirty="0"/>
              <a:t>, </a:t>
            </a:r>
            <a:r>
              <a:rPr lang="ko-KR" altLang="en-US" sz="8800" dirty="0"/>
              <a:t>구조자가 지쳤을 때를 </a:t>
            </a:r>
            <a:r>
              <a:rPr lang="ko-KR" altLang="en-US" sz="8800" dirty="0" smtClean="0"/>
              <a:t>제외하고는 </a:t>
            </a:r>
            <a:r>
              <a:rPr lang="ko-KR" altLang="en-US" sz="8800" dirty="0"/>
              <a:t>심폐소생술은 중단되어서는 안 된다</a:t>
            </a:r>
            <a:r>
              <a:rPr lang="en-US" altLang="ko-KR" sz="8800" dirty="0"/>
              <a:t>.</a:t>
            </a:r>
            <a:endParaRPr lang="ko-KR" altLang="en-US" sz="8800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85926"/>
            <a:ext cx="671517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직사각형 10"/>
          <p:cNvSpPr/>
          <p:nvPr/>
        </p:nvSpPr>
        <p:spPr>
          <a:xfrm>
            <a:off x="857224" y="1785926"/>
            <a:ext cx="7286676" cy="2714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4643446"/>
            <a:ext cx="8229600" cy="176846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spcBef>
                <a:spcPts val="430"/>
              </a:spcBef>
            </a:pPr>
            <a:r>
              <a:rPr lang="ko-KR" altLang="en-US" sz="2200" dirty="0" smtClean="0"/>
              <a:t>심 정지 대상자를 소생시키기 위한 이러한 일련의 과정은 사슬과 같이 서로 연결되어 있어야 한다</a:t>
            </a:r>
            <a:r>
              <a:rPr lang="en-US" altLang="ko-KR" sz="2200" dirty="0" smtClean="0"/>
              <a:t>. </a:t>
            </a:r>
            <a:r>
              <a:rPr lang="ko-KR" altLang="en-US" sz="2200" dirty="0" smtClean="0"/>
              <a:t>이와 같이 병원 밖에서 심정지가 발생한 대상자의 생존을 위하여 필수적인 과정이 서로 연결되어 있어야 한다는 개념을 “생존사슬”이라고 한다</a:t>
            </a:r>
          </a:p>
          <a:p>
            <a:pPr>
              <a:lnSpc>
                <a:spcPct val="150000"/>
              </a:lnSpc>
              <a:spcBef>
                <a:spcPts val="430"/>
              </a:spcBef>
            </a:pPr>
            <a:endParaRPr lang="ko-KR" alt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1500174"/>
            <a:ext cx="1500198" cy="477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/>
              <a:t>생존사슬</a:t>
            </a:r>
            <a:endParaRPr lang="ko-KR" altLang="en-US" sz="2500" b="1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7420" y="1932857"/>
            <a:ext cx="8229600" cy="466449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ko-KR" altLang="en-US" sz="10400" dirty="0" smtClean="0"/>
              <a:t>▶</a:t>
            </a:r>
            <a:r>
              <a:rPr lang="en-US" altLang="ko-KR" sz="10400" dirty="0" smtClean="0"/>
              <a:t> </a:t>
            </a:r>
            <a:r>
              <a:rPr lang="ko-KR" altLang="en-US" sz="10400" dirty="0" smtClean="0"/>
              <a:t>반응의 확인</a:t>
            </a:r>
            <a:endParaRPr lang="en-US" altLang="ko-KR" sz="10400" dirty="0" smtClean="0"/>
          </a:p>
          <a:p>
            <a:pPr>
              <a:lnSpc>
                <a:spcPct val="170000"/>
              </a:lnSpc>
            </a:pPr>
            <a:r>
              <a:rPr lang="ko-KR" altLang="en-US" sz="8800" dirty="0" smtClean="0"/>
              <a:t>심 정지 </a:t>
            </a:r>
            <a:r>
              <a:rPr lang="ko-KR" altLang="en-US" sz="8800" dirty="0"/>
              <a:t>대상자의 치료에 중요한 첫 단계는 즉시 대상자의 반응을 확인하는 것이다</a:t>
            </a:r>
            <a:r>
              <a:rPr lang="en-US" altLang="ko-KR" sz="8800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ko-KR" altLang="en-US" sz="8800" dirty="0"/>
              <a:t>대상자의 반응은 있으나 진료가 필요한 상태이면 </a:t>
            </a:r>
            <a:r>
              <a:rPr lang="en-US" altLang="ko-KR" sz="8800" dirty="0"/>
              <a:t>119</a:t>
            </a:r>
            <a:r>
              <a:rPr lang="ko-KR" altLang="en-US" sz="8800" dirty="0"/>
              <a:t>에 연락을 한 다음 대상자의 상태를 자주 확인하면서 응급의료상담원의 지시를 따른다</a:t>
            </a:r>
            <a:r>
              <a:rPr lang="en-US" altLang="ko-KR" sz="8800" dirty="0"/>
              <a:t>. </a:t>
            </a:r>
            <a:r>
              <a:rPr lang="ko-KR" altLang="en-US" sz="8800" dirty="0"/>
              <a:t>만약 대상자가 반응이 없고</a:t>
            </a:r>
            <a:r>
              <a:rPr lang="en-US" altLang="ko-KR" sz="8800" dirty="0"/>
              <a:t>, </a:t>
            </a:r>
            <a:r>
              <a:rPr lang="ko-KR" altLang="en-US" sz="8800" dirty="0"/>
              <a:t>호흡이 없거나 비정상적인 호흡을 보인다면 심 정지 상태로 판단한다</a:t>
            </a:r>
            <a:r>
              <a:rPr lang="en-US" altLang="ko-KR" sz="8800" dirty="0"/>
              <a:t>.</a:t>
            </a:r>
            <a:endParaRPr lang="ko-KR" altLang="en-US" sz="8800" dirty="0"/>
          </a:p>
          <a:p>
            <a:pPr>
              <a:lnSpc>
                <a:spcPct val="170000"/>
              </a:lnSpc>
            </a:pPr>
            <a:endParaRPr lang="en-US" altLang="ko-KR" sz="8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268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3300" dirty="0" smtClean="0"/>
              <a:t>▶ 호흡확인</a:t>
            </a:r>
            <a:r>
              <a:rPr lang="en-US" altLang="ko-KR" sz="3300" dirty="0" smtClean="0"/>
              <a:t>-&gt;</a:t>
            </a:r>
            <a:r>
              <a:rPr lang="ko-KR" altLang="en-US" sz="3300" dirty="0" smtClean="0"/>
              <a:t>맥박확인</a:t>
            </a:r>
            <a:endParaRPr lang="ko-KR" altLang="en-US" sz="3300" dirty="0"/>
          </a:p>
          <a:p>
            <a:pPr>
              <a:lnSpc>
                <a:spcPct val="150000"/>
              </a:lnSpc>
            </a:pPr>
            <a:r>
              <a:rPr lang="ko-KR" altLang="en-US" sz="2200" dirty="0" smtClean="0"/>
              <a:t>반응을 확인한 후 반응이 없으면 </a:t>
            </a:r>
            <a:r>
              <a:rPr lang="en-US" altLang="ko-KR" sz="2200" dirty="0" smtClean="0"/>
              <a:t>119</a:t>
            </a:r>
            <a:r>
              <a:rPr lang="ko-KR" altLang="en-US" sz="2200" dirty="0" smtClean="0"/>
              <a:t>에 신고 후 응급의료상담원의 안내에 따라 호흡의 유무 및 비정상 여부를 판별해야 하며 호흡이 없거나 비정상이라고 판단 되면 즉시 가슴압박을 시작해야 한다</a:t>
            </a:r>
            <a:r>
              <a:rPr lang="en-US" altLang="ko-KR" sz="2200" dirty="0" smtClean="0"/>
              <a:t>. </a:t>
            </a:r>
            <a:r>
              <a:rPr lang="ko-KR" altLang="en-US" sz="2200" dirty="0" smtClean="0"/>
              <a:t>반응이 없으나 정상의 호흡을 보이는 경우에는 회복자세</a:t>
            </a:r>
            <a:r>
              <a:rPr lang="en-US" altLang="ko-KR" sz="2200" dirty="0" smtClean="0"/>
              <a:t>(</a:t>
            </a:r>
            <a:r>
              <a:rPr lang="ko-KR" altLang="en-US" sz="2200" dirty="0" smtClean="0"/>
              <a:t>대상자를 옆으로 돌려 눕혀 기도가 막히는 것을 방지할 수 있도록 하는 자세</a:t>
            </a:r>
            <a:r>
              <a:rPr lang="en-US" altLang="ko-KR" sz="2200" dirty="0" smtClean="0"/>
              <a:t>)</a:t>
            </a:r>
            <a:r>
              <a:rPr lang="ko-KR" altLang="en-US" sz="2200" dirty="0" smtClean="0"/>
              <a:t>를 취해 구강의 이물이 흡인되는 것을 예방한다</a:t>
            </a:r>
            <a:r>
              <a:rPr lang="en-US" altLang="ko-KR" sz="2200" dirty="0" smtClean="0"/>
              <a:t>.</a:t>
            </a:r>
            <a:endParaRPr lang="ko-KR" altLang="en-US" sz="22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2736304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ko-KR" altLang="en-US" sz="11200" dirty="0" smtClean="0"/>
              <a:t>▶</a:t>
            </a:r>
            <a:r>
              <a:rPr lang="en-US" altLang="ko-KR" sz="11200" dirty="0" smtClean="0"/>
              <a:t> </a:t>
            </a:r>
            <a:r>
              <a:rPr lang="ko-KR" altLang="en-US" sz="11200" dirty="0" smtClean="0"/>
              <a:t>가슴압박</a:t>
            </a:r>
            <a:endParaRPr lang="en-US" altLang="ko-KR" sz="8800" dirty="0" smtClean="0"/>
          </a:p>
          <a:p>
            <a:pPr>
              <a:lnSpc>
                <a:spcPct val="170000"/>
              </a:lnSpc>
            </a:pPr>
            <a:r>
              <a:rPr lang="ko-KR" altLang="en-US" sz="6200" dirty="0" smtClean="0"/>
              <a:t>효과적인 가슴압박속도는</a:t>
            </a:r>
            <a:r>
              <a:rPr lang="ko-KR" altLang="en-US" sz="6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6200" dirty="0" smtClean="0"/>
              <a:t>분당</a:t>
            </a:r>
            <a:r>
              <a:rPr lang="en-US" altLang="ko-KR" sz="6200" dirty="0" smtClean="0"/>
              <a:t>100</a:t>
            </a:r>
            <a:r>
              <a:rPr lang="ko-KR" altLang="en-US" sz="6200" dirty="0" smtClean="0"/>
              <a:t>회</a:t>
            </a:r>
            <a:r>
              <a:rPr lang="en-US" altLang="ko-KR" sz="6200" dirty="0" smtClean="0"/>
              <a:t>~</a:t>
            </a:r>
            <a:r>
              <a:rPr lang="ko-KR" altLang="en-US" sz="6200" dirty="0" smtClean="0"/>
              <a:t> </a:t>
            </a:r>
            <a:r>
              <a:rPr lang="en-US" altLang="ko-KR" sz="6200" dirty="0" smtClean="0"/>
              <a:t>120</a:t>
            </a:r>
            <a:r>
              <a:rPr lang="ko-KR" altLang="en-US" sz="6200" dirty="0" smtClean="0"/>
              <a:t>회 정도로 하고</a:t>
            </a:r>
            <a:r>
              <a:rPr lang="en-US" altLang="ko-KR" sz="6200" dirty="0" smtClean="0"/>
              <a:t>, </a:t>
            </a:r>
            <a:r>
              <a:rPr lang="ko-KR" altLang="en-US" sz="6200" dirty="0" smtClean="0"/>
              <a:t>압박 깊이는 적어도 </a:t>
            </a:r>
            <a:r>
              <a:rPr lang="en-US" altLang="ko-KR" sz="6200" dirty="0" smtClean="0"/>
              <a:t>4cm~5cm </a:t>
            </a:r>
            <a:r>
              <a:rPr lang="ko-KR" altLang="en-US" sz="6200" dirty="0" smtClean="0"/>
              <a:t>정도를 유지하도록 한다</a:t>
            </a:r>
            <a:r>
              <a:rPr lang="en-US" altLang="ko-KR" sz="6200" dirty="0" smtClean="0"/>
              <a:t>. </a:t>
            </a:r>
          </a:p>
          <a:p>
            <a:pPr>
              <a:lnSpc>
                <a:spcPct val="170000"/>
              </a:lnSpc>
            </a:pPr>
            <a:r>
              <a:rPr lang="ko-KR" altLang="en-US" sz="6200" dirty="0" smtClean="0"/>
              <a:t>가슴압박 </a:t>
            </a:r>
            <a:r>
              <a:rPr lang="ko-KR" altLang="en-US" sz="6200" dirty="0"/>
              <a:t>할 때 손의 위치는 ‘가슴의 중앙’이 되어야 한다</a:t>
            </a:r>
            <a:endParaRPr lang="en-US" altLang="ko-KR" sz="620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82868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457200" y="4293096"/>
            <a:ext cx="8229600" cy="1833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spcBef>
                <a:spcPts val="430"/>
              </a:spcBef>
              <a:buFont typeface="Arial" pitchFamily="34" charset="0"/>
              <a:buNone/>
            </a:pPr>
            <a:endParaRPr lang="ko-KR" altLang="en-US" sz="11200" dirty="0" smtClean="0"/>
          </a:p>
          <a:p>
            <a:pPr>
              <a:lnSpc>
                <a:spcPct val="170000"/>
              </a:lnSpc>
              <a:spcBef>
                <a:spcPts val="430"/>
              </a:spcBef>
            </a:pPr>
            <a:r>
              <a:rPr lang="ko-KR" altLang="en-US" sz="8800" dirty="0" smtClean="0"/>
              <a:t>가슴가슴압박과 인공호흡의 비율은 </a:t>
            </a:r>
            <a:r>
              <a:rPr lang="en-US" altLang="ko-KR" sz="8800" dirty="0" smtClean="0"/>
              <a:t>30:2</a:t>
            </a:r>
            <a:r>
              <a:rPr lang="ko-KR" altLang="en-US" sz="8800" dirty="0" smtClean="0"/>
              <a:t>를 권장한다</a:t>
            </a:r>
            <a:r>
              <a:rPr lang="en-US" altLang="ko-KR" sz="8800" dirty="0" smtClean="0"/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9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1355</TotalTime>
  <Words>1170</Words>
  <Application>Microsoft Office PowerPoint</Application>
  <PresentationFormat>화면 슬라이드 쇼(4:3)</PresentationFormat>
  <Paragraphs>121</Paragraphs>
  <Slides>21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하임리히법</vt:lpstr>
      <vt:lpstr>PowerPoint 프레젠테이션</vt:lpstr>
      <vt:lpstr>PowerPoint 프레젠테이션</vt:lpstr>
      <vt:lpstr>PowerPoint 프레젠테이션</vt:lpstr>
      <vt:lpstr>PowerPoint 프레젠테이션</vt:lpstr>
      <vt:lpstr>손상 정도에 따른 화상 유형</vt:lpstr>
      <vt:lpstr>화상의 대처방법</vt:lpstr>
      <vt:lpstr>화상의 대처방법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hj</dc:creator>
  <cp:lastModifiedBy>samsung</cp:lastModifiedBy>
  <cp:revision>131</cp:revision>
  <cp:lastPrinted>2015-04-17T00:36:05Z</cp:lastPrinted>
  <dcterms:created xsi:type="dcterms:W3CDTF">2015-04-14T07:36:00Z</dcterms:created>
  <dcterms:modified xsi:type="dcterms:W3CDTF">2019-02-23T05:59:25Z</dcterms:modified>
</cp:coreProperties>
</file>